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415" r:id="rId2"/>
    <p:sldId id="416" r:id="rId3"/>
    <p:sldId id="417" r:id="rId4"/>
    <p:sldId id="518" r:id="rId5"/>
    <p:sldId id="460" r:id="rId6"/>
    <p:sldId id="467" r:id="rId7"/>
    <p:sldId id="507" r:id="rId8"/>
    <p:sldId id="446" r:id="rId9"/>
    <p:sldId id="471" r:id="rId10"/>
    <p:sldId id="509" r:id="rId11"/>
    <p:sldId id="457" r:id="rId12"/>
    <p:sldId id="501" r:id="rId13"/>
    <p:sldId id="515" r:id="rId14"/>
    <p:sldId id="492" r:id="rId15"/>
    <p:sldId id="477" r:id="rId16"/>
    <p:sldId id="459" r:id="rId17"/>
    <p:sldId id="498" r:id="rId18"/>
    <p:sldId id="493" r:id="rId19"/>
    <p:sldId id="496" r:id="rId20"/>
    <p:sldId id="497" r:id="rId21"/>
    <p:sldId id="523" r:id="rId22"/>
    <p:sldId id="513" r:id="rId23"/>
    <p:sldId id="500" r:id="rId24"/>
    <p:sldId id="502" r:id="rId25"/>
    <p:sldId id="468" r:id="rId26"/>
    <p:sldId id="506" r:id="rId27"/>
    <p:sldId id="510" r:id="rId28"/>
    <p:sldId id="503" r:id="rId29"/>
    <p:sldId id="441" r:id="rId30"/>
    <p:sldId id="443" r:id="rId31"/>
    <p:sldId id="470" r:id="rId32"/>
    <p:sldId id="478" r:id="rId33"/>
    <p:sldId id="476" r:id="rId34"/>
    <p:sldId id="479" r:id="rId35"/>
    <p:sldId id="522" r:id="rId36"/>
    <p:sldId id="491" r:id="rId37"/>
    <p:sldId id="508" r:id="rId38"/>
    <p:sldId id="512" r:id="rId39"/>
    <p:sldId id="480" r:id="rId40"/>
    <p:sldId id="484" r:id="rId41"/>
    <p:sldId id="520" r:id="rId42"/>
    <p:sldId id="521" r:id="rId43"/>
    <p:sldId id="481" r:id="rId44"/>
    <p:sldId id="414" r:id="rId45"/>
    <p:sldId id="489" r:id="rId46"/>
    <p:sldId id="504" r:id="rId47"/>
    <p:sldId id="485" r:id="rId48"/>
    <p:sldId id="486" r:id="rId49"/>
    <p:sldId id="472" r:id="rId50"/>
    <p:sldId id="473" r:id="rId51"/>
    <p:sldId id="516" r:id="rId52"/>
    <p:sldId id="451" r:id="rId53"/>
    <p:sldId id="517" r:id="rId54"/>
    <p:sldId id="482" r:id="rId55"/>
    <p:sldId id="511" r:id="rId56"/>
    <p:sldId id="474" r:id="rId57"/>
    <p:sldId id="469" r:id="rId58"/>
    <p:sldId id="487" r:id="rId59"/>
    <p:sldId id="519" r:id="rId60"/>
    <p:sldId id="495" r:id="rId61"/>
    <p:sldId id="514" r:id="rId62"/>
    <p:sldId id="475" r:id="rId63"/>
    <p:sldId id="488" r:id="rId64"/>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32">
          <p15:clr>
            <a:srgbClr val="A4A3A4"/>
          </p15:clr>
        </p15:guide>
        <p15:guide id="2" pos="42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66FF66"/>
    <a:srgbClr val="00FF00"/>
    <a:srgbClr val="FFFF99"/>
    <a:srgbClr val="FF9999"/>
    <a:srgbClr val="FF7C80"/>
    <a:srgbClr val="EE7700"/>
    <a:srgbClr val="FF9933"/>
    <a:srgbClr val="FFFFCC"/>
    <a:srgbClr val="055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3333" autoAdjust="0"/>
  </p:normalViewPr>
  <p:slideViewPr>
    <p:cSldViewPr snapToGrid="0">
      <p:cViewPr>
        <p:scale>
          <a:sx n="70" d="100"/>
          <a:sy n="70" d="100"/>
        </p:scale>
        <p:origin x="1188" y="-112"/>
      </p:cViewPr>
      <p:guideLst>
        <p:guide orient="horz" pos="1532"/>
        <p:guide pos="4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defRPr sz="1300"/>
            </a:lvl1pPr>
          </a:lstStyle>
          <a:p>
            <a:pPr>
              <a:defRPr/>
            </a:pPr>
            <a:endParaRPr lang="en-US"/>
          </a:p>
        </p:txBody>
      </p:sp>
      <p:sp>
        <p:nvSpPr>
          <p:cNvPr id="373763" name="Rectangle 3"/>
          <p:cNvSpPr>
            <a:spLocks noGrp="1" noChangeArrowheads="1"/>
          </p:cNvSpPr>
          <p:nvPr>
            <p:ph type="dt" sz="quarter" idx="1"/>
          </p:nvPr>
        </p:nvSpPr>
        <p:spPr bwMode="auto">
          <a:xfrm>
            <a:off x="4023992"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a:defRPr sz="1300"/>
            </a:lvl1pPr>
          </a:lstStyle>
          <a:p>
            <a:pPr>
              <a:defRPr/>
            </a:pPr>
            <a:endParaRPr lang="en-US"/>
          </a:p>
        </p:txBody>
      </p:sp>
      <p:sp>
        <p:nvSpPr>
          <p:cNvPr id="373764" name="Rectangle 4"/>
          <p:cNvSpPr>
            <a:spLocks noGrp="1" noChangeArrowheads="1"/>
          </p:cNvSpPr>
          <p:nvPr>
            <p:ph type="ftr" sz="quarter" idx="2"/>
          </p:nvPr>
        </p:nvSpPr>
        <p:spPr bwMode="auto">
          <a:xfrm>
            <a:off x="0"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defRPr sz="1300"/>
            </a:lvl1pPr>
          </a:lstStyle>
          <a:p>
            <a:pPr>
              <a:defRPr/>
            </a:pPr>
            <a:endParaRPr lang="en-US"/>
          </a:p>
        </p:txBody>
      </p:sp>
      <p:sp>
        <p:nvSpPr>
          <p:cNvPr id="373765" name="Rectangle 5"/>
          <p:cNvSpPr>
            <a:spLocks noGrp="1" noChangeArrowheads="1"/>
          </p:cNvSpPr>
          <p:nvPr>
            <p:ph type="sldNum" sz="quarter" idx="3"/>
          </p:nvPr>
        </p:nvSpPr>
        <p:spPr bwMode="auto">
          <a:xfrm>
            <a:off x="4023992"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a:defRPr sz="1300"/>
            </a:lvl1pPr>
          </a:lstStyle>
          <a:p>
            <a:pPr>
              <a:defRPr/>
            </a:pPr>
            <a:fld id="{149F6E1A-1A33-4D8C-B6BC-A9B280C0C2EB}" type="slidenum">
              <a:rPr lang="en-US"/>
              <a:pPr>
                <a:defRPr/>
              </a:pPr>
              <a:t>‹N°›</a:t>
            </a:fld>
            <a:endParaRPr lang="en-US"/>
          </a:p>
        </p:txBody>
      </p:sp>
    </p:spTree>
    <p:extLst>
      <p:ext uri="{BB962C8B-B14F-4D97-AF65-F5344CB8AC3E}">
        <p14:creationId xmlns:p14="http://schemas.microsoft.com/office/powerpoint/2010/main" val="926707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defRPr sz="1300"/>
            </a:lvl1pPr>
          </a:lstStyle>
          <a:p>
            <a:pPr>
              <a:defRPr/>
            </a:pPr>
            <a:endParaRPr lang="en-US"/>
          </a:p>
        </p:txBody>
      </p:sp>
      <p:sp>
        <p:nvSpPr>
          <p:cNvPr id="12291" name="Rectangle 3"/>
          <p:cNvSpPr>
            <a:spLocks noGrp="1" noChangeArrowheads="1"/>
          </p:cNvSpPr>
          <p:nvPr>
            <p:ph type="dt" idx="1"/>
          </p:nvPr>
        </p:nvSpPr>
        <p:spPr bwMode="auto">
          <a:xfrm>
            <a:off x="4023992"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a:defRPr sz="13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10407" y="4861441"/>
            <a:ext cx="5683250" cy="4605576"/>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defRPr sz="1300"/>
            </a:lvl1pPr>
          </a:lstStyle>
          <a:p>
            <a:pPr>
              <a:defRPr/>
            </a:pPr>
            <a:endParaRPr lang="en-US"/>
          </a:p>
        </p:txBody>
      </p:sp>
      <p:sp>
        <p:nvSpPr>
          <p:cNvPr id="12295" name="Rectangle 7"/>
          <p:cNvSpPr>
            <a:spLocks noGrp="1" noChangeArrowheads="1"/>
          </p:cNvSpPr>
          <p:nvPr>
            <p:ph type="sldNum" sz="quarter" idx="5"/>
          </p:nvPr>
        </p:nvSpPr>
        <p:spPr bwMode="auto">
          <a:xfrm>
            <a:off x="4023992"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a:defRPr sz="1300"/>
            </a:lvl1pPr>
          </a:lstStyle>
          <a:p>
            <a:pPr>
              <a:defRPr/>
            </a:pPr>
            <a:fld id="{563DDC35-B07B-405E-88A8-EDE8CA3A8152}" type="slidenum">
              <a:rPr lang="en-US"/>
              <a:pPr>
                <a:defRPr/>
              </a:pPr>
              <a:t>‹N°›</a:t>
            </a:fld>
            <a:endParaRPr lang="en-US"/>
          </a:p>
        </p:txBody>
      </p:sp>
    </p:spTree>
    <p:extLst>
      <p:ext uri="{BB962C8B-B14F-4D97-AF65-F5344CB8AC3E}">
        <p14:creationId xmlns:p14="http://schemas.microsoft.com/office/powerpoint/2010/main" val="227538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0814E84-40E1-4353-8097-CDB92B62BDD4}" type="slidenum">
              <a:rPr lang="en-US" smtClean="0"/>
              <a:pPr/>
              <a:t>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85571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9176AD1-124C-4A3C-A5CF-978C7FB507B8}" type="slidenum">
              <a:rPr lang="en-US" smtClean="0"/>
              <a:pPr/>
              <a:t>11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33541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9176AD1-124C-4A3C-A5CF-978C7FB507B8}" type="slidenum">
              <a:rPr lang="en-US" smtClean="0"/>
              <a:pPr/>
              <a:t>12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70385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7FA2AB3-AF46-43F6-A660-61AFFBA637D2}" type="slidenum">
              <a:rPr lang="en-US" smtClean="0"/>
              <a:pPr/>
              <a:t>16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30982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7FA2AB3-AF46-43F6-A660-61AFFBA637D2}" type="slidenum">
              <a:rPr lang="en-US" smtClean="0"/>
              <a:pPr/>
              <a:t>17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52329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7FA2AB3-AF46-43F6-A660-61AFFBA637D2}" type="slidenum">
              <a:rPr lang="en-US" smtClean="0"/>
              <a:pPr/>
              <a:t>18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71689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7FA2AB3-AF46-43F6-A660-61AFFBA637D2}" type="slidenum">
              <a:rPr lang="en-US" smtClean="0"/>
              <a:pPr/>
              <a:t>19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26647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7FA2AB3-AF46-43F6-A660-61AFFBA637D2}" type="slidenum">
              <a:rPr lang="en-US" smtClean="0"/>
              <a:pPr/>
              <a:t>20</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57212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7FA2AB3-AF46-43F6-A660-61AFFBA637D2}" type="slidenum">
              <a:rPr lang="en-US" smtClean="0"/>
              <a:pPr/>
              <a:t>21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832489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7FA2AB3-AF46-43F6-A660-61AFFBA637D2}" type="slidenum">
              <a:rPr lang="en-US" smtClean="0"/>
              <a:pPr/>
              <a:t>22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075035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7FA2AB3-AF46-43F6-A660-61AFFBA637D2}" type="slidenum">
              <a:rPr lang="en-US" smtClean="0"/>
              <a:pPr/>
              <a:t>23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55868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8D82B7-76D1-4810-85F9-126B87B38189}" type="slidenum">
              <a:rPr lang="en-US" smtClean="0"/>
              <a:pPr/>
              <a:t>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24202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7FA2AB3-AF46-43F6-A660-61AFFBA637D2}" type="slidenum">
              <a:rPr lang="en-US" smtClean="0"/>
              <a:pPr/>
              <a:t>24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676613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522F4666-33A6-48F7-ABE9-35822B2EB505}" type="slidenum">
              <a:rPr lang="en-US" sz="1300"/>
              <a:pPr algn="r"/>
              <a:t>25</a:t>
            </a:fld>
            <a:endParaRPr 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10854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522F4666-33A6-48F7-ABE9-35822B2EB505}" type="slidenum">
              <a:rPr lang="en-US" sz="1300"/>
              <a:pPr algn="r"/>
              <a:t>26</a:t>
            </a:fld>
            <a:endParaRPr 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152382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522F4666-33A6-48F7-ABE9-35822B2EB505}" type="slidenum">
              <a:rPr lang="en-US" sz="1300"/>
              <a:pPr algn="r"/>
              <a:t>27</a:t>
            </a:fld>
            <a:endParaRPr 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516323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522F4666-33A6-48F7-ABE9-35822B2EB505}" type="slidenum">
              <a:rPr lang="en-US" sz="1300"/>
              <a:pPr algn="r"/>
              <a:t>28</a:t>
            </a:fld>
            <a:endParaRPr 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965747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F8F5FCB-B416-48CB-9851-80E4E5BB5E3C}" type="slidenum">
              <a:rPr lang="en-US" smtClean="0"/>
              <a:pPr/>
              <a:t>29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301232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683B29-0FE7-4372-A69D-16E691209C50}" type="slidenum">
              <a:rPr lang="en-US" smtClean="0"/>
              <a:pPr/>
              <a:t>30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08479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53B84965-28F4-43D3-83BB-35BDFCE80189}" type="slidenum">
              <a:rPr lang="en-US" sz="1300"/>
              <a:pPr algn="r"/>
              <a:t>31</a:t>
            </a:fld>
            <a:endParaRPr 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035597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E259CEB2-44E0-482D-876D-799140EB05C1}" type="slidenum">
              <a:rPr lang="en-US" sz="1300"/>
              <a:pPr algn="r"/>
              <a:t>33</a:t>
            </a:fld>
            <a:endParaRPr 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383479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BBFCDFA-C6D4-4401-846F-F7B1BF8FF408}" type="slidenum">
              <a:rPr lang="en-US" smtClean="0"/>
              <a:pPr/>
              <a:t>44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0839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5321B9F-554D-4E0E-B793-1C30C1B696A0}" type="slidenum">
              <a:rPr lang="en-US" smtClean="0"/>
              <a:pPr/>
              <a:t>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01325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D167E9BB-24C2-4275-9E99-4659C1503B5C}" type="slidenum">
              <a:rPr lang="en-US" sz="1300"/>
              <a:pPr algn="r"/>
              <a:t>45</a:t>
            </a:fld>
            <a:endParaRPr 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029629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D167E9BB-24C2-4275-9E99-4659C1503B5C}" type="slidenum">
              <a:rPr lang="en-US" sz="1300"/>
              <a:pPr algn="r"/>
              <a:t>46</a:t>
            </a:fld>
            <a:endParaRPr 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078406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D167E9BB-24C2-4275-9E99-4659C1503B5C}" type="slidenum">
              <a:rPr lang="en-US" sz="1300"/>
              <a:pPr algn="r"/>
              <a:t>47</a:t>
            </a:fld>
            <a:endParaRPr 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27582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B5306412-540A-42B8-8A0B-1B7FDD69A470}" type="slidenum">
              <a:rPr lang="en-US" sz="1300"/>
              <a:pPr algn="r"/>
              <a:t>48</a:t>
            </a:fld>
            <a:endParaRPr lang="en-US"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905230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369C38F7-BA1B-44B0-8F92-18B6C056A579}" type="slidenum">
              <a:rPr lang="en-US" sz="1300"/>
              <a:pPr algn="r"/>
              <a:t>49</a:t>
            </a:fld>
            <a:endParaRPr 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88705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7AF74301-75F3-4A77-8B9E-4D2C78CC7EF9}" type="slidenum">
              <a:rPr lang="en-US" sz="1300"/>
              <a:pPr algn="r"/>
              <a:t>50</a:t>
            </a:fld>
            <a:endParaRPr 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953361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7AF74301-75F3-4A77-8B9E-4D2C78CC7EF9}" type="slidenum">
              <a:rPr lang="en-US" sz="1300"/>
              <a:pPr algn="r"/>
              <a:t>51</a:t>
            </a:fld>
            <a:endParaRPr 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782426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C73CCF4-F171-4A29-AC79-9BDF9760D085}" type="slidenum">
              <a:rPr lang="en-US" smtClean="0"/>
              <a:pPr/>
              <a:t>52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363896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C73CCF4-F171-4A29-AC79-9BDF9760D085}" type="slidenum">
              <a:rPr lang="en-US" smtClean="0"/>
              <a:pPr/>
              <a:t>53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301789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635AE33B-620B-4A67-8412-5B9055196F0B}" type="slidenum">
              <a:rPr lang="en-US" sz="1300"/>
              <a:pPr algn="r"/>
              <a:t>56</a:t>
            </a:fld>
            <a:endParaRPr lang="en-US"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2463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119BC2A-F1D0-4DC8-BD72-8FFFDCD3A37B}" type="slidenum">
              <a:rPr lang="en-US" smtClean="0"/>
              <a:pPr/>
              <a:t>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650627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52537F45-FEBB-4C58-9AE6-D1D49552CDCD}" type="slidenum">
              <a:rPr lang="en-US" sz="1300"/>
              <a:pPr algn="r"/>
              <a:t>57</a:t>
            </a:fld>
            <a:endParaRPr 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47514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7DDC3ECB-3D64-4970-9988-BD2B97CD5F88}" type="slidenum">
              <a:rPr lang="en-US" sz="1300"/>
              <a:pPr algn="r"/>
              <a:t>58</a:t>
            </a:fld>
            <a:endParaRPr lang="en-US"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503404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7DDC3ECB-3D64-4970-9988-BD2B97CD5F88}" type="slidenum">
              <a:rPr lang="en-US" sz="1300"/>
              <a:pPr algn="r"/>
              <a:t>59</a:t>
            </a:fld>
            <a:endParaRPr lang="en-US"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593155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7DDC3ECB-3D64-4970-9988-BD2B97CD5F88}" type="slidenum">
              <a:rPr lang="en-US" sz="1300"/>
              <a:pPr algn="r"/>
              <a:t>60</a:t>
            </a:fld>
            <a:endParaRPr lang="en-US"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149272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7DDC3ECB-3D64-4970-9988-BD2B97CD5F88}" type="slidenum">
              <a:rPr lang="en-US" sz="1300"/>
              <a:pPr algn="r"/>
              <a:t>61</a:t>
            </a:fld>
            <a:endParaRPr lang="en-US"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19654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23B67220-8A14-4B2B-BE3F-4413400913DE}" type="slidenum">
              <a:rPr lang="en-US" sz="1300"/>
              <a:pPr algn="r"/>
              <a:t>62</a:t>
            </a:fld>
            <a:endParaRPr 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3387499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23B67220-8A14-4B2B-BE3F-4413400913DE}" type="slidenum">
              <a:rPr lang="en-US" sz="1300"/>
              <a:pPr algn="r"/>
              <a:t>63</a:t>
            </a:fld>
            <a:endParaRPr 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04358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73142CA3-2814-499C-A99B-819805E4B697}" type="slidenum">
              <a:rPr lang="en-US" sz="1300"/>
              <a:pPr algn="r"/>
              <a:t>6</a:t>
            </a:fld>
            <a:endParaRPr lang="en-US"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02141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258D3A1-95A7-4FEB-98D0-164F95446D01}" type="slidenum">
              <a:rPr lang="en-US" smtClean="0"/>
              <a:pPr/>
              <a:t>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08531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258D3A1-95A7-4FEB-98D0-164F95446D01}" type="slidenum">
              <a:rPr lang="en-US" smtClean="0"/>
              <a:pPr/>
              <a:t>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8768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E991BFD7-7AB8-425A-BEA1-51A1D685035B}" type="slidenum">
              <a:rPr lang="en-US" sz="1300"/>
              <a:pPr algn="r"/>
              <a:t>9</a:t>
            </a:fld>
            <a:endParaRPr 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24975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E991BFD7-7AB8-425A-BEA1-51A1D685035B}" type="slidenum">
              <a:rPr lang="en-US" sz="1300"/>
              <a:pPr algn="r"/>
              <a:t>10</a:t>
            </a:fld>
            <a:endParaRPr 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92928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92150" y="1065213"/>
            <a:ext cx="7767638" cy="488950"/>
          </a:xfrm>
          <a:prstGeom prst="rect">
            <a:avLst/>
          </a:prstGeom>
          <a:noFill/>
          <a:ln w="9525">
            <a:noFill/>
            <a:miter lim="800000"/>
            <a:headEnd/>
            <a:tailEnd/>
          </a:ln>
          <a:effectLst/>
        </p:spPr>
        <p:txBody>
          <a:bodyPr>
            <a:spAutoFit/>
          </a:bodyPr>
          <a:lstStyle/>
          <a:p>
            <a:pPr>
              <a:spcBef>
                <a:spcPct val="50000"/>
              </a:spcBef>
              <a:defRPr/>
            </a:pPr>
            <a:endParaRPr lang="en-GB" sz="2600" b="1">
              <a:solidFill>
                <a:schemeClr val="bg1"/>
              </a:solidFill>
            </a:endParaRPr>
          </a:p>
        </p:txBody>
      </p:sp>
      <p:sp>
        <p:nvSpPr>
          <p:cNvPr id="5" name="Line 21"/>
          <p:cNvSpPr>
            <a:spLocks noChangeShapeType="1"/>
          </p:cNvSpPr>
          <p:nvPr userDrawn="1"/>
        </p:nvSpPr>
        <p:spPr bwMode="auto">
          <a:xfrm>
            <a:off x="457200" y="914400"/>
            <a:ext cx="8229600" cy="0"/>
          </a:xfrm>
          <a:prstGeom prst="line">
            <a:avLst/>
          </a:prstGeom>
          <a:noFill/>
          <a:ln w="9525">
            <a:solidFill>
              <a:schemeClr val="tx1"/>
            </a:solidFill>
            <a:round/>
            <a:headEnd/>
            <a:tailEnd/>
          </a:ln>
          <a:effectLst/>
        </p:spPr>
        <p:txBody>
          <a:bodyPr/>
          <a:lstStyle/>
          <a:p>
            <a:pPr>
              <a:defRPr/>
            </a:pPr>
            <a:endParaRPr lang="en-US"/>
          </a:p>
        </p:txBody>
      </p:sp>
      <p:sp>
        <p:nvSpPr>
          <p:cNvPr id="18435" name="Rectangle 3"/>
          <p:cNvSpPr>
            <a:spLocks noGrp="1" noChangeArrowheads="1"/>
          </p:cNvSpPr>
          <p:nvPr>
            <p:ph type="subTitle" idx="1"/>
          </p:nvPr>
        </p:nvSpPr>
        <p:spPr>
          <a:xfrm>
            <a:off x="1371600" y="3886200"/>
            <a:ext cx="6400800" cy="947738"/>
          </a:xfrm>
        </p:spPr>
        <p:txBody>
          <a:bodyPr anchorCtr="1"/>
          <a:lstStyle>
            <a:lvl1pPr marL="0" indent="0" algn="ctr">
              <a:buFontTx/>
              <a:buNone/>
              <a:defRPr sz="1800"/>
            </a:lvl1pPr>
          </a:lstStyle>
          <a:p>
            <a:r>
              <a:rPr lang="en-US"/>
              <a:t>Click to edit Master subtitle style</a:t>
            </a:r>
          </a:p>
        </p:txBody>
      </p:sp>
      <p:sp>
        <p:nvSpPr>
          <p:cNvPr id="18436" name="Rectangle 4"/>
          <p:cNvSpPr>
            <a:spLocks noGrp="1" noChangeArrowheads="1"/>
          </p:cNvSpPr>
          <p:nvPr>
            <p:ph type="ctrTitle"/>
          </p:nvPr>
        </p:nvSpPr>
        <p:spPr>
          <a:xfrm>
            <a:off x="685800" y="1398588"/>
            <a:ext cx="7772400" cy="2106612"/>
          </a:xfrm>
        </p:spPr>
        <p:txBody>
          <a:bodyPr anchor="ctr" anchorCtr="1"/>
          <a:lstStyle>
            <a:lvl1pPr algn="ctr">
              <a:defRPr sz="4200"/>
            </a:lvl1pPr>
          </a:lstStyle>
          <a:p>
            <a:r>
              <a:rPr lang="en-US"/>
              <a:t>Click to edit Master Title Style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71450"/>
            <a:ext cx="2060575" cy="6072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29325" cy="6072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16900" cy="682625"/>
          </a:xfrm>
        </p:spPr>
        <p:txBody>
          <a:bodyPr/>
          <a:lstStyle/>
          <a:p>
            <a:r>
              <a:rPr lang="en-US"/>
              <a:t>Click to edit Master title style</a:t>
            </a:r>
          </a:p>
        </p:txBody>
      </p:sp>
      <p:sp>
        <p:nvSpPr>
          <p:cNvPr id="3" name="Text Placeholder 2"/>
          <p:cNvSpPr>
            <a:spLocks noGrp="1"/>
          </p:cNvSpPr>
          <p:nvPr>
            <p:ph type="body" sz="half" idx="1"/>
          </p:nvPr>
        </p:nvSpPr>
        <p:spPr>
          <a:xfrm>
            <a:off x="493713" y="1354138"/>
            <a:ext cx="4025900" cy="48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2013" y="1354138"/>
            <a:ext cx="4027487" cy="48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3713" y="1354138"/>
            <a:ext cx="4025900"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2013" y="1354138"/>
            <a:ext cx="4027487"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92150" y="1065213"/>
            <a:ext cx="7767638" cy="488950"/>
          </a:xfrm>
          <a:prstGeom prst="rect">
            <a:avLst/>
          </a:prstGeom>
          <a:noFill/>
          <a:ln w="9525">
            <a:noFill/>
            <a:miter lim="800000"/>
            <a:headEnd/>
            <a:tailEnd/>
          </a:ln>
          <a:effectLst/>
        </p:spPr>
        <p:txBody>
          <a:bodyPr>
            <a:spAutoFit/>
          </a:bodyPr>
          <a:lstStyle/>
          <a:p>
            <a:pPr>
              <a:spcBef>
                <a:spcPct val="50000"/>
              </a:spcBef>
              <a:defRPr/>
            </a:pPr>
            <a:endParaRPr lang="en-GB" sz="2600" b="1">
              <a:solidFill>
                <a:schemeClr val="bg1"/>
              </a:solidFill>
            </a:endParaRPr>
          </a:p>
        </p:txBody>
      </p:sp>
      <p:sp>
        <p:nvSpPr>
          <p:cNvPr id="30723" name="Rectangle 4"/>
          <p:cNvSpPr>
            <a:spLocks noGrp="1" noChangeArrowheads="1"/>
          </p:cNvSpPr>
          <p:nvPr>
            <p:ph type="body" idx="1"/>
          </p:nvPr>
        </p:nvSpPr>
        <p:spPr bwMode="auto">
          <a:xfrm>
            <a:off x="493713" y="1354138"/>
            <a:ext cx="8205787" cy="48895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First Level is 22pts Arial Bold</a:t>
            </a:r>
          </a:p>
          <a:p>
            <a:pPr lvl="0"/>
            <a:r>
              <a:rPr lang="en-US" dirty="0"/>
              <a:t>Body Copy and Callouts Are Initial Caps and Set in 22 pt</a:t>
            </a:r>
          </a:p>
          <a:p>
            <a:pPr lvl="1"/>
            <a:r>
              <a:rPr lang="en-US" dirty="0"/>
              <a:t>Second level is 20pts </a:t>
            </a:r>
            <a:r>
              <a:rPr lang="en-US" dirty="0" err="1"/>
              <a:t>arial</a:t>
            </a:r>
            <a:endParaRPr lang="en-US" dirty="0"/>
          </a:p>
          <a:p>
            <a:pPr lvl="2"/>
            <a:r>
              <a:rPr lang="en-US" dirty="0"/>
              <a:t>Third level is 18pts </a:t>
            </a:r>
            <a:r>
              <a:rPr lang="en-US" dirty="0" err="1"/>
              <a:t>arial</a:t>
            </a:r>
            <a:endParaRPr lang="en-US" dirty="0"/>
          </a:p>
          <a:p>
            <a:pPr lvl="3"/>
            <a:r>
              <a:rPr lang="en-US" dirty="0"/>
              <a:t>Fourth level 18pts </a:t>
            </a:r>
            <a:r>
              <a:rPr lang="en-US" dirty="0" err="1"/>
              <a:t>arial</a:t>
            </a:r>
            <a:endParaRPr lang="en-US" dirty="0"/>
          </a:p>
          <a:p>
            <a:pPr lvl="4"/>
            <a:r>
              <a:rPr lang="en-US" dirty="0"/>
              <a:t>Fifth level 18 pts </a:t>
            </a:r>
            <a:r>
              <a:rPr lang="en-US" dirty="0" err="1"/>
              <a:t>arial</a:t>
            </a:r>
            <a:endParaRPr lang="en-US" dirty="0"/>
          </a:p>
        </p:txBody>
      </p:sp>
      <p:sp>
        <p:nvSpPr>
          <p:cNvPr id="30724" name="Rectangle 6"/>
          <p:cNvSpPr>
            <a:spLocks noGrp="1" noChangeArrowheads="1"/>
          </p:cNvSpPr>
          <p:nvPr>
            <p:ph type="title"/>
          </p:nvPr>
        </p:nvSpPr>
        <p:spPr bwMode="auto">
          <a:xfrm>
            <a:off x="457200" y="171450"/>
            <a:ext cx="8216900" cy="68262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t>Title 30pts Bold Arial</a:t>
            </a:r>
          </a:p>
        </p:txBody>
      </p:sp>
      <p:sp>
        <p:nvSpPr>
          <p:cNvPr id="17417" name="Line 9"/>
          <p:cNvSpPr>
            <a:spLocks noChangeShapeType="1"/>
          </p:cNvSpPr>
          <p:nvPr/>
        </p:nvSpPr>
        <p:spPr bwMode="auto">
          <a:xfrm>
            <a:off x="457200" y="914400"/>
            <a:ext cx="8229600" cy="0"/>
          </a:xfrm>
          <a:prstGeom prst="line">
            <a:avLst/>
          </a:prstGeom>
          <a:noFill/>
          <a:ln w="9525">
            <a:solidFill>
              <a:schemeClr val="tx1"/>
            </a:solidFill>
            <a:round/>
            <a:headEnd/>
            <a:tailEnd/>
          </a:ln>
          <a:effectLst/>
        </p:spPr>
        <p:txBody>
          <a:bodyPr/>
          <a:lstStyle/>
          <a:p>
            <a:pPr>
              <a:defRPr/>
            </a:pPr>
            <a:endParaRPr lang="en-US"/>
          </a:p>
        </p:txBody>
      </p:sp>
      <p:pic>
        <p:nvPicPr>
          <p:cNvPr id="30726" name="Picture 7" descr="ASD Logo with text"/>
          <p:cNvPicPr>
            <a:picLocks noChangeAspect="1" noChangeArrowheads="1"/>
          </p:cNvPicPr>
          <p:nvPr/>
        </p:nvPicPr>
        <p:blipFill>
          <a:blip r:embed="rId14" cstate="print"/>
          <a:srcRect r="63730"/>
          <a:stretch>
            <a:fillRect/>
          </a:stretch>
        </p:blipFill>
        <p:spPr bwMode="auto">
          <a:xfrm>
            <a:off x="6362700" y="6559550"/>
            <a:ext cx="795338" cy="274638"/>
          </a:xfrm>
          <a:prstGeom prst="rect">
            <a:avLst/>
          </a:prstGeom>
          <a:noFill/>
          <a:ln w="9525">
            <a:noFill/>
            <a:miter lim="800000"/>
            <a:headEnd/>
            <a:tailEnd/>
          </a:ln>
        </p:spPr>
      </p:pic>
      <p:sp>
        <p:nvSpPr>
          <p:cNvPr id="31752" name="Text Box 8"/>
          <p:cNvSpPr txBox="1">
            <a:spLocks noChangeArrowheads="1"/>
          </p:cNvSpPr>
          <p:nvPr/>
        </p:nvSpPr>
        <p:spPr bwMode="auto">
          <a:xfrm>
            <a:off x="8124825" y="6613525"/>
            <a:ext cx="1019175" cy="244475"/>
          </a:xfrm>
          <a:prstGeom prst="rect">
            <a:avLst/>
          </a:prstGeom>
          <a:noFill/>
          <a:ln w="9525">
            <a:noFill/>
            <a:miter lim="800000"/>
            <a:headEnd/>
            <a:tailEnd/>
          </a:ln>
          <a:effectLst/>
        </p:spPr>
        <p:txBody>
          <a:bodyPr>
            <a:spAutoFit/>
          </a:bodyPr>
          <a:lstStyle/>
          <a:p>
            <a:pPr>
              <a:spcBef>
                <a:spcPct val="50000"/>
              </a:spcBef>
              <a:defRPr/>
            </a:pPr>
            <a:r>
              <a:rPr lang="fr-FR" sz="1000" dirty="0"/>
              <a:t>Page </a:t>
            </a:r>
            <a:fld id="{FF03782F-91AE-490D-8056-116D694453AF}" type="slidenum">
              <a:rPr lang="fr-FR" sz="1000"/>
              <a:pPr>
                <a:spcBef>
                  <a:spcPct val="50000"/>
                </a:spcBef>
                <a:defRPr/>
              </a:pPr>
              <a:t>‹N°›</a:t>
            </a:fld>
            <a:r>
              <a:rPr lang="fr-FR" sz="1000" dirty="0"/>
              <a:t>/59</a:t>
            </a:r>
            <a:endParaRPr lang="en-US" sz="1000" dirty="0"/>
          </a:p>
        </p:txBody>
      </p:sp>
      <p:pic>
        <p:nvPicPr>
          <p:cNvPr id="30728" name="Picture 9"/>
          <p:cNvPicPr>
            <a:picLocks noChangeAspect="1" noChangeArrowheads="1"/>
          </p:cNvPicPr>
          <p:nvPr/>
        </p:nvPicPr>
        <p:blipFill>
          <a:blip r:embed="rId15" cstate="print"/>
          <a:srcRect/>
          <a:stretch>
            <a:fillRect/>
          </a:stretch>
        </p:blipFill>
        <p:spPr bwMode="auto">
          <a:xfrm>
            <a:off x="7169150" y="6581775"/>
            <a:ext cx="1004888" cy="276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med"/>
  <p:txStyles>
    <p:titleStyle>
      <a:lvl1pPr algn="l" rtl="0" eaLnBrk="0" fontAlgn="base" hangingPunct="0">
        <a:spcBef>
          <a:spcPct val="0"/>
        </a:spcBef>
        <a:spcAft>
          <a:spcPct val="0"/>
        </a:spcAft>
        <a:defRPr sz="3000" b="1">
          <a:solidFill>
            <a:srgbClr val="CC0000"/>
          </a:solidFill>
          <a:latin typeface="+mj-lt"/>
          <a:ea typeface="+mj-ea"/>
          <a:cs typeface="+mj-cs"/>
        </a:defRPr>
      </a:lvl1pPr>
      <a:lvl2pPr algn="l" rtl="0" eaLnBrk="0" fontAlgn="base" hangingPunct="0">
        <a:spcBef>
          <a:spcPct val="0"/>
        </a:spcBef>
        <a:spcAft>
          <a:spcPct val="0"/>
        </a:spcAft>
        <a:defRPr sz="3000" b="1">
          <a:solidFill>
            <a:srgbClr val="CC0000"/>
          </a:solidFill>
          <a:latin typeface="Arial" charset="0"/>
        </a:defRPr>
      </a:lvl2pPr>
      <a:lvl3pPr algn="l" rtl="0" eaLnBrk="0" fontAlgn="base" hangingPunct="0">
        <a:spcBef>
          <a:spcPct val="0"/>
        </a:spcBef>
        <a:spcAft>
          <a:spcPct val="0"/>
        </a:spcAft>
        <a:defRPr sz="3000" b="1">
          <a:solidFill>
            <a:srgbClr val="CC0000"/>
          </a:solidFill>
          <a:latin typeface="Arial" charset="0"/>
        </a:defRPr>
      </a:lvl3pPr>
      <a:lvl4pPr algn="l" rtl="0" eaLnBrk="0" fontAlgn="base" hangingPunct="0">
        <a:spcBef>
          <a:spcPct val="0"/>
        </a:spcBef>
        <a:spcAft>
          <a:spcPct val="0"/>
        </a:spcAft>
        <a:defRPr sz="3000" b="1">
          <a:solidFill>
            <a:srgbClr val="CC0000"/>
          </a:solidFill>
          <a:latin typeface="Arial" charset="0"/>
        </a:defRPr>
      </a:lvl4pPr>
      <a:lvl5pPr algn="l" rtl="0" eaLnBrk="0" fontAlgn="base" hangingPunct="0">
        <a:spcBef>
          <a:spcPct val="0"/>
        </a:spcBef>
        <a:spcAft>
          <a:spcPct val="0"/>
        </a:spcAft>
        <a:defRPr sz="3000" b="1">
          <a:solidFill>
            <a:srgbClr val="CC0000"/>
          </a:solidFill>
          <a:latin typeface="Arial" charset="0"/>
        </a:defRPr>
      </a:lvl5pPr>
      <a:lvl6pPr marL="457200" algn="l" rtl="0" fontAlgn="base">
        <a:spcBef>
          <a:spcPct val="0"/>
        </a:spcBef>
        <a:spcAft>
          <a:spcPct val="0"/>
        </a:spcAft>
        <a:defRPr sz="3000" b="1">
          <a:solidFill>
            <a:srgbClr val="CC0000"/>
          </a:solidFill>
          <a:latin typeface="Arial" charset="0"/>
        </a:defRPr>
      </a:lvl6pPr>
      <a:lvl7pPr marL="914400" algn="l" rtl="0" fontAlgn="base">
        <a:spcBef>
          <a:spcPct val="0"/>
        </a:spcBef>
        <a:spcAft>
          <a:spcPct val="0"/>
        </a:spcAft>
        <a:defRPr sz="3000" b="1">
          <a:solidFill>
            <a:srgbClr val="CC0000"/>
          </a:solidFill>
          <a:latin typeface="Arial" charset="0"/>
        </a:defRPr>
      </a:lvl7pPr>
      <a:lvl8pPr marL="1371600" algn="l" rtl="0" fontAlgn="base">
        <a:spcBef>
          <a:spcPct val="0"/>
        </a:spcBef>
        <a:spcAft>
          <a:spcPct val="0"/>
        </a:spcAft>
        <a:defRPr sz="3000" b="1">
          <a:solidFill>
            <a:srgbClr val="CC0000"/>
          </a:solidFill>
          <a:latin typeface="Arial" charset="0"/>
        </a:defRPr>
      </a:lvl8pPr>
      <a:lvl9pPr marL="1828800" algn="l" rtl="0" fontAlgn="base">
        <a:spcBef>
          <a:spcPct val="0"/>
        </a:spcBef>
        <a:spcAft>
          <a:spcPct val="0"/>
        </a:spcAft>
        <a:defRPr sz="3000" b="1">
          <a:solidFill>
            <a:srgbClr val="CC0000"/>
          </a:solidFill>
          <a:latin typeface="Arial" charset="0"/>
        </a:defRPr>
      </a:lvl9pPr>
    </p:titleStyle>
    <p:bodyStyle>
      <a:lvl1pPr marL="342900" indent="-342900" algn="l" rtl="0" eaLnBrk="0" fontAlgn="base" hangingPunct="0">
        <a:spcBef>
          <a:spcPct val="20000"/>
        </a:spcBef>
        <a:spcAft>
          <a:spcPct val="0"/>
        </a:spcAft>
        <a:buClr>
          <a:srgbClr val="CC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Char char="•"/>
        <a:defRPr sz="2000" b="1">
          <a:solidFill>
            <a:srgbClr val="000099"/>
          </a:solidFill>
          <a:latin typeface="+mn-lt"/>
        </a:defRPr>
      </a:lvl2pPr>
      <a:lvl3pPr marL="1143000" indent="-228600" algn="l" rtl="0" eaLnBrk="0" fontAlgn="base" hangingPunct="0">
        <a:spcBef>
          <a:spcPct val="20000"/>
        </a:spcBef>
        <a:spcAft>
          <a:spcPct val="0"/>
        </a:spcAft>
        <a:buClr>
          <a:srgbClr val="CC0000"/>
        </a:buClr>
        <a:buChar char="•"/>
        <a:defRPr sz="2400" b="1">
          <a:solidFill>
            <a:srgbClr val="003399"/>
          </a:solidFill>
          <a:latin typeface="+mn-lt"/>
        </a:defRPr>
      </a:lvl3pPr>
      <a:lvl4pPr marL="1600200" indent="-228600" algn="l" rtl="0" eaLnBrk="0" fontAlgn="base" hangingPunct="0">
        <a:spcBef>
          <a:spcPct val="20000"/>
        </a:spcBef>
        <a:spcAft>
          <a:spcPct val="0"/>
        </a:spcAft>
        <a:buClr>
          <a:srgbClr val="CC0000"/>
        </a:buClr>
        <a:buChar char="•"/>
        <a:defRPr sz="1600" b="1">
          <a:solidFill>
            <a:schemeClr val="tx1"/>
          </a:solidFill>
          <a:latin typeface="+mn-lt"/>
        </a:defRPr>
      </a:lvl4pPr>
      <a:lvl5pPr marL="2057400" indent="-228600" algn="l" rtl="0" eaLnBrk="0" fontAlgn="base" hangingPunct="0">
        <a:spcBef>
          <a:spcPct val="20000"/>
        </a:spcBef>
        <a:spcAft>
          <a:spcPct val="0"/>
        </a:spcAft>
        <a:buClr>
          <a:srgbClr val="CC0000"/>
        </a:buClr>
        <a:buChar char="•"/>
        <a:defRPr sz="1400" b="1">
          <a:solidFill>
            <a:schemeClr val="tx1"/>
          </a:solidFill>
          <a:latin typeface="+mn-lt"/>
        </a:defRPr>
      </a:lvl5pPr>
      <a:lvl6pPr marL="2514600" indent="-228600" algn="l" rtl="0" fontAlgn="base">
        <a:spcBef>
          <a:spcPct val="20000"/>
        </a:spcBef>
        <a:spcAft>
          <a:spcPct val="0"/>
        </a:spcAft>
        <a:buClr>
          <a:srgbClr val="CC0000"/>
        </a:buClr>
        <a:buChar char="•"/>
        <a:defRPr sz="1400" b="1">
          <a:solidFill>
            <a:schemeClr val="tx1"/>
          </a:solidFill>
          <a:latin typeface="+mn-lt"/>
        </a:defRPr>
      </a:lvl6pPr>
      <a:lvl7pPr marL="2971800" indent="-228600" algn="l" rtl="0" fontAlgn="base">
        <a:spcBef>
          <a:spcPct val="20000"/>
        </a:spcBef>
        <a:spcAft>
          <a:spcPct val="0"/>
        </a:spcAft>
        <a:buClr>
          <a:srgbClr val="CC0000"/>
        </a:buClr>
        <a:buChar char="•"/>
        <a:defRPr sz="1400" b="1">
          <a:solidFill>
            <a:schemeClr val="tx1"/>
          </a:solidFill>
          <a:latin typeface="+mn-lt"/>
        </a:defRPr>
      </a:lvl7pPr>
      <a:lvl8pPr marL="3429000" indent="-228600" algn="l" rtl="0" fontAlgn="base">
        <a:spcBef>
          <a:spcPct val="20000"/>
        </a:spcBef>
        <a:spcAft>
          <a:spcPct val="0"/>
        </a:spcAft>
        <a:buClr>
          <a:srgbClr val="CC0000"/>
        </a:buClr>
        <a:buChar char="•"/>
        <a:defRPr sz="1400" b="1">
          <a:solidFill>
            <a:schemeClr val="tx1"/>
          </a:solidFill>
          <a:latin typeface="+mn-lt"/>
        </a:defRPr>
      </a:lvl8pPr>
      <a:lvl9pPr marL="3886200" indent="-228600" algn="l" rtl="0" fontAlgn="base">
        <a:spcBef>
          <a:spcPct val="20000"/>
        </a:spcBef>
        <a:spcAft>
          <a:spcPct val="0"/>
        </a:spcAft>
        <a:buClr>
          <a:srgbClr val="CC0000"/>
        </a:buClr>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package" Target="../embeddings/Microsoft_Word_Document1.docx"/><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slide" Target="slide5.x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package" Target="../embeddings/Microsoft_Word_Document2.docx"/><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wmf"/><Relationship Id="rId4" Type="http://schemas.openxmlformats.org/officeDocument/2006/relationships/package" Target="../embeddings/Microsoft_Word_Document3.docx"/></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slide" Target="slide5.x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16.wmf"/><Relationship Id="rId5" Type="http://schemas.openxmlformats.org/officeDocument/2006/relationships/package" Target="../embeddings/Microsoft_Word_Document4.docx"/><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17.wmf"/><Relationship Id="rId5" Type="http://schemas.openxmlformats.org/officeDocument/2006/relationships/package" Target="../embeddings/Microsoft_Word_Document5.docx"/><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18.wmf"/><Relationship Id="rId5" Type="http://schemas.openxmlformats.org/officeDocument/2006/relationships/package" Target="../embeddings/Microsoft_Word_Document6.docx"/><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19.wmf"/><Relationship Id="rId5" Type="http://schemas.openxmlformats.org/officeDocument/2006/relationships/package" Target="../embeddings/Microsoft_Word_Document7.docx"/><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image" Target="../media/image20.emf"/><Relationship Id="rId5" Type="http://schemas.openxmlformats.org/officeDocument/2006/relationships/package" Target="../embeddings/Microsoft_Word_Document8.docx"/><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21.wmf"/><Relationship Id="rId5" Type="http://schemas.openxmlformats.org/officeDocument/2006/relationships/package" Target="../embeddings/Microsoft_Word_Document9.docx"/><Relationship Id="rId4" Type="http://schemas.openxmlformats.org/officeDocument/2006/relationships/slide" Target="slide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22.wmf"/><Relationship Id="rId5" Type="http://schemas.openxmlformats.org/officeDocument/2006/relationships/package" Target="../embeddings/Microsoft_Word_Document10.docx"/><Relationship Id="rId4" Type="http://schemas.openxmlformats.org/officeDocument/2006/relationships/slide" Target="slide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23.wmf"/><Relationship Id="rId5" Type="http://schemas.openxmlformats.org/officeDocument/2006/relationships/package" Target="../embeddings/Microsoft_Word_Document11.docx"/><Relationship Id="rId4" Type="http://schemas.openxmlformats.org/officeDocument/2006/relationships/slide" Target="slide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24.wmf"/><Relationship Id="rId5" Type="http://schemas.openxmlformats.org/officeDocument/2006/relationships/package" Target="../embeddings/Microsoft_Word_Document12.docx"/><Relationship Id="rId4" Type="http://schemas.openxmlformats.org/officeDocument/2006/relationships/slide" Target="slide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25.wmf"/><Relationship Id="rId5" Type="http://schemas.openxmlformats.org/officeDocument/2006/relationships/package" Target="../embeddings/Microsoft_Word_Document13.docx"/><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26.wmf"/><Relationship Id="rId5" Type="http://schemas.openxmlformats.org/officeDocument/2006/relationships/package" Target="../embeddings/Microsoft_Word_Document14.docx"/><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27.wmf"/><Relationship Id="rId5" Type="http://schemas.openxmlformats.org/officeDocument/2006/relationships/package" Target="../embeddings/Microsoft_Word_Document15.docx"/><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slide" Target="slide5.xml"/><Relationship Id="rId5" Type="http://schemas.openxmlformats.org/officeDocument/2006/relationships/image" Target="../media/image28.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slide" Target="slide5.xml"/><Relationship Id="rId5" Type="http://schemas.openxmlformats.org/officeDocument/2006/relationships/image" Target="../media/image29.wmf"/><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slide" Target="slide5.xml"/><Relationship Id="rId5" Type="http://schemas.openxmlformats.org/officeDocument/2006/relationships/image" Target="../media/image30.wmf"/><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1.w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32.wmf"/><Relationship Id="rId5" Type="http://schemas.openxmlformats.org/officeDocument/2006/relationships/package" Target="../embeddings/Microsoft_Word_Document16.docx"/><Relationship Id="rId4" Type="http://schemas.openxmlformats.org/officeDocument/2006/relationships/slide" Target="slide5.xml"/></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3.wmf"/><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34.wmf"/><Relationship Id="rId4" Type="http://schemas.openxmlformats.org/officeDocument/2006/relationships/package" Target="../embeddings/Microsoft_Word_Document17.docx"/></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35.wmf"/><Relationship Id="rId4" Type="http://schemas.openxmlformats.org/officeDocument/2006/relationships/package" Target="../embeddings/Microsoft_Word_Document18.docx"/></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36.wmf"/><Relationship Id="rId4" Type="http://schemas.openxmlformats.org/officeDocument/2006/relationships/package" Target="../embeddings/Microsoft_Word_Document19.docx"/></Relationships>
</file>

<file path=ppt/slides/_rels/slide3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37.wmf"/><Relationship Id="rId4" Type="http://schemas.openxmlformats.org/officeDocument/2006/relationships/package" Target="../embeddings/Microsoft_Word_Document20.docx"/></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38.w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2" Type="http://schemas.openxmlformats.org/officeDocument/2006/relationships/hyperlink" Target="http://www.asd-ssg.org/through-life-cycle-interoperabilit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39.w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40.wmf"/><Relationship Id="rId4" Type="http://schemas.openxmlformats.org/officeDocument/2006/relationships/package" Target="../embeddings/Microsoft_Word_Document21.docx"/></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41.wmf"/><Relationship Id="rId4" Type="http://schemas.openxmlformats.org/officeDocument/2006/relationships/package" Target="../embeddings/Microsoft_Word_Document22.docx"/></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42.wmf"/><Relationship Id="rId4" Type="http://schemas.openxmlformats.org/officeDocument/2006/relationships/oleObject" Target="../embeddings/oleObject1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39.vml"/><Relationship Id="rId6" Type="http://schemas.openxmlformats.org/officeDocument/2006/relationships/slide" Target="slide5.xml"/><Relationship Id="rId5" Type="http://schemas.openxmlformats.org/officeDocument/2006/relationships/image" Target="../media/image43.wmf"/><Relationship Id="rId4" Type="http://schemas.openxmlformats.org/officeDocument/2006/relationships/oleObject" Target="../embeddings/oleObject1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44.wmf"/><Relationship Id="rId5" Type="http://schemas.openxmlformats.org/officeDocument/2006/relationships/package" Target="../embeddings/Microsoft_Word_Document23.docx"/><Relationship Id="rId4" Type="http://schemas.openxmlformats.org/officeDocument/2006/relationships/slide" Target="slide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45.wmf"/><Relationship Id="rId5" Type="http://schemas.openxmlformats.org/officeDocument/2006/relationships/package" Target="../embeddings/Microsoft_Word_Document24.docx"/><Relationship Id="rId4" Type="http://schemas.openxmlformats.org/officeDocument/2006/relationships/slide" Target="slide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46.wmf"/><Relationship Id="rId5" Type="http://schemas.openxmlformats.org/officeDocument/2006/relationships/oleObject" Target="../embeddings/oleObject17.bin"/><Relationship Id="rId4" Type="http://schemas.openxmlformats.org/officeDocument/2006/relationships/slide" Target="slide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47.wmf"/><Relationship Id="rId5" Type="http://schemas.openxmlformats.org/officeDocument/2006/relationships/oleObject" Target="../embeddings/oleObject18.bin"/><Relationship Id="rId4" Type="http://schemas.openxmlformats.org/officeDocument/2006/relationships/slide" Target="slide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48.wmf"/><Relationship Id="rId5" Type="http://schemas.openxmlformats.org/officeDocument/2006/relationships/oleObject" Target="../embeddings/oleObject19.bin"/><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13" Type="http://schemas.openxmlformats.org/officeDocument/2006/relationships/slide" Target="slide47.xml"/><Relationship Id="rId18" Type="http://schemas.openxmlformats.org/officeDocument/2006/relationships/slide" Target="slide30.xml"/><Relationship Id="rId26" Type="http://schemas.openxmlformats.org/officeDocument/2006/relationships/slide" Target="slide8.xml"/><Relationship Id="rId39" Type="http://schemas.openxmlformats.org/officeDocument/2006/relationships/slide" Target="slide27.xml"/><Relationship Id="rId21" Type="http://schemas.openxmlformats.org/officeDocument/2006/relationships/slide" Target="slide9.xml"/><Relationship Id="rId34" Type="http://schemas.openxmlformats.org/officeDocument/2006/relationships/slide" Target="slide18.xml"/><Relationship Id="rId42" Type="http://schemas.openxmlformats.org/officeDocument/2006/relationships/slide" Target="slide17.xml"/><Relationship Id="rId47" Type="http://schemas.openxmlformats.org/officeDocument/2006/relationships/slide" Target="slide46.xml"/><Relationship Id="rId50" Type="http://schemas.openxmlformats.org/officeDocument/2006/relationships/slide" Target="slide37.xml"/><Relationship Id="rId55" Type="http://schemas.openxmlformats.org/officeDocument/2006/relationships/slide" Target="slide24.xml"/><Relationship Id="rId7" Type="http://schemas.openxmlformats.org/officeDocument/2006/relationships/slide" Target="slide44.xml"/><Relationship Id="rId12" Type="http://schemas.openxmlformats.org/officeDocument/2006/relationships/slide" Target="slide51.xml"/><Relationship Id="rId17" Type="http://schemas.openxmlformats.org/officeDocument/2006/relationships/slide" Target="slide60.xml"/><Relationship Id="rId25" Type="http://schemas.openxmlformats.org/officeDocument/2006/relationships/slide" Target="slide54.xml"/><Relationship Id="rId33" Type="http://schemas.openxmlformats.org/officeDocument/2006/relationships/slide" Target="slide58.xml"/><Relationship Id="rId38" Type="http://schemas.openxmlformats.org/officeDocument/2006/relationships/slide" Target="slide13.xml"/><Relationship Id="rId46" Type="http://schemas.openxmlformats.org/officeDocument/2006/relationships/slide" Target="slide28.xml"/><Relationship Id="rId59" Type="http://schemas.openxmlformats.org/officeDocument/2006/relationships/slide" Target="slide53.xml"/><Relationship Id="rId2" Type="http://schemas.openxmlformats.org/officeDocument/2006/relationships/notesSlide" Target="../notesSlides/notesSlide4.xml"/><Relationship Id="rId16" Type="http://schemas.openxmlformats.org/officeDocument/2006/relationships/slide" Target="slide14.xml"/><Relationship Id="rId20" Type="http://schemas.openxmlformats.org/officeDocument/2006/relationships/slide" Target="slide6.xml"/><Relationship Id="rId29" Type="http://schemas.openxmlformats.org/officeDocument/2006/relationships/slide" Target="slide49.xml"/><Relationship Id="rId41" Type="http://schemas.openxmlformats.org/officeDocument/2006/relationships/slide" Target="slide36.xml"/><Relationship Id="rId54"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slide" Target="slide48.xml"/><Relationship Id="rId24" Type="http://schemas.openxmlformats.org/officeDocument/2006/relationships/slide" Target="slide57.xml"/><Relationship Id="rId32" Type="http://schemas.openxmlformats.org/officeDocument/2006/relationships/slide" Target="slide52.xml"/><Relationship Id="rId37" Type="http://schemas.openxmlformats.org/officeDocument/2006/relationships/slide" Target="slide20.xml"/><Relationship Id="rId40" Type="http://schemas.openxmlformats.org/officeDocument/2006/relationships/slide" Target="slide10.xml"/><Relationship Id="rId45" Type="http://schemas.openxmlformats.org/officeDocument/2006/relationships/slide" Target="slide61.xml"/><Relationship Id="rId53" Type="http://schemas.openxmlformats.org/officeDocument/2006/relationships/slide" Target="slide7.xml"/><Relationship Id="rId58" Type="http://schemas.openxmlformats.org/officeDocument/2006/relationships/slide" Target="slide42.xml"/><Relationship Id="rId5" Type="http://schemas.openxmlformats.org/officeDocument/2006/relationships/slide" Target="slide15.xml"/><Relationship Id="rId15" Type="http://schemas.openxmlformats.org/officeDocument/2006/relationships/slide" Target="slide39.xml"/><Relationship Id="rId23" Type="http://schemas.openxmlformats.org/officeDocument/2006/relationships/slide" Target="slide34.xml"/><Relationship Id="rId28" Type="http://schemas.openxmlformats.org/officeDocument/2006/relationships/slide" Target="slide31.xml"/><Relationship Id="rId36" Type="http://schemas.openxmlformats.org/officeDocument/2006/relationships/slide" Target="slide19.xml"/><Relationship Id="rId49" Type="http://schemas.openxmlformats.org/officeDocument/2006/relationships/slide" Target="slide35.xml"/><Relationship Id="rId57" Type="http://schemas.openxmlformats.org/officeDocument/2006/relationships/slide" Target="slide41.xml"/><Relationship Id="rId10" Type="http://schemas.openxmlformats.org/officeDocument/2006/relationships/slide" Target="slide62.xml"/><Relationship Id="rId19" Type="http://schemas.openxmlformats.org/officeDocument/2006/relationships/slide" Target="slide11.xml"/><Relationship Id="rId31" Type="http://schemas.openxmlformats.org/officeDocument/2006/relationships/slide" Target="slide32.xml"/><Relationship Id="rId44" Type="http://schemas.openxmlformats.org/officeDocument/2006/relationships/slide" Target="slide12.xml"/><Relationship Id="rId52" Type="http://schemas.openxmlformats.org/officeDocument/2006/relationships/slide" Target="slide26.xml"/><Relationship Id="rId60" Type="http://schemas.openxmlformats.org/officeDocument/2006/relationships/slide" Target="slide21.xml"/><Relationship Id="rId4" Type="http://schemas.openxmlformats.org/officeDocument/2006/relationships/slide" Target="slide25.xml"/><Relationship Id="rId9" Type="http://schemas.openxmlformats.org/officeDocument/2006/relationships/slide" Target="slide50.xml"/><Relationship Id="rId14" Type="http://schemas.openxmlformats.org/officeDocument/2006/relationships/slide" Target="slide16.xml"/><Relationship Id="rId22" Type="http://schemas.openxmlformats.org/officeDocument/2006/relationships/slide" Target="slide43.xml"/><Relationship Id="rId27" Type="http://schemas.openxmlformats.org/officeDocument/2006/relationships/slide" Target="slide33.xml"/><Relationship Id="rId30" Type="http://schemas.openxmlformats.org/officeDocument/2006/relationships/slide" Target="slide45.xml"/><Relationship Id="rId35" Type="http://schemas.openxmlformats.org/officeDocument/2006/relationships/slide" Target="slide40.xml"/><Relationship Id="rId43" Type="http://schemas.openxmlformats.org/officeDocument/2006/relationships/slide" Target="slide23.xml"/><Relationship Id="rId48" Type="http://schemas.openxmlformats.org/officeDocument/2006/relationships/slide" Target="slide22.xml"/><Relationship Id="rId56" Type="http://schemas.openxmlformats.org/officeDocument/2006/relationships/slide" Target="slide55.xml"/><Relationship Id="rId8" Type="http://schemas.openxmlformats.org/officeDocument/2006/relationships/slide" Target="slide56.xml"/><Relationship Id="rId51" Type="http://schemas.openxmlformats.org/officeDocument/2006/relationships/slide" Target="slide38.xml"/><Relationship Id="rId3" Type="http://schemas.openxmlformats.org/officeDocument/2006/relationships/slide" Target="slide6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49.wmf"/><Relationship Id="rId5" Type="http://schemas.openxmlformats.org/officeDocument/2006/relationships/oleObject" Target="../embeddings/oleObject20.bin"/><Relationship Id="rId4" Type="http://schemas.openxmlformats.org/officeDocument/2006/relationships/slide" Target="slide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50.wmf"/><Relationship Id="rId5" Type="http://schemas.openxmlformats.org/officeDocument/2006/relationships/package" Target="../embeddings/Microsoft_Word_Document25.docx"/><Relationship Id="rId4" Type="http://schemas.openxmlformats.org/officeDocument/2006/relationships/slide" Target="slide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mlDrawing" Target="../drawings/vmlDrawing47.vml"/><Relationship Id="rId6" Type="http://schemas.openxmlformats.org/officeDocument/2006/relationships/image" Target="../media/image51.wmf"/><Relationship Id="rId5" Type="http://schemas.openxmlformats.org/officeDocument/2006/relationships/oleObject" Target="../embeddings/oleObject21.bin"/><Relationship Id="rId4" Type="http://schemas.openxmlformats.org/officeDocument/2006/relationships/slide" Target="slide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48.vml"/><Relationship Id="rId6" Type="http://schemas.openxmlformats.org/officeDocument/2006/relationships/image" Target="../media/image52.wmf"/><Relationship Id="rId5" Type="http://schemas.openxmlformats.org/officeDocument/2006/relationships/package" Target="../embeddings/Microsoft_Word_Document26.docx"/><Relationship Id="rId4" Type="http://schemas.openxmlformats.org/officeDocument/2006/relationships/slide" Target="slide5.xml"/></Relationships>
</file>

<file path=ppt/slides/_rels/slide5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image" Target="../media/image53.wmf"/><Relationship Id="rId4" Type="http://schemas.openxmlformats.org/officeDocument/2006/relationships/oleObject" Target="../embeddings/oleObject22.bin"/></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54.wmf"/><Relationship Id="rId4" Type="http://schemas.openxmlformats.org/officeDocument/2006/relationships/package" Target="../embeddings/Microsoft_Word_Document27.docx"/></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image" Target="../media/image55.wmf"/><Relationship Id="rId5" Type="http://schemas.openxmlformats.org/officeDocument/2006/relationships/oleObject" Target="../embeddings/oleObject23.bin"/><Relationship Id="rId4" Type="http://schemas.openxmlformats.org/officeDocument/2006/relationships/slide" Target="slide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slide" Target="slide5.xml"/><Relationship Id="rId5" Type="http://schemas.openxmlformats.org/officeDocument/2006/relationships/image" Target="../media/image56.wmf"/><Relationship Id="rId4" Type="http://schemas.openxmlformats.org/officeDocument/2006/relationships/oleObject" Target="../embeddings/oleObject24.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slide" Target="slide5.xml"/><Relationship Id="rId5" Type="http://schemas.openxmlformats.org/officeDocument/2006/relationships/image" Target="../media/image57.wmf"/><Relationship Id="rId4" Type="http://schemas.openxmlformats.org/officeDocument/2006/relationships/oleObject" Target="../embeddings/oleObject2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58.wmf"/><Relationship Id="rId5" Type="http://schemas.openxmlformats.org/officeDocument/2006/relationships/package" Target="../embeddings/Microsoft_Word_Document28.docx"/><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slide" Target="slide5.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image" Target="../media/image59.wmf"/><Relationship Id="rId5" Type="http://schemas.openxmlformats.org/officeDocument/2006/relationships/package" Target="../embeddings/Microsoft_Word_Document29.docx"/><Relationship Id="rId4" Type="http://schemas.openxmlformats.org/officeDocument/2006/relationships/slide" Target="slide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image" Target="../media/image60.wmf"/><Relationship Id="rId5" Type="http://schemas.openxmlformats.org/officeDocument/2006/relationships/package" Target="../embeddings/Microsoft_Word_Document30.docx"/><Relationship Id="rId4" Type="http://schemas.openxmlformats.org/officeDocument/2006/relationships/slide" Target="slide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61.wmf"/><Relationship Id="rId5" Type="http://schemas.openxmlformats.org/officeDocument/2006/relationships/oleObject" Target="../embeddings/oleObject26.bin"/><Relationship Id="rId4" Type="http://schemas.openxmlformats.org/officeDocument/2006/relationships/slide" Target="slide5.xml"/></Relationships>
</file>

<file path=ppt/slides/_rels/slide6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package" Target="../embeddings/Microsoft_Word_Document.docx"/><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slide" Target="slide5.x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slide" Target="slide5.xml"/><Relationship Id="rId5" Type="http://schemas.openxmlformats.org/officeDocument/2006/relationships/image" Target="../media/image8.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414588"/>
            <a:ext cx="7772400" cy="2106612"/>
          </a:xfrm>
        </p:spPr>
        <p:txBody>
          <a:bodyPr/>
          <a:lstStyle/>
          <a:p>
            <a:pPr eaLnBrk="1" hangingPunct="1"/>
            <a:r>
              <a:rPr lang="en-GB" sz="2800">
                <a:solidFill>
                  <a:srgbClr val="0550A3"/>
                </a:solidFill>
              </a:rPr>
              <a:t>Strategic Standardisation Group</a:t>
            </a:r>
            <a:br>
              <a:rPr lang="en-GB" sz="3200">
                <a:solidFill>
                  <a:srgbClr val="0550A3"/>
                </a:solidFill>
              </a:rPr>
            </a:br>
            <a:r>
              <a:rPr lang="en-GB" sz="4400">
                <a:solidFill>
                  <a:srgbClr val="0550A3"/>
                </a:solidFill>
              </a:rPr>
              <a:t>Standards Radar Chart</a:t>
            </a:r>
          </a:p>
        </p:txBody>
      </p:sp>
      <p:sp>
        <p:nvSpPr>
          <p:cNvPr id="32771" name="Rectangle 3"/>
          <p:cNvSpPr>
            <a:spLocks noGrp="1" noChangeArrowheads="1"/>
          </p:cNvSpPr>
          <p:nvPr>
            <p:ph type="subTitle" idx="1"/>
          </p:nvPr>
        </p:nvSpPr>
        <p:spPr>
          <a:xfrm>
            <a:off x="1371600" y="5105400"/>
            <a:ext cx="6400800" cy="947738"/>
          </a:xfrm>
        </p:spPr>
        <p:txBody>
          <a:bodyPr/>
          <a:lstStyle/>
          <a:p>
            <a:pPr eaLnBrk="1" hangingPunct="1"/>
            <a:r>
              <a:rPr lang="en-GB" sz="2000" dirty="0"/>
              <a:t>V1.10 </a:t>
            </a:r>
            <a:r>
              <a:rPr lang="en-GB" sz="1600" dirty="0"/>
              <a:t>– Revision d, 3/10/2019</a:t>
            </a:r>
            <a:endParaRPr lang="en-GB" sz="2000" dirty="0"/>
          </a:p>
        </p:txBody>
      </p:sp>
      <p:sp>
        <p:nvSpPr>
          <p:cNvPr id="32772" name="Text Box 5"/>
          <p:cNvSpPr txBox="1">
            <a:spLocks noChangeArrowheads="1"/>
          </p:cNvSpPr>
          <p:nvPr/>
        </p:nvSpPr>
        <p:spPr bwMode="auto">
          <a:xfrm>
            <a:off x="1746250" y="5951538"/>
            <a:ext cx="5737225" cy="549275"/>
          </a:xfrm>
          <a:prstGeom prst="rect">
            <a:avLst/>
          </a:prstGeom>
          <a:noFill/>
          <a:ln w="9525">
            <a:noFill/>
            <a:miter lim="800000"/>
            <a:headEnd/>
            <a:tailEnd/>
          </a:ln>
        </p:spPr>
        <p:txBody>
          <a:bodyPr wrap="none">
            <a:spAutoFit/>
          </a:bodyPr>
          <a:lstStyle/>
          <a:p>
            <a:pPr algn="ctr"/>
            <a:r>
              <a:rPr lang="en-US" sz="1200" dirty="0"/>
              <a:t>Copyright © 2019 </a:t>
            </a:r>
            <a:r>
              <a:rPr lang="en-GB" sz="1200" dirty="0" err="1"/>
              <a:t>AeroSpace</a:t>
            </a:r>
            <a:r>
              <a:rPr lang="en-GB" sz="1200" dirty="0"/>
              <a:t> and Defence Industries Association of Europe - ASD</a:t>
            </a:r>
          </a:p>
          <a:p>
            <a:pPr algn="ctr"/>
            <a:r>
              <a:rPr lang="en-GB" sz="1200" dirty="0">
                <a:solidFill>
                  <a:srgbClr val="044D9E"/>
                </a:solidFill>
              </a:rPr>
              <a:t>(based upon AIA presentation principle)</a:t>
            </a:r>
            <a:r>
              <a:rPr lang="en-GB" dirty="0">
                <a:solidFill>
                  <a:srgbClr val="044D9E"/>
                </a:solidFill>
              </a:rPr>
              <a:t> </a:t>
            </a:r>
          </a:p>
        </p:txBody>
      </p:sp>
      <p:pic>
        <p:nvPicPr>
          <p:cNvPr id="32773" name="Picture 7" descr="ASD Logo with text"/>
          <p:cNvPicPr>
            <a:picLocks noChangeAspect="1" noChangeArrowheads="1"/>
          </p:cNvPicPr>
          <p:nvPr/>
        </p:nvPicPr>
        <p:blipFill>
          <a:blip r:embed="rId3" cstate="print"/>
          <a:srcRect/>
          <a:stretch>
            <a:fillRect/>
          </a:stretch>
        </p:blipFill>
        <p:spPr bwMode="auto">
          <a:xfrm>
            <a:off x="2128838" y="1317625"/>
            <a:ext cx="4956175" cy="622300"/>
          </a:xfrm>
          <a:prstGeom prst="rect">
            <a:avLst/>
          </a:prstGeom>
          <a:noFill/>
          <a:ln w="9525">
            <a:noFill/>
            <a:miter lim="800000"/>
            <a:headEnd/>
            <a:tailEnd/>
          </a:ln>
        </p:spPr>
      </p:pic>
      <p:pic>
        <p:nvPicPr>
          <p:cNvPr id="32774" name="Picture 9"/>
          <p:cNvPicPr>
            <a:picLocks noChangeAspect="1" noChangeArrowheads="1"/>
          </p:cNvPicPr>
          <p:nvPr/>
        </p:nvPicPr>
        <p:blipFill>
          <a:blip r:embed="rId4" cstate="print"/>
          <a:srcRect/>
          <a:stretch>
            <a:fillRect/>
          </a:stretch>
        </p:blipFill>
        <p:spPr bwMode="auto">
          <a:xfrm>
            <a:off x="3371850" y="2163763"/>
            <a:ext cx="2335213" cy="641350"/>
          </a:xfrm>
          <a:prstGeom prst="rect">
            <a:avLst/>
          </a:prstGeom>
          <a:noFill/>
          <a:ln w="9525">
            <a:noFill/>
            <a:miter lim="8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p:txBody>
          <a:bodyPr/>
          <a:lstStyle/>
          <a:p>
            <a:pPr eaLnBrk="1" hangingPunct="1"/>
            <a:r>
              <a:rPr lang="en-US" dirty="0">
                <a:solidFill>
                  <a:srgbClr val="0550A3"/>
                </a:solidFill>
              </a:rPr>
              <a:t>COLLADA</a:t>
            </a:r>
            <a:r>
              <a:rPr lang="en-US" sz="2000" dirty="0">
                <a:solidFill>
                  <a:srgbClr val="0550A3"/>
                </a:solidFill>
              </a:rPr>
              <a:t> - </a:t>
            </a:r>
            <a:r>
              <a:rPr lang="en-US" sz="2000" dirty="0" err="1">
                <a:solidFill>
                  <a:srgbClr val="0550A3"/>
                </a:solidFill>
              </a:rPr>
              <a:t>COLLAborative</a:t>
            </a:r>
            <a:r>
              <a:rPr lang="en-US" sz="2000" dirty="0">
                <a:solidFill>
                  <a:srgbClr val="0550A3"/>
                </a:solidFill>
              </a:rPr>
              <a:t> Design Activity</a:t>
            </a:r>
          </a:p>
        </p:txBody>
      </p:sp>
      <p:sp>
        <p:nvSpPr>
          <p:cNvPr id="3077" name="Rectangle 4"/>
          <p:cNvSpPr>
            <a:spLocks noGrp="1" noChangeArrowheads="1"/>
          </p:cNvSpPr>
          <p:nvPr>
            <p:ph type="body" sz="half" idx="1"/>
          </p:nvPr>
        </p:nvSpPr>
        <p:spPr>
          <a:xfrm>
            <a:off x="493713" y="1354138"/>
            <a:ext cx="4930775" cy="4889500"/>
          </a:xfrm>
        </p:spPr>
        <p:txBody>
          <a:bodyPr/>
          <a:lstStyle/>
          <a:p>
            <a:pPr>
              <a:buFontTx/>
              <a:buNone/>
            </a:pPr>
            <a:r>
              <a:rPr lang="en-US" sz="2000" dirty="0"/>
              <a:t>Abstract</a:t>
            </a:r>
          </a:p>
          <a:p>
            <a:endParaRPr lang="en-GB" sz="1800" b="0" dirty="0"/>
          </a:p>
          <a:p>
            <a:r>
              <a:rPr lang="en-GB" sz="1200" b="0" dirty="0"/>
              <a:t>The COLLADA format is a file format for exchange between 3D applications (including games). COLLADA file is an XML file. The specification and the XML-based schema are publicly available. </a:t>
            </a:r>
            <a:r>
              <a:rPr lang="en-GB" sz="1200" b="0" dirty="0" err="1"/>
              <a:t>Collada</a:t>
            </a:r>
            <a:r>
              <a:rPr lang="en-GB" sz="1200" b="0" dirty="0"/>
              <a:t> 1.5 specification was published in April 2008 by </a:t>
            </a:r>
            <a:r>
              <a:rPr lang="en-GB" sz="1200" b="0" dirty="0" err="1"/>
              <a:t>Khronos</a:t>
            </a:r>
            <a:r>
              <a:rPr lang="en-GB" sz="1200" b="0" dirty="0"/>
              <a:t> Group.</a:t>
            </a:r>
          </a:p>
          <a:p>
            <a:r>
              <a:rPr lang="en-GB" sz="1200" b="0" dirty="0"/>
              <a:t>Example of applications and software supporting COLLADA: 3dsMax, 3Dvia, Blender, Photoshop.</a:t>
            </a:r>
          </a:p>
          <a:p>
            <a:r>
              <a:rPr lang="en-GB" sz="1200" b="0" dirty="0"/>
              <a:t>The features supported are:</a:t>
            </a:r>
          </a:p>
          <a:p>
            <a:pPr lvl="1"/>
            <a:r>
              <a:rPr lang="en-GB" sz="1000" b="0" dirty="0"/>
              <a:t>B-rep geometry / Mesh geometry / Level of Detail and Streaming</a:t>
            </a:r>
          </a:p>
          <a:p>
            <a:pPr lvl="1"/>
            <a:r>
              <a:rPr lang="en-GB" sz="1000" b="0" dirty="0"/>
              <a:t>Instantiation </a:t>
            </a:r>
          </a:p>
          <a:p>
            <a:pPr lvl="1"/>
            <a:r>
              <a:rPr lang="en-GB" sz="1000" b="0" dirty="0"/>
              <a:t>Transform hierarchy (rotation, translation, shear, scale, matrix) </a:t>
            </a:r>
          </a:p>
          <a:p>
            <a:pPr lvl="1"/>
            <a:r>
              <a:rPr lang="en-GB" sz="1000" b="0" dirty="0"/>
              <a:t>Compressed Exchange format</a:t>
            </a:r>
          </a:p>
          <a:p>
            <a:pPr lvl="1"/>
            <a:r>
              <a:rPr lang="en-GB" sz="1000" b="0" dirty="0"/>
              <a:t>Animation / Kinematics</a:t>
            </a:r>
          </a:p>
          <a:p>
            <a:pPr lvl="1"/>
            <a:r>
              <a:rPr lang="en-GB" sz="1000" b="0" dirty="0"/>
              <a:t>Physics (rigid bodies, constraints, rag dolls, collision, volumes) </a:t>
            </a:r>
          </a:p>
          <a:p>
            <a:pPr lvl="1"/>
            <a:r>
              <a:rPr lang="en-GB" sz="1000" b="0" dirty="0" err="1"/>
              <a:t>Shaders</a:t>
            </a:r>
            <a:r>
              <a:rPr lang="en-GB" sz="1000" b="0" dirty="0"/>
              <a:t> / Materials/ Textures / Lights /Skinning</a:t>
            </a:r>
          </a:p>
          <a:p>
            <a:pPr lvl="1"/>
            <a:r>
              <a:rPr lang="en-GB" sz="1000" b="0" dirty="0"/>
              <a:t>Cameras </a:t>
            </a:r>
          </a:p>
          <a:p>
            <a:endParaRPr lang="en-GB" sz="1200" b="0" dirty="0"/>
          </a:p>
          <a:p>
            <a:r>
              <a:rPr lang="en-GB" sz="1200" b="0" dirty="0"/>
              <a:t>ISO/PAS 17506:2012 Industrial automation systems and integration -- COLLADA digital asset schema specification for 3D visualization of industrial data was published in July 2012.</a:t>
            </a:r>
          </a:p>
        </p:txBody>
      </p:sp>
      <p:sp>
        <p:nvSpPr>
          <p:cNvPr id="3078" name="Text Box 14"/>
          <p:cNvSpPr txBox="1">
            <a:spLocks noChangeArrowheads="1"/>
          </p:cNvSpPr>
          <p:nvPr/>
        </p:nvSpPr>
        <p:spPr bwMode="auto">
          <a:xfrm>
            <a:off x="331788" y="6542088"/>
            <a:ext cx="2238375" cy="246221"/>
          </a:xfrm>
          <a:prstGeom prst="rect">
            <a:avLst/>
          </a:prstGeom>
          <a:noFill/>
          <a:ln w="9525">
            <a:noFill/>
            <a:miter lim="800000"/>
            <a:headEnd/>
            <a:tailEnd/>
          </a:ln>
        </p:spPr>
        <p:txBody>
          <a:bodyPr>
            <a:spAutoFit/>
          </a:bodyPr>
          <a:lstStyle/>
          <a:p>
            <a:r>
              <a:rPr lang="en-GB" sz="1000" dirty="0"/>
              <a:t>Last revised: 2014-08-19</a:t>
            </a:r>
          </a:p>
        </p:txBody>
      </p:sp>
      <p:sp>
        <p:nvSpPr>
          <p:cNvPr id="3079"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1416023016"/>
              </p:ext>
            </p:extLst>
          </p:nvPr>
        </p:nvGraphicFramePr>
        <p:xfrm>
          <a:off x="6836569" y="2540318"/>
          <a:ext cx="914400" cy="771525"/>
        </p:xfrm>
        <a:graphic>
          <a:graphicData uri="http://schemas.openxmlformats.org/presentationml/2006/ole">
            <mc:AlternateContent xmlns:mc="http://schemas.openxmlformats.org/markup-compatibility/2006">
              <mc:Choice xmlns:v="urn:schemas-microsoft-com:vml" Requires="v">
                <p:oleObj spid="_x0000_s129127"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6836569" y="2540318"/>
                        <a:ext cx="914400" cy="77152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5804594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err="1">
                <a:solidFill>
                  <a:srgbClr val="0550A3"/>
                </a:solidFill>
              </a:rPr>
              <a:t>ebXML</a:t>
            </a:r>
            <a:r>
              <a:rPr lang="en-US" dirty="0">
                <a:solidFill>
                  <a:srgbClr val="0550A3"/>
                </a:solidFill>
              </a:rPr>
              <a:t> Core Components</a:t>
            </a:r>
          </a:p>
        </p:txBody>
      </p:sp>
      <p:sp>
        <p:nvSpPr>
          <p:cNvPr id="4100" name="Rectangle 3"/>
          <p:cNvSpPr>
            <a:spLocks noGrp="1" noChangeArrowheads="1"/>
          </p:cNvSpPr>
          <p:nvPr>
            <p:ph type="body" sz="half" idx="1"/>
          </p:nvPr>
        </p:nvSpPr>
        <p:spPr>
          <a:xfrm>
            <a:off x="493713" y="1354138"/>
            <a:ext cx="5043487" cy="4889500"/>
          </a:xfrm>
        </p:spPr>
        <p:txBody>
          <a:bodyPr/>
          <a:lstStyle/>
          <a:p>
            <a:pPr eaLnBrk="1" hangingPunct="1">
              <a:lnSpc>
                <a:spcPct val="80000"/>
              </a:lnSpc>
              <a:buFontTx/>
              <a:buNone/>
            </a:pPr>
            <a:r>
              <a:rPr lang="en-US" sz="2000" dirty="0"/>
              <a:t>Abstract</a:t>
            </a:r>
          </a:p>
          <a:p>
            <a:pPr eaLnBrk="1" hangingPunct="1">
              <a:lnSpc>
                <a:spcPct val="80000"/>
              </a:lnSpc>
            </a:pPr>
            <a:endParaRPr lang="en-US" sz="1200" b="0" dirty="0">
              <a:ea typeface="Gulim" pitchFamily="34" charset="-127"/>
            </a:endParaRPr>
          </a:p>
          <a:p>
            <a:pPr eaLnBrk="1" hangingPunct="1">
              <a:lnSpc>
                <a:spcPct val="80000"/>
              </a:lnSpc>
            </a:pPr>
            <a:r>
              <a:rPr lang="en-US" sz="1200" b="0" dirty="0">
                <a:ea typeface="Gulim" pitchFamily="34" charset="-127"/>
              </a:rPr>
              <a:t>The </a:t>
            </a:r>
            <a:r>
              <a:rPr lang="en-US" sz="1200" b="0" dirty="0" err="1">
                <a:ea typeface="Gulim" pitchFamily="34" charset="-127"/>
              </a:rPr>
              <a:t>ebXML</a:t>
            </a:r>
            <a:r>
              <a:rPr lang="en-US" sz="1200" b="0" dirty="0">
                <a:ea typeface="Gulim" pitchFamily="34" charset="-127"/>
              </a:rPr>
              <a:t> Core Components Technical Specification can be employed wherever business information is being shared or exchanged amongst and between enterprises, governmental agencies, and/or other organizations in an open and worldwide environment. The Core Components provides business people, business document modelers and business data modelers, Business Process modelers, and application developers of different organizations a common set of vocabulary building blocks to support interoperability of business information. This interoperability covers both interactive and batch exchanges of business data between applications through the use of Internet and Web based information exchanges as well as traditional Electronic Data Interchange (EDI) systems.</a:t>
            </a:r>
          </a:p>
          <a:p>
            <a:pPr eaLnBrk="1" hangingPunct="1">
              <a:lnSpc>
                <a:spcPct val="80000"/>
              </a:lnSpc>
            </a:pPr>
            <a:endParaRPr lang="en-US" sz="1200" b="0" dirty="0">
              <a:ea typeface="Gulim" pitchFamily="34" charset="-127"/>
            </a:endParaRPr>
          </a:p>
          <a:p>
            <a:pPr eaLnBrk="1" hangingPunct="1">
              <a:lnSpc>
                <a:spcPct val="80000"/>
              </a:lnSpc>
            </a:pPr>
            <a:r>
              <a:rPr lang="en-US" sz="1200" b="0" dirty="0">
                <a:ea typeface="Gulim" pitchFamily="34" charset="-127"/>
              </a:rPr>
              <a:t>The </a:t>
            </a:r>
            <a:r>
              <a:rPr lang="en-US" sz="1200" b="0" dirty="0" err="1">
                <a:ea typeface="Gulim" pitchFamily="34" charset="-127"/>
              </a:rPr>
              <a:t>ebXML</a:t>
            </a:r>
            <a:r>
              <a:rPr lang="en-US" sz="1200" b="0" dirty="0">
                <a:ea typeface="Gulim" pitchFamily="34" charset="-127"/>
              </a:rPr>
              <a:t> Core Components Technical Specification, Version 2.01 (</a:t>
            </a:r>
            <a:r>
              <a:rPr lang="en-US" sz="1200" b="0" dirty="0" err="1">
                <a:ea typeface="Gulim" pitchFamily="34" charset="-127"/>
              </a:rPr>
              <a:t>ebCCTS</a:t>
            </a:r>
            <a:r>
              <a:rPr lang="en-US" sz="1200" b="0" dirty="0">
                <a:ea typeface="Gulim" pitchFamily="34" charset="-127"/>
              </a:rPr>
              <a:t>) is also published as ISO/TS 15000-5. Under the governance of UN/CEFACT TBG17, a library of approved core components is available for various standards organizations to use as building blocks for their transactions.</a:t>
            </a:r>
          </a:p>
          <a:p>
            <a:pPr eaLnBrk="1" hangingPunct="1">
              <a:lnSpc>
                <a:spcPct val="80000"/>
              </a:lnSpc>
            </a:pPr>
            <a:endParaRPr lang="en-US" sz="1200" b="0" dirty="0">
              <a:ea typeface="Gulim" pitchFamily="34" charset="-127"/>
            </a:endParaRPr>
          </a:p>
          <a:p>
            <a:pPr eaLnBrk="1" hangingPunct="1">
              <a:lnSpc>
                <a:spcPct val="80000"/>
              </a:lnSpc>
            </a:pPr>
            <a:r>
              <a:rPr lang="en-US" sz="1200" b="0" dirty="0">
                <a:ea typeface="Gulim" pitchFamily="34" charset="-127"/>
              </a:rPr>
              <a:t>These core components provide the basis for the XML-based, </a:t>
            </a:r>
            <a:r>
              <a:rPr lang="en-US" sz="1200" b="0" dirty="0" err="1">
                <a:ea typeface="Gulim" pitchFamily="34" charset="-127"/>
              </a:rPr>
              <a:t>eBusiness</a:t>
            </a:r>
            <a:r>
              <a:rPr lang="en-US" sz="1200" b="0" dirty="0">
                <a:ea typeface="Gulim" pitchFamily="34" charset="-127"/>
              </a:rPr>
              <a:t> vocabularies to be used for our global Aerospace &amp; Defense industry. The core components are the foundation for the evolving </a:t>
            </a:r>
            <a:r>
              <a:rPr lang="en-US" sz="1200" b="0" dirty="0" err="1">
                <a:ea typeface="Gulim" pitchFamily="34" charset="-127"/>
              </a:rPr>
              <a:t>BoostAero</a:t>
            </a:r>
            <a:r>
              <a:rPr lang="en-US" sz="1200" b="0" dirty="0">
                <a:ea typeface="Gulim" pitchFamily="34" charset="-127"/>
              </a:rPr>
              <a:t> set of aerospace </a:t>
            </a:r>
            <a:r>
              <a:rPr lang="en-US" sz="1200" b="0" dirty="0" err="1">
                <a:ea typeface="Gulim" pitchFamily="34" charset="-127"/>
              </a:rPr>
              <a:t>ebusiness</a:t>
            </a:r>
            <a:r>
              <a:rPr lang="en-US" sz="1200" b="0" dirty="0">
                <a:ea typeface="Gulim" pitchFamily="34" charset="-127"/>
              </a:rPr>
              <a:t> transactions. </a:t>
            </a:r>
            <a:r>
              <a:rPr lang="en-US" altLang="ko-KR" sz="1200" dirty="0">
                <a:ea typeface="Gulim" pitchFamily="34" charset="-127"/>
              </a:rPr>
              <a:t> </a:t>
            </a:r>
            <a:endParaRPr lang="en-US" sz="1100" b="0" dirty="0"/>
          </a:p>
        </p:txBody>
      </p:sp>
      <p:graphicFrame>
        <p:nvGraphicFramePr>
          <p:cNvPr id="4098" name="Object 9">
            <a:hlinkClick r:id="" action="ppaction://ole?verb=1"/>
          </p:cNvPr>
          <p:cNvGraphicFramePr>
            <a:graphicFrameLocks noGrp="1" noChangeAspect="1"/>
          </p:cNvGraphicFramePr>
          <p:nvPr>
            <p:ph sz="half" idx="4294967295"/>
            <p:extLst>
              <p:ext uri="{D42A27DB-BD31-4B8C-83A1-F6EECF244321}">
                <p14:modId xmlns:p14="http://schemas.microsoft.com/office/powerpoint/2010/main" val="3067374726"/>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4276" name="Document" showAsIcon="1" r:id="rId4" imgW="914400" imgH="714240" progId="Word.Document.8">
                  <p:embed/>
                </p:oleObj>
              </mc:Choice>
              <mc:Fallback>
                <p:oleObj name="Document" showAsIcon="1" r:id="rId4" imgW="914400" imgH="714240" progId="Word.Documen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2010-04-29</a:t>
            </a:r>
          </a:p>
        </p:txBody>
      </p:sp>
      <p:sp>
        <p:nvSpPr>
          <p:cNvPr id="4103" name="Text Box 5">
            <a:hlinkClick r:id="rId6"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a:solidFill>
                  <a:srgbClr val="0550A3"/>
                </a:solidFill>
              </a:rPr>
              <a:t>FMI</a:t>
            </a:r>
            <a:r>
              <a:rPr lang="en-US" sz="2000" dirty="0">
                <a:solidFill>
                  <a:srgbClr val="0550A3"/>
                </a:solidFill>
              </a:rPr>
              <a:t> - Functional Mock-up Interface </a:t>
            </a:r>
          </a:p>
        </p:txBody>
      </p:sp>
      <p:sp>
        <p:nvSpPr>
          <p:cNvPr id="4100" name="Rectangle 3"/>
          <p:cNvSpPr>
            <a:spLocks noGrp="1" noChangeArrowheads="1"/>
          </p:cNvSpPr>
          <p:nvPr>
            <p:ph type="body" sz="half" idx="1"/>
          </p:nvPr>
        </p:nvSpPr>
        <p:spPr>
          <a:xfrm>
            <a:off x="493713" y="1354138"/>
            <a:ext cx="5579916" cy="4889500"/>
          </a:xfrm>
        </p:spPr>
        <p:txBody>
          <a:bodyPr/>
          <a:lstStyle/>
          <a:p>
            <a:pPr eaLnBrk="1" hangingPunct="1">
              <a:lnSpc>
                <a:spcPct val="80000"/>
              </a:lnSpc>
              <a:buFontTx/>
              <a:buNone/>
            </a:pPr>
            <a:r>
              <a:rPr lang="en-US" sz="2000" dirty="0"/>
              <a:t>Abstract</a:t>
            </a:r>
          </a:p>
          <a:p>
            <a:pPr eaLnBrk="1" hangingPunct="1">
              <a:lnSpc>
                <a:spcPct val="80000"/>
              </a:lnSpc>
            </a:pPr>
            <a:endParaRPr lang="en-US" sz="1400" b="0" dirty="0">
              <a:ea typeface="Gulim" pitchFamily="34" charset="-127"/>
            </a:endParaRPr>
          </a:p>
          <a:p>
            <a:pPr eaLnBrk="1" hangingPunct="1">
              <a:lnSpc>
                <a:spcPct val="80000"/>
              </a:lnSpc>
            </a:pPr>
            <a:r>
              <a:rPr lang="en-US" sz="1400" b="0" dirty="0">
                <a:ea typeface="Gulim" pitchFamily="34" charset="-127"/>
              </a:rPr>
              <a:t>Functional Mock-up Interface (FMI) is a tool independent standard to support both model exchange and co-simulation of dynamic models using a combination of xml-files and compiled C-code. FMI improves and simplifies the exchange of dynamic system models between different modelling, simulation and co-simulation tools. Applications range from software/model/hardware-in-the-loop simulation to embedded systems. </a:t>
            </a:r>
          </a:p>
          <a:p>
            <a:pPr eaLnBrk="1" hangingPunct="1">
              <a:lnSpc>
                <a:spcPct val="80000"/>
              </a:lnSpc>
            </a:pPr>
            <a:r>
              <a:rPr lang="en-US" sz="1400" b="0" dirty="0">
                <a:ea typeface="Gulim" pitchFamily="34" charset="-127"/>
              </a:rPr>
              <a:t>Initially developed in the European (ITEA2) MODELISAR R&amp;D project, FMI has been managed and developed since 2011 as a </a:t>
            </a:r>
            <a:r>
              <a:rPr lang="en-US" sz="1400" b="0" dirty="0" err="1">
                <a:ea typeface="Gulim" pitchFamily="34" charset="-127"/>
              </a:rPr>
              <a:t>Modelica</a:t>
            </a:r>
            <a:r>
              <a:rPr lang="en-US" sz="1400" b="0" dirty="0">
                <a:ea typeface="Gulim" pitchFamily="34" charset="-127"/>
              </a:rPr>
              <a:t> Association Project (MAP).</a:t>
            </a:r>
          </a:p>
          <a:p>
            <a:pPr eaLnBrk="1" hangingPunct="1">
              <a:lnSpc>
                <a:spcPct val="80000"/>
              </a:lnSpc>
            </a:pPr>
            <a:endParaRPr lang="en-US" sz="1400" b="0" dirty="0">
              <a:ea typeface="Gulim" pitchFamily="34" charset="-127"/>
            </a:endParaRPr>
          </a:p>
          <a:p>
            <a:pPr eaLnBrk="1" hangingPunct="1">
              <a:lnSpc>
                <a:spcPct val="80000"/>
              </a:lnSpc>
            </a:pPr>
            <a:r>
              <a:rPr lang="en-US" sz="1400" b="0" dirty="0">
                <a:ea typeface="Gulim" pitchFamily="34" charset="-127"/>
              </a:rPr>
              <a:t>In the FMI approach, models are packaged in Functional Mock-up Units (FMUs, with a given zip file structure) and can then be integrated in another simulation environment (model integration) or coupled at runtime in a distributed simulation (co-simulation).</a:t>
            </a:r>
          </a:p>
          <a:p>
            <a:pPr eaLnBrk="1" hangingPunct="1">
              <a:lnSpc>
                <a:spcPct val="80000"/>
              </a:lnSpc>
            </a:pPr>
            <a:endParaRPr lang="en-US" sz="1400" b="0" dirty="0">
              <a:ea typeface="Gulim" pitchFamily="34" charset="-127"/>
            </a:endParaRPr>
          </a:p>
          <a:p>
            <a:pPr eaLnBrk="1" hangingPunct="1">
              <a:lnSpc>
                <a:spcPct val="80000"/>
              </a:lnSpc>
            </a:pPr>
            <a:r>
              <a:rPr lang="en-US" sz="1400" b="0" dirty="0">
                <a:ea typeface="Gulim" pitchFamily="34" charset="-127"/>
              </a:rPr>
              <a:t>FMI 2.0, published in July 2014, provides significant enhancements compared to FM1 1.0, both for model exchange and for co-simulation. Moreover in FMI 2.0 a significant effort has been done to merge the two FMI 1.0 standards (Model Exchange and Co-Simulation) in one consistent standard. </a:t>
            </a:r>
          </a:p>
        </p:txBody>
      </p:sp>
      <p:sp>
        <p:nvSpPr>
          <p:cNvPr id="4102"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2018-11-12</a:t>
            </a:r>
          </a:p>
        </p:txBody>
      </p:sp>
      <p:sp>
        <p:nvSpPr>
          <p:cNvPr id="4103"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3827133233"/>
              </p:ext>
            </p:extLst>
          </p:nvPr>
        </p:nvGraphicFramePr>
        <p:xfrm>
          <a:off x="6836569" y="2533650"/>
          <a:ext cx="914400" cy="714375"/>
        </p:xfrm>
        <a:graphic>
          <a:graphicData uri="http://schemas.openxmlformats.org/presentationml/2006/ole">
            <mc:AlternateContent xmlns:mc="http://schemas.openxmlformats.org/markup-compatibility/2006">
              <mc:Choice xmlns:v="urn:schemas-microsoft-com:vml" Requires="v">
                <p:oleObj spid="_x0000_s120953" name="Document" showAsIcon="1" r:id="rId5" imgW="914400" imgH="714240" progId="Word.Document.12">
                  <p:embed/>
                </p:oleObj>
              </mc:Choice>
              <mc:Fallback>
                <p:oleObj name="Document" showAsIcon="1" r:id="rId5" imgW="914400" imgH="714240" progId="Word.Document.12">
                  <p:embed/>
                  <p:pic>
                    <p:nvPicPr>
                      <p:cNvPr id="0" name=""/>
                      <p:cNvPicPr/>
                      <p:nvPr/>
                    </p:nvPicPr>
                    <p:blipFill>
                      <a:blip r:embed="rId6"/>
                      <a:stretch>
                        <a:fillRect/>
                      </a:stretch>
                    </p:blipFill>
                    <p:spPr>
                      <a:xfrm>
                        <a:off x="6836569" y="2533650"/>
                        <a:ext cx="914400" cy="71437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8285304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565150" y="1268413"/>
            <a:ext cx="5567363" cy="5106987"/>
          </a:xfrm>
          <a:prstGeom prst="rect">
            <a:avLst/>
          </a:prstGeom>
          <a:noFill/>
          <a:ln w="9525">
            <a:noFill/>
            <a:miter lim="800000"/>
            <a:headEnd/>
            <a:tailEnd/>
          </a:ln>
        </p:spPr>
        <p:txBody>
          <a:bodyPr lIns="92075" tIns="46038" rIns="92075" bIns="46038"/>
          <a:lstStyle/>
          <a:p>
            <a:pPr marL="342900" indent="-342900" algn="just">
              <a:lnSpc>
                <a:spcPct val="90000"/>
              </a:lnSpc>
              <a:spcBef>
                <a:spcPct val="20000"/>
              </a:spcBef>
              <a:buClr>
                <a:srgbClr val="CC0000"/>
              </a:buClr>
            </a:pPr>
            <a:r>
              <a:rPr lang="en-US" sz="1600" b="1" dirty="0"/>
              <a:t>Abstract</a:t>
            </a:r>
          </a:p>
          <a:p>
            <a:pPr marL="342900" indent="-342900" algn="just" eaLnBrk="0" hangingPunct="0">
              <a:spcBef>
                <a:spcPct val="20000"/>
              </a:spcBef>
              <a:buClr>
                <a:srgbClr val="CC0000"/>
              </a:buClr>
              <a:buFontTx/>
              <a:buChar char="•"/>
            </a:pPr>
            <a:r>
              <a:rPr lang="en-US" sz="1400" dirty="0"/>
              <a:t>ISO 14306 provides the description of the structure and content for a binary file having the extension of .jt. A binary file with the .</a:t>
            </a:r>
            <a:r>
              <a:rPr lang="en-US" sz="1400" dirty="0" err="1"/>
              <a:t>jt</a:t>
            </a:r>
            <a:r>
              <a:rPr lang="en-US" sz="1400" dirty="0"/>
              <a:t> extension is generally referred to as a JT file. The ISO 14306 format is used primarily in industrial use cases as the means for capturing and repurposing lightweight 3D product definition data.</a:t>
            </a:r>
          </a:p>
          <a:p>
            <a:pPr marL="342900" indent="-342900" algn="just" eaLnBrk="0" hangingPunct="0">
              <a:spcBef>
                <a:spcPct val="20000"/>
              </a:spcBef>
              <a:buClr>
                <a:srgbClr val="CC0000"/>
              </a:buClr>
              <a:buFontTx/>
              <a:buChar char="•"/>
            </a:pPr>
            <a:r>
              <a:rPr lang="en-US" sz="1400" dirty="0"/>
              <a:t>The JT format is an industry focused, high-performance, lightweight, flexible file format for capturing and repurposing three-dimensional product definition data that enables collaboration, validation and visualization throughout the extended enterprise.</a:t>
            </a:r>
          </a:p>
          <a:p>
            <a:pPr marL="342900" indent="-342900" algn="just" eaLnBrk="0" hangingPunct="0">
              <a:spcBef>
                <a:spcPct val="20000"/>
              </a:spcBef>
              <a:buClr>
                <a:srgbClr val="CC0000"/>
              </a:buClr>
              <a:buFontTx/>
              <a:buChar char="•"/>
            </a:pPr>
            <a:r>
              <a:rPr lang="en-US" sz="1400" dirty="0"/>
              <a:t>ISO 14306:2017 defines the syntax and semantics of a file format for the 3D visualization and interrogation of lightweight geometry and product manufacturing information derived from CAD systems, using visualization software tools that do not need the full capability of a CAD system.</a:t>
            </a:r>
          </a:p>
          <a:p>
            <a:pPr marL="342900" indent="-342900" algn="just" eaLnBrk="0" hangingPunct="0">
              <a:spcBef>
                <a:spcPct val="20000"/>
              </a:spcBef>
              <a:buClr>
                <a:srgbClr val="CC0000"/>
              </a:buClr>
              <a:buFontTx/>
              <a:buChar char="•"/>
            </a:pPr>
            <a:endParaRPr lang="en-US" sz="1400" dirty="0"/>
          </a:p>
          <a:p>
            <a:pPr marL="342900" indent="-342900" algn="just" eaLnBrk="0" hangingPunct="0">
              <a:spcBef>
                <a:spcPct val="20000"/>
              </a:spcBef>
              <a:buClr>
                <a:srgbClr val="CC0000"/>
              </a:buClr>
              <a:buFontTx/>
              <a:buChar char="•"/>
            </a:pPr>
            <a:r>
              <a:rPr lang="en-US" sz="1400" dirty="0"/>
              <a:t>This document has been adopted as a 3D visualization capability in addition to the ISO 10303 series.</a:t>
            </a:r>
          </a:p>
          <a:p>
            <a:pPr marL="342900" indent="-342900" algn="just" eaLnBrk="0" hangingPunct="0">
              <a:spcBef>
                <a:spcPct val="20000"/>
              </a:spcBef>
              <a:buClr>
                <a:srgbClr val="CC0000"/>
              </a:buClr>
              <a:buFontTx/>
              <a:buChar char="•"/>
            </a:pPr>
            <a:endParaRPr lang="en-US" sz="1400" dirty="0"/>
          </a:p>
        </p:txBody>
      </p:sp>
      <p:sp>
        <p:nvSpPr>
          <p:cNvPr id="6149"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2019-04-23</a:t>
            </a:r>
          </a:p>
        </p:txBody>
      </p:sp>
      <p:sp>
        <p:nvSpPr>
          <p:cNvPr id="6150"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6151" name="Rectangle 8"/>
          <p:cNvSpPr>
            <a:spLocks noGrp="1" noChangeArrowheads="1"/>
          </p:cNvSpPr>
          <p:nvPr>
            <p:ph type="title"/>
          </p:nvPr>
        </p:nvSpPr>
        <p:spPr>
          <a:xfrm>
            <a:off x="439738" y="241300"/>
            <a:ext cx="8216900" cy="682625"/>
          </a:xfrm>
        </p:spPr>
        <p:txBody>
          <a:bodyPr/>
          <a:lstStyle/>
          <a:p>
            <a:r>
              <a:rPr lang="fr-FR" dirty="0">
                <a:solidFill>
                  <a:srgbClr val="055AB4"/>
                </a:solidFill>
              </a:rPr>
              <a:t>ISO 14306</a:t>
            </a:r>
            <a:r>
              <a:rPr lang="fr-FR" sz="2000" dirty="0">
                <a:solidFill>
                  <a:srgbClr val="055AB4"/>
                </a:solidFill>
              </a:rPr>
              <a:t> - JT Edition 2</a:t>
            </a:r>
            <a:endParaRPr lang="en-US" sz="2000" dirty="0">
              <a:solidFill>
                <a:srgbClr val="055AB4"/>
              </a:solidFill>
            </a:endParaRP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graphicFrame>
        <p:nvGraphicFramePr>
          <p:cNvPr id="2" name="Objet 1">
            <a:extLst>
              <a:ext uri="{FF2B5EF4-FFF2-40B4-BE49-F238E27FC236}">
                <a16:creationId xmlns:a16="http://schemas.microsoft.com/office/drawing/2014/main" id="{4ACC72D7-528D-483E-9E0F-9FA7C9716791}"/>
              </a:ext>
            </a:extLst>
          </p:cNvPr>
          <p:cNvGraphicFramePr>
            <a:graphicFrameLocks noChangeAspect="1"/>
          </p:cNvGraphicFramePr>
          <p:nvPr>
            <p:extLst>
              <p:ext uri="{D42A27DB-BD31-4B8C-83A1-F6EECF244321}">
                <p14:modId xmlns:p14="http://schemas.microsoft.com/office/powerpoint/2010/main" val="1504260384"/>
              </p:ext>
            </p:extLst>
          </p:nvPr>
        </p:nvGraphicFramePr>
        <p:xfrm>
          <a:off x="6711553" y="2505595"/>
          <a:ext cx="1164431" cy="982489"/>
        </p:xfrm>
        <a:graphic>
          <a:graphicData uri="http://schemas.openxmlformats.org/presentationml/2006/ole">
            <mc:AlternateContent xmlns:mc="http://schemas.openxmlformats.org/markup-compatibility/2006">
              <mc:Choice xmlns:v="urn:schemas-microsoft-com:vml" Requires="v">
                <p:oleObj spid="_x0000_s135230" name="Acrobat Document" showAsIcon="1" r:id="rId4" imgW="914400" imgH="771822" progId="AcroExch.Document.DC">
                  <p:embed/>
                </p:oleObj>
              </mc:Choice>
              <mc:Fallback>
                <p:oleObj name="Acrobat Document" showAsIcon="1" r:id="rId4" imgW="914400" imgH="771822" progId="AcroExch.Document.DC">
                  <p:embed/>
                  <p:pic>
                    <p:nvPicPr>
                      <p:cNvPr id="0" name=""/>
                      <p:cNvPicPr/>
                      <p:nvPr/>
                    </p:nvPicPr>
                    <p:blipFill>
                      <a:blip r:embed="rId5"/>
                      <a:stretch>
                        <a:fillRect/>
                      </a:stretch>
                    </p:blipFill>
                    <p:spPr>
                      <a:xfrm>
                        <a:off x="6711553" y="2505595"/>
                        <a:ext cx="1164431" cy="982489"/>
                      </a:xfrm>
                      <a:prstGeom prst="rect">
                        <a:avLst/>
                      </a:prstGeom>
                    </p:spPr>
                  </p:pic>
                </p:oleObj>
              </mc:Fallback>
            </mc:AlternateContent>
          </a:graphicData>
        </a:graphic>
      </p:graphicFrame>
    </p:spTree>
    <p:extLst>
      <p:ext uri="{BB962C8B-B14F-4D97-AF65-F5344CB8AC3E}">
        <p14:creationId xmlns:p14="http://schemas.microsoft.com/office/powerpoint/2010/main" val="22347578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565150" y="1268413"/>
            <a:ext cx="5197475" cy="4900612"/>
          </a:xfrm>
          <a:prstGeom prst="rect">
            <a:avLst/>
          </a:prstGeom>
          <a:noFill/>
          <a:ln w="9525">
            <a:noFill/>
            <a:miter lim="800000"/>
            <a:headEnd/>
            <a:tailEnd/>
          </a:ln>
        </p:spPr>
        <p:txBody>
          <a:bodyPr lIns="92075" tIns="46038" rIns="92075" bIns="46038"/>
          <a:lstStyle/>
          <a:p>
            <a:pPr marL="342900" indent="-342900">
              <a:lnSpc>
                <a:spcPct val="90000"/>
              </a:lnSpc>
              <a:spcBef>
                <a:spcPct val="20000"/>
              </a:spcBef>
              <a:buClr>
                <a:srgbClr val="CC0000"/>
              </a:buClr>
            </a:pPr>
            <a:r>
              <a:rPr lang="en-US" sz="2000" b="1" dirty="0"/>
              <a:t>Abstract</a:t>
            </a:r>
          </a:p>
          <a:p>
            <a:pPr marL="342900" indent="-342900">
              <a:lnSpc>
                <a:spcPct val="90000"/>
              </a:lnSpc>
              <a:spcBef>
                <a:spcPct val="20000"/>
              </a:spcBef>
              <a:buClr>
                <a:srgbClr val="CC0000"/>
              </a:buClr>
              <a:buFontTx/>
              <a:buChar char="•"/>
            </a:pPr>
            <a:endParaRPr lang="en-US" sz="1400" dirty="0"/>
          </a:p>
          <a:p>
            <a:pPr marL="342900" indent="-342900">
              <a:lnSpc>
                <a:spcPct val="90000"/>
              </a:lnSpc>
              <a:spcBef>
                <a:spcPct val="20000"/>
              </a:spcBef>
              <a:buClr>
                <a:srgbClr val="CC0000"/>
              </a:buClr>
              <a:buFontTx/>
              <a:buChar char="•"/>
            </a:pPr>
            <a:r>
              <a:rPr lang="en-US" sz="1100" dirty="0"/>
              <a:t>The initiative is intended to enshrine the practice and capability of Electronic Open Technical Dictionaries and used to support automated data transactions between participating entities. </a:t>
            </a:r>
          </a:p>
          <a:p>
            <a:pPr marL="342900" indent="-342900">
              <a:lnSpc>
                <a:spcPct val="90000"/>
              </a:lnSpc>
              <a:spcBef>
                <a:spcPct val="20000"/>
              </a:spcBef>
              <a:buClr>
                <a:srgbClr val="CC0000"/>
              </a:buClr>
              <a:buFontTx/>
              <a:buChar char="•"/>
            </a:pPr>
            <a:endParaRPr lang="en-US" sz="1100" dirty="0"/>
          </a:p>
          <a:p>
            <a:pPr marL="342900" indent="-342900">
              <a:lnSpc>
                <a:spcPct val="90000"/>
              </a:lnSpc>
              <a:spcBef>
                <a:spcPct val="20000"/>
              </a:spcBef>
              <a:buClr>
                <a:srgbClr val="CC0000"/>
              </a:buClr>
              <a:buFontTx/>
              <a:buChar char="•"/>
            </a:pPr>
            <a:r>
              <a:rPr lang="en-US" sz="1100" dirty="0"/>
              <a:t>It provides a common structure for defining open technical dictionaries as repositories of sets of terminology derived from other standards, with links back to the originating document.   Such repositories can accommodate multiple definitions of the same term, although each definition will have its own unique identification</a:t>
            </a:r>
          </a:p>
          <a:p>
            <a:pPr marL="342900" indent="-342900">
              <a:lnSpc>
                <a:spcPct val="90000"/>
              </a:lnSpc>
              <a:spcBef>
                <a:spcPct val="20000"/>
              </a:spcBef>
              <a:buClr>
                <a:srgbClr val="CC0000"/>
              </a:buClr>
              <a:buFontTx/>
              <a:buChar char="•"/>
            </a:pPr>
            <a:endParaRPr lang="en-US" sz="1100" dirty="0"/>
          </a:p>
          <a:p>
            <a:pPr marL="342900" indent="-342900">
              <a:lnSpc>
                <a:spcPct val="90000"/>
              </a:lnSpc>
              <a:spcBef>
                <a:spcPct val="20000"/>
              </a:spcBef>
              <a:buClr>
                <a:srgbClr val="CC0000"/>
              </a:buClr>
              <a:buFontTx/>
              <a:buChar char="•"/>
            </a:pPr>
            <a:r>
              <a:rPr lang="en-US" sz="1100" dirty="0"/>
              <a:t>The dictionaries can then be used to set up catalogues and classification schemes using the terminology in the dictionaries to define property-values pairs, with terms resolvable over the Internet using the unique identifiers.</a:t>
            </a:r>
          </a:p>
          <a:p>
            <a:pPr marL="342900" indent="-342900">
              <a:lnSpc>
                <a:spcPct val="90000"/>
              </a:lnSpc>
              <a:spcBef>
                <a:spcPct val="20000"/>
              </a:spcBef>
              <a:buClr>
                <a:srgbClr val="CC0000"/>
              </a:buClr>
              <a:buFontTx/>
              <a:buChar char="•"/>
            </a:pPr>
            <a:endParaRPr lang="en-US" sz="1100" dirty="0"/>
          </a:p>
          <a:p>
            <a:pPr marL="342900" indent="-342900">
              <a:lnSpc>
                <a:spcPct val="90000"/>
              </a:lnSpc>
              <a:spcBef>
                <a:spcPct val="20000"/>
              </a:spcBef>
              <a:buClr>
                <a:srgbClr val="CC0000"/>
              </a:buClr>
              <a:buFontTx/>
              <a:buChar char="•"/>
            </a:pPr>
            <a:r>
              <a:rPr lang="en-US" sz="1100" dirty="0"/>
              <a:t>A further application of the dictionaries links the properties of features in STEP product definitions to the NATO Codification Scheme, and also to automatically generate STEP product definitions from the characteristic properties.</a:t>
            </a:r>
          </a:p>
          <a:p>
            <a:pPr marL="342900" indent="-342900">
              <a:lnSpc>
                <a:spcPct val="90000"/>
              </a:lnSpc>
              <a:spcBef>
                <a:spcPct val="20000"/>
              </a:spcBef>
              <a:buClr>
                <a:srgbClr val="CC0000"/>
              </a:buClr>
              <a:buFontTx/>
              <a:buChar char="•"/>
            </a:pPr>
            <a:endParaRPr lang="en-US" sz="1100" dirty="0"/>
          </a:p>
          <a:p>
            <a:pPr marL="342900" indent="-342900">
              <a:lnSpc>
                <a:spcPct val="90000"/>
              </a:lnSpc>
              <a:spcBef>
                <a:spcPct val="20000"/>
              </a:spcBef>
              <a:buClr>
                <a:srgbClr val="CC0000"/>
              </a:buClr>
              <a:buFontTx/>
              <a:buChar char="•"/>
            </a:pPr>
            <a:r>
              <a:rPr lang="en-US" sz="1100" dirty="0"/>
              <a:t>This standard in conjunction with ISO 8000 Pt 110 has been used in trials to generate automatically from source technical descriptions in accordance with the US Federal Item Identification Guides and NATO Codification System. The trials used a schema provided by ECCMA as part of the only currently accredited ISO 22745 OTD (ECCMA Open technical Dictionary)</a:t>
            </a:r>
          </a:p>
        </p:txBody>
      </p:sp>
      <p:sp>
        <p:nvSpPr>
          <p:cNvPr id="5125"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2011-11-28</a:t>
            </a:r>
          </a:p>
        </p:txBody>
      </p:sp>
      <p:sp>
        <p:nvSpPr>
          <p:cNvPr id="5126"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5127" name="Rectangle 14"/>
          <p:cNvSpPr>
            <a:spLocks noGrp="1" noChangeArrowheads="1"/>
          </p:cNvSpPr>
          <p:nvPr>
            <p:ph type="title"/>
          </p:nvPr>
        </p:nvSpPr>
        <p:spPr/>
        <p:txBody>
          <a:bodyPr/>
          <a:lstStyle/>
          <a:p>
            <a:r>
              <a:rPr lang="fr-FR" dirty="0">
                <a:solidFill>
                  <a:srgbClr val="055AB4"/>
                </a:solidFill>
              </a:rPr>
              <a:t>ISO 22745</a:t>
            </a:r>
            <a:br>
              <a:rPr lang="fr-FR" dirty="0">
                <a:solidFill>
                  <a:srgbClr val="055AB4"/>
                </a:solidFill>
              </a:rPr>
            </a:br>
            <a:r>
              <a:rPr lang="en-US" sz="2000" dirty="0">
                <a:solidFill>
                  <a:srgbClr val="055AB4"/>
                </a:solidFill>
              </a:rPr>
              <a:t>Open technical Dictionaries and automated data exchange </a:t>
            </a:r>
          </a:p>
        </p:txBody>
      </p:sp>
      <p:graphicFrame>
        <p:nvGraphicFramePr>
          <p:cNvPr id="8" name="Objet 7">
            <a:hlinkClick r:id="" action="ppaction://ole?verb=1"/>
          </p:cNvPr>
          <p:cNvGraphicFramePr>
            <a:graphicFrameLocks noChangeAspect="1"/>
          </p:cNvGraphicFramePr>
          <p:nvPr>
            <p:extLst>
              <p:ext uri="{D42A27DB-BD31-4B8C-83A1-F6EECF244321}">
                <p14:modId xmlns:p14="http://schemas.microsoft.com/office/powerpoint/2010/main" val="225967953"/>
              </p:ext>
            </p:extLst>
          </p:nvPr>
        </p:nvGraphicFramePr>
        <p:xfrm>
          <a:off x="6815138" y="2546350"/>
          <a:ext cx="914400" cy="714375"/>
        </p:xfrm>
        <a:graphic>
          <a:graphicData uri="http://schemas.openxmlformats.org/presentationml/2006/ole">
            <mc:AlternateContent xmlns:mc="http://schemas.openxmlformats.org/markup-compatibility/2006">
              <mc:Choice xmlns:v="urn:schemas-microsoft-com:vml" Requires="v">
                <p:oleObj spid="_x0000_s111800" name="Document" showAsIcon="1" r:id="rId4" imgW="914400" imgH="714240" progId="Word.Document.12">
                  <p:embed/>
                </p:oleObj>
              </mc:Choice>
              <mc:Fallback>
                <p:oleObj name="Document" showAsIcon="1" r:id="rId4" imgW="914400" imgH="714240" progId="Word.Document.12">
                  <p:embed/>
                  <p:pic>
                    <p:nvPicPr>
                      <p:cNvPr id="0" name="Picture 3"/>
                      <p:cNvPicPr>
                        <a:picLocks noChangeAspect="1" noChangeArrowheads="1"/>
                      </p:cNvPicPr>
                      <p:nvPr/>
                    </p:nvPicPr>
                    <p:blipFill>
                      <a:blip r:embed="rId5"/>
                      <a:srcRect/>
                      <a:stretch>
                        <a:fillRect/>
                      </a:stretch>
                    </p:blipFill>
                    <p:spPr bwMode="auto">
                      <a:xfrm>
                        <a:off x="6815138" y="2546350"/>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565150" y="1268413"/>
            <a:ext cx="5197475" cy="4900612"/>
          </a:xfrm>
          <a:prstGeom prst="rect">
            <a:avLst/>
          </a:prstGeom>
          <a:noFill/>
          <a:ln w="9525">
            <a:noFill/>
            <a:miter lim="800000"/>
            <a:headEnd/>
            <a:tailEnd/>
          </a:ln>
        </p:spPr>
        <p:txBody>
          <a:bodyPr lIns="92075" tIns="46038" rIns="92075" bIns="46038"/>
          <a:lstStyle/>
          <a:p>
            <a:pPr marL="342900" indent="-342900">
              <a:lnSpc>
                <a:spcPct val="90000"/>
              </a:lnSpc>
              <a:spcBef>
                <a:spcPct val="20000"/>
              </a:spcBef>
              <a:buClr>
                <a:srgbClr val="CC0000"/>
              </a:buClr>
            </a:pPr>
            <a:r>
              <a:rPr lang="en-US" sz="2000" b="1" dirty="0"/>
              <a:t>Abstract</a:t>
            </a:r>
          </a:p>
          <a:p>
            <a:pPr marL="342900" indent="-342900">
              <a:lnSpc>
                <a:spcPct val="90000"/>
              </a:lnSpc>
              <a:spcBef>
                <a:spcPct val="20000"/>
              </a:spcBef>
              <a:buClr>
                <a:srgbClr val="CC0000"/>
              </a:buClr>
              <a:buFontTx/>
              <a:buChar char="•"/>
            </a:pPr>
            <a:endParaRPr lang="en-US" sz="1400" dirty="0"/>
          </a:p>
          <a:p>
            <a:pPr marL="342900" indent="-342900">
              <a:lnSpc>
                <a:spcPct val="90000"/>
              </a:lnSpc>
              <a:spcBef>
                <a:spcPct val="20000"/>
              </a:spcBef>
              <a:buClr>
                <a:srgbClr val="CC0000"/>
              </a:buClr>
              <a:buFontTx/>
              <a:buChar char="•"/>
            </a:pPr>
            <a:r>
              <a:rPr lang="en-US" sz="1400" dirty="0"/>
              <a:t>The ISO 8000 series of standards covers data quality activities, terminology, characteristics (criteria) and testing.  Data quality is a pervasive problem for organizations across the globe and has a major economic impact.  No one nation can afford to develop a unique perspective on the solution to this problem.  The standard is applicable to all types of industrial data, including master data, transaction data and product data.</a:t>
            </a:r>
          </a:p>
          <a:p>
            <a:pPr marL="342900" indent="-342900">
              <a:lnSpc>
                <a:spcPct val="90000"/>
              </a:lnSpc>
              <a:spcBef>
                <a:spcPct val="20000"/>
              </a:spcBef>
              <a:buClr>
                <a:srgbClr val="CC0000"/>
              </a:buClr>
              <a:buFontTx/>
              <a:buChar char="•"/>
            </a:pPr>
            <a:endParaRPr lang="en-US" sz="1400" dirty="0"/>
          </a:p>
          <a:p>
            <a:pPr marL="342900" indent="-342900">
              <a:lnSpc>
                <a:spcPct val="90000"/>
              </a:lnSpc>
              <a:spcBef>
                <a:spcPct val="20000"/>
              </a:spcBef>
              <a:buClr>
                <a:srgbClr val="CC0000"/>
              </a:buClr>
              <a:buFontTx/>
              <a:buChar char="•"/>
            </a:pPr>
            <a:r>
              <a:rPr lang="en-US" sz="1400" dirty="0"/>
              <a:t>ISO 8000 defines characteristics that can be tested by any organization in the data supply chain to objectively determine conformance of the data to ISO 8000. ISO 8000 does not require external certification of data quality. Therefore, data quality conformance can be self-controlled.</a:t>
            </a:r>
          </a:p>
          <a:p>
            <a:pPr marL="342900" indent="-342900">
              <a:lnSpc>
                <a:spcPct val="90000"/>
              </a:lnSpc>
              <a:spcBef>
                <a:spcPct val="20000"/>
              </a:spcBef>
              <a:buClr>
                <a:srgbClr val="CC0000"/>
              </a:buClr>
              <a:buFontTx/>
              <a:buChar char="•"/>
            </a:pPr>
            <a:endParaRPr lang="en-US" sz="1400" dirty="0"/>
          </a:p>
          <a:p>
            <a:pPr marL="342900" indent="-342900">
              <a:lnSpc>
                <a:spcPct val="90000"/>
              </a:lnSpc>
              <a:spcBef>
                <a:spcPct val="20000"/>
              </a:spcBef>
              <a:buClr>
                <a:srgbClr val="CC0000"/>
              </a:buClr>
              <a:buFontTx/>
              <a:buChar char="•"/>
            </a:pPr>
            <a:r>
              <a:rPr lang="en-US" sz="1400" dirty="0"/>
              <a:t>ISO 8000 provides a framework for improving data quality that can be used independently or in conjunction with quality management systems.</a:t>
            </a:r>
          </a:p>
        </p:txBody>
      </p:sp>
      <p:sp>
        <p:nvSpPr>
          <p:cNvPr id="5125"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2012-03-14</a:t>
            </a:r>
          </a:p>
        </p:txBody>
      </p:sp>
      <p:sp>
        <p:nvSpPr>
          <p:cNvPr id="5126"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5127" name="Rectangle 14"/>
          <p:cNvSpPr>
            <a:spLocks noGrp="1" noChangeArrowheads="1"/>
          </p:cNvSpPr>
          <p:nvPr>
            <p:ph type="title"/>
          </p:nvPr>
        </p:nvSpPr>
        <p:spPr/>
        <p:txBody>
          <a:bodyPr/>
          <a:lstStyle/>
          <a:p>
            <a:r>
              <a:rPr lang="fr-FR" dirty="0">
                <a:solidFill>
                  <a:srgbClr val="055AB4"/>
                </a:solidFill>
              </a:rPr>
              <a:t>ISO 8000</a:t>
            </a:r>
            <a:r>
              <a:rPr lang="fr-FR" sz="2000" dirty="0">
                <a:solidFill>
                  <a:srgbClr val="055AB4"/>
                </a:solidFill>
              </a:rPr>
              <a:t> - Data </a:t>
            </a:r>
            <a:r>
              <a:rPr lang="fr-FR" sz="2000" dirty="0" err="1">
                <a:solidFill>
                  <a:srgbClr val="055AB4"/>
                </a:solidFill>
              </a:rPr>
              <a:t>Quality</a:t>
            </a:r>
            <a:endParaRPr lang="en-US" sz="2000" dirty="0">
              <a:solidFill>
                <a:srgbClr val="055AB4"/>
              </a:solidFill>
            </a:endParaRPr>
          </a:p>
        </p:txBody>
      </p:sp>
      <p:graphicFrame>
        <p:nvGraphicFramePr>
          <p:cNvPr id="5122" name="Object 10">
            <a:hlinkClick r:id="" action="ppaction://ole?verb=1"/>
          </p:cNvPr>
          <p:cNvGraphicFramePr>
            <a:graphicFrameLocks noGrp="1" noChangeAspect="1"/>
          </p:cNvGraphicFramePr>
          <p:nvPr>
            <p:ph idx="1"/>
            <p:extLst>
              <p:ext uri="{D42A27DB-BD31-4B8C-83A1-F6EECF244321}">
                <p14:modId xmlns:p14="http://schemas.microsoft.com/office/powerpoint/2010/main" val="166502954"/>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5304" name="Document" showAsIcon="1" r:id="rId4" imgW="914400" imgH="714240" progId="Word.Document.8">
                  <p:embed/>
                </p:oleObj>
              </mc:Choice>
              <mc:Fallback>
                <p:oleObj name="Document" showAsIcon="1" r:id="rId4" imgW="914400" imgH="714240" progId="Word.Document.8">
                  <p:embed/>
                  <p:pic>
                    <p:nvPicPr>
                      <p:cNvPr id="0" name="Object 10"/>
                      <p:cNvPicPr>
                        <a:picLocks noChangeAspect="1" noChangeArrowheads="1"/>
                      </p:cNvPicPr>
                      <p:nvPr/>
                    </p:nvPicPr>
                    <p:blipFill>
                      <a:blip r:embed="rId5"/>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171450"/>
            <a:ext cx="8442325" cy="682625"/>
          </a:xfrm>
        </p:spPr>
        <p:txBody>
          <a:bodyPr/>
          <a:lstStyle/>
          <a:p>
            <a:pPr eaLnBrk="1" hangingPunct="1"/>
            <a:r>
              <a:rPr lang="en-US" dirty="0">
                <a:solidFill>
                  <a:srgbClr val="0550A3"/>
                </a:solidFill>
              </a:rPr>
              <a:t>EN9300 LOTAR</a:t>
            </a:r>
            <a:r>
              <a:rPr lang="en-US" sz="2000" dirty="0">
                <a:solidFill>
                  <a:srgbClr val="0550A3"/>
                </a:solidFill>
              </a:rPr>
              <a:t> - Long Term Archiving and Retention</a:t>
            </a:r>
            <a:endParaRPr lang="en-US" sz="2200" dirty="0">
              <a:solidFill>
                <a:srgbClr val="0550A3"/>
              </a:solidFill>
            </a:endParaRPr>
          </a:p>
        </p:txBody>
      </p:sp>
      <p:sp>
        <p:nvSpPr>
          <p:cNvPr id="7172" name="Rectangle 3"/>
          <p:cNvSpPr>
            <a:spLocks noGrp="1" noChangeArrowheads="1"/>
          </p:cNvSpPr>
          <p:nvPr>
            <p:ph type="body" sz="half" idx="1"/>
          </p:nvPr>
        </p:nvSpPr>
        <p:spPr>
          <a:xfrm>
            <a:off x="574674" y="1211263"/>
            <a:ext cx="5495926" cy="4900612"/>
          </a:xfrm>
        </p:spPr>
        <p:txBody>
          <a:bodyPr/>
          <a:lstStyle/>
          <a:p>
            <a:pPr eaLnBrk="1" hangingPunct="1">
              <a:buFontTx/>
              <a:buNone/>
            </a:pPr>
            <a:r>
              <a:rPr lang="en-US" sz="2000" dirty="0"/>
              <a:t>Abstract</a:t>
            </a:r>
          </a:p>
          <a:p>
            <a:pPr eaLnBrk="1" hangingPunct="1"/>
            <a:endParaRPr lang="en-US" sz="1600" b="0" dirty="0"/>
          </a:p>
          <a:p>
            <a:pPr eaLnBrk="1" hangingPunct="1"/>
            <a:r>
              <a:rPr lang="en-GB" sz="1400" b="0" dirty="0"/>
              <a:t>The LOTAR project is designed to provide a capability to preserve digital aerospace and defence product information in a standard neutral form that can be read and reused throughout its lifecycle, independent of changes in the IT application environment originally used to create it. </a:t>
            </a:r>
          </a:p>
          <a:p>
            <a:pPr eaLnBrk="1" hangingPunct="1"/>
            <a:r>
              <a:rPr lang="en-GB" sz="1400" b="0" dirty="0"/>
              <a:t>The multi-part standard covers the requirements, the information content and the processes required to ingest, store, administer, manage and access the information.</a:t>
            </a:r>
          </a:p>
          <a:p>
            <a:pPr eaLnBrk="1" hangingPunct="1"/>
            <a:r>
              <a:rPr lang="en-GB" sz="1400" b="0" dirty="0"/>
              <a:t>The LOTAR international project brings together the works started in Europe by ASD Stan LOTAR, supported by </a:t>
            </a:r>
            <a:r>
              <a:rPr lang="en-GB" sz="1400" b="0" dirty="0" err="1"/>
              <a:t>ProSTEP</a:t>
            </a:r>
            <a:r>
              <a:rPr lang="en-GB" sz="1400" b="0" dirty="0"/>
              <a:t> </a:t>
            </a:r>
            <a:r>
              <a:rPr lang="en-GB" sz="1400" b="0" dirty="0" err="1"/>
              <a:t>iViP</a:t>
            </a:r>
            <a:r>
              <a:rPr lang="en-GB" sz="1400" b="0" dirty="0"/>
              <a:t>, and the US similar works started by PDES </a:t>
            </a:r>
            <a:r>
              <a:rPr lang="en-GB" sz="1400" b="0" dirty="0" err="1"/>
              <a:t>Inc</a:t>
            </a:r>
            <a:r>
              <a:rPr lang="en-GB" sz="1400" b="0" dirty="0"/>
              <a:t> and AIA, under the auspices of the International Aerospace Quality Group (IAQG).</a:t>
            </a:r>
          </a:p>
          <a:p>
            <a:pPr eaLnBrk="1" hangingPunct="1"/>
            <a:r>
              <a:rPr lang="en-GB" sz="1400" b="0" dirty="0"/>
              <a:t>This general recommendation of the ASD SSG regarding the LOTAR standards are completed by other SSG recommendations per specific domains:</a:t>
            </a:r>
          </a:p>
          <a:p>
            <a:pPr lvl="1" eaLnBrk="1" hangingPunct="1"/>
            <a:r>
              <a:rPr lang="en-GB" sz="900" b="0" dirty="0"/>
              <a:t>LOTAR 3D PMI	: long term preservation of 3D PMI information,</a:t>
            </a:r>
          </a:p>
          <a:p>
            <a:pPr lvl="1" eaLnBrk="1" hangingPunct="1"/>
            <a:r>
              <a:rPr lang="en-GB" sz="900" b="0" dirty="0"/>
              <a:t>LOTAR PDM	: long term preservation of PDM information.</a:t>
            </a:r>
          </a:p>
          <a:p>
            <a:pPr lvl="1" eaLnBrk="1" hangingPunct="1"/>
            <a:r>
              <a:rPr lang="en-GB" sz="900" b="0" dirty="0"/>
              <a:t>LOTAR Composite	: long term preservation of Composite information.</a:t>
            </a:r>
          </a:p>
          <a:p>
            <a:pPr lvl="1" eaLnBrk="1" hangingPunct="1"/>
            <a:r>
              <a:rPr lang="en-GB" sz="900" b="0" dirty="0"/>
              <a:t>LOTAR Electrical	: long term preservation of Electrical Harness information,</a:t>
            </a:r>
          </a:p>
          <a:p>
            <a:pPr eaLnBrk="1" hangingPunct="1"/>
            <a:endParaRPr lang="en-US" sz="1600" dirty="0"/>
          </a:p>
        </p:txBody>
      </p:sp>
      <p:sp>
        <p:nvSpPr>
          <p:cNvPr id="7174"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2012-10-05</a:t>
            </a:r>
          </a:p>
        </p:txBody>
      </p:sp>
      <p:graphicFrame>
        <p:nvGraphicFramePr>
          <p:cNvPr id="7170" name="Object 11">
            <a:hlinkClick r:id="" action="ppaction://ole?verb=1"/>
          </p:cNvPr>
          <p:cNvGraphicFramePr>
            <a:graphicFrameLocks noChangeAspect="1"/>
          </p:cNvGraphicFramePr>
          <p:nvPr>
            <p:extLst>
              <p:ext uri="{D42A27DB-BD31-4B8C-83A1-F6EECF244321}">
                <p14:modId xmlns:p14="http://schemas.microsoft.com/office/powerpoint/2010/main" val="3692726702"/>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7356" name="Document" showAsIcon="1" r:id="rId4" imgW="914400" imgH="714240" progId="Word.Document.8">
                  <p:embed/>
                </p:oleObj>
              </mc:Choice>
              <mc:Fallback>
                <p:oleObj name="Document" showAsIcon="1" r:id="rId4" imgW="914400" imgH="714240" progId="Word.Document.8">
                  <p:embed/>
                  <p:pic>
                    <p:nvPicPr>
                      <p:cNvPr id="0" name="Object 11"/>
                      <p:cNvPicPr>
                        <a:picLocks noChangeAspect="1" noChangeArrowheads="1"/>
                      </p:cNvPicPr>
                      <p:nvPr/>
                    </p:nvPicPr>
                    <p:blipFill>
                      <a:blip r:embed="rId5"/>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Text Box 5">
            <a:hlinkClick r:id="rId6"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171450"/>
            <a:ext cx="8442325" cy="682625"/>
          </a:xfrm>
        </p:spPr>
        <p:txBody>
          <a:bodyPr/>
          <a:lstStyle/>
          <a:p>
            <a:pPr eaLnBrk="1" hangingPunct="1"/>
            <a:r>
              <a:rPr lang="en-GB" dirty="0">
                <a:solidFill>
                  <a:srgbClr val="0550A3"/>
                </a:solidFill>
              </a:rPr>
              <a:t>EN9300-1XX</a:t>
            </a:r>
            <a:r>
              <a:rPr lang="en-GB" sz="2000" dirty="0">
                <a:solidFill>
                  <a:srgbClr val="0550A3"/>
                </a:solidFill>
              </a:rPr>
              <a:t> - </a:t>
            </a:r>
            <a:r>
              <a:rPr lang="en-GB" sz="1800" dirty="0">
                <a:solidFill>
                  <a:srgbClr val="0550A3"/>
                </a:solidFill>
              </a:rPr>
              <a:t>Long-Term Archiving and Retrieval of 3D Geometry, CAD structure and Product Manufacturing Information (LOTAR 3D CAD) </a:t>
            </a:r>
            <a:endParaRPr lang="en-US" sz="1400" dirty="0">
              <a:solidFill>
                <a:srgbClr val="0550A3"/>
              </a:solidFill>
            </a:endParaRPr>
          </a:p>
        </p:txBody>
      </p:sp>
      <p:sp>
        <p:nvSpPr>
          <p:cNvPr id="7172" name="Rectangle 3"/>
          <p:cNvSpPr>
            <a:spLocks noGrp="1" noChangeArrowheads="1"/>
          </p:cNvSpPr>
          <p:nvPr>
            <p:ph type="body" sz="half" idx="1"/>
          </p:nvPr>
        </p:nvSpPr>
        <p:spPr>
          <a:xfrm>
            <a:off x="574674" y="1211263"/>
            <a:ext cx="5216525" cy="4900612"/>
          </a:xfrm>
        </p:spPr>
        <p:txBody>
          <a:bodyPr/>
          <a:lstStyle/>
          <a:p>
            <a:pPr eaLnBrk="1" hangingPunct="1">
              <a:buFontTx/>
              <a:buNone/>
            </a:pPr>
            <a:r>
              <a:rPr lang="en-US" sz="2000" dirty="0"/>
              <a:t>Abstract</a:t>
            </a:r>
          </a:p>
          <a:p>
            <a:pPr eaLnBrk="1" hangingPunct="1"/>
            <a:endParaRPr lang="en-US" sz="1600" b="0" dirty="0"/>
          </a:p>
          <a:p>
            <a:pPr eaLnBrk="1" hangingPunct="1"/>
            <a:r>
              <a:rPr lang="en-GB" sz="1400" b="0" dirty="0"/>
              <a:t>The LOTAR The LOTAR project is designed to provide a capability to preserve digital aerospace and defence product information in a standard neutral form that can be read and reused throughout its lifecycle, independent of changes in the IT application environment originally used to create it. </a:t>
            </a:r>
          </a:p>
          <a:p>
            <a:pPr eaLnBrk="1" hangingPunct="1"/>
            <a:r>
              <a:rPr lang="en-GB" sz="1400" b="0" dirty="0"/>
              <a:t>This document focuses on the EN9300-1XX family for long term archiving and retrieval of CAD mechanical information, including assembly structure, 3D Geometric shape representation (explicit and implicit), associated Product and Manufacturing Information (PMI), and machining form features.</a:t>
            </a:r>
          </a:p>
          <a:p>
            <a:pPr eaLnBrk="1" hangingPunct="1"/>
            <a:r>
              <a:rPr lang="en-GB" sz="1400" b="0" dirty="0"/>
              <a:t>The EN9300-1XX family is organized as a sequence of parts, each building on the previous in a consistent way.  Some of the EN9300-1XX standards are adopted and exploited by the Aerospace and Defence industry. As technology matures additional parts will be released in order to support new requirements within the aerospace community.	</a:t>
            </a:r>
          </a:p>
          <a:p>
            <a:pPr marL="0" indent="0" eaLnBrk="1" hangingPunct="1">
              <a:buNone/>
            </a:pPr>
            <a:endParaRPr lang="en-GB" sz="1400" b="0" dirty="0"/>
          </a:p>
          <a:p>
            <a:pPr marL="0" indent="0" eaLnBrk="1" hangingPunct="1">
              <a:buNone/>
            </a:pPr>
            <a:endParaRPr lang="en-GB" sz="1400" b="0" dirty="0"/>
          </a:p>
          <a:p>
            <a:pPr eaLnBrk="1" hangingPunct="1">
              <a:buFontTx/>
              <a:buNone/>
            </a:pPr>
            <a:endParaRPr lang="en-US" sz="1600" dirty="0"/>
          </a:p>
        </p:txBody>
      </p:sp>
      <p:sp>
        <p:nvSpPr>
          <p:cNvPr id="7174"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2012-10-05</a:t>
            </a:r>
          </a:p>
        </p:txBody>
      </p:sp>
      <p:sp>
        <p:nvSpPr>
          <p:cNvPr id="7175"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graphicFrame>
        <p:nvGraphicFramePr>
          <p:cNvPr id="3" name="Objet 2">
            <a:hlinkClick r:id="" action="ppaction://ole?verb=1"/>
          </p:cNvPr>
          <p:cNvGraphicFramePr>
            <a:graphicFrameLocks noChangeAspect="1"/>
          </p:cNvGraphicFramePr>
          <p:nvPr>
            <p:extLst>
              <p:ext uri="{D42A27DB-BD31-4B8C-83A1-F6EECF244321}">
                <p14:modId xmlns:p14="http://schemas.microsoft.com/office/powerpoint/2010/main" val="2339564016"/>
              </p:ext>
            </p:extLst>
          </p:nvPr>
        </p:nvGraphicFramePr>
        <p:xfrm>
          <a:off x="6858000" y="2514600"/>
          <a:ext cx="914400" cy="714375"/>
        </p:xfrm>
        <a:graphic>
          <a:graphicData uri="http://schemas.openxmlformats.org/presentationml/2006/ole">
            <mc:AlternateContent xmlns:mc="http://schemas.openxmlformats.org/markup-compatibility/2006">
              <mc:Choice xmlns:v="urn:schemas-microsoft-com:vml" Requires="v">
                <p:oleObj spid="_x0000_s115866" name="Document" showAsIcon="1" r:id="rId5" imgW="914400" imgH="714240" progId="Word.Document.12">
                  <p:embed/>
                </p:oleObj>
              </mc:Choice>
              <mc:Fallback>
                <p:oleObj name="Document" showAsIcon="1" r:id="rId5" imgW="914400" imgH="714240" progId="Word.Document.12">
                  <p:embed/>
                  <p:pic>
                    <p:nvPicPr>
                      <p:cNvPr id="0" name=""/>
                      <p:cNvPicPr/>
                      <p:nvPr/>
                    </p:nvPicPr>
                    <p:blipFill>
                      <a:blip r:embed="rId6"/>
                      <a:stretch>
                        <a:fillRect/>
                      </a:stretch>
                    </p:blipFill>
                    <p:spPr>
                      <a:xfrm>
                        <a:off x="6858000" y="2514600"/>
                        <a:ext cx="914400" cy="71437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311299779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31800" y="171450"/>
            <a:ext cx="8712200" cy="682625"/>
          </a:xfrm>
        </p:spPr>
        <p:txBody>
          <a:bodyPr/>
          <a:lstStyle/>
          <a:p>
            <a:pPr eaLnBrk="1" hangingPunct="1"/>
            <a:r>
              <a:rPr lang="en-GB" dirty="0">
                <a:solidFill>
                  <a:srgbClr val="0550A3"/>
                </a:solidFill>
              </a:rPr>
              <a:t>EN9300-2XX</a:t>
            </a:r>
            <a:r>
              <a:rPr lang="en-GB" sz="2000" dirty="0">
                <a:solidFill>
                  <a:srgbClr val="0550A3"/>
                </a:solidFill>
              </a:rPr>
              <a:t> - </a:t>
            </a:r>
            <a:r>
              <a:rPr lang="en-GB" sz="1800" dirty="0">
                <a:solidFill>
                  <a:srgbClr val="0550A3"/>
                </a:solidFill>
              </a:rPr>
              <a:t>Long-Term Archiving and Retrieval of Product Management Data &amp; Configured Mechanical Product Structure (LOTAR PDM) </a:t>
            </a:r>
            <a:endParaRPr lang="en-US" sz="1800" dirty="0">
              <a:solidFill>
                <a:srgbClr val="0550A3"/>
              </a:solidFill>
            </a:endParaRPr>
          </a:p>
        </p:txBody>
      </p:sp>
      <p:sp>
        <p:nvSpPr>
          <p:cNvPr id="7172" name="Rectangle 3"/>
          <p:cNvSpPr>
            <a:spLocks noGrp="1" noChangeArrowheads="1"/>
          </p:cNvSpPr>
          <p:nvPr>
            <p:ph type="body" sz="half" idx="1"/>
          </p:nvPr>
        </p:nvSpPr>
        <p:spPr>
          <a:xfrm>
            <a:off x="574675" y="1211263"/>
            <a:ext cx="5016500" cy="4900612"/>
          </a:xfrm>
        </p:spPr>
        <p:txBody>
          <a:bodyPr/>
          <a:lstStyle/>
          <a:p>
            <a:pPr eaLnBrk="1" hangingPunct="1">
              <a:buFontTx/>
              <a:buNone/>
            </a:pPr>
            <a:r>
              <a:rPr lang="en-US" sz="2000" dirty="0"/>
              <a:t>Abstract</a:t>
            </a:r>
          </a:p>
          <a:p>
            <a:pPr eaLnBrk="1" hangingPunct="1"/>
            <a:endParaRPr lang="en-US" sz="1600" b="0" dirty="0"/>
          </a:p>
          <a:p>
            <a:pPr eaLnBrk="1" hangingPunct="1"/>
            <a:r>
              <a:rPr lang="en-US" sz="1400" b="0" dirty="0"/>
              <a:t>The LOTAR project is designed to provide a capability to preserve digital aerospace and defense product information in a standard neutral form that can be read and reused throughout its lifecycle, independent of changes in the IT application environment originally used to create it. </a:t>
            </a:r>
          </a:p>
          <a:p>
            <a:pPr eaLnBrk="1" hangingPunct="1"/>
            <a:r>
              <a:rPr lang="en-US" sz="1400" b="0" dirty="0"/>
              <a:t>This document focuses on the ASD EN9300-2XX family for long term preservation of the Product Management Data Information throughout lifecycle.</a:t>
            </a:r>
          </a:p>
          <a:p>
            <a:pPr eaLnBrk="1" hangingPunct="1"/>
            <a:r>
              <a:rPr lang="en-US" sz="1400" b="0" dirty="0"/>
              <a:t>The EN9300-2XX family is organized as a sequence of parts, each building on the previous in a consistent way. Some of the EN9300-2XX standards are draft. As technology matures additional parts will be released in order to support new requirements within the aerospace community. </a:t>
            </a:r>
          </a:p>
        </p:txBody>
      </p:sp>
      <p:sp>
        <p:nvSpPr>
          <p:cNvPr id="7174"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2012-10-05</a:t>
            </a:r>
          </a:p>
        </p:txBody>
      </p:sp>
      <p:sp>
        <p:nvSpPr>
          <p:cNvPr id="7175"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graphicFrame>
        <p:nvGraphicFramePr>
          <p:cNvPr id="4" name="Objet 3">
            <a:hlinkClick r:id="" action="ppaction://ole?verb=1"/>
          </p:cNvPr>
          <p:cNvGraphicFramePr>
            <a:graphicFrameLocks noChangeAspect="1"/>
          </p:cNvGraphicFramePr>
          <p:nvPr>
            <p:extLst>
              <p:ext uri="{D42A27DB-BD31-4B8C-83A1-F6EECF244321}">
                <p14:modId xmlns:p14="http://schemas.microsoft.com/office/powerpoint/2010/main" val="154330873"/>
              </p:ext>
            </p:extLst>
          </p:nvPr>
        </p:nvGraphicFramePr>
        <p:xfrm>
          <a:off x="6871914" y="2520563"/>
          <a:ext cx="914400" cy="714375"/>
        </p:xfrm>
        <a:graphic>
          <a:graphicData uri="http://schemas.openxmlformats.org/presentationml/2006/ole">
            <mc:AlternateContent xmlns:mc="http://schemas.openxmlformats.org/markup-compatibility/2006">
              <mc:Choice xmlns:v="urn:schemas-microsoft-com:vml" Requires="v">
                <p:oleObj spid="_x0000_s112827" name="Document" showAsIcon="1" r:id="rId5" imgW="914400" imgH="714240" progId="Word.Document.12">
                  <p:embed/>
                </p:oleObj>
              </mc:Choice>
              <mc:Fallback>
                <p:oleObj name="Document" showAsIcon="1" r:id="rId5" imgW="914400" imgH="714240" progId="Word.Document.12">
                  <p:embed/>
                  <p:pic>
                    <p:nvPicPr>
                      <p:cNvPr id="0" name=""/>
                      <p:cNvPicPr/>
                      <p:nvPr/>
                    </p:nvPicPr>
                    <p:blipFill>
                      <a:blip r:embed="rId6"/>
                      <a:stretch>
                        <a:fillRect/>
                      </a:stretch>
                    </p:blipFill>
                    <p:spPr>
                      <a:xfrm>
                        <a:off x="6871914" y="2520563"/>
                        <a:ext cx="914400" cy="71437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11507970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98144" y="171450"/>
            <a:ext cx="8442325" cy="682625"/>
          </a:xfrm>
        </p:spPr>
        <p:txBody>
          <a:bodyPr/>
          <a:lstStyle/>
          <a:p>
            <a:pPr eaLnBrk="1" hangingPunct="1"/>
            <a:r>
              <a:rPr lang="en-GB" dirty="0">
                <a:solidFill>
                  <a:srgbClr val="0550A3"/>
                </a:solidFill>
              </a:rPr>
              <a:t>EN9300-3XX</a:t>
            </a:r>
            <a:r>
              <a:rPr lang="en-GB" sz="2000" dirty="0">
                <a:solidFill>
                  <a:srgbClr val="0550A3"/>
                </a:solidFill>
              </a:rPr>
              <a:t> - Long-Term Archiving and Retrieval of Composite Information (LOTAR Composite) </a:t>
            </a:r>
            <a:endParaRPr lang="en-US" sz="2000" dirty="0">
              <a:solidFill>
                <a:srgbClr val="0550A3"/>
              </a:solidFill>
            </a:endParaRPr>
          </a:p>
        </p:txBody>
      </p:sp>
      <p:sp>
        <p:nvSpPr>
          <p:cNvPr id="7172" name="Rectangle 3"/>
          <p:cNvSpPr>
            <a:spLocks noGrp="1" noChangeArrowheads="1"/>
          </p:cNvSpPr>
          <p:nvPr>
            <p:ph type="body" sz="half" idx="1"/>
          </p:nvPr>
        </p:nvSpPr>
        <p:spPr>
          <a:xfrm>
            <a:off x="574675" y="1211263"/>
            <a:ext cx="5016500" cy="4900612"/>
          </a:xfrm>
        </p:spPr>
        <p:txBody>
          <a:bodyPr/>
          <a:lstStyle/>
          <a:p>
            <a:pPr eaLnBrk="1" hangingPunct="1">
              <a:buFontTx/>
              <a:buNone/>
            </a:pPr>
            <a:r>
              <a:rPr lang="en-US" sz="2000" dirty="0"/>
              <a:t>Abstract</a:t>
            </a:r>
          </a:p>
          <a:p>
            <a:pPr eaLnBrk="1" hangingPunct="1"/>
            <a:endParaRPr lang="en-US" sz="1600" b="0" dirty="0"/>
          </a:p>
          <a:p>
            <a:pPr eaLnBrk="1" hangingPunct="1"/>
            <a:r>
              <a:rPr lang="en-GB" sz="1400" b="0" dirty="0"/>
              <a:t>The LOTAR The LOTAR project is designed to provide a capability to preserve digital aerospace and defence product information in a standard neutral form that can be read and reused throughout its lifecycle, independent of changes in the IT application environment originally used to create it. </a:t>
            </a:r>
          </a:p>
          <a:p>
            <a:pPr eaLnBrk="1" hangingPunct="1"/>
            <a:r>
              <a:rPr lang="en-GB" sz="1400" b="0" dirty="0"/>
              <a:t>This document is focused on the EN9300-3XX family for the long term archiving and retrieval of the composite structures.</a:t>
            </a:r>
          </a:p>
          <a:p>
            <a:pPr eaLnBrk="1" hangingPunct="1"/>
            <a:r>
              <a:rPr lang="en-GB" sz="1400" b="0" dirty="0"/>
              <a:t>The EN9300-3XX family is organized as a sequence of parts, each building on the previous in a consistent way.  EN9300-3XX standards are in development and will be adopted and exploited by the Aerospace and </a:t>
            </a:r>
            <a:r>
              <a:rPr lang="en-GB" sz="1400" b="0" dirty="0" err="1"/>
              <a:t>Defense</a:t>
            </a:r>
            <a:r>
              <a:rPr lang="en-GB" sz="1400" b="0" dirty="0"/>
              <a:t> industry. As technology matures additional parts will be released in order to support new requirements within the aerospace community.	</a:t>
            </a:r>
          </a:p>
          <a:p>
            <a:pPr eaLnBrk="1" hangingPunct="1">
              <a:buFontTx/>
              <a:buNone/>
            </a:pPr>
            <a:endParaRPr lang="en-US" sz="1600" dirty="0"/>
          </a:p>
        </p:txBody>
      </p:sp>
      <p:sp>
        <p:nvSpPr>
          <p:cNvPr id="7174"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2012-10-05</a:t>
            </a:r>
          </a:p>
        </p:txBody>
      </p:sp>
      <p:sp>
        <p:nvSpPr>
          <p:cNvPr id="7175"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3951493728"/>
              </p:ext>
            </p:extLst>
          </p:nvPr>
        </p:nvGraphicFramePr>
        <p:xfrm>
          <a:off x="6866066" y="2515653"/>
          <a:ext cx="914400" cy="714375"/>
        </p:xfrm>
        <a:graphic>
          <a:graphicData uri="http://schemas.openxmlformats.org/presentationml/2006/ole">
            <mc:AlternateContent xmlns:mc="http://schemas.openxmlformats.org/markup-compatibility/2006">
              <mc:Choice xmlns:v="urn:schemas-microsoft-com:vml" Requires="v">
                <p:oleObj spid="_x0000_s116889" name="Document" showAsIcon="1" r:id="rId5" imgW="914400" imgH="714240" progId="Word.Document.12">
                  <p:embed/>
                </p:oleObj>
              </mc:Choice>
              <mc:Fallback>
                <p:oleObj name="Document" showAsIcon="1" r:id="rId5" imgW="914400" imgH="714240" progId="Word.Document.12">
                  <p:embed/>
                  <p:pic>
                    <p:nvPicPr>
                      <p:cNvPr id="0" name=""/>
                      <p:cNvPicPr/>
                      <p:nvPr/>
                    </p:nvPicPr>
                    <p:blipFill>
                      <a:blip r:embed="rId6"/>
                      <a:stretch>
                        <a:fillRect/>
                      </a:stretch>
                    </p:blipFill>
                    <p:spPr>
                      <a:xfrm>
                        <a:off x="6866066" y="2515653"/>
                        <a:ext cx="914400" cy="71437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311299779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solidFill>
                  <a:srgbClr val="0550A3"/>
                </a:solidFill>
              </a:rPr>
              <a:t>Executive Summary</a:t>
            </a:r>
          </a:p>
        </p:txBody>
      </p:sp>
      <p:sp>
        <p:nvSpPr>
          <p:cNvPr id="33795" name="Rectangle 3"/>
          <p:cNvSpPr>
            <a:spLocks noGrp="1" noChangeArrowheads="1"/>
          </p:cNvSpPr>
          <p:nvPr>
            <p:ph type="body" idx="1"/>
          </p:nvPr>
        </p:nvSpPr>
        <p:spPr/>
        <p:txBody>
          <a:bodyPr/>
          <a:lstStyle/>
          <a:p>
            <a:pPr eaLnBrk="1" hangingPunct="1">
              <a:lnSpc>
                <a:spcPct val="80000"/>
              </a:lnSpc>
            </a:pPr>
            <a:r>
              <a:rPr lang="en-GB" sz="1600"/>
              <a:t>The SSG Radar Chart shows the various technology standards under the attention of the SSG.</a:t>
            </a:r>
          </a:p>
          <a:p>
            <a:pPr eaLnBrk="1" hangingPunct="1">
              <a:lnSpc>
                <a:spcPct val="80000"/>
              </a:lnSpc>
            </a:pPr>
            <a:endParaRPr lang="en-GB" sz="1600"/>
          </a:p>
          <a:p>
            <a:pPr eaLnBrk="1" hangingPunct="1">
              <a:lnSpc>
                <a:spcPct val="80000"/>
              </a:lnSpc>
            </a:pPr>
            <a:r>
              <a:rPr lang="en-GB" sz="1600"/>
              <a:t>The </a:t>
            </a:r>
            <a:r>
              <a:rPr lang="en-GB" sz="1600">
                <a:solidFill>
                  <a:srgbClr val="000099"/>
                </a:solidFill>
              </a:rPr>
              <a:t>Adopt Existing Standard</a:t>
            </a:r>
            <a:r>
              <a:rPr lang="en-GB" sz="1600"/>
              <a:t> quadrant refers to standards which have been developed outside of ASD but which have relevance to the ASD.</a:t>
            </a:r>
          </a:p>
          <a:p>
            <a:pPr eaLnBrk="1" hangingPunct="1">
              <a:lnSpc>
                <a:spcPct val="80000"/>
              </a:lnSpc>
            </a:pPr>
            <a:endParaRPr lang="en-GB" sz="1600"/>
          </a:p>
          <a:p>
            <a:pPr eaLnBrk="1" hangingPunct="1">
              <a:lnSpc>
                <a:spcPct val="80000"/>
              </a:lnSpc>
            </a:pPr>
            <a:r>
              <a:rPr lang="en-GB" sz="1600"/>
              <a:t>The </a:t>
            </a:r>
            <a:r>
              <a:rPr lang="en-GB" sz="1600">
                <a:solidFill>
                  <a:srgbClr val="000099"/>
                </a:solidFill>
              </a:rPr>
              <a:t>Monitor External Development</a:t>
            </a:r>
            <a:r>
              <a:rPr lang="en-GB" sz="1600"/>
              <a:t> quadrant refers to standards which are being developed outside of  the ASD but which may have relevance to the ASD.</a:t>
            </a:r>
          </a:p>
          <a:p>
            <a:pPr eaLnBrk="1" hangingPunct="1">
              <a:lnSpc>
                <a:spcPct val="80000"/>
              </a:lnSpc>
            </a:pPr>
            <a:endParaRPr lang="en-GB" sz="1600"/>
          </a:p>
          <a:p>
            <a:pPr eaLnBrk="1" hangingPunct="1">
              <a:lnSpc>
                <a:spcPct val="80000"/>
              </a:lnSpc>
            </a:pPr>
            <a:r>
              <a:rPr lang="en-GB" sz="1600"/>
              <a:t>The </a:t>
            </a:r>
            <a:r>
              <a:rPr lang="en-GB" sz="1600">
                <a:solidFill>
                  <a:srgbClr val="000099"/>
                </a:solidFill>
              </a:rPr>
              <a:t>Participate in External Development</a:t>
            </a:r>
            <a:r>
              <a:rPr lang="en-GB" sz="1600"/>
              <a:t> quadrant refers to outside standards development where SSG members are actively participating and influencing.</a:t>
            </a:r>
          </a:p>
          <a:p>
            <a:pPr eaLnBrk="1" hangingPunct="1">
              <a:lnSpc>
                <a:spcPct val="80000"/>
              </a:lnSpc>
            </a:pPr>
            <a:endParaRPr lang="en-GB" sz="1600"/>
          </a:p>
          <a:p>
            <a:pPr eaLnBrk="1" hangingPunct="1">
              <a:lnSpc>
                <a:spcPct val="80000"/>
              </a:lnSpc>
            </a:pPr>
            <a:r>
              <a:rPr lang="en-GB" sz="1600"/>
              <a:t>The </a:t>
            </a:r>
            <a:r>
              <a:rPr lang="en-GB" sz="1600">
                <a:solidFill>
                  <a:srgbClr val="000099"/>
                </a:solidFill>
              </a:rPr>
              <a:t>ASD Development</a:t>
            </a:r>
            <a:r>
              <a:rPr lang="en-GB" sz="1600"/>
              <a:t> quadrant shows standards and templates that the SSG is developing internally</a:t>
            </a:r>
          </a:p>
          <a:p>
            <a:pPr eaLnBrk="1" hangingPunct="1">
              <a:lnSpc>
                <a:spcPct val="80000"/>
              </a:lnSpc>
            </a:pPr>
            <a:endParaRPr lang="en-GB" sz="1600"/>
          </a:p>
          <a:p>
            <a:pPr eaLnBrk="1" hangingPunct="1">
              <a:lnSpc>
                <a:spcPct val="80000"/>
              </a:lnSpc>
            </a:pPr>
            <a:r>
              <a:rPr lang="en-GB" sz="1600">
                <a:solidFill>
                  <a:srgbClr val="003399"/>
                </a:solidFill>
              </a:rPr>
              <a:t>Through this synthesis view, the SSG intends to build on the methods developed by AIA and to develop a common Aerospace view on e-Business Standards.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171450"/>
            <a:ext cx="8442325" cy="682625"/>
          </a:xfrm>
        </p:spPr>
        <p:txBody>
          <a:bodyPr/>
          <a:lstStyle/>
          <a:p>
            <a:pPr eaLnBrk="1" hangingPunct="1"/>
            <a:r>
              <a:rPr lang="en-GB" dirty="0">
                <a:solidFill>
                  <a:srgbClr val="0550A3"/>
                </a:solidFill>
              </a:rPr>
              <a:t>EN9300-4XX</a:t>
            </a:r>
            <a:r>
              <a:rPr lang="en-GB" sz="2000" dirty="0">
                <a:solidFill>
                  <a:srgbClr val="0550A3"/>
                </a:solidFill>
              </a:rPr>
              <a:t> - Long-Term Archiving and Retrieval of Electrical Harness Information (LOTAR Electrical Harness) </a:t>
            </a:r>
            <a:endParaRPr lang="en-US" sz="1600" dirty="0">
              <a:solidFill>
                <a:srgbClr val="0550A3"/>
              </a:solidFill>
            </a:endParaRPr>
          </a:p>
        </p:txBody>
      </p:sp>
      <p:sp>
        <p:nvSpPr>
          <p:cNvPr id="7172" name="Rectangle 3"/>
          <p:cNvSpPr>
            <a:spLocks noGrp="1" noChangeArrowheads="1"/>
          </p:cNvSpPr>
          <p:nvPr>
            <p:ph type="body" sz="half" idx="1"/>
          </p:nvPr>
        </p:nvSpPr>
        <p:spPr>
          <a:xfrm>
            <a:off x="574675" y="1211263"/>
            <a:ext cx="5016500" cy="4900612"/>
          </a:xfrm>
        </p:spPr>
        <p:txBody>
          <a:bodyPr/>
          <a:lstStyle/>
          <a:p>
            <a:pPr eaLnBrk="1" hangingPunct="1">
              <a:buFontTx/>
              <a:buNone/>
            </a:pPr>
            <a:r>
              <a:rPr lang="en-US" sz="2000" dirty="0"/>
              <a:t>Abstract</a:t>
            </a:r>
          </a:p>
          <a:p>
            <a:pPr eaLnBrk="1" hangingPunct="1"/>
            <a:endParaRPr lang="en-US" sz="1600" b="0" dirty="0"/>
          </a:p>
          <a:p>
            <a:pPr eaLnBrk="1" hangingPunct="1"/>
            <a:r>
              <a:rPr lang="en-GB" sz="1400" b="0" dirty="0"/>
              <a:t>The LOTAR project is designed to provide a capability to preserve digital aerospace and defence product information in a standard neutral form that can be read and reused throughout its lifecycle, independent of changes in the IT application environment originally used to create it. </a:t>
            </a:r>
          </a:p>
          <a:p>
            <a:pPr eaLnBrk="1" hangingPunct="1"/>
            <a:r>
              <a:rPr lang="en-GB" sz="1400" b="0" dirty="0"/>
              <a:t>This document is focused on the EN9300-4XX family for the long term archiving and retrieval of Electrical Harness information.</a:t>
            </a:r>
          </a:p>
          <a:p>
            <a:pPr eaLnBrk="1" hangingPunct="1"/>
            <a:r>
              <a:rPr lang="en-GB" sz="1400" b="0" dirty="0"/>
              <a:t>The EN9300-4XX family is organized as a sequence of parts, each building on the previous in a consistent way.  Some of the EN9300-4XX standards are adopted and exploited by the Aerospace and </a:t>
            </a:r>
            <a:r>
              <a:rPr lang="en-GB" sz="1400" b="0" dirty="0" err="1"/>
              <a:t>Defense</a:t>
            </a:r>
            <a:r>
              <a:rPr lang="en-GB" sz="1400" b="0" dirty="0"/>
              <a:t> industry. As technology matures additional parts will be released in order to support new requirements within the aerospace community. </a:t>
            </a:r>
          </a:p>
        </p:txBody>
      </p:sp>
      <p:sp>
        <p:nvSpPr>
          <p:cNvPr id="7174"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2012-10-05</a:t>
            </a:r>
          </a:p>
        </p:txBody>
      </p:sp>
      <p:sp>
        <p:nvSpPr>
          <p:cNvPr id="7175"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971365243"/>
              </p:ext>
            </p:extLst>
          </p:nvPr>
        </p:nvGraphicFramePr>
        <p:xfrm>
          <a:off x="6686550" y="2533650"/>
          <a:ext cx="1248160" cy="825499"/>
        </p:xfrm>
        <a:graphic>
          <a:graphicData uri="http://schemas.openxmlformats.org/presentationml/2006/ole">
            <mc:AlternateContent xmlns:mc="http://schemas.openxmlformats.org/markup-compatibility/2006">
              <mc:Choice xmlns:v="urn:schemas-microsoft-com:vml" Requires="v">
                <p:oleObj spid="_x0000_s117917" name="Document" showAsIcon="1" r:id="rId5" imgW="914400" imgH="714240" progId="Word.Document.12">
                  <p:embed/>
                </p:oleObj>
              </mc:Choice>
              <mc:Fallback>
                <p:oleObj name="Document" showAsIcon="1" r:id="rId5" imgW="914400" imgH="714240" progId="Word.Document.12">
                  <p:embed/>
                  <p:pic>
                    <p:nvPicPr>
                      <p:cNvPr id="0" name=""/>
                      <p:cNvPicPr/>
                      <p:nvPr/>
                    </p:nvPicPr>
                    <p:blipFill>
                      <a:blip r:embed="rId6"/>
                      <a:stretch>
                        <a:fillRect/>
                      </a:stretch>
                    </p:blipFill>
                    <p:spPr>
                      <a:xfrm>
                        <a:off x="6686550" y="2533650"/>
                        <a:ext cx="1248160" cy="825499"/>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31129977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171450"/>
            <a:ext cx="8442325" cy="682625"/>
          </a:xfrm>
        </p:spPr>
        <p:txBody>
          <a:bodyPr/>
          <a:lstStyle/>
          <a:p>
            <a:pPr eaLnBrk="1" hangingPunct="1"/>
            <a:r>
              <a:rPr lang="en-GB" dirty="0">
                <a:solidFill>
                  <a:srgbClr val="0550A3"/>
                </a:solidFill>
              </a:rPr>
              <a:t>EN9300-5XX</a:t>
            </a:r>
            <a:r>
              <a:rPr lang="en-GB" sz="2000" dirty="0">
                <a:solidFill>
                  <a:srgbClr val="0550A3"/>
                </a:solidFill>
              </a:rPr>
              <a:t> - Long-Term Archiving and Retrieval of Model-based Systems Engineering Information (LOTAR MBSE) </a:t>
            </a:r>
            <a:endParaRPr lang="en-US" sz="1600" dirty="0">
              <a:solidFill>
                <a:srgbClr val="0550A3"/>
              </a:solidFill>
            </a:endParaRPr>
          </a:p>
        </p:txBody>
      </p:sp>
      <p:sp>
        <p:nvSpPr>
          <p:cNvPr id="7172" name="Rectangle 3"/>
          <p:cNvSpPr>
            <a:spLocks noGrp="1" noChangeArrowheads="1"/>
          </p:cNvSpPr>
          <p:nvPr>
            <p:ph type="body" sz="half" idx="1"/>
          </p:nvPr>
        </p:nvSpPr>
        <p:spPr>
          <a:xfrm>
            <a:off x="574675" y="1211263"/>
            <a:ext cx="5496516" cy="4900612"/>
          </a:xfrm>
        </p:spPr>
        <p:txBody>
          <a:bodyPr/>
          <a:lstStyle/>
          <a:p>
            <a:pPr eaLnBrk="1" hangingPunct="1">
              <a:buFontTx/>
              <a:buNone/>
            </a:pPr>
            <a:r>
              <a:rPr lang="en-US" sz="2000" dirty="0"/>
              <a:t>Abstract</a:t>
            </a:r>
          </a:p>
          <a:p>
            <a:pPr eaLnBrk="1" hangingPunct="1"/>
            <a:endParaRPr lang="en-US" sz="1600" b="0" dirty="0"/>
          </a:p>
          <a:p>
            <a:pPr eaLnBrk="1" hangingPunct="1"/>
            <a:r>
              <a:rPr lang="en-US" sz="1400" b="0" dirty="0"/>
              <a:t>The purpose of the Model Based Systems Engineering Workgroup (MBSE WG), launched in April 2018, is to define a set of LOTAR standards, shared by international aerospace and </a:t>
            </a:r>
            <a:r>
              <a:rPr lang="en-US" sz="1400" b="0" dirty="0" err="1"/>
              <a:t>defence</a:t>
            </a:r>
            <a:r>
              <a:rPr lang="en-US" sz="1400" b="0" dirty="0"/>
              <a:t> industries, for the long term preservation of Model Based Systems Engineering (MBSE) Information, taking into account the consistency with the other relevant LOTAR parts.  Although these standards may apply to other industries, the definition is a critical part of the type design of aerospace and </a:t>
            </a:r>
            <a:r>
              <a:rPr lang="en-US" sz="1400" b="0" dirty="0" err="1"/>
              <a:t>defence</a:t>
            </a:r>
            <a:r>
              <a:rPr lang="en-US" sz="1400" b="0" dirty="0"/>
              <a:t> systems and is subject to the same long term retention requirements as other parts and features.</a:t>
            </a:r>
          </a:p>
          <a:p>
            <a:pPr eaLnBrk="1" hangingPunct="1"/>
            <a:endParaRPr lang="en-US" sz="1400" b="0" dirty="0"/>
          </a:p>
          <a:p>
            <a:pPr eaLnBrk="1" hangingPunct="1"/>
            <a:r>
              <a:rPr lang="en-US" sz="1400" b="0" dirty="0"/>
              <a:t>The objective of the workgroup is to develop, publish and maintain standards-based mechanisms for archiving and retrieval of Model Based Systems Engineering information that can be read and reused throughout the product lifecycle, independent of changes in the Information Technology (IT) application environment originally used for creation. The focus is on the long term preservation of the MBSE inputs, results and metadata for the design, manufacturing and support of aerospace products.</a:t>
            </a:r>
          </a:p>
        </p:txBody>
      </p:sp>
      <p:sp>
        <p:nvSpPr>
          <p:cNvPr id="7174"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2019-10-03</a:t>
            </a:r>
          </a:p>
        </p:txBody>
      </p:sp>
      <p:sp>
        <p:nvSpPr>
          <p:cNvPr id="7175"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graphicFrame>
        <p:nvGraphicFramePr>
          <p:cNvPr id="3" name="Objet 2">
            <a:extLst>
              <a:ext uri="{FF2B5EF4-FFF2-40B4-BE49-F238E27FC236}">
                <a16:creationId xmlns:a16="http://schemas.microsoft.com/office/drawing/2014/main" id="{EAE618D0-4D4E-4805-93AC-1A28EC9FC245}"/>
              </a:ext>
            </a:extLst>
          </p:cNvPr>
          <p:cNvGraphicFramePr>
            <a:graphicFrameLocks noChangeAspect="1"/>
          </p:cNvGraphicFramePr>
          <p:nvPr>
            <p:extLst>
              <p:ext uri="{D42A27DB-BD31-4B8C-83A1-F6EECF244321}">
                <p14:modId xmlns:p14="http://schemas.microsoft.com/office/powerpoint/2010/main" val="1971691770"/>
              </p:ext>
            </p:extLst>
          </p:nvPr>
        </p:nvGraphicFramePr>
        <p:xfrm>
          <a:off x="6765768" y="2711302"/>
          <a:ext cx="1077468" cy="950267"/>
        </p:xfrm>
        <a:graphic>
          <a:graphicData uri="http://schemas.openxmlformats.org/presentationml/2006/ole">
            <mc:AlternateContent xmlns:mc="http://schemas.openxmlformats.org/markup-compatibility/2006">
              <mc:Choice xmlns:v="urn:schemas-microsoft-com:vml" Requires="v">
                <p:oleObj spid="_x0000_s142343" name="Document" showAsIcon="1" r:id="rId5" imgW="914597" imgH="806311" progId="Word.Document.12">
                  <p:embed/>
                </p:oleObj>
              </mc:Choice>
              <mc:Fallback>
                <p:oleObj name="Document" showAsIcon="1" r:id="rId5" imgW="914597" imgH="806311" progId="Word.Document.12">
                  <p:embed/>
                  <p:pic>
                    <p:nvPicPr>
                      <p:cNvPr id="0" name=""/>
                      <p:cNvPicPr/>
                      <p:nvPr/>
                    </p:nvPicPr>
                    <p:blipFill>
                      <a:blip r:embed="rId6"/>
                      <a:stretch>
                        <a:fillRect/>
                      </a:stretch>
                    </p:blipFill>
                    <p:spPr>
                      <a:xfrm>
                        <a:off x="6765768" y="2711302"/>
                        <a:ext cx="1077468" cy="950267"/>
                      </a:xfrm>
                      <a:prstGeom prst="rect">
                        <a:avLst/>
                      </a:prstGeom>
                    </p:spPr>
                  </p:pic>
                </p:oleObj>
              </mc:Fallback>
            </mc:AlternateContent>
          </a:graphicData>
        </a:graphic>
      </p:graphicFrame>
    </p:spTree>
    <p:extLst>
      <p:ext uri="{BB962C8B-B14F-4D97-AF65-F5344CB8AC3E}">
        <p14:creationId xmlns:p14="http://schemas.microsoft.com/office/powerpoint/2010/main" val="326615363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171450"/>
            <a:ext cx="8442325" cy="682625"/>
          </a:xfrm>
        </p:spPr>
        <p:txBody>
          <a:bodyPr/>
          <a:lstStyle/>
          <a:p>
            <a:pPr eaLnBrk="1" hangingPunct="1"/>
            <a:r>
              <a:rPr lang="en-GB" dirty="0">
                <a:solidFill>
                  <a:srgbClr val="0550A3"/>
                </a:solidFill>
              </a:rPr>
              <a:t>MIMOSA</a:t>
            </a:r>
            <a:r>
              <a:rPr lang="en-GB" sz="2800" dirty="0">
                <a:solidFill>
                  <a:srgbClr val="0550A3"/>
                </a:solidFill>
              </a:rPr>
              <a:t> </a:t>
            </a:r>
            <a:br>
              <a:rPr lang="en-GB" sz="2800" dirty="0">
                <a:solidFill>
                  <a:srgbClr val="0550A3"/>
                </a:solidFill>
              </a:rPr>
            </a:br>
            <a:r>
              <a:rPr lang="en-GB" sz="2000" dirty="0">
                <a:solidFill>
                  <a:srgbClr val="0550A3"/>
                </a:solidFill>
              </a:rPr>
              <a:t>Machinery Information Management Open Systems Alliance </a:t>
            </a:r>
            <a:endParaRPr lang="en-US" sz="1800" dirty="0">
              <a:solidFill>
                <a:srgbClr val="0550A3"/>
              </a:solidFill>
            </a:endParaRPr>
          </a:p>
        </p:txBody>
      </p:sp>
      <p:sp>
        <p:nvSpPr>
          <p:cNvPr id="7172" name="Rectangle 3"/>
          <p:cNvSpPr>
            <a:spLocks noGrp="1" noChangeArrowheads="1"/>
          </p:cNvSpPr>
          <p:nvPr>
            <p:ph type="body" sz="half" idx="1"/>
          </p:nvPr>
        </p:nvSpPr>
        <p:spPr>
          <a:xfrm>
            <a:off x="574674" y="1211263"/>
            <a:ext cx="5470525" cy="4900612"/>
          </a:xfrm>
        </p:spPr>
        <p:txBody>
          <a:bodyPr/>
          <a:lstStyle/>
          <a:p>
            <a:pPr eaLnBrk="1" hangingPunct="1">
              <a:buFontTx/>
              <a:buNone/>
            </a:pPr>
            <a:r>
              <a:rPr lang="en-US" sz="2000" dirty="0"/>
              <a:t>Abstract</a:t>
            </a:r>
          </a:p>
          <a:p>
            <a:pPr eaLnBrk="1" hangingPunct="1"/>
            <a:endParaRPr lang="en-US" sz="1600" b="0" dirty="0"/>
          </a:p>
          <a:p>
            <a:pPr eaLnBrk="1" hangingPunct="1"/>
            <a:r>
              <a:rPr lang="en-GB" sz="1400" b="0" dirty="0"/>
              <a:t>MIMOSA is a not-for-profit trade association dedicated to developing and encouraging the adoption of open information standards in operations and maintenance (O&amp;M) in manufacturing, fleet, and facility environments.</a:t>
            </a:r>
          </a:p>
          <a:p>
            <a:pPr eaLnBrk="1" hangingPunct="1"/>
            <a:endParaRPr lang="en-GB" sz="1400" b="0" dirty="0"/>
          </a:p>
          <a:p>
            <a:pPr eaLnBrk="1" hangingPunct="1"/>
            <a:r>
              <a:rPr lang="en-GB" sz="1400" b="0" dirty="0"/>
              <a:t>MIMOSA has developed two information-exchange open standards, providing for example metadata reference libraries and a series of information-exchange standards using XML and SQL: </a:t>
            </a:r>
          </a:p>
          <a:p>
            <a:pPr lvl="1" eaLnBrk="1" hangingPunct="1"/>
            <a:r>
              <a:rPr lang="en-GB" sz="1200" b="0" dirty="0"/>
              <a:t>A standard for management applications: Open Systems Architecture for Enterprise Application Integration (OSA-EAI™)</a:t>
            </a:r>
          </a:p>
          <a:p>
            <a:pPr lvl="2" eaLnBrk="1" hangingPunct="1"/>
            <a:r>
              <a:rPr lang="en-GB" sz="900" b="0" dirty="0"/>
              <a:t>Includes modelling, metadata, source, query/response, historicity, etc.</a:t>
            </a:r>
          </a:p>
          <a:p>
            <a:pPr lvl="2" eaLnBrk="1" hangingPunct="1"/>
            <a:r>
              <a:rPr lang="en-GB" sz="900" b="0" dirty="0"/>
              <a:t>Applicability: Diagnostics, prognostics, trending, test, and maintenance, Acquisition of built-in-test results, storage of raw and transformed data, and exchange of data for analysis and viewing</a:t>
            </a:r>
          </a:p>
          <a:p>
            <a:pPr lvl="1" eaLnBrk="1" hangingPunct="1"/>
            <a:r>
              <a:rPr lang="en-GB" sz="1200" b="0" dirty="0"/>
              <a:t>A standard for condition-based maintenance:  Open Systems Architecture for Conditioned Based Maintenance (OSA-CBM™)</a:t>
            </a:r>
          </a:p>
          <a:p>
            <a:pPr lvl="2" eaLnBrk="1" hangingPunct="1"/>
            <a:r>
              <a:rPr lang="en-GB" sz="900" b="0" dirty="0"/>
              <a:t>Object interfaces (modules with exposed methods)</a:t>
            </a:r>
          </a:p>
          <a:p>
            <a:pPr lvl="2" eaLnBrk="1" hangingPunct="1"/>
            <a:r>
              <a:rPr lang="en-GB" sz="900" b="0" dirty="0"/>
              <a:t>Platform oriented (helicopter, vehicle, ship). </a:t>
            </a:r>
          </a:p>
          <a:p>
            <a:pPr eaLnBrk="1" hangingPunct="1"/>
            <a:endParaRPr lang="en-GB" sz="1400" b="0" dirty="0"/>
          </a:p>
        </p:txBody>
      </p:sp>
      <p:sp>
        <p:nvSpPr>
          <p:cNvPr id="7174"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2014-08-25</a:t>
            </a:r>
          </a:p>
        </p:txBody>
      </p:sp>
      <p:sp>
        <p:nvSpPr>
          <p:cNvPr id="7175"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graphicFrame>
        <p:nvGraphicFramePr>
          <p:cNvPr id="3" name="Objet 2">
            <a:hlinkClick r:id="" action="ppaction://ole?verb=1"/>
          </p:cNvPr>
          <p:cNvGraphicFramePr>
            <a:graphicFrameLocks noChangeAspect="1"/>
          </p:cNvGraphicFramePr>
          <p:nvPr>
            <p:extLst>
              <p:ext uri="{D42A27DB-BD31-4B8C-83A1-F6EECF244321}">
                <p14:modId xmlns:p14="http://schemas.microsoft.com/office/powerpoint/2010/main" val="2326770081"/>
              </p:ext>
            </p:extLst>
          </p:nvPr>
        </p:nvGraphicFramePr>
        <p:xfrm>
          <a:off x="6836569" y="2533650"/>
          <a:ext cx="914400" cy="771525"/>
        </p:xfrm>
        <a:graphic>
          <a:graphicData uri="http://schemas.openxmlformats.org/presentationml/2006/ole">
            <mc:AlternateContent xmlns:mc="http://schemas.openxmlformats.org/markup-compatibility/2006">
              <mc:Choice xmlns:v="urn:schemas-microsoft-com:vml" Requires="v">
                <p:oleObj spid="_x0000_s133200"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6836569" y="2533650"/>
                        <a:ext cx="914400" cy="77152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51339486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171450"/>
            <a:ext cx="8442325" cy="682625"/>
          </a:xfrm>
        </p:spPr>
        <p:txBody>
          <a:bodyPr/>
          <a:lstStyle/>
          <a:p>
            <a:pPr eaLnBrk="1" hangingPunct="1"/>
            <a:r>
              <a:rPr lang="en-GB" dirty="0" err="1">
                <a:solidFill>
                  <a:srgbClr val="0550A3"/>
                </a:solidFill>
              </a:rPr>
              <a:t>Modelica</a:t>
            </a:r>
            <a:endParaRPr lang="en-US" dirty="0">
              <a:solidFill>
                <a:srgbClr val="0550A3"/>
              </a:solidFill>
            </a:endParaRPr>
          </a:p>
        </p:txBody>
      </p:sp>
      <p:sp>
        <p:nvSpPr>
          <p:cNvPr id="7172" name="Rectangle 3"/>
          <p:cNvSpPr>
            <a:spLocks noGrp="1" noChangeArrowheads="1"/>
          </p:cNvSpPr>
          <p:nvPr>
            <p:ph type="body" sz="half" idx="1"/>
          </p:nvPr>
        </p:nvSpPr>
        <p:spPr>
          <a:xfrm>
            <a:off x="574674" y="1211263"/>
            <a:ext cx="5470525" cy="4900612"/>
          </a:xfrm>
        </p:spPr>
        <p:txBody>
          <a:bodyPr/>
          <a:lstStyle/>
          <a:p>
            <a:pPr eaLnBrk="1" hangingPunct="1">
              <a:buFontTx/>
              <a:buNone/>
            </a:pPr>
            <a:r>
              <a:rPr lang="en-US" sz="2000" dirty="0"/>
              <a:t>Abstract</a:t>
            </a:r>
          </a:p>
          <a:p>
            <a:pPr eaLnBrk="1" hangingPunct="1"/>
            <a:endParaRPr lang="en-US" sz="1600" b="0" dirty="0"/>
          </a:p>
          <a:p>
            <a:pPr eaLnBrk="1" hangingPunct="1"/>
            <a:r>
              <a:rPr lang="en-GB" sz="1400" b="0" dirty="0" err="1"/>
              <a:t>Modelica</a:t>
            </a:r>
            <a:r>
              <a:rPr lang="en-GB" sz="1400" b="0" dirty="0"/>
              <a:t>® is a non-proprietary, object-oriented, declarative, equation based language to conveniently model complex physical systems containing, e.g., mechanical, electrical, electronic, hydraulic, thermal, control, electric power or process-oriented subcomponents..</a:t>
            </a:r>
          </a:p>
          <a:p>
            <a:pPr eaLnBrk="1" hangingPunct="1"/>
            <a:r>
              <a:rPr lang="en-GB" sz="1400" b="0" dirty="0" err="1"/>
              <a:t>Modelica</a:t>
            </a:r>
            <a:r>
              <a:rPr lang="en-GB" sz="1400" b="0" dirty="0"/>
              <a:t> is a free language developed by the (non-profit) </a:t>
            </a:r>
            <a:r>
              <a:rPr lang="en-GB" sz="1400" b="0" dirty="0" err="1"/>
              <a:t>Modelica</a:t>
            </a:r>
            <a:r>
              <a:rPr lang="en-GB" sz="1400" b="0" dirty="0"/>
              <a:t> Association since 1996. The </a:t>
            </a:r>
            <a:r>
              <a:rPr lang="en-GB" sz="1400" b="0" dirty="0" err="1"/>
              <a:t>Modelica</a:t>
            </a:r>
            <a:r>
              <a:rPr lang="en-GB" sz="1400" b="0" dirty="0"/>
              <a:t> Association develops also the a free library for multi-domain models: the </a:t>
            </a:r>
            <a:r>
              <a:rPr lang="en-GB" sz="1400" b="0" dirty="0" err="1"/>
              <a:t>Modelica</a:t>
            </a:r>
            <a:r>
              <a:rPr lang="en-GB" sz="1400" b="0" dirty="0"/>
              <a:t> Standard Library.</a:t>
            </a:r>
          </a:p>
          <a:p>
            <a:pPr eaLnBrk="1" hangingPunct="1"/>
            <a:r>
              <a:rPr lang="en-GB" sz="1400" b="0" dirty="0"/>
              <a:t>The </a:t>
            </a:r>
            <a:r>
              <a:rPr lang="en-GB" sz="1400" b="0" dirty="0" err="1"/>
              <a:t>Modelica</a:t>
            </a:r>
            <a:r>
              <a:rPr lang="en-GB" sz="1400" b="0" dirty="0"/>
              <a:t> design effort was initiated in September 1996. The goal was to develop an object-oriented language for </a:t>
            </a:r>
            <a:r>
              <a:rPr lang="en-GB" sz="1400" b="0" dirty="0" err="1"/>
              <a:t>modeling</a:t>
            </a:r>
            <a:r>
              <a:rPr lang="en-GB" sz="1400" b="0" dirty="0"/>
              <a:t> of technical systems in order to reuse and exchange dynamic system models in a standardized format. </a:t>
            </a:r>
            <a:r>
              <a:rPr lang="en-GB" sz="1400" b="0" dirty="0" err="1"/>
              <a:t>Modelica</a:t>
            </a:r>
            <a:r>
              <a:rPr lang="en-GB" sz="1400" b="0" dirty="0"/>
              <a:t> supports behaviours described by differential, algebraic, and discrete equations, enabling a large spectrum of 0D/1D simulations. 3D simulation based on partial differential equations (e.g. FEM, CFD) is not supported, but results of such simulations can be integrated (e.g. using surrogate models). </a:t>
            </a:r>
          </a:p>
        </p:txBody>
      </p:sp>
      <p:sp>
        <p:nvSpPr>
          <p:cNvPr id="7174"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2013-09-09</a:t>
            </a:r>
          </a:p>
        </p:txBody>
      </p:sp>
      <p:sp>
        <p:nvSpPr>
          <p:cNvPr id="7175"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graphicFrame>
        <p:nvGraphicFramePr>
          <p:cNvPr id="4" name="Objet 3">
            <a:hlinkClick r:id="" action="ppaction://ole?verb=1"/>
          </p:cNvPr>
          <p:cNvGraphicFramePr>
            <a:graphicFrameLocks noChangeAspect="1"/>
          </p:cNvGraphicFramePr>
          <p:nvPr>
            <p:extLst>
              <p:ext uri="{D42A27DB-BD31-4B8C-83A1-F6EECF244321}">
                <p14:modId xmlns:p14="http://schemas.microsoft.com/office/powerpoint/2010/main" val="1852194607"/>
              </p:ext>
            </p:extLst>
          </p:nvPr>
        </p:nvGraphicFramePr>
        <p:xfrm>
          <a:off x="6763417" y="2533650"/>
          <a:ext cx="1060703" cy="828674"/>
        </p:xfrm>
        <a:graphic>
          <a:graphicData uri="http://schemas.openxmlformats.org/presentationml/2006/ole">
            <mc:AlternateContent xmlns:mc="http://schemas.openxmlformats.org/markup-compatibility/2006">
              <mc:Choice xmlns:v="urn:schemas-microsoft-com:vml" Requires="v">
                <p:oleObj spid="_x0000_s119931" name="Document" showAsIcon="1" r:id="rId5" imgW="914400" imgH="714240" progId="Word.Document.12">
                  <p:embed/>
                </p:oleObj>
              </mc:Choice>
              <mc:Fallback>
                <p:oleObj name="Document" showAsIcon="1" r:id="rId5" imgW="914400" imgH="714240" progId="Word.Document.12">
                  <p:embed/>
                  <p:pic>
                    <p:nvPicPr>
                      <p:cNvPr id="0" name=""/>
                      <p:cNvPicPr/>
                      <p:nvPr/>
                    </p:nvPicPr>
                    <p:blipFill>
                      <a:blip r:embed="rId6"/>
                      <a:stretch>
                        <a:fillRect/>
                      </a:stretch>
                    </p:blipFill>
                    <p:spPr>
                      <a:xfrm>
                        <a:off x="6763417" y="2533650"/>
                        <a:ext cx="1060703" cy="828674"/>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240775464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171450"/>
            <a:ext cx="8442325" cy="682625"/>
          </a:xfrm>
        </p:spPr>
        <p:txBody>
          <a:bodyPr/>
          <a:lstStyle/>
          <a:p>
            <a:pPr eaLnBrk="1" hangingPunct="1"/>
            <a:r>
              <a:rPr lang="en-US" dirty="0" err="1">
                <a:solidFill>
                  <a:srgbClr val="0550A3"/>
                </a:solidFill>
              </a:rPr>
              <a:t>MoSSEC</a:t>
            </a:r>
            <a:r>
              <a:rPr lang="en-US" sz="2000" dirty="0">
                <a:solidFill>
                  <a:srgbClr val="0550A3"/>
                </a:solidFill>
              </a:rPr>
              <a:t> - Modelling and Simulation in Collaborative Systems Engineering Context</a:t>
            </a:r>
            <a:endParaRPr lang="en-US" sz="1400" dirty="0">
              <a:solidFill>
                <a:srgbClr val="0550A3"/>
              </a:solidFill>
            </a:endParaRPr>
          </a:p>
        </p:txBody>
      </p:sp>
      <p:sp>
        <p:nvSpPr>
          <p:cNvPr id="7172" name="Rectangle 3"/>
          <p:cNvSpPr>
            <a:spLocks noGrp="1" noChangeArrowheads="1"/>
          </p:cNvSpPr>
          <p:nvPr>
            <p:ph type="body" sz="half" idx="1"/>
          </p:nvPr>
        </p:nvSpPr>
        <p:spPr>
          <a:xfrm>
            <a:off x="574674" y="1211263"/>
            <a:ext cx="5868656" cy="4900612"/>
          </a:xfrm>
        </p:spPr>
        <p:txBody>
          <a:bodyPr/>
          <a:lstStyle/>
          <a:p>
            <a:pPr eaLnBrk="1" hangingPunct="1">
              <a:buFontTx/>
              <a:buNone/>
            </a:pPr>
            <a:r>
              <a:rPr lang="en-US" sz="2000" dirty="0"/>
              <a:t>Abstract</a:t>
            </a:r>
          </a:p>
          <a:p>
            <a:pPr eaLnBrk="1" hangingPunct="1"/>
            <a:endParaRPr lang="en-US" sz="1600" b="0" dirty="0"/>
          </a:p>
          <a:p>
            <a:pPr eaLnBrk="1" hangingPunct="1"/>
            <a:r>
              <a:rPr lang="en-GB" sz="1400" b="0" dirty="0"/>
              <a:t>The ISO </a:t>
            </a:r>
            <a:r>
              <a:rPr lang="en-GB" sz="1400" b="0" dirty="0" err="1"/>
              <a:t>MoSSEC</a:t>
            </a:r>
            <a:r>
              <a:rPr lang="en-GB" sz="1400" b="0" dirty="0"/>
              <a:t> project (ISO 22071) is designed to provide a capability to share modelling and simulation (M&amp;S) information in a collaborative systems engineering context, and to enable full traceability and re-use of this information throughout the product lifecycle and independent of the specific IT applications used across collaborating enterprises.</a:t>
            </a:r>
          </a:p>
          <a:p>
            <a:pPr eaLnBrk="1" hangingPunct="1"/>
            <a:r>
              <a:rPr lang="en-GB" sz="1400" b="0" dirty="0"/>
              <a:t>The targeted standard covers a core subset of systems engineering information content and the related practices and information services necessary to support engineering collaboration.</a:t>
            </a:r>
          </a:p>
          <a:p>
            <a:pPr eaLnBrk="1" hangingPunct="1"/>
            <a:r>
              <a:rPr lang="en-GB" sz="1400" b="0" dirty="0"/>
              <a:t>The ISO </a:t>
            </a:r>
            <a:r>
              <a:rPr lang="en-GB" sz="1400" b="0" dirty="0" err="1"/>
              <a:t>MoSSEC</a:t>
            </a:r>
            <a:r>
              <a:rPr lang="en-GB" sz="1400" b="0" dirty="0"/>
              <a:t> international project brings together the works started in Europe by CRESCENDO and TOICA Consortia to apply AP233/AP239 for this scope, and similar works in Europe and US motivated by similar goals.</a:t>
            </a:r>
          </a:p>
          <a:p>
            <a:pPr eaLnBrk="1" hangingPunct="1"/>
            <a:r>
              <a:rPr lang="en-GB" sz="1400" b="0" dirty="0"/>
              <a:t>The project deliverable will be a new STEP Application Protocol [AP] under ISO TC 184/SC 4 within the New STEP Architecture and utilising a subset of the AP239/AP242 harmonised information model. This AP (provisionally entitled AP243) will include an activity model for usage guidance; AP-level definitions for agreed implementation technologies; conformance classes; documentation and dissemination material.</a:t>
            </a:r>
          </a:p>
        </p:txBody>
      </p:sp>
      <p:sp>
        <p:nvSpPr>
          <p:cNvPr id="7174"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2019-01-31</a:t>
            </a:r>
          </a:p>
        </p:txBody>
      </p:sp>
      <p:sp>
        <p:nvSpPr>
          <p:cNvPr id="7175"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3506639371"/>
              </p:ext>
            </p:extLst>
          </p:nvPr>
        </p:nvGraphicFramePr>
        <p:xfrm>
          <a:off x="6772560" y="2533650"/>
          <a:ext cx="1042417" cy="814388"/>
        </p:xfrm>
        <a:graphic>
          <a:graphicData uri="http://schemas.openxmlformats.org/presentationml/2006/ole">
            <mc:AlternateContent xmlns:mc="http://schemas.openxmlformats.org/markup-compatibility/2006">
              <mc:Choice xmlns:v="urn:schemas-microsoft-com:vml" Requires="v">
                <p:oleObj spid="_x0000_s121973" name="Document" showAsIcon="1" r:id="rId5" imgW="914400" imgH="714240" progId="Word.Document.12">
                  <p:embed/>
                </p:oleObj>
              </mc:Choice>
              <mc:Fallback>
                <p:oleObj name="Document" showAsIcon="1" r:id="rId5" imgW="914400" imgH="714240" progId="Word.Document.12">
                  <p:embed/>
                  <p:pic>
                    <p:nvPicPr>
                      <p:cNvPr id="0" name=""/>
                      <p:cNvPicPr/>
                      <p:nvPr/>
                    </p:nvPicPr>
                    <p:blipFill>
                      <a:blip r:embed="rId6"/>
                      <a:stretch>
                        <a:fillRect/>
                      </a:stretch>
                    </p:blipFill>
                    <p:spPr>
                      <a:xfrm>
                        <a:off x="6772560" y="2533650"/>
                        <a:ext cx="1042417" cy="814388"/>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199068276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457200" y="171450"/>
            <a:ext cx="8442325" cy="682625"/>
          </a:xfrm>
        </p:spPr>
        <p:txBody>
          <a:bodyPr/>
          <a:lstStyle/>
          <a:p>
            <a:pPr eaLnBrk="1" hangingPunct="1"/>
            <a:r>
              <a:rPr lang="en-US" dirty="0">
                <a:solidFill>
                  <a:srgbClr val="0550A3"/>
                </a:solidFill>
              </a:rPr>
              <a:t>OAGIS</a:t>
            </a:r>
            <a:br>
              <a:rPr lang="en-US" sz="2600" dirty="0">
                <a:solidFill>
                  <a:srgbClr val="0550A3"/>
                </a:solidFill>
              </a:rPr>
            </a:br>
            <a:r>
              <a:rPr lang="en-US" sz="2000" dirty="0">
                <a:solidFill>
                  <a:srgbClr val="0550A3"/>
                </a:solidFill>
              </a:rPr>
              <a:t>Open Applications Group Integration Specification</a:t>
            </a:r>
          </a:p>
        </p:txBody>
      </p:sp>
      <p:sp>
        <p:nvSpPr>
          <p:cNvPr id="8196" name="Rectangle 3"/>
          <p:cNvSpPr>
            <a:spLocks noGrp="1" noChangeArrowheads="1"/>
          </p:cNvSpPr>
          <p:nvPr>
            <p:ph type="body" sz="half" idx="4294967295"/>
          </p:nvPr>
        </p:nvSpPr>
        <p:spPr>
          <a:xfrm>
            <a:off x="461963" y="1198563"/>
            <a:ext cx="5392737" cy="5116512"/>
          </a:xfrm>
        </p:spPr>
        <p:txBody>
          <a:bodyPr/>
          <a:lstStyle/>
          <a:p>
            <a:pPr eaLnBrk="1" hangingPunct="1">
              <a:lnSpc>
                <a:spcPct val="80000"/>
              </a:lnSpc>
              <a:buFontTx/>
              <a:buNone/>
            </a:pPr>
            <a:r>
              <a:rPr lang="en-US" sz="1800" dirty="0"/>
              <a:t>Abstract</a:t>
            </a:r>
          </a:p>
          <a:p>
            <a:pPr eaLnBrk="1" hangingPunct="1">
              <a:lnSpc>
                <a:spcPct val="80000"/>
              </a:lnSpc>
            </a:pPr>
            <a:endParaRPr lang="en-US" sz="900" b="0" dirty="0"/>
          </a:p>
          <a:p>
            <a:pPr eaLnBrk="1" hangingPunct="1">
              <a:lnSpc>
                <a:spcPct val="80000"/>
              </a:lnSpc>
            </a:pPr>
            <a:r>
              <a:rPr lang="en-US" sz="1200" b="0" dirty="0"/>
              <a:t>The specification provides a set of standardized XML messages for use throughout the supply chain.   It defines a series of Business Object Definitions (BODs) to support the standardized exchange of typical messages used in B2B applications for commercial supply chain and accounting transactions.  </a:t>
            </a:r>
          </a:p>
          <a:p>
            <a:pPr eaLnBrk="1" hangingPunct="1">
              <a:lnSpc>
                <a:spcPct val="80000"/>
              </a:lnSpc>
            </a:pPr>
            <a:endParaRPr lang="en-US" sz="1200" b="0" dirty="0"/>
          </a:p>
          <a:p>
            <a:pPr eaLnBrk="1" hangingPunct="1">
              <a:lnSpc>
                <a:spcPct val="80000"/>
              </a:lnSpc>
            </a:pPr>
            <a:r>
              <a:rPr lang="en-US" sz="1200" b="0" dirty="0"/>
              <a:t>Each BOD comprises a Verb (get, show, list, process etc.) and a Noun (purchase order, shipping list, invoice, BoM etc.). Some 16 verbs and 75 nouns are defined by OAGIS 9.  Messages can be tailored to meet local user requirements.  Brief scenarios are provided to illustrate usage of most BODs.</a:t>
            </a:r>
          </a:p>
          <a:p>
            <a:pPr eaLnBrk="1" hangingPunct="1">
              <a:lnSpc>
                <a:spcPct val="80000"/>
              </a:lnSpc>
            </a:pPr>
            <a:endParaRPr lang="en-US" sz="1200" b="0" dirty="0"/>
          </a:p>
          <a:p>
            <a:pPr eaLnBrk="1" hangingPunct="1">
              <a:lnSpc>
                <a:spcPct val="80000"/>
              </a:lnSpc>
            </a:pPr>
            <a:r>
              <a:rPr lang="en-US" sz="1200" b="0" dirty="0"/>
              <a:t>EDS used selected nouns from OAGIS 8 as an integration model for the UK </a:t>
            </a:r>
            <a:r>
              <a:rPr lang="en-US" sz="1200" b="0" dirty="0" err="1"/>
              <a:t>MoD</a:t>
            </a:r>
            <a:r>
              <a:rPr lang="en-US" sz="1200" b="0" dirty="0"/>
              <a:t> Supply Enterprise Information Architecture (EIA) hub. OAGIS 8 has also been applied to a few messages linking the Log Info System, LITS, to the EIA Hub on the Tornado ATTAC project.</a:t>
            </a:r>
          </a:p>
          <a:p>
            <a:pPr eaLnBrk="1" hangingPunct="1">
              <a:lnSpc>
                <a:spcPct val="80000"/>
              </a:lnSpc>
            </a:pPr>
            <a:endParaRPr lang="en-US" sz="1200" b="0" dirty="0"/>
          </a:p>
          <a:p>
            <a:pPr eaLnBrk="1" hangingPunct="1">
              <a:lnSpc>
                <a:spcPct val="80000"/>
              </a:lnSpc>
            </a:pPr>
            <a:r>
              <a:rPr lang="en-US" sz="1200" b="0" dirty="0"/>
              <a:t>OAGIS 9 differs from the earlier versions due to alignment with the </a:t>
            </a:r>
            <a:r>
              <a:rPr lang="en-US" sz="1200" b="0" dirty="0" err="1"/>
              <a:t>ebXML</a:t>
            </a:r>
            <a:r>
              <a:rPr lang="en-US" sz="1200" b="0" dirty="0"/>
              <a:t> Core Components Library (see separate blip) developed by OASIS and UN/CEFACT, which is the agreed international approach for transactional messages. There has been a deliberate decision to break upward compatibility to address this alignment.</a:t>
            </a:r>
          </a:p>
          <a:p>
            <a:pPr eaLnBrk="1" hangingPunct="1">
              <a:lnSpc>
                <a:spcPct val="80000"/>
              </a:lnSpc>
            </a:pPr>
            <a:endParaRPr lang="en-US" sz="1200" b="0" dirty="0"/>
          </a:p>
          <a:p>
            <a:pPr eaLnBrk="1" hangingPunct="1">
              <a:lnSpc>
                <a:spcPct val="80000"/>
              </a:lnSpc>
            </a:pPr>
            <a:r>
              <a:rPr lang="en-US" sz="1200" b="0" dirty="0"/>
              <a:t>The specification is freely available for download from the </a:t>
            </a:r>
            <a:r>
              <a:rPr lang="en-US" sz="1200" b="0" dirty="0" err="1"/>
              <a:t>OAGi</a:t>
            </a:r>
            <a:r>
              <a:rPr lang="en-US" sz="1200" b="0" dirty="0"/>
              <a:t> site </a:t>
            </a:r>
          </a:p>
        </p:txBody>
      </p:sp>
      <p:sp>
        <p:nvSpPr>
          <p:cNvPr id="8198" name="Text Box 6"/>
          <p:cNvSpPr txBox="1">
            <a:spLocks noChangeArrowheads="1"/>
          </p:cNvSpPr>
          <p:nvPr/>
        </p:nvSpPr>
        <p:spPr bwMode="auto">
          <a:xfrm>
            <a:off x="331788" y="6542088"/>
            <a:ext cx="2219325" cy="246221"/>
          </a:xfrm>
          <a:prstGeom prst="rect">
            <a:avLst/>
          </a:prstGeom>
          <a:noFill/>
          <a:ln w="9525">
            <a:noFill/>
            <a:miter lim="800000"/>
            <a:headEnd/>
            <a:tailEnd/>
          </a:ln>
        </p:spPr>
        <p:txBody>
          <a:bodyPr>
            <a:spAutoFit/>
          </a:bodyPr>
          <a:lstStyle/>
          <a:p>
            <a:r>
              <a:rPr lang="en-GB" sz="1000" dirty="0"/>
              <a:t>Last revised: 2016-09-13</a:t>
            </a:r>
          </a:p>
        </p:txBody>
      </p:sp>
      <p:sp>
        <p:nvSpPr>
          <p:cNvPr id="8199"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4143138993"/>
              </p:ext>
            </p:extLst>
          </p:nvPr>
        </p:nvGraphicFramePr>
        <p:xfrm>
          <a:off x="6836569" y="2519363"/>
          <a:ext cx="914400" cy="771525"/>
        </p:xfrm>
        <a:graphic>
          <a:graphicData uri="http://schemas.openxmlformats.org/presentationml/2006/ole">
            <mc:AlternateContent xmlns:mc="http://schemas.openxmlformats.org/markup-compatibility/2006">
              <mc:Choice xmlns:v="urn:schemas-microsoft-com:vml" Requires="v">
                <p:oleObj spid="_x0000_s8376"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6836569" y="2519363"/>
                        <a:ext cx="914400" cy="77152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457200" y="171450"/>
            <a:ext cx="8442325" cy="682625"/>
          </a:xfrm>
        </p:spPr>
        <p:txBody>
          <a:bodyPr/>
          <a:lstStyle/>
          <a:p>
            <a:pPr eaLnBrk="1" hangingPunct="1"/>
            <a:r>
              <a:rPr lang="en-US" dirty="0">
                <a:solidFill>
                  <a:srgbClr val="0550A3"/>
                </a:solidFill>
              </a:rPr>
              <a:t>OSLC</a:t>
            </a:r>
            <a:r>
              <a:rPr lang="en-US" sz="2000" dirty="0">
                <a:solidFill>
                  <a:srgbClr val="0550A3"/>
                </a:solidFill>
              </a:rPr>
              <a:t> - </a:t>
            </a:r>
            <a:r>
              <a:rPr lang="en-GB" sz="2000" dirty="0">
                <a:solidFill>
                  <a:srgbClr val="0550A3"/>
                </a:solidFill>
              </a:rPr>
              <a:t>Open Services for Lifecycle Collaboration</a:t>
            </a:r>
            <a:r>
              <a:rPr lang="en-US" sz="2000" dirty="0">
                <a:solidFill>
                  <a:srgbClr val="0550A3"/>
                </a:solidFill>
              </a:rPr>
              <a:t> </a:t>
            </a:r>
            <a:endParaRPr lang="en-US" sz="1800" dirty="0">
              <a:solidFill>
                <a:srgbClr val="0550A3"/>
              </a:solidFill>
            </a:endParaRPr>
          </a:p>
        </p:txBody>
      </p:sp>
      <p:sp>
        <p:nvSpPr>
          <p:cNvPr id="8196" name="Rectangle 3"/>
          <p:cNvSpPr>
            <a:spLocks noGrp="1" noChangeArrowheads="1"/>
          </p:cNvSpPr>
          <p:nvPr>
            <p:ph type="body" sz="half" idx="4294967295"/>
          </p:nvPr>
        </p:nvSpPr>
        <p:spPr>
          <a:xfrm>
            <a:off x="461963" y="1198563"/>
            <a:ext cx="5392737" cy="5116512"/>
          </a:xfrm>
        </p:spPr>
        <p:txBody>
          <a:bodyPr/>
          <a:lstStyle/>
          <a:p>
            <a:pPr eaLnBrk="1" hangingPunct="1">
              <a:lnSpc>
                <a:spcPct val="80000"/>
              </a:lnSpc>
              <a:buFontTx/>
              <a:buNone/>
            </a:pPr>
            <a:r>
              <a:rPr lang="en-US" sz="1800" dirty="0"/>
              <a:t>Abstract</a:t>
            </a:r>
          </a:p>
          <a:p>
            <a:pPr eaLnBrk="1" hangingPunct="1">
              <a:lnSpc>
                <a:spcPct val="80000"/>
              </a:lnSpc>
            </a:pPr>
            <a:endParaRPr lang="en-US" sz="900" b="0" dirty="0"/>
          </a:p>
          <a:p>
            <a:pPr eaLnBrk="1" hangingPunct="1">
              <a:lnSpc>
                <a:spcPct val="80000"/>
              </a:lnSpc>
            </a:pPr>
            <a:r>
              <a:rPr lang="en-GB" sz="1400" b="0" dirty="0"/>
              <a:t>Open Service for Lifecycle Collaboration (OSLC) is an open community, originally proposed in 2008, to define a set of specifications that enable integration of software development and more broadly Application Lifecycle Management (ALM) and Product lifecycle Management (PLM) products and services. </a:t>
            </a:r>
          </a:p>
          <a:p>
            <a:pPr eaLnBrk="1" hangingPunct="1">
              <a:lnSpc>
                <a:spcPct val="80000"/>
              </a:lnSpc>
            </a:pPr>
            <a:endParaRPr lang="en-GB" sz="1400" b="0" dirty="0"/>
          </a:p>
          <a:p>
            <a:pPr eaLnBrk="1" hangingPunct="1">
              <a:lnSpc>
                <a:spcPct val="80000"/>
              </a:lnSpc>
            </a:pPr>
            <a:r>
              <a:rPr lang="en-GB" sz="1400" b="0" dirty="0"/>
              <a:t>The OSLC initiative is divided up into a dozen workgroups and each workgroup develops specifications in context of a specific part of the lifecycle. For example, there are workgroups for Change Management, Quality Management, Requirements Management, Software Configuration Management and Build Automation. </a:t>
            </a:r>
          </a:p>
          <a:p>
            <a:pPr eaLnBrk="1" hangingPunct="1">
              <a:lnSpc>
                <a:spcPct val="80000"/>
              </a:lnSpc>
            </a:pPr>
            <a:endParaRPr lang="en-GB" sz="1400" b="0" dirty="0"/>
          </a:p>
          <a:p>
            <a:pPr eaLnBrk="1" hangingPunct="1">
              <a:lnSpc>
                <a:spcPct val="80000"/>
              </a:lnSpc>
            </a:pPr>
            <a:r>
              <a:rPr lang="en-GB" sz="1400" b="0" dirty="0"/>
              <a:t>As of June 2013, the OSLC initiative is a Member Section of the Open Standard Organization OASIS. </a:t>
            </a:r>
          </a:p>
          <a:p>
            <a:pPr eaLnBrk="1" hangingPunct="1">
              <a:lnSpc>
                <a:spcPct val="80000"/>
              </a:lnSpc>
            </a:pPr>
            <a:endParaRPr lang="en-GB" sz="1400" b="0" dirty="0"/>
          </a:p>
          <a:p>
            <a:pPr eaLnBrk="1" hangingPunct="1">
              <a:lnSpc>
                <a:spcPct val="80000"/>
              </a:lnSpc>
            </a:pPr>
            <a:r>
              <a:rPr lang="en-GB" sz="1400" b="0" dirty="0"/>
              <a:t>The OSLC specifications build on the W3C Resource Description Framework (RDF), Linked Data and REST, enabling integration at data level via links between related resources. OSLC resources are defined in terms of RDF properties. Operations on resources are performed using HTTP. OSLC also specifies user interface techniques to enable preview, creation and selection of links.</a:t>
            </a:r>
            <a:endParaRPr lang="en-US" sz="1050" dirty="0"/>
          </a:p>
        </p:txBody>
      </p:sp>
      <p:sp>
        <p:nvSpPr>
          <p:cNvPr id="8198" name="Text Box 6"/>
          <p:cNvSpPr txBox="1">
            <a:spLocks noChangeArrowheads="1"/>
          </p:cNvSpPr>
          <p:nvPr/>
        </p:nvSpPr>
        <p:spPr bwMode="auto">
          <a:xfrm>
            <a:off x="331788" y="6542088"/>
            <a:ext cx="2219325" cy="246221"/>
          </a:xfrm>
          <a:prstGeom prst="rect">
            <a:avLst/>
          </a:prstGeom>
          <a:noFill/>
          <a:ln w="9525">
            <a:noFill/>
            <a:miter lim="800000"/>
            <a:headEnd/>
            <a:tailEnd/>
          </a:ln>
        </p:spPr>
        <p:txBody>
          <a:bodyPr>
            <a:spAutoFit/>
          </a:bodyPr>
          <a:lstStyle/>
          <a:p>
            <a:r>
              <a:rPr lang="en-GB" sz="1000" dirty="0"/>
              <a:t>Last revised: 2014-18-08</a:t>
            </a:r>
          </a:p>
        </p:txBody>
      </p:sp>
      <p:sp>
        <p:nvSpPr>
          <p:cNvPr id="8199"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143603880"/>
              </p:ext>
            </p:extLst>
          </p:nvPr>
        </p:nvGraphicFramePr>
        <p:xfrm>
          <a:off x="6836569" y="2533650"/>
          <a:ext cx="914400" cy="771525"/>
        </p:xfrm>
        <a:graphic>
          <a:graphicData uri="http://schemas.openxmlformats.org/presentationml/2006/ole">
            <mc:AlternateContent xmlns:mc="http://schemas.openxmlformats.org/markup-compatibility/2006">
              <mc:Choice xmlns:v="urn:schemas-microsoft-com:vml" Requires="v">
                <p:oleObj spid="_x0000_s126062"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6836569" y="2533650"/>
                        <a:ext cx="914400" cy="77152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16474382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457200" y="171450"/>
            <a:ext cx="8442325" cy="682625"/>
          </a:xfrm>
        </p:spPr>
        <p:txBody>
          <a:bodyPr/>
          <a:lstStyle/>
          <a:p>
            <a:pPr eaLnBrk="1" hangingPunct="1"/>
            <a:r>
              <a:rPr lang="en-US" dirty="0">
                <a:solidFill>
                  <a:srgbClr val="0550A3"/>
                </a:solidFill>
              </a:rPr>
              <a:t>PRC/U3D</a:t>
            </a:r>
            <a:r>
              <a:rPr lang="en-US" sz="2000" dirty="0">
                <a:solidFill>
                  <a:srgbClr val="0550A3"/>
                </a:solidFill>
              </a:rPr>
              <a:t> - </a:t>
            </a:r>
            <a:r>
              <a:rPr lang="en-GB" sz="2000" dirty="0">
                <a:solidFill>
                  <a:srgbClr val="0550A3"/>
                </a:solidFill>
              </a:rPr>
              <a:t>Open Services for Lifecycle Collaboration</a:t>
            </a:r>
            <a:r>
              <a:rPr lang="en-US" sz="2000" dirty="0">
                <a:solidFill>
                  <a:srgbClr val="0550A3"/>
                </a:solidFill>
              </a:rPr>
              <a:t> </a:t>
            </a:r>
            <a:endParaRPr lang="en-US" sz="1800" dirty="0">
              <a:solidFill>
                <a:srgbClr val="0550A3"/>
              </a:solidFill>
            </a:endParaRPr>
          </a:p>
        </p:txBody>
      </p:sp>
      <p:sp>
        <p:nvSpPr>
          <p:cNvPr id="8196" name="Rectangle 3"/>
          <p:cNvSpPr>
            <a:spLocks noGrp="1" noChangeArrowheads="1"/>
          </p:cNvSpPr>
          <p:nvPr>
            <p:ph type="body" sz="half" idx="4294967295"/>
          </p:nvPr>
        </p:nvSpPr>
        <p:spPr>
          <a:xfrm>
            <a:off x="461963" y="1198563"/>
            <a:ext cx="5392737" cy="5116512"/>
          </a:xfrm>
        </p:spPr>
        <p:txBody>
          <a:bodyPr/>
          <a:lstStyle/>
          <a:p>
            <a:pPr eaLnBrk="1" hangingPunct="1">
              <a:lnSpc>
                <a:spcPct val="80000"/>
              </a:lnSpc>
              <a:buFontTx/>
              <a:buNone/>
            </a:pPr>
            <a:r>
              <a:rPr lang="en-US" sz="1800" dirty="0"/>
              <a:t>Abstract</a:t>
            </a:r>
          </a:p>
          <a:p>
            <a:pPr eaLnBrk="1" hangingPunct="1">
              <a:lnSpc>
                <a:spcPct val="80000"/>
              </a:lnSpc>
            </a:pPr>
            <a:endParaRPr lang="en-US" sz="900" b="0" dirty="0"/>
          </a:p>
          <a:p>
            <a:pPr eaLnBrk="1" hangingPunct="1">
              <a:lnSpc>
                <a:spcPct val="80000"/>
              </a:lnSpc>
            </a:pPr>
            <a:r>
              <a:rPr lang="en-GB" sz="1600" b="0" dirty="0"/>
              <a:t>The PDF format is a file format for the representation of documents. PDF allows to  preserve the layout (text, font, graphics  and  other information). It is independent of the operating system and the software. PDF was originally developed by Adobe Systems in 1993. The open format has been published by the ISO in 2008.</a:t>
            </a:r>
          </a:p>
          <a:p>
            <a:pPr eaLnBrk="1" hangingPunct="1">
              <a:lnSpc>
                <a:spcPct val="80000"/>
              </a:lnSpc>
            </a:pPr>
            <a:r>
              <a:rPr lang="en-GB" sz="1600" b="0" dirty="0"/>
              <a:t>PDF/E is a subset of pdf. The intent is the exchange of engineering and technical data. </a:t>
            </a:r>
          </a:p>
          <a:p>
            <a:pPr lvl="1" eaLnBrk="1" hangingPunct="1">
              <a:lnSpc>
                <a:spcPct val="80000"/>
              </a:lnSpc>
            </a:pPr>
            <a:r>
              <a:rPr lang="en-GB" sz="1400" b="0" dirty="0"/>
              <a:t>The part 1 of PDF/E published by the ISO in 2008 include the U3D format. </a:t>
            </a:r>
          </a:p>
          <a:p>
            <a:pPr lvl="1" eaLnBrk="1" hangingPunct="1">
              <a:lnSpc>
                <a:spcPct val="80000"/>
              </a:lnSpc>
            </a:pPr>
            <a:r>
              <a:rPr lang="en-GB" sz="1400" b="0" dirty="0"/>
              <a:t>The part 2 of PDF/E will include the PRC 1.0 format.</a:t>
            </a:r>
          </a:p>
          <a:p>
            <a:pPr eaLnBrk="1" hangingPunct="1">
              <a:lnSpc>
                <a:spcPct val="80000"/>
              </a:lnSpc>
            </a:pPr>
            <a:r>
              <a:rPr lang="en-GB" sz="1600" b="0" dirty="0"/>
              <a:t>U3D is a file format for 3D data. U3D was originally develop by a group including Intel, Boeing, HP, Adobe Systems. U3D standard has been published in 2006 by ECMA international. </a:t>
            </a:r>
          </a:p>
          <a:p>
            <a:pPr eaLnBrk="1" hangingPunct="1">
              <a:lnSpc>
                <a:spcPct val="80000"/>
              </a:lnSpc>
            </a:pPr>
            <a:r>
              <a:rPr lang="en-GB" sz="1600" b="0" dirty="0"/>
              <a:t>PRC is a file compressed format allows to have different representation of a 3D model. PRC was originally developed by TTF. PRC format has reached the Draft International Standard stage in 2012.</a:t>
            </a:r>
          </a:p>
        </p:txBody>
      </p:sp>
      <p:sp>
        <p:nvSpPr>
          <p:cNvPr id="8198" name="Text Box 6"/>
          <p:cNvSpPr txBox="1">
            <a:spLocks noChangeArrowheads="1"/>
          </p:cNvSpPr>
          <p:nvPr/>
        </p:nvSpPr>
        <p:spPr bwMode="auto">
          <a:xfrm>
            <a:off x="331788" y="6542088"/>
            <a:ext cx="2219325" cy="246221"/>
          </a:xfrm>
          <a:prstGeom prst="rect">
            <a:avLst/>
          </a:prstGeom>
          <a:noFill/>
          <a:ln w="9525">
            <a:noFill/>
            <a:miter lim="800000"/>
            <a:headEnd/>
            <a:tailEnd/>
          </a:ln>
        </p:spPr>
        <p:txBody>
          <a:bodyPr>
            <a:spAutoFit/>
          </a:bodyPr>
          <a:lstStyle/>
          <a:p>
            <a:r>
              <a:rPr lang="en-GB" sz="1000" dirty="0"/>
              <a:t>Last revised: 2014-08-19</a:t>
            </a:r>
          </a:p>
        </p:txBody>
      </p:sp>
      <p:sp>
        <p:nvSpPr>
          <p:cNvPr id="8199"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graphicFrame>
        <p:nvGraphicFramePr>
          <p:cNvPr id="3" name="Objet 2">
            <a:hlinkClick r:id="" action="ppaction://ole?verb=1"/>
          </p:cNvPr>
          <p:cNvGraphicFramePr>
            <a:graphicFrameLocks noChangeAspect="1"/>
          </p:cNvGraphicFramePr>
          <p:nvPr>
            <p:extLst>
              <p:ext uri="{D42A27DB-BD31-4B8C-83A1-F6EECF244321}">
                <p14:modId xmlns:p14="http://schemas.microsoft.com/office/powerpoint/2010/main" val="37687411"/>
              </p:ext>
            </p:extLst>
          </p:nvPr>
        </p:nvGraphicFramePr>
        <p:xfrm>
          <a:off x="6836569" y="2533650"/>
          <a:ext cx="914400" cy="771525"/>
        </p:xfrm>
        <a:graphic>
          <a:graphicData uri="http://schemas.openxmlformats.org/presentationml/2006/ole">
            <mc:AlternateContent xmlns:mc="http://schemas.openxmlformats.org/markup-compatibility/2006">
              <mc:Choice xmlns:v="urn:schemas-microsoft-com:vml" Requires="v">
                <p:oleObj spid="_x0000_s130150"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6836569" y="2533650"/>
                        <a:ext cx="914400" cy="77152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25788350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457200" y="171450"/>
            <a:ext cx="8442325" cy="682625"/>
          </a:xfrm>
        </p:spPr>
        <p:txBody>
          <a:bodyPr/>
          <a:lstStyle/>
          <a:p>
            <a:pPr eaLnBrk="1" hangingPunct="1"/>
            <a:r>
              <a:rPr lang="en-GB" dirty="0">
                <a:solidFill>
                  <a:srgbClr val="0550A3"/>
                </a:solidFill>
              </a:rPr>
              <a:t>PAS 55:2008</a:t>
            </a:r>
            <a:br>
              <a:rPr lang="en-GB" dirty="0">
                <a:solidFill>
                  <a:srgbClr val="0550A3"/>
                </a:solidFill>
              </a:rPr>
            </a:br>
            <a:r>
              <a:rPr lang="en-GB" sz="2000" dirty="0">
                <a:solidFill>
                  <a:srgbClr val="0550A3"/>
                </a:solidFill>
              </a:rPr>
              <a:t>BSI Publically Available Specification Asset Management </a:t>
            </a:r>
            <a:endParaRPr lang="en-GB" sz="1200" dirty="0">
              <a:solidFill>
                <a:srgbClr val="0550A3"/>
              </a:solidFill>
            </a:endParaRPr>
          </a:p>
        </p:txBody>
      </p:sp>
      <p:sp>
        <p:nvSpPr>
          <p:cNvPr id="8196" name="Rectangle 3"/>
          <p:cNvSpPr>
            <a:spLocks noGrp="1" noChangeArrowheads="1"/>
          </p:cNvSpPr>
          <p:nvPr>
            <p:ph type="body" sz="half" idx="4294967295"/>
          </p:nvPr>
        </p:nvSpPr>
        <p:spPr>
          <a:xfrm>
            <a:off x="461963" y="1198563"/>
            <a:ext cx="5392737" cy="5116512"/>
          </a:xfrm>
        </p:spPr>
        <p:txBody>
          <a:bodyPr/>
          <a:lstStyle/>
          <a:p>
            <a:pPr eaLnBrk="1" hangingPunct="1">
              <a:lnSpc>
                <a:spcPct val="80000"/>
              </a:lnSpc>
              <a:buFontTx/>
              <a:buNone/>
            </a:pPr>
            <a:r>
              <a:rPr lang="en-GB" sz="1800" dirty="0"/>
              <a:t>Abstract</a:t>
            </a:r>
          </a:p>
          <a:p>
            <a:pPr eaLnBrk="1" hangingPunct="1">
              <a:lnSpc>
                <a:spcPct val="80000"/>
              </a:lnSpc>
            </a:pPr>
            <a:endParaRPr lang="en-GB" sz="900" b="0" dirty="0"/>
          </a:p>
          <a:p>
            <a:pPr eaLnBrk="1" hangingPunct="1">
              <a:lnSpc>
                <a:spcPct val="80000"/>
              </a:lnSpc>
            </a:pPr>
            <a:r>
              <a:rPr lang="en-GB" sz="1400" b="0" dirty="0"/>
              <a:t>PAS 55 defines the requirements for an integrated and cohesive Asset Management system, providing a clear “line of sight” from organization direction and goals down to individual, day-to-day activities.</a:t>
            </a:r>
          </a:p>
          <a:p>
            <a:pPr eaLnBrk="1" hangingPunct="1">
              <a:lnSpc>
                <a:spcPct val="80000"/>
              </a:lnSpc>
            </a:pPr>
            <a:endParaRPr lang="en-GB" sz="1400" b="0" dirty="0"/>
          </a:p>
          <a:p>
            <a:pPr eaLnBrk="1" hangingPunct="1">
              <a:lnSpc>
                <a:spcPct val="80000"/>
              </a:lnSpc>
            </a:pPr>
            <a:r>
              <a:rPr lang="en-GB" sz="1400" b="0" dirty="0"/>
              <a:t>Asset Management in this context is the systematic and coordinated activities and practices through which an organization optimally manages assets and systems, their performance, risks and expenditures over their life cycles for the purpose of achieving the organisational strategic plan.</a:t>
            </a:r>
          </a:p>
          <a:p>
            <a:pPr eaLnBrk="1" hangingPunct="1">
              <a:lnSpc>
                <a:spcPct val="80000"/>
              </a:lnSpc>
            </a:pPr>
            <a:endParaRPr lang="en-GB" sz="1400" b="0" dirty="0"/>
          </a:p>
          <a:p>
            <a:pPr eaLnBrk="1" hangingPunct="1">
              <a:lnSpc>
                <a:spcPct val="80000"/>
              </a:lnSpc>
            </a:pPr>
            <a:r>
              <a:rPr lang="en-GB" sz="1400" b="0" dirty="0"/>
              <a:t>To ensure consistency with other related management system standards, PAS 55 was documented as a specification, with the information on implementing asset management distilled into key requirements. The criterion for including such requirements has been that, without them, the asset management system would be regarded as deficient. </a:t>
            </a:r>
          </a:p>
          <a:p>
            <a:pPr eaLnBrk="1" hangingPunct="1">
              <a:lnSpc>
                <a:spcPct val="80000"/>
              </a:lnSpc>
            </a:pPr>
            <a:endParaRPr lang="en-GB" sz="1400" b="0" dirty="0"/>
          </a:p>
          <a:p>
            <a:pPr eaLnBrk="1" hangingPunct="1">
              <a:lnSpc>
                <a:spcPct val="80000"/>
              </a:lnSpc>
            </a:pPr>
            <a:r>
              <a:rPr lang="en-GB" sz="1400" b="0" dirty="0"/>
              <a:t>This Specification is applicable to any organization where physical assets are a critical factor in achieving its goals. </a:t>
            </a:r>
          </a:p>
        </p:txBody>
      </p:sp>
      <p:sp>
        <p:nvSpPr>
          <p:cNvPr id="8198" name="Text Box 6"/>
          <p:cNvSpPr txBox="1">
            <a:spLocks noChangeArrowheads="1"/>
          </p:cNvSpPr>
          <p:nvPr/>
        </p:nvSpPr>
        <p:spPr bwMode="auto">
          <a:xfrm>
            <a:off x="331788" y="6542088"/>
            <a:ext cx="2219325" cy="246221"/>
          </a:xfrm>
          <a:prstGeom prst="rect">
            <a:avLst/>
          </a:prstGeom>
          <a:noFill/>
          <a:ln w="9525">
            <a:noFill/>
            <a:miter lim="800000"/>
            <a:headEnd/>
            <a:tailEnd/>
          </a:ln>
        </p:spPr>
        <p:txBody>
          <a:bodyPr>
            <a:spAutoFit/>
          </a:bodyPr>
          <a:lstStyle/>
          <a:p>
            <a:r>
              <a:rPr lang="en-GB" sz="1000" dirty="0"/>
              <a:t>Last revised: 2013-09-09</a:t>
            </a:r>
          </a:p>
        </p:txBody>
      </p:sp>
      <p:sp>
        <p:nvSpPr>
          <p:cNvPr id="8199"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4215156561"/>
              </p:ext>
            </p:extLst>
          </p:nvPr>
        </p:nvGraphicFramePr>
        <p:xfrm>
          <a:off x="6793897" y="2533650"/>
          <a:ext cx="999744" cy="781050"/>
        </p:xfrm>
        <a:graphic>
          <a:graphicData uri="http://schemas.openxmlformats.org/presentationml/2006/ole">
            <mc:AlternateContent xmlns:mc="http://schemas.openxmlformats.org/markup-compatibility/2006">
              <mc:Choice xmlns:v="urn:schemas-microsoft-com:vml" Requires="v">
                <p:oleObj spid="_x0000_s122995" name="Document" showAsIcon="1" r:id="rId5" imgW="914400" imgH="714240" progId="Word.Document.12">
                  <p:embed/>
                </p:oleObj>
              </mc:Choice>
              <mc:Fallback>
                <p:oleObj name="Document" showAsIcon="1" r:id="rId5" imgW="914400" imgH="714240" progId="Word.Document.12">
                  <p:embed/>
                  <p:pic>
                    <p:nvPicPr>
                      <p:cNvPr id="0" name=""/>
                      <p:cNvPicPr/>
                      <p:nvPr/>
                    </p:nvPicPr>
                    <p:blipFill>
                      <a:blip r:embed="rId6"/>
                      <a:stretch>
                        <a:fillRect/>
                      </a:stretch>
                    </p:blipFill>
                    <p:spPr>
                      <a:xfrm>
                        <a:off x="6793897" y="2533650"/>
                        <a:ext cx="999744" cy="781050"/>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175762228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a:solidFill>
                  <a:srgbClr val="0550A3"/>
                </a:solidFill>
              </a:rPr>
              <a:t>RFID Application Standards</a:t>
            </a:r>
          </a:p>
        </p:txBody>
      </p:sp>
      <p:sp>
        <p:nvSpPr>
          <p:cNvPr id="9220" name="Rectangle 3"/>
          <p:cNvSpPr>
            <a:spLocks noGrp="1" noChangeArrowheads="1"/>
          </p:cNvSpPr>
          <p:nvPr>
            <p:ph type="body" sz="half" idx="1"/>
          </p:nvPr>
        </p:nvSpPr>
        <p:spPr>
          <a:xfrm>
            <a:off x="573088" y="1287463"/>
            <a:ext cx="4876800" cy="5018087"/>
          </a:xfrm>
        </p:spPr>
        <p:txBody>
          <a:bodyPr/>
          <a:lstStyle/>
          <a:p>
            <a:pPr eaLnBrk="1" hangingPunct="1">
              <a:lnSpc>
                <a:spcPct val="80000"/>
              </a:lnSpc>
              <a:buFontTx/>
              <a:buNone/>
            </a:pPr>
            <a:r>
              <a:rPr lang="en-US" sz="2000"/>
              <a:t>Abstract</a:t>
            </a:r>
          </a:p>
          <a:p>
            <a:pPr eaLnBrk="1" hangingPunct="1">
              <a:lnSpc>
                <a:spcPct val="80000"/>
              </a:lnSpc>
            </a:pPr>
            <a:endParaRPr lang="en-US" sz="1300" b="0"/>
          </a:p>
          <a:p>
            <a:pPr eaLnBrk="1" hangingPunct="1">
              <a:lnSpc>
                <a:spcPct val="80000"/>
              </a:lnSpc>
            </a:pPr>
            <a:r>
              <a:rPr lang="en-US" sz="1300" b="0"/>
              <a:t>Radio Frequency Identification (RFID) provides the capability to attach identity and other information to a physical object in the form of an electronic tag, which can be accessed remotely through a radio frequency reader and transmitted to application software.  </a:t>
            </a:r>
          </a:p>
          <a:p>
            <a:pPr eaLnBrk="1" hangingPunct="1">
              <a:lnSpc>
                <a:spcPct val="80000"/>
              </a:lnSpc>
            </a:pPr>
            <a:endParaRPr lang="en-US" sz="1300" b="0"/>
          </a:p>
          <a:p>
            <a:pPr eaLnBrk="1" hangingPunct="1">
              <a:lnSpc>
                <a:spcPct val="80000"/>
              </a:lnSpc>
            </a:pPr>
            <a:r>
              <a:rPr lang="en-US" sz="1300" b="0"/>
              <a:t>RFID tag hardware consists of a computer chip plus antenna which can be read from, and optionally written to, using an RF reader via radio frequency. Tag and Reader can operate in active mode with battery powered tags or in passive mode using reader power. </a:t>
            </a:r>
          </a:p>
          <a:p>
            <a:pPr eaLnBrk="1" hangingPunct="1">
              <a:lnSpc>
                <a:spcPct val="80000"/>
              </a:lnSpc>
            </a:pPr>
            <a:endParaRPr lang="en-US" sz="1300" b="0"/>
          </a:p>
          <a:p>
            <a:pPr eaLnBrk="1" hangingPunct="1">
              <a:lnSpc>
                <a:spcPct val="80000"/>
              </a:lnSpc>
            </a:pPr>
            <a:r>
              <a:rPr lang="en-US" sz="1300" b="0"/>
              <a:t>Basic RFID is used to locate, track and identify assets and commodities, and to trigger events such as information exchange.  New RFID capabilities offer a range of business opportunities for attaching additional information to a tagged product or shipping container and exploiting that information to streamline business processes.</a:t>
            </a:r>
          </a:p>
          <a:p>
            <a:pPr eaLnBrk="1" hangingPunct="1">
              <a:lnSpc>
                <a:spcPct val="80000"/>
              </a:lnSpc>
            </a:pPr>
            <a:endParaRPr lang="en-US" sz="1300" b="0"/>
          </a:p>
          <a:p>
            <a:pPr eaLnBrk="1" hangingPunct="1">
              <a:lnSpc>
                <a:spcPct val="80000"/>
              </a:lnSpc>
            </a:pPr>
            <a:r>
              <a:rPr lang="en-US" sz="1300" b="0"/>
              <a:t>RFID applications are now being developed for Transportation, Logistics, Material / Inventory Management and Aircraft Maintenance in the Aerospace and Defense (A&amp;D) Industry. </a:t>
            </a:r>
          </a:p>
          <a:p>
            <a:pPr lvl="1" eaLnBrk="1" hangingPunct="1">
              <a:lnSpc>
                <a:spcPct val="80000"/>
              </a:lnSpc>
            </a:pPr>
            <a:r>
              <a:rPr lang="en-US" sz="1200" b="0"/>
              <a:t>ERP and MRP applications supporting RFID applications </a:t>
            </a:r>
          </a:p>
          <a:p>
            <a:pPr lvl="1" eaLnBrk="1" hangingPunct="1">
              <a:lnSpc>
                <a:spcPct val="80000"/>
              </a:lnSpc>
            </a:pPr>
            <a:r>
              <a:rPr lang="en-US" sz="1200" b="0"/>
              <a:t>Multiple Industry verticals defining cross industry RFID data vocabularies</a:t>
            </a:r>
          </a:p>
        </p:txBody>
      </p:sp>
      <p:sp>
        <p:nvSpPr>
          <p:cNvPr id="9222" name="Text Box 9"/>
          <p:cNvSpPr txBox="1">
            <a:spLocks noChangeArrowheads="1"/>
          </p:cNvSpPr>
          <p:nvPr/>
        </p:nvSpPr>
        <p:spPr bwMode="auto">
          <a:xfrm>
            <a:off x="331788" y="6542088"/>
            <a:ext cx="2259012" cy="246221"/>
          </a:xfrm>
          <a:prstGeom prst="rect">
            <a:avLst/>
          </a:prstGeom>
          <a:noFill/>
          <a:ln w="9525">
            <a:noFill/>
            <a:miter lim="800000"/>
            <a:headEnd/>
            <a:tailEnd/>
          </a:ln>
        </p:spPr>
        <p:txBody>
          <a:bodyPr>
            <a:spAutoFit/>
          </a:bodyPr>
          <a:lstStyle/>
          <a:p>
            <a:r>
              <a:rPr lang="en-GB" sz="1000" dirty="0"/>
              <a:t>Last revised: 2010-03-10 </a:t>
            </a:r>
          </a:p>
        </p:txBody>
      </p:sp>
      <p:graphicFrame>
        <p:nvGraphicFramePr>
          <p:cNvPr id="9218" name="Object 9">
            <a:hlinkClick r:id="" action="ppaction://ole?verb=1"/>
          </p:cNvPr>
          <p:cNvGraphicFramePr>
            <a:graphicFrameLocks noChangeAspect="1"/>
          </p:cNvGraphicFramePr>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9396" name="Document" showAsIcon="1" r:id="rId4" imgW="914400" imgH="714240" progId="Word.Document.8">
                  <p:embed/>
                </p:oleObj>
              </mc:Choice>
              <mc:Fallback>
                <p:oleObj name="Document" showAsIcon="1" r:id="rId4" imgW="914400" imgH="714240" progId="Word.Documen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Text Box 5">
            <a:hlinkClick r:id="rId6"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solidFill>
                  <a:srgbClr val="0550A3"/>
                </a:solidFill>
              </a:rPr>
              <a:t>Process Overview</a:t>
            </a:r>
          </a:p>
        </p:txBody>
      </p:sp>
      <p:sp>
        <p:nvSpPr>
          <p:cNvPr id="34819" name="Rectangle 3"/>
          <p:cNvSpPr>
            <a:spLocks noGrp="1" noChangeArrowheads="1"/>
          </p:cNvSpPr>
          <p:nvPr>
            <p:ph type="body" idx="1"/>
          </p:nvPr>
        </p:nvSpPr>
        <p:spPr/>
        <p:txBody>
          <a:bodyPr/>
          <a:lstStyle/>
          <a:p>
            <a:pPr eaLnBrk="1" hangingPunct="1"/>
            <a:r>
              <a:rPr lang="en-US" sz="2000"/>
              <a:t>Standards begin in the outer “Track” ring while the SSG reviews and/or evaluates the standard.</a:t>
            </a:r>
          </a:p>
          <a:p>
            <a:pPr eaLnBrk="1" hangingPunct="1"/>
            <a:endParaRPr lang="en-US" sz="2000"/>
          </a:p>
          <a:p>
            <a:pPr eaLnBrk="1" hangingPunct="1"/>
            <a:r>
              <a:rPr lang="en-US" sz="2000"/>
              <a:t>If a standard demonstrates relevance to ASD needs, it is promoted to the “Candidate” ring for deeper review.</a:t>
            </a:r>
          </a:p>
          <a:p>
            <a:pPr eaLnBrk="1" hangingPunct="1"/>
            <a:endParaRPr lang="en-US" sz="2000"/>
          </a:p>
          <a:p>
            <a:pPr eaLnBrk="1" hangingPunct="1"/>
            <a:r>
              <a:rPr lang="en-US" sz="2000"/>
              <a:t>Candidate Standards that the SSG deems stable and relevant are presented to the ASD SSG Members for adoption as an ASD standard. It is recommended that candidate standards are proven through pilot implementations prior to adoption.</a:t>
            </a:r>
          </a:p>
          <a:p>
            <a:pPr eaLnBrk="1" hangingPunct="1"/>
            <a:endParaRPr lang="en-US" sz="2000"/>
          </a:p>
          <a:p>
            <a:pPr eaLnBrk="1" hangingPunct="1"/>
            <a:r>
              <a:rPr lang="en-US" sz="2000"/>
              <a:t>Candidates adopted by the ASD SSG Members are promoted to the inner “Adopted” ring and enter a review and maintenance cycle.</a:t>
            </a:r>
          </a:p>
          <a:p>
            <a:pPr eaLnBrk="1" hangingPunct="1"/>
            <a:endParaRPr lang="en-US" sz="200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a:solidFill>
                  <a:srgbClr val="0550A3"/>
                </a:solidFill>
              </a:rPr>
              <a:t>S1000D</a:t>
            </a:r>
            <a:r>
              <a:rPr lang="en-US" sz="2000" dirty="0">
                <a:solidFill>
                  <a:srgbClr val="0550A3"/>
                </a:solidFill>
              </a:rPr>
              <a:t> - Specification for Technical Publications</a:t>
            </a:r>
            <a:endParaRPr lang="en-US" sz="2200" dirty="0">
              <a:solidFill>
                <a:srgbClr val="0550A3"/>
              </a:solidFill>
            </a:endParaRPr>
          </a:p>
        </p:txBody>
      </p:sp>
      <p:graphicFrame>
        <p:nvGraphicFramePr>
          <p:cNvPr id="10242" name="Object 9">
            <a:hlinkClick r:id="" action="ppaction://ole?verb=1"/>
          </p:cNvPr>
          <p:cNvGraphicFramePr>
            <a:graphicFrameLocks noGrp="1" noChangeAspect="1"/>
          </p:cNvGraphicFramePr>
          <p:nvPr>
            <p:ph idx="4294967295"/>
            <p:extLst>
              <p:ext uri="{D42A27DB-BD31-4B8C-83A1-F6EECF244321}">
                <p14:modId xmlns:p14="http://schemas.microsoft.com/office/powerpoint/2010/main" val="3831359418"/>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10423" name="Document" showAsIcon="1" r:id="rId4" imgW="914400" imgH="714240" progId="Word.Document.8">
                  <p:embed/>
                </p:oleObj>
              </mc:Choice>
              <mc:Fallback>
                <p:oleObj name="Document" showAsIcon="1" r:id="rId4" imgW="914400" imgH="714240" progId="Word.Document.8">
                  <p:embed/>
                  <p:pic>
                    <p:nvPicPr>
                      <p:cNvPr id="0" name="Object 9"/>
                      <p:cNvPicPr>
                        <a:picLocks noChangeAspect="1" noChangeArrowheads="1"/>
                      </p:cNvPicPr>
                      <p:nvPr/>
                    </p:nvPicPr>
                    <p:blipFill>
                      <a:blip r:embed="rId5"/>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5" name="Text Box 15"/>
          <p:cNvSpPr txBox="1">
            <a:spLocks noChangeArrowheads="1"/>
          </p:cNvSpPr>
          <p:nvPr/>
        </p:nvSpPr>
        <p:spPr bwMode="auto">
          <a:xfrm>
            <a:off x="331788" y="6542088"/>
            <a:ext cx="2286000" cy="246221"/>
          </a:xfrm>
          <a:prstGeom prst="rect">
            <a:avLst/>
          </a:prstGeom>
          <a:noFill/>
          <a:ln w="9525">
            <a:noFill/>
            <a:miter lim="800000"/>
            <a:headEnd/>
            <a:tailEnd/>
          </a:ln>
        </p:spPr>
        <p:txBody>
          <a:bodyPr>
            <a:spAutoFit/>
          </a:bodyPr>
          <a:lstStyle/>
          <a:p>
            <a:r>
              <a:rPr lang="en-GB" sz="1000" dirty="0"/>
              <a:t>Last revised: 2014-08-13</a:t>
            </a:r>
          </a:p>
        </p:txBody>
      </p:sp>
      <p:sp>
        <p:nvSpPr>
          <p:cNvPr id="10246" name="Rectangle 3"/>
          <p:cNvSpPr>
            <a:spLocks noChangeArrowheads="1"/>
          </p:cNvSpPr>
          <p:nvPr/>
        </p:nvSpPr>
        <p:spPr bwMode="auto">
          <a:xfrm>
            <a:off x="571500" y="1243013"/>
            <a:ext cx="5176838"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US" sz="2000" b="1" dirty="0"/>
              <a:t>Abstract</a:t>
            </a:r>
          </a:p>
          <a:p>
            <a:pPr marL="342900" indent="-342900">
              <a:spcBef>
                <a:spcPct val="20000"/>
              </a:spcBef>
              <a:buClr>
                <a:srgbClr val="CC0000"/>
              </a:buClr>
              <a:buFontTx/>
              <a:buChar char="•"/>
            </a:pPr>
            <a:endParaRPr lang="en-US" sz="1400" dirty="0"/>
          </a:p>
          <a:p>
            <a:pPr marL="342900" indent="-342900">
              <a:spcBef>
                <a:spcPct val="20000"/>
              </a:spcBef>
              <a:buClr>
                <a:srgbClr val="CC0000"/>
              </a:buClr>
              <a:buFontTx/>
              <a:buChar char="•"/>
            </a:pPr>
            <a:r>
              <a:rPr lang="en-GB" sz="1400" dirty="0"/>
              <a:t>The international specification for technical publications using a common source database, commonly known as S1000D, has been produced to establish standards for the technical documentation of any civil or military vehicle or equipment.  It is based on international standards such as XML and CGM for production and use of electronic documentation. </a:t>
            </a:r>
          </a:p>
          <a:p>
            <a:pPr marL="342900" indent="-342900">
              <a:spcBef>
                <a:spcPct val="20000"/>
              </a:spcBef>
              <a:buClr>
                <a:srgbClr val="CC0000"/>
              </a:buClr>
              <a:buFontTx/>
              <a:buChar char="•"/>
            </a:pPr>
            <a:r>
              <a:rPr lang="en-GB" sz="1400" dirty="0"/>
              <a:t>In addition, it defines a Common Source Data Base (CSDB) to provide source information for compilation of the publications and for use in electronic logistics information systems to deliver modules of information direct to the user. </a:t>
            </a:r>
          </a:p>
          <a:p>
            <a:pPr marL="342900" indent="-342900">
              <a:spcBef>
                <a:spcPct val="20000"/>
              </a:spcBef>
              <a:buClr>
                <a:srgbClr val="CC0000"/>
              </a:buClr>
              <a:buFontTx/>
              <a:buChar char="•"/>
            </a:pPr>
            <a:r>
              <a:rPr lang="en-GB" sz="1400" dirty="0"/>
              <a:t>S1000D is linked to the PLCS development, which enables the compilation of technical documentation direct from the current product structure. The specification also includes rules and XML Schemas to enable the production of SCORM-compliant Web Based Training (WBT).</a:t>
            </a:r>
          </a:p>
        </p:txBody>
      </p:sp>
      <p:sp>
        <p:nvSpPr>
          <p:cNvPr id="10247" name="Text Box 5">
            <a:hlinkClick r:id="rId6"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dirty="0">
                <a:solidFill>
                  <a:srgbClr val="0550A3"/>
                </a:solidFill>
              </a:rPr>
              <a:t>S2000M </a:t>
            </a:r>
            <a:r>
              <a:rPr lang="en-US" sz="2600" dirty="0">
                <a:solidFill>
                  <a:srgbClr val="0550A3"/>
                </a:solidFill>
              </a:rPr>
              <a:t> </a:t>
            </a:r>
            <a:br>
              <a:rPr lang="en-US" sz="2600" dirty="0">
                <a:solidFill>
                  <a:srgbClr val="0550A3"/>
                </a:solidFill>
              </a:rPr>
            </a:br>
            <a:r>
              <a:rPr lang="en-US" sz="2000" dirty="0">
                <a:solidFill>
                  <a:srgbClr val="0550A3"/>
                </a:solidFill>
              </a:rPr>
              <a:t>International specification for material management specification</a:t>
            </a:r>
            <a:endParaRPr lang="en-US" sz="1600" dirty="0">
              <a:solidFill>
                <a:srgbClr val="0550A3"/>
              </a:solidFill>
            </a:endParaRPr>
          </a:p>
        </p:txBody>
      </p:sp>
      <p:graphicFrame>
        <p:nvGraphicFramePr>
          <p:cNvPr id="11266" name="Object 8">
            <a:hlinkClick r:id="" action="ppaction://ole?verb=1"/>
          </p:cNvPr>
          <p:cNvGraphicFramePr>
            <a:graphicFrameLocks noGrp="1" noChangeAspect="1"/>
          </p:cNvGraphicFramePr>
          <p:nvPr>
            <p:ph idx="1"/>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11445" name="Document" showAsIcon="1" r:id="rId4" imgW="914400" imgH="714240" progId="Word.Document.8">
                  <p:embed/>
                </p:oleObj>
              </mc:Choice>
              <mc:Fallback>
                <p:oleObj name="Document" showAsIcon="1" r:id="rId4" imgW="914400" imgH="714240"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9" name="Text Box 15"/>
          <p:cNvSpPr txBox="1">
            <a:spLocks noChangeArrowheads="1"/>
          </p:cNvSpPr>
          <p:nvPr/>
        </p:nvSpPr>
        <p:spPr bwMode="auto">
          <a:xfrm>
            <a:off x="331788" y="6542088"/>
            <a:ext cx="1628972" cy="246221"/>
          </a:xfrm>
          <a:prstGeom prst="rect">
            <a:avLst/>
          </a:prstGeom>
          <a:noFill/>
          <a:ln w="9525">
            <a:noFill/>
            <a:miter lim="800000"/>
            <a:headEnd/>
            <a:tailEnd/>
          </a:ln>
        </p:spPr>
        <p:txBody>
          <a:bodyPr wrap="none">
            <a:spAutoFit/>
          </a:bodyPr>
          <a:lstStyle/>
          <a:p>
            <a:r>
              <a:rPr lang="en-GB" sz="1000" dirty="0"/>
              <a:t>Last revised: 2011-09-30 </a:t>
            </a:r>
          </a:p>
        </p:txBody>
      </p:sp>
      <p:sp>
        <p:nvSpPr>
          <p:cNvPr id="11270" name="Rectangle 3"/>
          <p:cNvSpPr>
            <a:spLocks noChangeArrowheads="1"/>
          </p:cNvSpPr>
          <p:nvPr/>
        </p:nvSpPr>
        <p:spPr bwMode="auto">
          <a:xfrm>
            <a:off x="571500" y="1243013"/>
            <a:ext cx="5308600"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US" sz="2000" b="1" dirty="0"/>
              <a:t>Abstract</a:t>
            </a:r>
          </a:p>
          <a:p>
            <a:pPr marL="342900" indent="-342900" eaLnBrk="0" hangingPunct="0">
              <a:spcBef>
                <a:spcPct val="20000"/>
              </a:spcBef>
              <a:buClr>
                <a:srgbClr val="CC0000"/>
              </a:buClr>
              <a:buFontTx/>
              <a:buChar char="•"/>
            </a:pPr>
            <a:r>
              <a:rPr lang="en-GB" sz="1600" dirty="0"/>
              <a:t>The ASD S2000M defines the Materiel Management processes and procedures to be used in support of any military Product.</a:t>
            </a:r>
          </a:p>
          <a:p>
            <a:pPr marL="342900" indent="-342900" eaLnBrk="0" hangingPunct="0">
              <a:spcBef>
                <a:spcPct val="20000"/>
              </a:spcBef>
              <a:buClr>
                <a:srgbClr val="CC0000"/>
              </a:buClr>
              <a:buFontTx/>
              <a:buChar char="•"/>
            </a:pPr>
            <a:r>
              <a:rPr lang="en-GB" sz="1600" dirty="0"/>
              <a:t>Although this Specification is designed for military Product support, it may nevertheless be used for the support of any non-military Product.</a:t>
            </a:r>
          </a:p>
          <a:p>
            <a:pPr marL="342900" indent="-342900" eaLnBrk="0" hangingPunct="0">
              <a:spcBef>
                <a:spcPct val="20000"/>
              </a:spcBef>
              <a:buClr>
                <a:srgbClr val="CC0000"/>
              </a:buClr>
              <a:buFontTx/>
              <a:buChar char="•"/>
            </a:pPr>
            <a:r>
              <a:rPr lang="en-GB" sz="1600" dirty="0"/>
              <a:t>The S2000M describes the business relationship between Industry and Customer by providing the process flow, the relevant transactions and data elements used.</a:t>
            </a:r>
          </a:p>
          <a:p>
            <a:pPr marL="342900" indent="-342900" eaLnBrk="0" hangingPunct="0">
              <a:spcBef>
                <a:spcPct val="20000"/>
              </a:spcBef>
              <a:buClr>
                <a:srgbClr val="CC0000"/>
              </a:buClr>
              <a:buFontTx/>
              <a:buChar char="•"/>
            </a:pPr>
            <a:r>
              <a:rPr lang="en-GB" sz="1600" dirty="0"/>
              <a:t>The S2000M is organized into basic chapters:</a:t>
            </a:r>
          </a:p>
          <a:p>
            <a:pPr marL="742950" lvl="1" indent="-285750" eaLnBrk="0" hangingPunct="0">
              <a:spcBef>
                <a:spcPct val="20000"/>
              </a:spcBef>
              <a:buClr>
                <a:srgbClr val="CC0000"/>
              </a:buClr>
              <a:buFontTx/>
              <a:buChar char="•"/>
            </a:pPr>
            <a:r>
              <a:rPr lang="en-GB" sz="1400" dirty="0">
                <a:solidFill>
                  <a:srgbClr val="000099"/>
                </a:solidFill>
              </a:rPr>
              <a:t>Chapter 1A Provisioning </a:t>
            </a:r>
          </a:p>
          <a:p>
            <a:pPr marL="742950" lvl="1" indent="-285750" eaLnBrk="0" hangingPunct="0">
              <a:spcBef>
                <a:spcPct val="20000"/>
              </a:spcBef>
              <a:buClr>
                <a:srgbClr val="CC0000"/>
              </a:buClr>
              <a:buFontTx/>
              <a:buChar char="•"/>
            </a:pPr>
            <a:r>
              <a:rPr lang="en-GB" sz="1400" dirty="0">
                <a:solidFill>
                  <a:srgbClr val="000099"/>
                </a:solidFill>
              </a:rPr>
              <a:t>Chapter 1B NATO Codification</a:t>
            </a:r>
          </a:p>
          <a:p>
            <a:pPr marL="742950" lvl="1" indent="-285750" eaLnBrk="0" hangingPunct="0">
              <a:spcBef>
                <a:spcPct val="20000"/>
              </a:spcBef>
              <a:buClr>
                <a:srgbClr val="CC0000"/>
              </a:buClr>
              <a:buFontTx/>
              <a:buChar char="•"/>
            </a:pPr>
            <a:r>
              <a:rPr lang="en-GB" sz="1400" dirty="0">
                <a:solidFill>
                  <a:srgbClr val="000099"/>
                </a:solidFill>
              </a:rPr>
              <a:t>Chapter 2 Procurement Planning </a:t>
            </a:r>
          </a:p>
          <a:p>
            <a:pPr marL="742950" lvl="1" indent="-285750" eaLnBrk="0" hangingPunct="0">
              <a:spcBef>
                <a:spcPct val="20000"/>
              </a:spcBef>
              <a:buClr>
                <a:srgbClr val="CC0000"/>
              </a:buClr>
              <a:buFontTx/>
              <a:buChar char="•"/>
            </a:pPr>
            <a:r>
              <a:rPr lang="en-GB" sz="1400" dirty="0">
                <a:solidFill>
                  <a:srgbClr val="000099"/>
                </a:solidFill>
              </a:rPr>
              <a:t>Chapter 3 Order Administration</a:t>
            </a:r>
          </a:p>
          <a:p>
            <a:pPr marL="742950" lvl="1" indent="-285750" eaLnBrk="0" hangingPunct="0">
              <a:spcBef>
                <a:spcPct val="20000"/>
              </a:spcBef>
              <a:buClr>
                <a:srgbClr val="CC0000"/>
              </a:buClr>
              <a:buFontTx/>
              <a:buChar char="•"/>
            </a:pPr>
            <a:r>
              <a:rPr lang="en-GB" sz="1400" dirty="0">
                <a:solidFill>
                  <a:srgbClr val="000099"/>
                </a:solidFill>
              </a:rPr>
              <a:t>Chapter 4 Invoicing</a:t>
            </a:r>
          </a:p>
          <a:p>
            <a:pPr marL="742950" lvl="1" indent="-285750" eaLnBrk="0" hangingPunct="0">
              <a:spcBef>
                <a:spcPct val="20000"/>
              </a:spcBef>
              <a:buClr>
                <a:srgbClr val="CC0000"/>
              </a:buClr>
              <a:buFontTx/>
              <a:buChar char="•"/>
            </a:pPr>
            <a:r>
              <a:rPr lang="en-GB" sz="1400" dirty="0">
                <a:solidFill>
                  <a:srgbClr val="000099"/>
                </a:solidFill>
              </a:rPr>
              <a:t>Chapter 5 Repair Administration</a:t>
            </a:r>
          </a:p>
          <a:p>
            <a:pPr marL="742950" lvl="1" indent="-285750" eaLnBrk="0" hangingPunct="0">
              <a:spcBef>
                <a:spcPct val="20000"/>
              </a:spcBef>
              <a:buClr>
                <a:srgbClr val="CC0000"/>
              </a:buClr>
              <a:buFontTx/>
              <a:buChar char="•"/>
            </a:pPr>
            <a:r>
              <a:rPr lang="en-GB" sz="1400" dirty="0">
                <a:solidFill>
                  <a:srgbClr val="000099"/>
                </a:solidFill>
              </a:rPr>
              <a:t>Chapter 6 S2000M Light</a:t>
            </a:r>
            <a:endParaRPr lang="en-US" sz="1400" dirty="0">
              <a:solidFill>
                <a:srgbClr val="000099"/>
              </a:solidFill>
            </a:endParaRPr>
          </a:p>
        </p:txBody>
      </p:sp>
      <p:sp>
        <p:nvSpPr>
          <p:cNvPr id="11271" name="Text Box 5">
            <a:hlinkClick r:id="rId6"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15"/>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2015-03-31</a:t>
            </a:r>
          </a:p>
        </p:txBody>
      </p:sp>
      <p:sp>
        <p:nvSpPr>
          <p:cNvPr id="12293" name="Rectangle 3"/>
          <p:cNvSpPr>
            <a:spLocks noChangeArrowheads="1"/>
          </p:cNvSpPr>
          <p:nvPr/>
        </p:nvSpPr>
        <p:spPr bwMode="auto">
          <a:xfrm>
            <a:off x="571500" y="1243013"/>
            <a:ext cx="5106988"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US" sz="2400" b="1" dirty="0"/>
              <a:t>Abstract</a:t>
            </a:r>
          </a:p>
          <a:p>
            <a:pPr marL="342900" indent="-342900" eaLnBrk="0" hangingPunct="0">
              <a:spcBef>
                <a:spcPct val="20000"/>
              </a:spcBef>
              <a:buClr>
                <a:srgbClr val="CC0000"/>
              </a:buClr>
              <a:buFontTx/>
              <a:buChar char="•"/>
            </a:pPr>
            <a:endParaRPr lang="en-GB" sz="1400" dirty="0"/>
          </a:p>
          <a:p>
            <a:pPr marL="342900" indent="-342900" eaLnBrk="0" hangingPunct="0">
              <a:spcBef>
                <a:spcPct val="20000"/>
              </a:spcBef>
              <a:buClr>
                <a:srgbClr val="CC0000"/>
              </a:buClr>
              <a:buFontTx/>
              <a:buChar char="•"/>
            </a:pPr>
            <a:r>
              <a:rPr lang="en-GB" sz="1400" dirty="0"/>
              <a:t>With the introduction of a new and complex technical product, all logistic requirements must be made available in a timely manner. This requires a process to ensure consideration of logistic requirements during the design of the product and support the establishment of a proper support system. The LSA process includes a number of analysis activities concerning a wide range of technical and logistic considerations and the careful documentation of the results of these analysis activities. The achievement of proper supportability is of crucial importance concerning operation and life cycle costs. Early consideration of logistic aspects is increasingly important with regard to both operational and economic aspects. A product that cannot be operated and maintained properly and cost effectively is not acceptable to the end user. </a:t>
            </a:r>
          </a:p>
          <a:p>
            <a:pPr marL="342900" indent="-342900" eaLnBrk="0" hangingPunct="0">
              <a:spcBef>
                <a:spcPct val="20000"/>
              </a:spcBef>
              <a:buClr>
                <a:srgbClr val="CC0000"/>
              </a:buClr>
              <a:buFontTx/>
              <a:buChar char="•"/>
            </a:pPr>
            <a:r>
              <a:rPr lang="en-GB" sz="1400" dirty="0"/>
              <a:t>The purpose of the specification S3000L is to cover the activities and requirements governing the establishment of the LSA process. </a:t>
            </a:r>
            <a:endParaRPr lang="en-US" sz="1400" dirty="0"/>
          </a:p>
        </p:txBody>
      </p:sp>
      <p:sp>
        <p:nvSpPr>
          <p:cNvPr id="12294"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12290" name="Object 10">
            <a:hlinkClick r:id="" action="ppaction://ole?verb=1"/>
          </p:cNvPr>
          <p:cNvGraphicFramePr>
            <a:graphicFrameLocks noGrp="1" noChangeAspect="1"/>
          </p:cNvGraphicFramePr>
          <p:nvPr>
            <p:ph idx="1"/>
            <p:extLst>
              <p:ext uri="{D42A27DB-BD31-4B8C-83A1-F6EECF244321}">
                <p14:modId xmlns:p14="http://schemas.microsoft.com/office/powerpoint/2010/main" val="2513927198"/>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12472" name="Document" showAsIcon="1" r:id="rId4" imgW="914400" imgH="714240" progId="Word.Document.8">
                  <p:embed/>
                </p:oleObj>
              </mc:Choice>
              <mc:Fallback>
                <p:oleObj name="Document" showAsIcon="1" r:id="rId4" imgW="914400" imgH="714240" progId="Word.Document.8">
                  <p:embed/>
                  <p:pic>
                    <p:nvPicPr>
                      <p:cNvPr id="0" name="Object 10"/>
                      <p:cNvPicPr>
                        <a:picLocks noChangeAspect="1" noChangeArrowheads="1"/>
                      </p:cNvPicPr>
                      <p:nvPr/>
                    </p:nvPicPr>
                    <p:blipFill>
                      <a:blip r:embed="rId5"/>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Rectangle 14"/>
          <p:cNvSpPr>
            <a:spLocks noGrp="1" noChangeArrowheads="1"/>
          </p:cNvSpPr>
          <p:nvPr>
            <p:ph type="title"/>
          </p:nvPr>
        </p:nvSpPr>
        <p:spPr/>
        <p:txBody>
          <a:bodyPr/>
          <a:lstStyle/>
          <a:p>
            <a:r>
              <a:rPr lang="en-US" dirty="0">
                <a:solidFill>
                  <a:srgbClr val="0550A3"/>
                </a:solidFill>
              </a:rPr>
              <a:t>S3000L</a:t>
            </a:r>
            <a:r>
              <a:rPr lang="en-US" sz="2000" dirty="0">
                <a:solidFill>
                  <a:srgbClr val="0550A3"/>
                </a:solidFill>
              </a:rPr>
              <a:t> - International procedure specification for Logistic Support Analysis LSA</a:t>
            </a:r>
            <a:endParaRPr lang="en-US" sz="1400" dirty="0">
              <a:solidFill>
                <a:srgbClr val="0550A3"/>
              </a:solidFill>
            </a:endParaRP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p:txBody>
          <a:bodyPr/>
          <a:lstStyle/>
          <a:p>
            <a:pPr eaLnBrk="1" hangingPunct="1"/>
            <a:r>
              <a:rPr lang="en-US" dirty="0">
                <a:solidFill>
                  <a:srgbClr val="0550A3"/>
                </a:solidFill>
              </a:rPr>
              <a:t>S4000P</a:t>
            </a:r>
            <a:r>
              <a:rPr lang="en-US" sz="2000" dirty="0">
                <a:solidFill>
                  <a:srgbClr val="0550A3"/>
                </a:solidFill>
              </a:rPr>
              <a:t> - </a:t>
            </a:r>
            <a:r>
              <a:rPr lang="en-GB" sz="2000" dirty="0">
                <a:solidFill>
                  <a:srgbClr val="0550A3"/>
                </a:solidFill>
              </a:rPr>
              <a:t>International specification for developing and continuously improving preventive maintenance</a:t>
            </a:r>
            <a:r>
              <a:rPr lang="en-US" sz="2000" dirty="0">
                <a:solidFill>
                  <a:srgbClr val="0550A3"/>
                </a:solidFill>
              </a:rPr>
              <a:t> 	</a:t>
            </a:r>
            <a:endParaRPr lang="en-US" sz="1050" dirty="0">
              <a:solidFill>
                <a:srgbClr val="0550A3"/>
              </a:solidFill>
            </a:endParaRPr>
          </a:p>
        </p:txBody>
      </p:sp>
      <p:sp>
        <p:nvSpPr>
          <p:cNvPr id="13317" name="Text Box 15"/>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2014-07-08</a:t>
            </a:r>
          </a:p>
        </p:txBody>
      </p:sp>
      <p:sp>
        <p:nvSpPr>
          <p:cNvPr id="13318" name="Rectangle 3"/>
          <p:cNvSpPr>
            <a:spLocks noChangeArrowheads="1"/>
          </p:cNvSpPr>
          <p:nvPr/>
        </p:nvSpPr>
        <p:spPr bwMode="auto">
          <a:xfrm>
            <a:off x="561975" y="1243013"/>
            <a:ext cx="5424488"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US" sz="2000" b="1" dirty="0"/>
              <a:t>Abstract</a:t>
            </a:r>
          </a:p>
          <a:p>
            <a:pPr marL="342900" indent="-342900" eaLnBrk="0" hangingPunct="0">
              <a:spcBef>
                <a:spcPct val="20000"/>
              </a:spcBef>
              <a:buClr>
                <a:srgbClr val="CC0000"/>
              </a:buClr>
              <a:buFontTx/>
              <a:buChar char="•"/>
            </a:pPr>
            <a:endParaRPr lang="en-US" sz="1050" dirty="0"/>
          </a:p>
          <a:p>
            <a:pPr marL="342900" indent="-342900" eaLnBrk="0" hangingPunct="0">
              <a:spcBef>
                <a:spcPct val="20000"/>
              </a:spcBef>
              <a:buClr>
                <a:srgbClr val="CC0000"/>
              </a:buClr>
              <a:buFontTx/>
              <a:buChar char="•"/>
            </a:pPr>
            <a:r>
              <a:rPr lang="en-GB" sz="1200" dirty="0"/>
              <a:t>According to the ASD scope, S4000P must cover all kind of Product types including any complex technical platform, system, equipment or facility (</a:t>
            </a:r>
            <a:r>
              <a:rPr lang="en-GB" sz="1200" dirty="0" err="1"/>
              <a:t>eg</a:t>
            </a:r>
            <a:r>
              <a:rPr lang="en-GB" sz="1200" dirty="0"/>
              <a:t>. on air/sea/land, under sea, under ground, in space).</a:t>
            </a:r>
          </a:p>
          <a:p>
            <a:pPr marL="342900" indent="-342900" eaLnBrk="0" hangingPunct="0">
              <a:spcBef>
                <a:spcPct val="20000"/>
              </a:spcBef>
              <a:buClr>
                <a:srgbClr val="CC0000"/>
              </a:buClr>
              <a:buFontTx/>
              <a:buChar char="•"/>
            </a:pPr>
            <a:r>
              <a:rPr lang="en-GB" sz="1200" dirty="0"/>
              <a:t>The main purpose of ASD S4000P is to assist regulatory authorities and all parties involved in the analysis process in developing and releasing initial Preventive Maintenance Task Requirements (PMTR) and intervals for new Products prior entry into service. The S4000P analysis methodologies remain applicable for later optimizations/modifications of the Product design in Product systems and/or of Product structure and/or of Product zones during the Product in-service phase.</a:t>
            </a:r>
          </a:p>
          <a:p>
            <a:pPr marL="342900" indent="-342900" eaLnBrk="0" hangingPunct="0">
              <a:spcBef>
                <a:spcPct val="20000"/>
              </a:spcBef>
              <a:buClr>
                <a:srgbClr val="CC0000"/>
              </a:buClr>
              <a:buFontTx/>
              <a:buChar char="•"/>
            </a:pPr>
            <a:r>
              <a:rPr lang="en-GB" sz="1200" dirty="0"/>
              <a:t>Once developed, authorized and packaged into interval clusters in a Product Operator Maintenance Program (OMP), the S4000P In-Service Maintenance Optimization (ISMO) process enables continuous improvement of Product maintenance during the in-service phase.</a:t>
            </a:r>
          </a:p>
          <a:p>
            <a:pPr marL="342900" indent="-342900" eaLnBrk="0" hangingPunct="0">
              <a:spcBef>
                <a:spcPct val="20000"/>
              </a:spcBef>
              <a:buClr>
                <a:srgbClr val="CC0000"/>
              </a:buClr>
              <a:buFontTx/>
              <a:buChar char="•"/>
            </a:pPr>
            <a:r>
              <a:rPr lang="en-GB" sz="1200" dirty="0"/>
              <a:t>Every development of a PMTR or later improvements of a preventive maintenance task for a Product is linked to at least one of the following aspects:</a:t>
            </a:r>
          </a:p>
          <a:p>
            <a:pPr marL="800100" lvl="1" indent="-342900" eaLnBrk="0" hangingPunct="0">
              <a:spcBef>
                <a:spcPct val="20000"/>
              </a:spcBef>
              <a:buClr>
                <a:srgbClr val="CC0000"/>
              </a:buClr>
              <a:buFontTx/>
              <a:buChar char="•"/>
            </a:pPr>
            <a:r>
              <a:rPr lang="en-GB" sz="1100" dirty="0"/>
              <a:t>Ensure / maintain Product safety, including safety/emergency systems and/or emergency equipment, </a:t>
            </a:r>
          </a:p>
          <a:p>
            <a:pPr marL="800100" lvl="1" indent="-342900" eaLnBrk="0" hangingPunct="0">
              <a:spcBef>
                <a:spcPct val="20000"/>
              </a:spcBef>
              <a:buClr>
                <a:srgbClr val="CC0000"/>
              </a:buClr>
              <a:buFontTx/>
              <a:buChar char="•"/>
            </a:pPr>
            <a:r>
              <a:rPr lang="en-GB" sz="1100" dirty="0"/>
              <a:t>Avoid any conflict with law and/or significant impact on environmental integrity (ecological damage) during Product mission/operation and/or maintenance, </a:t>
            </a:r>
          </a:p>
          <a:p>
            <a:pPr marL="800100" lvl="1" indent="-342900" eaLnBrk="0" hangingPunct="0">
              <a:spcBef>
                <a:spcPct val="20000"/>
              </a:spcBef>
              <a:buClr>
                <a:srgbClr val="CC0000"/>
              </a:buClr>
              <a:buFontTx/>
              <a:buChar char="•"/>
            </a:pPr>
            <a:r>
              <a:rPr lang="en-GB" sz="1100" dirty="0"/>
              <a:t>Optimize mission/operational capability/availability of the Product, </a:t>
            </a:r>
          </a:p>
          <a:p>
            <a:pPr marL="800100" lvl="1" indent="-342900" eaLnBrk="0" hangingPunct="0">
              <a:spcBef>
                <a:spcPct val="20000"/>
              </a:spcBef>
              <a:buClr>
                <a:srgbClr val="CC0000"/>
              </a:buClr>
              <a:buFontTx/>
              <a:buChar char="•"/>
            </a:pPr>
            <a:r>
              <a:rPr lang="en-GB" sz="1100" dirty="0"/>
              <a:t>Optimize Product economy (Life Cycle Costs = LCC). </a:t>
            </a:r>
          </a:p>
          <a:p>
            <a:pPr marL="342900" indent="-342900" eaLnBrk="0" hangingPunct="0">
              <a:spcBef>
                <a:spcPct val="20000"/>
              </a:spcBef>
              <a:buClr>
                <a:srgbClr val="CC0000"/>
              </a:buClr>
              <a:buFontTx/>
              <a:buChar char="•"/>
            </a:pPr>
            <a:endParaRPr lang="en-US" sz="1200" dirty="0"/>
          </a:p>
        </p:txBody>
      </p:sp>
      <p:sp>
        <p:nvSpPr>
          <p:cNvPr id="13319"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3690552436"/>
              </p:ext>
            </p:extLst>
          </p:nvPr>
        </p:nvGraphicFramePr>
        <p:xfrm>
          <a:off x="6817519" y="2530475"/>
          <a:ext cx="914400" cy="771525"/>
        </p:xfrm>
        <a:graphic>
          <a:graphicData uri="http://schemas.openxmlformats.org/presentationml/2006/ole">
            <mc:AlternateContent xmlns:mc="http://schemas.openxmlformats.org/markup-compatibility/2006">
              <mc:Choice xmlns:v="urn:schemas-microsoft-com:vml" Requires="v">
                <p:oleObj spid="_x0000_s13501"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6817519" y="2530475"/>
                        <a:ext cx="914400" cy="77152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15"/>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2017-02-02</a:t>
            </a:r>
          </a:p>
        </p:txBody>
      </p:sp>
      <p:sp>
        <p:nvSpPr>
          <p:cNvPr id="14341" name="Rectangle 3"/>
          <p:cNvSpPr>
            <a:spLocks noChangeArrowheads="1"/>
          </p:cNvSpPr>
          <p:nvPr/>
        </p:nvSpPr>
        <p:spPr bwMode="auto">
          <a:xfrm>
            <a:off x="571500" y="1243013"/>
            <a:ext cx="5600700"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GB" sz="2000" b="1" dirty="0"/>
              <a:t>Abstract</a:t>
            </a:r>
          </a:p>
          <a:p>
            <a:pPr marL="342900" indent="-342900" eaLnBrk="0" hangingPunct="0">
              <a:spcBef>
                <a:spcPct val="20000"/>
              </a:spcBef>
              <a:buClr>
                <a:srgbClr val="CC0000"/>
              </a:buClr>
              <a:buFontTx/>
              <a:buChar char="•"/>
            </a:pPr>
            <a:endParaRPr lang="en-GB" sz="1400" dirty="0"/>
          </a:p>
          <a:p>
            <a:r>
              <a:rPr lang="en-GB" sz="1200" dirty="0"/>
              <a:t>In-service data feedback is one of the most important functions of in service support. It enables fleet managers, support managers and technical system manufacturers to perform a thorough analysis of operational and maintenance performance of a technical system.</a:t>
            </a:r>
            <a:endParaRPr lang="fr-FR" sz="1200" dirty="0"/>
          </a:p>
          <a:p>
            <a:r>
              <a:rPr lang="en-GB" sz="1200" dirty="0"/>
              <a:t> </a:t>
            </a:r>
            <a:endParaRPr lang="fr-FR" sz="1200" dirty="0"/>
          </a:p>
          <a:p>
            <a:r>
              <a:rPr lang="en-GB" sz="1200" dirty="0"/>
              <a:t>The results of the analysis can be the basis for:</a:t>
            </a:r>
            <a:endParaRPr lang="fr-FR" sz="1200" dirty="0"/>
          </a:p>
          <a:p>
            <a:pPr marL="171450" lvl="0" indent="-171450">
              <a:buFont typeface="Arial" panose="020B0604020202020204" pitchFamily="34" charset="0"/>
              <a:buChar char="•"/>
            </a:pPr>
            <a:r>
              <a:rPr lang="en-GB" sz="1200" dirty="0"/>
              <a:t>enhancement of the maintenance and support concept</a:t>
            </a:r>
            <a:endParaRPr lang="fr-FR" sz="1200" dirty="0"/>
          </a:p>
          <a:p>
            <a:pPr marL="171450" lvl="0" indent="-171450">
              <a:buFont typeface="Arial" panose="020B0604020202020204" pitchFamily="34" charset="0"/>
              <a:buChar char="•"/>
            </a:pPr>
            <a:r>
              <a:rPr lang="en-GB" sz="1200" dirty="0"/>
              <a:t>improvement of the product or the system by modifications and retrofit activities</a:t>
            </a:r>
            <a:endParaRPr lang="fr-FR" sz="1200" dirty="0"/>
          </a:p>
          <a:p>
            <a:pPr marL="171450" lvl="0" indent="-171450">
              <a:buFont typeface="Arial" panose="020B0604020202020204" pitchFamily="34" charset="0"/>
              <a:buChar char="•"/>
            </a:pPr>
            <a:r>
              <a:rPr lang="en-GB" sz="1200" dirty="0"/>
              <a:t>sophisticated operational planning</a:t>
            </a:r>
            <a:endParaRPr lang="fr-FR" sz="1200" dirty="0"/>
          </a:p>
          <a:p>
            <a:pPr marL="171450" lvl="0" indent="-171450">
              <a:buFont typeface="Arial" panose="020B0604020202020204" pitchFamily="34" charset="0"/>
              <a:buChar char="•"/>
            </a:pPr>
            <a:r>
              <a:rPr lang="en-GB" sz="1200" dirty="0"/>
              <a:t>management of requirements and contracts</a:t>
            </a:r>
            <a:endParaRPr lang="fr-FR" sz="1200" dirty="0"/>
          </a:p>
          <a:p>
            <a:endParaRPr lang="en-GB" sz="1200" dirty="0"/>
          </a:p>
          <a:p>
            <a:r>
              <a:rPr lang="en-GB" sz="1200" dirty="0"/>
              <a:t>The overall aim to be achieved through in-service data feedback is the increase of fleet availability and optimization of effectiveness. In addition the in-service data feedback information is a firm requirement by industry to agree to and manage Performance Based Logistics (PBL) contracts and to fulfil their obligations in the regard to product liability.</a:t>
            </a:r>
            <a:endParaRPr lang="fr-FR" sz="1200" dirty="0"/>
          </a:p>
          <a:p>
            <a:r>
              <a:rPr lang="en-GB" sz="1200" dirty="0"/>
              <a:t> </a:t>
            </a:r>
            <a:endParaRPr lang="fr-FR" sz="1200" dirty="0"/>
          </a:p>
          <a:p>
            <a:r>
              <a:rPr lang="en-GB" sz="1200" dirty="0"/>
              <a:t>The aim with S5000F is to handle information from the in service operation (from the operator to the Product manufacturer or the maintainer) or vice-versa during the in-service phase. The processes used for this are described in the specification, with the focus on specific use cases that are associated to activities that typically require in-service data feedback. The association of data feedback to specific use cases ensures that no unnecessary information is requested from the field.</a:t>
            </a:r>
            <a:endParaRPr lang="en-GB" sz="1400" dirty="0"/>
          </a:p>
        </p:txBody>
      </p:sp>
      <p:sp>
        <p:nvSpPr>
          <p:cNvPr id="14342"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14338" name="Object 10">
            <a:hlinkClick r:id="" action="ppaction://ole?verb=1"/>
          </p:cNvPr>
          <p:cNvGraphicFramePr>
            <a:graphicFrameLocks noGrp="1" noChangeAspect="1"/>
          </p:cNvGraphicFramePr>
          <p:nvPr>
            <p:ph idx="1"/>
            <p:extLst>
              <p:ext uri="{D42A27DB-BD31-4B8C-83A1-F6EECF244321}">
                <p14:modId xmlns:p14="http://schemas.microsoft.com/office/powerpoint/2010/main" val="834849687"/>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14523" name="Document" showAsIcon="1" r:id="rId4" imgW="914400" imgH="714240" progId="Word.Document.8">
                  <p:embed/>
                </p:oleObj>
              </mc:Choice>
              <mc:Fallback>
                <p:oleObj name="Document" showAsIcon="1" r:id="rId4" imgW="914400" imgH="714240" progId="Word.Document.8">
                  <p:embed/>
                  <p:pic>
                    <p:nvPicPr>
                      <p:cNvPr id="0" name="Object 10"/>
                      <p:cNvPicPr>
                        <a:picLocks noChangeAspect="1" noChangeArrowheads="1"/>
                      </p:cNvPicPr>
                      <p:nvPr/>
                    </p:nvPicPr>
                    <p:blipFill>
                      <a:blip r:embed="rId5"/>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14"/>
          <p:cNvSpPr>
            <a:spLocks noGrp="1" noChangeArrowheads="1"/>
          </p:cNvSpPr>
          <p:nvPr>
            <p:ph type="title"/>
          </p:nvPr>
        </p:nvSpPr>
        <p:spPr/>
        <p:txBody>
          <a:bodyPr/>
          <a:lstStyle/>
          <a:p>
            <a:r>
              <a:rPr lang="en-US" dirty="0">
                <a:solidFill>
                  <a:srgbClr val="0550A3"/>
                </a:solidFill>
              </a:rPr>
              <a:t>S5000F</a:t>
            </a:r>
            <a:r>
              <a:rPr lang="en-US" sz="2000" dirty="0">
                <a:solidFill>
                  <a:srgbClr val="0550A3"/>
                </a:solidFill>
              </a:rPr>
              <a:t> - Operational and Maintenance Data Feedback</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15"/>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2018-11-30</a:t>
            </a:r>
          </a:p>
        </p:txBody>
      </p:sp>
      <p:sp>
        <p:nvSpPr>
          <p:cNvPr id="14341" name="Rectangle 3"/>
          <p:cNvSpPr>
            <a:spLocks noChangeArrowheads="1"/>
          </p:cNvSpPr>
          <p:nvPr/>
        </p:nvSpPr>
        <p:spPr bwMode="auto">
          <a:xfrm>
            <a:off x="571500" y="1243013"/>
            <a:ext cx="5600700"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GB" sz="2000" b="1" dirty="0"/>
              <a:t>Abstract</a:t>
            </a:r>
          </a:p>
          <a:p>
            <a:pPr marL="342900" indent="-342900" eaLnBrk="0" hangingPunct="0">
              <a:spcBef>
                <a:spcPct val="20000"/>
              </a:spcBef>
              <a:buClr>
                <a:srgbClr val="CC0000"/>
              </a:buClr>
              <a:buFontTx/>
              <a:buChar char="•"/>
            </a:pPr>
            <a:endParaRPr lang="en-GB" sz="1400" dirty="0"/>
          </a:p>
          <a:p>
            <a:r>
              <a:rPr lang="en-US" sz="1400" dirty="0"/>
              <a:t>Training and Training Support consists of the processes, procedures, techniques, training devices and equipment used to train personnel to operate and support a system. The development of an effective training solution is critical to ensure the alignment between system design and the overall support of that system. </a:t>
            </a:r>
          </a:p>
          <a:p>
            <a:endParaRPr lang="en-US" sz="1200" dirty="0"/>
          </a:p>
          <a:p>
            <a:r>
              <a:rPr lang="en-US" sz="1400" dirty="0"/>
              <a:t>S6000T is taking a process based architectural approach and detailing the processes steps required to complete these 2 phases, to understand the data inputs and outputs for each of these steps.  The S6000T working group is using Department of Defense Handbook 29612, Instructional Systems Development/Systems Approach to Training and Education, as well as several international guidance’s to understand and harmonize the process steps and data requirements. </a:t>
            </a:r>
          </a:p>
          <a:p>
            <a:endParaRPr lang="en-US" sz="1400" dirty="0"/>
          </a:p>
          <a:p>
            <a:r>
              <a:rPr lang="en-US" sz="1400" dirty="0"/>
              <a:t>S6000T is the latest S-series specification being drafted by AIA/ASD with the purpose of standardizing the data delivered by the different supportability elements as well as to standardize the data exchanges between the different support elements.</a:t>
            </a:r>
            <a:endParaRPr lang="en-GB" sz="1400" dirty="0"/>
          </a:p>
        </p:txBody>
      </p:sp>
      <p:sp>
        <p:nvSpPr>
          <p:cNvPr id="14342"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14343" name="Rectangle 14"/>
          <p:cNvSpPr>
            <a:spLocks noGrp="1" noChangeArrowheads="1"/>
          </p:cNvSpPr>
          <p:nvPr>
            <p:ph type="title"/>
          </p:nvPr>
        </p:nvSpPr>
        <p:spPr/>
        <p:txBody>
          <a:bodyPr/>
          <a:lstStyle/>
          <a:p>
            <a:r>
              <a:rPr lang="en-US" dirty="0">
                <a:solidFill>
                  <a:srgbClr val="0550A3"/>
                </a:solidFill>
              </a:rPr>
              <a:t>S6000T</a:t>
            </a:r>
            <a:r>
              <a:rPr lang="en-US" sz="2000" dirty="0">
                <a:solidFill>
                  <a:srgbClr val="0550A3"/>
                </a:solidFill>
              </a:rPr>
              <a:t> - </a:t>
            </a:r>
            <a:r>
              <a:rPr lang="en-US" sz="1800" dirty="0">
                <a:solidFill>
                  <a:srgbClr val="0550A3"/>
                </a:solidFill>
              </a:rPr>
              <a:t>International specification for Training Analysis and Design</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graphicFrame>
        <p:nvGraphicFramePr>
          <p:cNvPr id="2" name="Objet 1"/>
          <p:cNvGraphicFramePr>
            <a:graphicFrameLocks noChangeAspect="1"/>
          </p:cNvGraphicFramePr>
          <p:nvPr>
            <p:extLst>
              <p:ext uri="{D42A27DB-BD31-4B8C-83A1-F6EECF244321}">
                <p14:modId xmlns:p14="http://schemas.microsoft.com/office/powerpoint/2010/main" val="420458599"/>
              </p:ext>
            </p:extLst>
          </p:nvPr>
        </p:nvGraphicFramePr>
        <p:xfrm>
          <a:off x="6837363" y="2491333"/>
          <a:ext cx="914400" cy="771525"/>
        </p:xfrm>
        <a:graphic>
          <a:graphicData uri="http://schemas.openxmlformats.org/presentationml/2006/ole">
            <mc:AlternateContent xmlns:mc="http://schemas.openxmlformats.org/markup-compatibility/2006">
              <mc:Choice xmlns:v="urn:schemas-microsoft-com:vml" Requires="v">
                <p:oleObj spid="_x0000_s141338"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6837363" y="249133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3029297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457200" y="171450"/>
            <a:ext cx="8216900" cy="682625"/>
          </a:xfrm>
        </p:spPr>
        <p:txBody>
          <a:bodyPr/>
          <a:lstStyle/>
          <a:p>
            <a:pPr eaLnBrk="1" hangingPunct="1"/>
            <a:r>
              <a:rPr lang="en-GB" dirty="0">
                <a:solidFill>
                  <a:srgbClr val="0550A3"/>
                </a:solidFill>
              </a:rPr>
              <a:t>SX000i</a:t>
            </a:r>
            <a:r>
              <a:rPr lang="en-GB" sz="2000" dirty="0">
                <a:solidFill>
                  <a:srgbClr val="0550A3"/>
                </a:solidFill>
              </a:rPr>
              <a:t> - International guide for the use of the S-Series Integrated Logistics Support (ILS) specifications -</a:t>
            </a:r>
            <a:r>
              <a:rPr lang="en-US" sz="2000" dirty="0">
                <a:solidFill>
                  <a:srgbClr val="0550A3"/>
                </a:solidFill>
              </a:rPr>
              <a:t> (“ILS Guide”)</a:t>
            </a:r>
            <a:endParaRPr lang="en-US" sz="1600" dirty="0">
              <a:solidFill>
                <a:srgbClr val="0550A3"/>
              </a:solidFill>
            </a:endParaRPr>
          </a:p>
        </p:txBody>
      </p:sp>
      <p:sp>
        <p:nvSpPr>
          <p:cNvPr id="6" name="Rectangle 4"/>
          <p:cNvSpPr txBox="1">
            <a:spLocks noChangeArrowheads="1"/>
          </p:cNvSpPr>
          <p:nvPr/>
        </p:nvSpPr>
        <p:spPr bwMode="auto">
          <a:xfrm>
            <a:off x="493713" y="1354138"/>
            <a:ext cx="5211762" cy="48895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CC0000"/>
              </a:buClr>
              <a:buSzTx/>
              <a:buFontTx/>
              <a:buNone/>
              <a:tabLst/>
              <a:defRPr/>
            </a:pPr>
            <a:r>
              <a:rPr kumimoji="0" lang="en-US" b="1" i="0" u="none" strike="noStrike" kern="0" cap="none" spc="0" normalizeH="0" baseline="0" noProof="0" dirty="0">
                <a:ln>
                  <a:noFill/>
                </a:ln>
                <a:solidFill>
                  <a:schemeClr val="tx1"/>
                </a:solidFill>
                <a:effectLst/>
                <a:uLnTx/>
                <a:uFillTx/>
                <a:latin typeface="+mn-lt"/>
                <a:ea typeface="+mn-ea"/>
                <a:cs typeface="+mn-cs"/>
              </a:rPr>
              <a:t>Abstract</a:t>
            </a:r>
          </a:p>
          <a:p>
            <a:pPr marL="285750" indent="-285750">
              <a:buFont typeface="Arial" pitchFamily="34" charset="0"/>
              <a:buChar char="•"/>
            </a:pPr>
            <a:r>
              <a:rPr lang="en-GB" sz="1400" dirty="0"/>
              <a:t>Integrated Logistic Support (ILS) is the integrated management of the definition and development of all support resources, using a common process and methodology, so as to harmonize the different support elements, prevent unnecessary rework and reduce overall life-cycle costs.</a:t>
            </a:r>
          </a:p>
          <a:p>
            <a:pPr marL="285750" indent="-285750">
              <a:buFont typeface="Arial" pitchFamily="34" charset="0"/>
              <a:buChar char="•"/>
            </a:pPr>
            <a:endParaRPr lang="en-GB" sz="1400" dirty="0"/>
          </a:p>
          <a:p>
            <a:pPr marL="285750" indent="-285750">
              <a:buFont typeface="Arial" pitchFamily="34" charset="0"/>
              <a:buChar char="•"/>
            </a:pPr>
            <a:r>
              <a:rPr lang="en-US" sz="1400" dirty="0"/>
              <a:t>The SX000i has been developed to ensure the compatibility and the commonality of ILS processes among the AIA/ASD S-Series ILS specifications. By providing a single framework that documents the global ILS process and interactions, and by defining governance requirements for the S-Series ILS Specifications, the SX000i and S-Series Specifications will enable all stakeholders to apply common logistics processes so as to share and exchange data securely through the life of products and services. </a:t>
            </a:r>
          </a:p>
          <a:p>
            <a:pPr marL="285750" indent="-285750">
              <a:buFont typeface="Arial" pitchFamily="34" charset="0"/>
              <a:buChar char="•"/>
            </a:pPr>
            <a:endParaRPr lang="en-US" sz="1400" dirty="0"/>
          </a:p>
          <a:p>
            <a:pPr marL="285750" indent="-285750">
              <a:buFont typeface="Arial" pitchFamily="34" charset="0"/>
              <a:buChar char="•"/>
            </a:pPr>
            <a:r>
              <a:rPr lang="en-US" sz="1400" dirty="0"/>
              <a:t>Through the secure and standardized exchange of data and information, product performance and life cycle cost can be more easily analyzed and optimized, and collaboration between customers and industry can be simplified.</a:t>
            </a:r>
            <a:endParaRPr lang="en-GB" sz="1400" dirty="0"/>
          </a:p>
        </p:txBody>
      </p:sp>
      <p:sp>
        <p:nvSpPr>
          <p:cNvPr id="7" name="Text Box 14"/>
          <p:cNvSpPr txBox="1">
            <a:spLocks noChangeArrowheads="1"/>
          </p:cNvSpPr>
          <p:nvPr/>
        </p:nvSpPr>
        <p:spPr bwMode="auto">
          <a:xfrm>
            <a:off x="331788" y="6542088"/>
            <a:ext cx="2238375" cy="246221"/>
          </a:xfrm>
          <a:prstGeom prst="rect">
            <a:avLst/>
          </a:prstGeom>
          <a:noFill/>
          <a:ln w="9525">
            <a:noFill/>
            <a:miter lim="800000"/>
            <a:headEnd/>
            <a:tailEnd/>
          </a:ln>
        </p:spPr>
        <p:txBody>
          <a:bodyPr>
            <a:spAutoFit/>
          </a:bodyPr>
          <a:lstStyle/>
          <a:p>
            <a:r>
              <a:rPr lang="en-GB" sz="1000" dirty="0"/>
              <a:t>Last revised: 2017-02-02</a:t>
            </a:r>
          </a:p>
        </p:txBody>
      </p:sp>
      <p:sp>
        <p:nvSpPr>
          <p:cNvPr id="8"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10" name="Objet 9">
            <a:hlinkClick r:id="" action="ppaction://ole?verb=1"/>
          </p:cNvPr>
          <p:cNvGraphicFramePr>
            <a:graphicFrameLocks noChangeAspect="1"/>
          </p:cNvGraphicFramePr>
          <p:nvPr>
            <p:extLst>
              <p:ext uri="{D42A27DB-BD31-4B8C-83A1-F6EECF244321}">
                <p14:modId xmlns:p14="http://schemas.microsoft.com/office/powerpoint/2010/main" val="825334367"/>
              </p:ext>
            </p:extLst>
          </p:nvPr>
        </p:nvGraphicFramePr>
        <p:xfrm>
          <a:off x="6853817" y="2544554"/>
          <a:ext cx="914400" cy="714375"/>
        </p:xfrm>
        <a:graphic>
          <a:graphicData uri="http://schemas.openxmlformats.org/presentationml/2006/ole">
            <mc:AlternateContent xmlns:mc="http://schemas.openxmlformats.org/markup-compatibility/2006">
              <mc:Choice xmlns:v="urn:schemas-microsoft-com:vml" Requires="v">
                <p:oleObj spid="_x0000_s100545" name="Document" showAsIcon="1" r:id="rId4" imgW="914400" imgH="714240" progId="Word.Document.12">
                  <p:embed/>
                </p:oleObj>
              </mc:Choice>
              <mc:Fallback>
                <p:oleObj name="Document" showAsIcon="1" r:id="rId4" imgW="914400" imgH="714240" progId="Word.Document.12">
                  <p:embed/>
                  <p:pic>
                    <p:nvPicPr>
                      <p:cNvPr id="0" name=""/>
                      <p:cNvPicPr/>
                      <p:nvPr/>
                    </p:nvPicPr>
                    <p:blipFill>
                      <a:blip r:embed="rId5"/>
                      <a:stretch>
                        <a:fillRect/>
                      </a:stretch>
                    </p:blipFill>
                    <p:spPr>
                      <a:xfrm>
                        <a:off x="6853817" y="2544554"/>
                        <a:ext cx="914400" cy="714375"/>
                      </a:xfrm>
                      <a:prstGeom prst="rect">
                        <a:avLst/>
                      </a:prstGeom>
                    </p:spPr>
                  </p:pic>
                </p:oleObj>
              </mc:Fallback>
            </mc:AlternateContent>
          </a:graphicData>
        </a:graphic>
      </p:graphicFrame>
      <p:sp>
        <p:nvSpPr>
          <p:cNvPr id="9"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15"/>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2015-02-10</a:t>
            </a:r>
          </a:p>
        </p:txBody>
      </p:sp>
      <p:sp>
        <p:nvSpPr>
          <p:cNvPr id="14341" name="Rectangle 3"/>
          <p:cNvSpPr>
            <a:spLocks noChangeArrowheads="1"/>
          </p:cNvSpPr>
          <p:nvPr/>
        </p:nvSpPr>
        <p:spPr bwMode="auto">
          <a:xfrm>
            <a:off x="571500" y="1243013"/>
            <a:ext cx="5165725"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US" sz="2000" b="1" dirty="0"/>
              <a:t>Abstract</a:t>
            </a:r>
          </a:p>
          <a:p>
            <a:pPr marL="342900" indent="-342900" eaLnBrk="0" hangingPunct="0">
              <a:spcBef>
                <a:spcPct val="20000"/>
              </a:spcBef>
              <a:buClr>
                <a:srgbClr val="CC0000"/>
              </a:buClr>
              <a:buFontTx/>
              <a:buChar char="•"/>
            </a:pPr>
            <a:endParaRPr lang="en-US" sz="1400" dirty="0"/>
          </a:p>
          <a:p>
            <a:pPr marL="342900" indent="-342900" eaLnBrk="0" hangingPunct="0">
              <a:spcBef>
                <a:spcPct val="20000"/>
              </a:spcBef>
              <a:buClr>
                <a:srgbClr val="CC0000"/>
              </a:buClr>
              <a:buFontTx/>
              <a:buChar char="•"/>
            </a:pPr>
            <a:r>
              <a:rPr lang="en-GB" sz="1400" dirty="0"/>
              <a:t>With the drive for an integrated set of Integrated Logistic Support (ILS) specifications, the need arises for common definitions, common terminology, common abbreviations and data elements. This cannot be achieved if these elements are spread across different specifications. The SX001G glossary will provide a common reference across all S-series specifications.</a:t>
            </a:r>
            <a:endParaRPr lang="en-US" sz="1400" dirty="0"/>
          </a:p>
          <a:p>
            <a:pPr marL="342900" indent="-342900" eaLnBrk="0" hangingPunct="0">
              <a:spcBef>
                <a:spcPct val="20000"/>
              </a:spcBef>
              <a:buClr>
                <a:srgbClr val="CC0000"/>
              </a:buClr>
              <a:buFontTx/>
              <a:buChar char="•"/>
            </a:pPr>
            <a:endParaRPr lang="en-US" sz="1400" dirty="0"/>
          </a:p>
        </p:txBody>
      </p:sp>
      <p:sp>
        <p:nvSpPr>
          <p:cNvPr id="14342"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14343" name="Rectangle 14"/>
          <p:cNvSpPr>
            <a:spLocks noGrp="1" noChangeArrowheads="1"/>
          </p:cNvSpPr>
          <p:nvPr>
            <p:ph type="title"/>
          </p:nvPr>
        </p:nvSpPr>
        <p:spPr/>
        <p:txBody>
          <a:bodyPr/>
          <a:lstStyle/>
          <a:p>
            <a:r>
              <a:rPr lang="en-US" dirty="0">
                <a:solidFill>
                  <a:srgbClr val="0550A3"/>
                </a:solidFill>
              </a:rPr>
              <a:t>SX001G</a:t>
            </a:r>
            <a:r>
              <a:rPr lang="en-US" sz="2000" dirty="0">
                <a:solidFill>
                  <a:srgbClr val="0550A3"/>
                </a:solidFill>
              </a:rPr>
              <a:t> - </a:t>
            </a:r>
            <a:r>
              <a:rPr lang="en-GB" sz="2000" dirty="0">
                <a:solidFill>
                  <a:srgbClr val="0550A3"/>
                </a:solidFill>
              </a:rPr>
              <a:t>Glossary for the S-series ILS specifications</a:t>
            </a:r>
            <a:endParaRPr lang="en-US" sz="2000" dirty="0">
              <a:solidFill>
                <a:srgbClr val="0550A3"/>
              </a:solidFill>
            </a:endParaRPr>
          </a:p>
        </p:txBody>
      </p:sp>
      <p:graphicFrame>
        <p:nvGraphicFramePr>
          <p:cNvPr id="4" name="Objet 3">
            <a:hlinkClick r:id="" action="ppaction://ole?verb=1"/>
          </p:cNvPr>
          <p:cNvGraphicFramePr>
            <a:graphicFrameLocks noChangeAspect="1"/>
          </p:cNvGraphicFramePr>
          <p:nvPr>
            <p:extLst>
              <p:ext uri="{D42A27DB-BD31-4B8C-83A1-F6EECF244321}">
                <p14:modId xmlns:p14="http://schemas.microsoft.com/office/powerpoint/2010/main" val="3339975876"/>
              </p:ext>
            </p:extLst>
          </p:nvPr>
        </p:nvGraphicFramePr>
        <p:xfrm>
          <a:off x="6836569" y="2533650"/>
          <a:ext cx="914400" cy="771525"/>
        </p:xfrm>
        <a:graphic>
          <a:graphicData uri="http://schemas.openxmlformats.org/presentationml/2006/ole">
            <mc:AlternateContent xmlns:mc="http://schemas.openxmlformats.org/markup-compatibility/2006">
              <mc:Choice xmlns:v="urn:schemas-microsoft-com:vml" Requires="v">
                <p:oleObj spid="_x0000_s128109"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6836569" y="2533650"/>
                        <a:ext cx="914400" cy="77152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396647302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15"/>
          <p:cNvSpPr txBox="1">
            <a:spLocks noChangeArrowheads="1"/>
          </p:cNvSpPr>
          <p:nvPr/>
        </p:nvSpPr>
        <p:spPr bwMode="auto">
          <a:xfrm>
            <a:off x="331788" y="6542088"/>
            <a:ext cx="1636987" cy="246221"/>
          </a:xfrm>
          <a:prstGeom prst="rect">
            <a:avLst/>
          </a:prstGeom>
          <a:noFill/>
          <a:ln w="9525">
            <a:noFill/>
            <a:miter lim="800000"/>
            <a:headEnd/>
            <a:tailEnd/>
          </a:ln>
        </p:spPr>
        <p:txBody>
          <a:bodyPr wrap="none">
            <a:spAutoFit/>
          </a:bodyPr>
          <a:lstStyle/>
          <a:p>
            <a:r>
              <a:rPr lang="en-GB" sz="1000" dirty="0"/>
              <a:t>Last revised: 2015-02-10</a:t>
            </a:r>
          </a:p>
        </p:txBody>
      </p:sp>
      <p:sp>
        <p:nvSpPr>
          <p:cNvPr id="14341" name="Rectangle 3"/>
          <p:cNvSpPr>
            <a:spLocks noChangeArrowheads="1"/>
          </p:cNvSpPr>
          <p:nvPr/>
        </p:nvSpPr>
        <p:spPr bwMode="auto">
          <a:xfrm>
            <a:off x="571500" y="1243013"/>
            <a:ext cx="5165725"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US" sz="2000" b="1" dirty="0"/>
              <a:t>Abstract</a:t>
            </a:r>
          </a:p>
          <a:p>
            <a:pPr marL="342900" indent="-342900" eaLnBrk="0" hangingPunct="0">
              <a:spcBef>
                <a:spcPct val="20000"/>
              </a:spcBef>
              <a:buClr>
                <a:srgbClr val="CC0000"/>
              </a:buClr>
              <a:buFontTx/>
              <a:buChar char="•"/>
            </a:pPr>
            <a:endParaRPr lang="en-US" sz="1400" dirty="0"/>
          </a:p>
          <a:p>
            <a:pPr marL="342900" indent="-342900" eaLnBrk="0" hangingPunct="0">
              <a:spcBef>
                <a:spcPct val="20000"/>
              </a:spcBef>
              <a:buClr>
                <a:srgbClr val="CC0000"/>
              </a:buClr>
              <a:buFontTx/>
              <a:buChar char="•"/>
            </a:pPr>
            <a:r>
              <a:rPr lang="en-GB" sz="1400" dirty="0"/>
              <a:t>With the drive for an integrated set of Integrated Logistic Support (ILS) specifications, the need arises for interoperability between the different data models of the different specifications. This cannot be achieved unless a common core is hared across all specifications</a:t>
            </a:r>
          </a:p>
          <a:p>
            <a:pPr marL="342900" indent="-342900" eaLnBrk="0" hangingPunct="0">
              <a:spcBef>
                <a:spcPct val="20000"/>
              </a:spcBef>
              <a:buClr>
                <a:srgbClr val="CC0000"/>
              </a:buClr>
              <a:buFontTx/>
              <a:buChar char="•"/>
            </a:pPr>
            <a:r>
              <a:rPr lang="en-GB" sz="1400" dirty="0"/>
              <a:t>The SX002D defines a Common Data Model across all S-Series ILS specifications, and will cover all elements shared by at least two specifications.</a:t>
            </a:r>
          </a:p>
          <a:p>
            <a:pPr marL="342900" indent="-342900" eaLnBrk="0" hangingPunct="0">
              <a:spcBef>
                <a:spcPct val="20000"/>
              </a:spcBef>
              <a:buClr>
                <a:srgbClr val="CC0000"/>
              </a:buClr>
              <a:buFontTx/>
              <a:buChar char="•"/>
            </a:pPr>
            <a:r>
              <a:rPr lang="en-GB" sz="1400" dirty="0"/>
              <a:t>SX002D is based on AP239 and will therefore allow the integration with other domains, such as requirements (AP233) or engineering (AP242) as soon as the different APs have been all integrated.</a:t>
            </a:r>
          </a:p>
        </p:txBody>
      </p:sp>
      <p:sp>
        <p:nvSpPr>
          <p:cNvPr id="14342"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14343" name="Rectangle 14"/>
          <p:cNvSpPr>
            <a:spLocks noGrp="1" noChangeArrowheads="1"/>
          </p:cNvSpPr>
          <p:nvPr>
            <p:ph type="title"/>
          </p:nvPr>
        </p:nvSpPr>
        <p:spPr/>
        <p:txBody>
          <a:bodyPr/>
          <a:lstStyle/>
          <a:p>
            <a:r>
              <a:rPr lang="en-US" dirty="0">
                <a:solidFill>
                  <a:srgbClr val="0550A3"/>
                </a:solidFill>
              </a:rPr>
              <a:t>SX002D</a:t>
            </a:r>
            <a:r>
              <a:rPr lang="en-US" sz="2000" dirty="0">
                <a:solidFill>
                  <a:srgbClr val="0550A3"/>
                </a:solidFill>
              </a:rPr>
              <a:t> - Common data model </a:t>
            </a:r>
            <a:r>
              <a:rPr lang="en-US" sz="1800" dirty="0">
                <a:solidFill>
                  <a:srgbClr val="0550A3"/>
                </a:solidFill>
              </a:rPr>
              <a:t>for the S-Series ILS Specifications</a:t>
            </a:r>
          </a:p>
        </p:txBody>
      </p:sp>
      <p:graphicFrame>
        <p:nvGraphicFramePr>
          <p:cNvPr id="4" name="Objet 3">
            <a:hlinkClick r:id="" action="ppaction://ole?verb=1"/>
          </p:cNvPr>
          <p:cNvGraphicFramePr>
            <a:graphicFrameLocks noChangeAspect="1"/>
          </p:cNvGraphicFramePr>
          <p:nvPr>
            <p:extLst>
              <p:ext uri="{D42A27DB-BD31-4B8C-83A1-F6EECF244321}">
                <p14:modId xmlns:p14="http://schemas.microsoft.com/office/powerpoint/2010/main" val="574305893"/>
              </p:ext>
            </p:extLst>
          </p:nvPr>
        </p:nvGraphicFramePr>
        <p:xfrm>
          <a:off x="6836569" y="2533650"/>
          <a:ext cx="914400" cy="771525"/>
        </p:xfrm>
        <a:graphic>
          <a:graphicData uri="http://schemas.openxmlformats.org/presentationml/2006/ole">
            <mc:AlternateContent xmlns:mc="http://schemas.openxmlformats.org/markup-compatibility/2006">
              <mc:Choice xmlns:v="urn:schemas-microsoft-com:vml" Requires="v">
                <p:oleObj spid="_x0000_s132191"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6836569" y="2533650"/>
                        <a:ext cx="914400" cy="77152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8602132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457200" y="171450"/>
            <a:ext cx="8216900" cy="682625"/>
          </a:xfrm>
          <a:prstGeom prst="rect">
            <a:avLst/>
          </a:prstGeom>
          <a:noFill/>
          <a:ln w="9525">
            <a:noFill/>
            <a:miter lim="800000"/>
            <a:headEnd/>
            <a:tailEnd/>
          </a:ln>
        </p:spPr>
        <p:txBody>
          <a:bodyPr lIns="92075" tIns="46038" rIns="92075" bIns="46038" anchor="b"/>
          <a:lstStyle/>
          <a:p>
            <a:endParaRPr lang="en-US" sz="2000" b="1">
              <a:solidFill>
                <a:srgbClr val="0550A3"/>
              </a:solidFill>
            </a:endParaRPr>
          </a:p>
        </p:txBody>
      </p:sp>
      <p:sp>
        <p:nvSpPr>
          <p:cNvPr id="15365" name="Text Box 15"/>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2010-03-11</a:t>
            </a:r>
          </a:p>
        </p:txBody>
      </p:sp>
      <p:sp>
        <p:nvSpPr>
          <p:cNvPr id="15366" name="Rectangle 3"/>
          <p:cNvSpPr>
            <a:spLocks noChangeArrowheads="1"/>
          </p:cNvSpPr>
          <p:nvPr/>
        </p:nvSpPr>
        <p:spPr bwMode="auto">
          <a:xfrm>
            <a:off x="571500" y="1243013"/>
            <a:ext cx="5165725" cy="4056062"/>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US" sz="2000" b="1"/>
              <a:t>Abstract</a:t>
            </a:r>
          </a:p>
          <a:p>
            <a:pPr marL="342900" indent="-342900" eaLnBrk="0" hangingPunct="0">
              <a:spcBef>
                <a:spcPct val="20000"/>
              </a:spcBef>
              <a:buClr>
                <a:srgbClr val="CC0000"/>
              </a:buClr>
              <a:buFontTx/>
              <a:buChar char="•"/>
            </a:pPr>
            <a:endParaRPr lang="en-US" sz="1600"/>
          </a:p>
          <a:p>
            <a:pPr marL="342900" indent="-342900" eaLnBrk="0" hangingPunct="0">
              <a:spcBef>
                <a:spcPct val="20000"/>
              </a:spcBef>
              <a:buClr>
                <a:srgbClr val="CC0000"/>
              </a:buClr>
              <a:buFontTx/>
              <a:buChar char="•"/>
            </a:pPr>
            <a:r>
              <a:rPr lang="en-US" sz="1600"/>
              <a:t>SAML Defines a protocol to exchange, identification and authentication information in order to enable security and confidence through Internet collaboration.</a:t>
            </a:r>
          </a:p>
          <a:p>
            <a:pPr marL="342900" indent="-342900" eaLnBrk="0" hangingPunct="0">
              <a:spcBef>
                <a:spcPct val="20000"/>
              </a:spcBef>
              <a:buClr>
                <a:srgbClr val="CC0000"/>
              </a:buClr>
              <a:buFontTx/>
              <a:buChar char="•"/>
            </a:pPr>
            <a:endParaRPr lang="en-US" sz="1600"/>
          </a:p>
          <a:p>
            <a:pPr marL="342900" indent="-342900" eaLnBrk="0" hangingPunct="0">
              <a:spcBef>
                <a:spcPct val="20000"/>
              </a:spcBef>
              <a:buClr>
                <a:srgbClr val="CC0000"/>
              </a:buClr>
              <a:buFontTx/>
              <a:buChar char="•"/>
            </a:pPr>
            <a:r>
              <a:rPr lang="en-US" sz="1600"/>
              <a:t>SAML provides distributed SSO functions on the Internet , allowing people to be identify in their own user management system and access distant resources (applications and data) using a unique and proven identity.</a:t>
            </a:r>
          </a:p>
          <a:p>
            <a:pPr marL="342900" indent="-342900" eaLnBrk="0" hangingPunct="0">
              <a:spcBef>
                <a:spcPct val="20000"/>
              </a:spcBef>
              <a:buClr>
                <a:srgbClr val="CC0000"/>
              </a:buClr>
            </a:pPr>
            <a:endParaRPr lang="fr-FR" sz="1400"/>
          </a:p>
        </p:txBody>
      </p:sp>
      <p:sp>
        <p:nvSpPr>
          <p:cNvPr id="15367"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15362" name="Object 10">
            <a:hlinkClick r:id="" action="ppaction://ole?verb=1"/>
          </p:cNvPr>
          <p:cNvGraphicFramePr>
            <a:graphicFrameLocks noGrp="1" noChangeAspect="1"/>
          </p:cNvGraphicFramePr>
          <p:nvPr>
            <p:ph idx="1"/>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15543" name="Document" showAsIcon="1" r:id="rId4" imgW="914400" imgH="714240" progId="Word.Document.8">
                  <p:embed/>
                </p:oleObj>
              </mc:Choice>
              <mc:Fallback>
                <p:oleObj name="Document" showAsIcon="1" r:id="rId4" imgW="914400" imgH="714240"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Rectangle 14"/>
          <p:cNvSpPr>
            <a:spLocks noGrp="1" noChangeArrowheads="1"/>
          </p:cNvSpPr>
          <p:nvPr>
            <p:ph type="title"/>
          </p:nvPr>
        </p:nvSpPr>
        <p:spPr/>
        <p:txBody>
          <a:bodyPr/>
          <a:lstStyle/>
          <a:p>
            <a:r>
              <a:rPr lang="en-US" dirty="0">
                <a:solidFill>
                  <a:srgbClr val="0550A3"/>
                </a:solidFill>
              </a:rPr>
              <a:t>SAML</a:t>
            </a:r>
            <a:r>
              <a:rPr lang="en-US" sz="2000" dirty="0">
                <a:solidFill>
                  <a:srgbClr val="0550A3"/>
                </a:solidFill>
              </a:rPr>
              <a:t> - Security Assertion Markup Language</a:t>
            </a:r>
          </a:p>
        </p:txBody>
      </p:sp>
      <p:sp>
        <p:nvSpPr>
          <p:cNvPr id="9"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r>
              <a:rPr lang="en-GB" dirty="0">
                <a:solidFill>
                  <a:srgbClr val="0550A3"/>
                </a:solidFill>
              </a:rPr>
              <a:t>Criteria for adoption</a:t>
            </a:r>
          </a:p>
        </p:txBody>
      </p:sp>
      <p:sp>
        <p:nvSpPr>
          <p:cNvPr id="3" name="Espace réservé du contenu 2"/>
          <p:cNvSpPr>
            <a:spLocks noGrp="1"/>
          </p:cNvSpPr>
          <p:nvPr>
            <p:ph idx="1"/>
          </p:nvPr>
        </p:nvSpPr>
        <p:spPr/>
        <p:txBody>
          <a:bodyPr/>
          <a:lstStyle/>
          <a:p>
            <a:pPr>
              <a:spcAft>
                <a:spcPts val="600"/>
              </a:spcAft>
            </a:pPr>
            <a:r>
              <a:rPr lang="en-GB" dirty="0"/>
              <a:t>Criteria for a standard to be “Adopted”:</a:t>
            </a:r>
          </a:p>
          <a:p>
            <a:pPr lvl="1">
              <a:spcAft>
                <a:spcPts val="600"/>
              </a:spcAft>
            </a:pPr>
            <a:r>
              <a:rPr lang="en-GB" dirty="0"/>
              <a:t>Standard officially published and available</a:t>
            </a:r>
          </a:p>
          <a:p>
            <a:pPr lvl="1">
              <a:spcAft>
                <a:spcPts val="600"/>
              </a:spcAft>
            </a:pPr>
            <a:r>
              <a:rPr lang="en-GB" dirty="0"/>
              <a:t>Consistency of the standard with the ASD Through Life-cycle interoperability policy</a:t>
            </a:r>
          </a:p>
          <a:p>
            <a:pPr lvl="2">
              <a:spcAft>
                <a:spcPts val="600"/>
              </a:spcAft>
            </a:pPr>
            <a:r>
              <a:rPr lang="en-GB" sz="2000" dirty="0"/>
              <a:t>Refer to the related report on ASD SSG website, at </a:t>
            </a:r>
            <a:r>
              <a:rPr lang="en-GB" sz="2000" dirty="0">
                <a:hlinkClick r:id="rId2"/>
              </a:rPr>
              <a:t>www.asd-ssg.org/through-life-cycle-interoperability</a:t>
            </a:r>
            <a:endParaRPr lang="en-GB" sz="2000" dirty="0"/>
          </a:p>
          <a:p>
            <a:pPr lvl="1">
              <a:spcAft>
                <a:spcPts val="600"/>
              </a:spcAft>
            </a:pPr>
            <a:r>
              <a:rPr lang="en-GB" dirty="0"/>
              <a:t> Adoption statement validated by ASD members </a:t>
            </a:r>
            <a:r>
              <a:rPr lang="en-GB" sz="1800" b="0" dirty="0"/>
              <a:t>(the adoption statement could refer to any pilot implementations/deployments)</a:t>
            </a:r>
          </a:p>
          <a:p>
            <a:pPr>
              <a:spcAft>
                <a:spcPts val="600"/>
              </a:spcAft>
            </a:pPr>
            <a:endParaRPr lang="fr-FR" dirty="0"/>
          </a:p>
        </p:txBody>
      </p:sp>
    </p:spTree>
    <p:extLst>
      <p:ext uri="{BB962C8B-B14F-4D97-AF65-F5344CB8AC3E}">
        <p14:creationId xmlns:p14="http://schemas.microsoft.com/office/powerpoint/2010/main" val="334696972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457200" y="171450"/>
            <a:ext cx="8216900" cy="682625"/>
          </a:xfrm>
          <a:prstGeom prst="rect">
            <a:avLst/>
          </a:prstGeom>
          <a:noFill/>
          <a:ln w="9525">
            <a:noFill/>
            <a:miter lim="800000"/>
            <a:headEnd/>
            <a:tailEnd/>
          </a:ln>
        </p:spPr>
        <p:txBody>
          <a:bodyPr lIns="92075" tIns="46038" rIns="92075" bIns="46038" anchor="b"/>
          <a:lstStyle/>
          <a:p>
            <a:endParaRPr lang="en-US" sz="2000" b="1">
              <a:solidFill>
                <a:srgbClr val="0550A3"/>
              </a:solidFill>
            </a:endParaRPr>
          </a:p>
        </p:txBody>
      </p:sp>
      <p:sp>
        <p:nvSpPr>
          <p:cNvPr id="16389" name="Text Box 15"/>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2012-10-05</a:t>
            </a:r>
          </a:p>
        </p:txBody>
      </p:sp>
      <p:sp>
        <p:nvSpPr>
          <p:cNvPr id="16390" name="Rectangle 3"/>
          <p:cNvSpPr>
            <a:spLocks noChangeArrowheads="1"/>
          </p:cNvSpPr>
          <p:nvPr/>
        </p:nvSpPr>
        <p:spPr bwMode="auto">
          <a:xfrm>
            <a:off x="571500" y="1243013"/>
            <a:ext cx="5423858"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US" sz="2000" b="1" dirty="0"/>
              <a:t>Abstract</a:t>
            </a:r>
          </a:p>
          <a:p>
            <a:pPr marL="342900" indent="-342900" eaLnBrk="0" hangingPunct="0">
              <a:spcBef>
                <a:spcPct val="20000"/>
              </a:spcBef>
              <a:buClr>
                <a:srgbClr val="CC0000"/>
              </a:buClr>
              <a:buFontTx/>
              <a:buChar char="•"/>
            </a:pPr>
            <a:endParaRPr lang="en-US" sz="1400" dirty="0"/>
          </a:p>
          <a:p>
            <a:pPr marL="342900" indent="-342900" eaLnBrk="0" hangingPunct="0">
              <a:spcBef>
                <a:spcPct val="20000"/>
              </a:spcBef>
              <a:buClr>
                <a:srgbClr val="CC0000"/>
              </a:buClr>
              <a:buFontTx/>
              <a:buChar char="•"/>
            </a:pPr>
            <a:r>
              <a:rPr lang="en-GB" sz="1400" dirty="0"/>
              <a:t>SCORM describes a technical framework that references a harmonized set of e-learning-based guidelines, specifications and standards. Internationally proven as a training technology, implementations have succeeded through use of a content model to ensure consistent run-time environment behaviours that manage and track distributed learning events across e-learning communities. </a:t>
            </a:r>
          </a:p>
          <a:p>
            <a:pPr marL="342900" indent="-342900" eaLnBrk="0" hangingPunct="0">
              <a:spcBef>
                <a:spcPct val="20000"/>
              </a:spcBef>
              <a:buClr>
                <a:srgbClr val="CC0000"/>
              </a:buClr>
              <a:buFontTx/>
              <a:buChar char="•"/>
            </a:pPr>
            <a:r>
              <a:rPr lang="en-GB" sz="1400" dirty="0"/>
              <a:t>SCORM is built upon the work of the Aviation Industry Computer-Based Training (CBT) Committee (AICC), the IMS Global Learning Consortium, Inc., the Institute of Electrical and Electronics Engineers (IEEE), the Alliance for Remote Instructional Authoring and Distribution Networks for Europe (ARIADNE) and others. </a:t>
            </a:r>
          </a:p>
          <a:p>
            <a:pPr marL="342900" indent="-342900" eaLnBrk="0" hangingPunct="0">
              <a:spcBef>
                <a:spcPct val="20000"/>
              </a:spcBef>
              <a:buClr>
                <a:srgbClr val="CC0000"/>
              </a:buClr>
              <a:buFontTx/>
              <a:buChar char="•"/>
            </a:pPr>
            <a:r>
              <a:rPr lang="en-GB" sz="1400" dirty="0"/>
              <a:t>It creates one unified "reference model" of interrelated technical specifications and guidelines that meet United States Department of </a:t>
            </a:r>
            <a:r>
              <a:rPr lang="en-GB" sz="1400" dirty="0" err="1"/>
              <a:t>Defense</a:t>
            </a:r>
            <a:r>
              <a:rPr lang="en-GB" sz="1400" dirty="0"/>
              <a:t> (</a:t>
            </a:r>
            <a:r>
              <a:rPr lang="en-GB" sz="1400" dirty="0" err="1"/>
              <a:t>DoD</a:t>
            </a:r>
            <a:r>
              <a:rPr lang="en-GB" sz="1400" dirty="0"/>
              <a:t>) high-level requirements for Web-based learning content and systems. South Korea’s Education Ministry has implemented SCORM across all grade levels to manage after-school tutorial programs. SCORM has proven to support a diversity of content and communities.</a:t>
            </a:r>
            <a:r>
              <a:rPr lang="en-US" sz="1400" b="1" dirty="0"/>
              <a:t> </a:t>
            </a:r>
            <a:endParaRPr lang="en-GB" sz="1400" dirty="0"/>
          </a:p>
        </p:txBody>
      </p:sp>
      <p:sp>
        <p:nvSpPr>
          <p:cNvPr id="16391"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16386" name="Object 7">
            <a:hlinkClick r:id="" action="ppaction://ole?verb=1"/>
          </p:cNvPr>
          <p:cNvGraphicFramePr>
            <a:graphicFrameLocks noGrp="1" noChangeAspect="1"/>
          </p:cNvGraphicFramePr>
          <p:nvPr>
            <p:ph idx="1"/>
            <p:extLst>
              <p:ext uri="{D42A27DB-BD31-4B8C-83A1-F6EECF244321}">
                <p14:modId xmlns:p14="http://schemas.microsoft.com/office/powerpoint/2010/main" val="3737183312"/>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16567" name="Document" showAsIcon="1" r:id="rId4" imgW="914400" imgH="714240" progId="Word.Document.8">
                  <p:embed/>
                </p:oleObj>
              </mc:Choice>
              <mc:Fallback>
                <p:oleObj name="Document" showAsIcon="1" r:id="rId4" imgW="914400" imgH="714240" progId="Word.Document.8">
                  <p:embed/>
                  <p:pic>
                    <p:nvPicPr>
                      <p:cNvPr id="0" name="Object 7"/>
                      <p:cNvPicPr>
                        <a:picLocks noChangeAspect="1" noChangeArrowheads="1"/>
                      </p:cNvPicPr>
                      <p:nvPr/>
                    </p:nvPicPr>
                    <p:blipFill>
                      <a:blip r:embed="rId5"/>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Rectangle 8"/>
          <p:cNvSpPr>
            <a:spLocks noGrp="1" noChangeArrowheads="1"/>
          </p:cNvSpPr>
          <p:nvPr>
            <p:ph type="title"/>
          </p:nvPr>
        </p:nvSpPr>
        <p:spPr/>
        <p:txBody>
          <a:bodyPr/>
          <a:lstStyle/>
          <a:p>
            <a:r>
              <a:rPr lang="en-US" dirty="0">
                <a:solidFill>
                  <a:srgbClr val="0550A3"/>
                </a:solidFill>
              </a:rPr>
              <a:t>SCORM</a:t>
            </a:r>
            <a:r>
              <a:rPr lang="en-US" sz="2000" dirty="0">
                <a:solidFill>
                  <a:srgbClr val="0550A3"/>
                </a:solidFill>
              </a:rPr>
              <a:t> - Sharable Content Object Reference Model 2004</a:t>
            </a:r>
          </a:p>
        </p:txBody>
      </p:sp>
      <p:sp>
        <p:nvSpPr>
          <p:cNvPr id="9"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457200" y="171450"/>
            <a:ext cx="8216900" cy="682625"/>
          </a:xfrm>
          <a:prstGeom prst="rect">
            <a:avLst/>
          </a:prstGeom>
          <a:noFill/>
          <a:ln w="9525">
            <a:noFill/>
            <a:miter lim="800000"/>
            <a:headEnd/>
            <a:tailEnd/>
          </a:ln>
        </p:spPr>
        <p:txBody>
          <a:bodyPr lIns="92075" tIns="46038" rIns="92075" bIns="46038" anchor="b"/>
          <a:lstStyle/>
          <a:p>
            <a:endParaRPr lang="en-US" sz="2000" b="1">
              <a:solidFill>
                <a:srgbClr val="0550A3"/>
              </a:solidFill>
            </a:endParaRPr>
          </a:p>
        </p:txBody>
      </p:sp>
      <p:sp>
        <p:nvSpPr>
          <p:cNvPr id="16389" name="Text Box 15"/>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2018-11-12</a:t>
            </a:r>
          </a:p>
        </p:txBody>
      </p:sp>
      <p:sp>
        <p:nvSpPr>
          <p:cNvPr id="16390" name="Rectangle 3"/>
          <p:cNvSpPr>
            <a:spLocks noChangeArrowheads="1"/>
          </p:cNvSpPr>
          <p:nvPr/>
        </p:nvSpPr>
        <p:spPr bwMode="auto">
          <a:xfrm>
            <a:off x="571500" y="1243013"/>
            <a:ext cx="5611186"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US" sz="2000" b="1" dirty="0"/>
              <a:t>Abstract</a:t>
            </a:r>
          </a:p>
          <a:p>
            <a:pPr marL="342900" indent="-342900" eaLnBrk="0" hangingPunct="0">
              <a:spcBef>
                <a:spcPct val="20000"/>
              </a:spcBef>
              <a:buClr>
                <a:srgbClr val="CC0000"/>
              </a:buClr>
              <a:buFontTx/>
              <a:buChar char="•"/>
            </a:pPr>
            <a:endParaRPr lang="en-US" sz="1400" dirty="0"/>
          </a:p>
          <a:p>
            <a:pPr marL="342900" indent="-342900" eaLnBrk="0" hangingPunct="0">
              <a:spcBef>
                <a:spcPct val="20000"/>
              </a:spcBef>
              <a:buClr>
                <a:srgbClr val="CC0000"/>
              </a:buClr>
              <a:buFontTx/>
              <a:buChar char="•"/>
            </a:pPr>
            <a:r>
              <a:rPr lang="en-US" sz="1200" dirty="0"/>
              <a:t>ATA Spec 2000 is a global aviation specification to automate the business processes and information exchange associated with aircraft parts, materiel, maintenance and reliability. This specification encompasses a wide variety of information exchange and is used broadly by the world's airlines and suppliers. </a:t>
            </a:r>
          </a:p>
          <a:p>
            <a:pPr marL="342900" indent="-342900" eaLnBrk="0" hangingPunct="0">
              <a:spcBef>
                <a:spcPct val="20000"/>
              </a:spcBef>
              <a:buClr>
                <a:srgbClr val="CC0000"/>
              </a:buClr>
              <a:buFontTx/>
              <a:buChar char="•"/>
            </a:pPr>
            <a:r>
              <a:rPr lang="en-US" sz="1200" dirty="0"/>
              <a:t>Spec 2000 was up to 2016 structured into major chapters, each designed to stand alone for ease of understanding, as well as ease of implementation. Appendices are assigned to those subjects common to each chapter. </a:t>
            </a:r>
          </a:p>
          <a:p>
            <a:pPr marL="800100" lvl="1" indent="-342900" eaLnBrk="0" hangingPunct="0">
              <a:spcBef>
                <a:spcPct val="20000"/>
              </a:spcBef>
              <a:buClr>
                <a:srgbClr val="CC0000"/>
              </a:buClr>
              <a:buFontTx/>
              <a:buChar char="•"/>
            </a:pPr>
            <a:r>
              <a:rPr lang="en-US" sz="900" dirty="0"/>
              <a:t>Chapter 1 - Provisioning</a:t>
            </a:r>
          </a:p>
          <a:p>
            <a:pPr marL="800100" lvl="1" indent="-342900" eaLnBrk="0" hangingPunct="0">
              <a:spcBef>
                <a:spcPct val="20000"/>
              </a:spcBef>
              <a:buClr>
                <a:srgbClr val="CC0000"/>
              </a:buClr>
              <a:buFontTx/>
              <a:buChar char="•"/>
            </a:pPr>
            <a:r>
              <a:rPr lang="en-US" sz="900" dirty="0"/>
              <a:t>Chapter 2 - Procurement Planning - Download Free </a:t>
            </a:r>
          </a:p>
          <a:p>
            <a:pPr marL="800100" lvl="1" indent="-342900" eaLnBrk="0" hangingPunct="0">
              <a:spcBef>
                <a:spcPct val="20000"/>
              </a:spcBef>
              <a:buClr>
                <a:srgbClr val="CC0000"/>
              </a:buClr>
              <a:buFontTx/>
              <a:buChar char="•"/>
            </a:pPr>
            <a:r>
              <a:rPr lang="en-US" sz="900" dirty="0"/>
              <a:t>Chapter 3 - Order Administration</a:t>
            </a:r>
          </a:p>
          <a:p>
            <a:pPr marL="800100" lvl="1" indent="-342900" eaLnBrk="0" hangingPunct="0">
              <a:spcBef>
                <a:spcPct val="20000"/>
              </a:spcBef>
              <a:buClr>
                <a:srgbClr val="CC0000"/>
              </a:buClr>
              <a:buFontTx/>
              <a:buChar char="•"/>
            </a:pPr>
            <a:r>
              <a:rPr lang="en-US" sz="900" dirty="0"/>
              <a:t>Chapter 4 - Customer Invoicing</a:t>
            </a:r>
          </a:p>
          <a:p>
            <a:pPr marL="800100" lvl="1" indent="-342900" eaLnBrk="0" hangingPunct="0">
              <a:spcBef>
                <a:spcPct val="20000"/>
              </a:spcBef>
              <a:buClr>
                <a:srgbClr val="CC0000"/>
              </a:buClr>
              <a:buFontTx/>
              <a:buChar char="•"/>
            </a:pPr>
            <a:r>
              <a:rPr lang="en-US" sz="900" dirty="0"/>
              <a:t>Chapter 5 - Information and Data Exchange</a:t>
            </a:r>
          </a:p>
          <a:p>
            <a:pPr marL="800100" lvl="1" indent="-342900" eaLnBrk="0" hangingPunct="0">
              <a:spcBef>
                <a:spcPct val="20000"/>
              </a:spcBef>
              <a:buClr>
                <a:srgbClr val="CC0000"/>
              </a:buClr>
              <a:buFontTx/>
              <a:buChar char="•"/>
            </a:pPr>
            <a:r>
              <a:rPr lang="en-US" sz="900" dirty="0"/>
              <a:t>Chapter 6 - Communications Commands</a:t>
            </a:r>
          </a:p>
          <a:p>
            <a:pPr marL="800100" lvl="1" indent="-342900" eaLnBrk="0" hangingPunct="0">
              <a:spcBef>
                <a:spcPct val="20000"/>
              </a:spcBef>
              <a:buClr>
                <a:srgbClr val="CC0000"/>
              </a:buClr>
              <a:buFontTx/>
              <a:buChar char="•"/>
            </a:pPr>
            <a:r>
              <a:rPr lang="en-US" sz="900" dirty="0"/>
              <a:t>Chapter 7 - Repair Order Administration</a:t>
            </a:r>
          </a:p>
          <a:p>
            <a:pPr marL="800100" lvl="1" indent="-342900" eaLnBrk="0" hangingPunct="0">
              <a:spcBef>
                <a:spcPct val="20000"/>
              </a:spcBef>
              <a:buClr>
                <a:srgbClr val="CC0000"/>
              </a:buClr>
              <a:buFontTx/>
              <a:buChar char="•"/>
            </a:pPr>
            <a:r>
              <a:rPr lang="en-US" sz="900" dirty="0"/>
              <a:t>Chapter 8 - Repair/Overhaul Planning</a:t>
            </a:r>
          </a:p>
          <a:p>
            <a:pPr marL="800100" lvl="1" indent="-342900" eaLnBrk="0" hangingPunct="0">
              <a:spcBef>
                <a:spcPct val="20000"/>
              </a:spcBef>
              <a:buClr>
                <a:srgbClr val="CC0000"/>
              </a:buClr>
              <a:buFontTx/>
              <a:buChar char="•"/>
            </a:pPr>
            <a:r>
              <a:rPr lang="en-US" sz="900" dirty="0"/>
              <a:t>Chapter 9 - Automated Identification and Data Capture - Purchase Separately</a:t>
            </a:r>
          </a:p>
          <a:p>
            <a:pPr marL="800100" lvl="1" indent="-342900" eaLnBrk="0" hangingPunct="0">
              <a:spcBef>
                <a:spcPct val="20000"/>
              </a:spcBef>
              <a:buClr>
                <a:srgbClr val="CC0000"/>
              </a:buClr>
              <a:buFontTx/>
              <a:buChar char="•"/>
            </a:pPr>
            <a:r>
              <a:rPr lang="en-US" sz="900" dirty="0"/>
              <a:t>Chapter 10 - SPEC2000/ASC X12 Implementation Guide</a:t>
            </a:r>
          </a:p>
          <a:p>
            <a:pPr marL="800100" lvl="1" indent="-342900" eaLnBrk="0" hangingPunct="0">
              <a:spcBef>
                <a:spcPct val="20000"/>
              </a:spcBef>
              <a:buClr>
                <a:srgbClr val="CC0000"/>
              </a:buClr>
              <a:buFontTx/>
              <a:buChar char="•"/>
            </a:pPr>
            <a:r>
              <a:rPr lang="en-US" sz="900" dirty="0"/>
              <a:t>Chapter 11 - Reliability Data Collection/Exchange - Purchase Separately</a:t>
            </a:r>
          </a:p>
          <a:p>
            <a:pPr marL="800100" lvl="1" indent="-342900" eaLnBrk="0" hangingPunct="0">
              <a:spcBef>
                <a:spcPct val="20000"/>
              </a:spcBef>
              <a:buClr>
                <a:srgbClr val="CC0000"/>
              </a:buClr>
              <a:buFontTx/>
              <a:buChar char="•"/>
            </a:pPr>
            <a:r>
              <a:rPr lang="en-US" sz="900" dirty="0"/>
              <a:t>Chapter 12 - Airline Inventory Redistribution System (AIRS) - Download Free</a:t>
            </a:r>
          </a:p>
          <a:p>
            <a:pPr marL="800100" lvl="1" indent="-342900" eaLnBrk="0" hangingPunct="0">
              <a:spcBef>
                <a:spcPct val="20000"/>
              </a:spcBef>
              <a:buClr>
                <a:srgbClr val="CC0000"/>
              </a:buClr>
              <a:buFontTx/>
              <a:buChar char="•"/>
            </a:pPr>
            <a:r>
              <a:rPr lang="en-US" sz="900" dirty="0"/>
              <a:t>Chapter 13 - Industry Performance Metrics</a:t>
            </a:r>
          </a:p>
          <a:p>
            <a:pPr marL="800100" lvl="1" indent="-342900" eaLnBrk="0" hangingPunct="0">
              <a:spcBef>
                <a:spcPct val="20000"/>
              </a:spcBef>
              <a:buClr>
                <a:srgbClr val="CC0000"/>
              </a:buClr>
              <a:buFontTx/>
              <a:buChar char="•"/>
            </a:pPr>
            <a:r>
              <a:rPr lang="en-US" sz="900" dirty="0"/>
              <a:t>Chapter 14 - Warranty</a:t>
            </a:r>
          </a:p>
          <a:p>
            <a:pPr marL="800100" lvl="1" indent="-342900" eaLnBrk="0" hangingPunct="0">
              <a:spcBef>
                <a:spcPct val="20000"/>
              </a:spcBef>
              <a:buClr>
                <a:srgbClr val="CC0000"/>
              </a:buClr>
              <a:buFontTx/>
              <a:buChar char="•"/>
            </a:pPr>
            <a:r>
              <a:rPr lang="en-US" sz="900" dirty="0"/>
              <a:t>Chapter 15 - Delivery Configuration Data</a:t>
            </a:r>
          </a:p>
          <a:p>
            <a:pPr marL="800100" lvl="1" indent="-342900" eaLnBrk="0" hangingPunct="0">
              <a:spcBef>
                <a:spcPct val="20000"/>
              </a:spcBef>
              <a:buClr>
                <a:srgbClr val="CC0000"/>
              </a:buClr>
              <a:buFontTx/>
              <a:buChar char="•"/>
            </a:pPr>
            <a:r>
              <a:rPr lang="en-US" sz="900" dirty="0"/>
              <a:t>Chapter 16 - Electronic Parts Certification Forms - Download Free</a:t>
            </a:r>
          </a:p>
          <a:p>
            <a:pPr marL="800100" lvl="1" indent="-342900" eaLnBrk="0" hangingPunct="0">
              <a:spcBef>
                <a:spcPct val="20000"/>
              </a:spcBef>
              <a:buClr>
                <a:srgbClr val="CC0000"/>
              </a:buClr>
              <a:buFontTx/>
              <a:buChar char="•"/>
            </a:pPr>
            <a:r>
              <a:rPr lang="en-US" sz="900" dirty="0"/>
              <a:t>Chapter 17 - Electronic Logbook </a:t>
            </a:r>
          </a:p>
        </p:txBody>
      </p:sp>
      <p:sp>
        <p:nvSpPr>
          <p:cNvPr id="16391"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16392" name="Rectangle 8"/>
          <p:cNvSpPr>
            <a:spLocks noGrp="1" noChangeArrowheads="1"/>
          </p:cNvSpPr>
          <p:nvPr>
            <p:ph type="title"/>
          </p:nvPr>
        </p:nvSpPr>
        <p:spPr/>
        <p:txBody>
          <a:bodyPr/>
          <a:lstStyle/>
          <a:p>
            <a:r>
              <a:rPr lang="en-US" sz="2400" dirty="0">
                <a:solidFill>
                  <a:srgbClr val="0550A3"/>
                </a:solidFill>
              </a:rPr>
              <a:t>SPEC2000</a:t>
            </a:r>
            <a:r>
              <a:rPr lang="en-US" sz="1600" dirty="0">
                <a:solidFill>
                  <a:srgbClr val="0550A3"/>
                </a:solidFill>
              </a:rPr>
              <a:t> </a:t>
            </a:r>
            <a:r>
              <a:rPr lang="en-US" sz="1800" dirty="0">
                <a:solidFill>
                  <a:srgbClr val="0550A3"/>
                </a:solidFill>
              </a:rPr>
              <a:t>– ATA E-Business Specification for </a:t>
            </a:r>
            <a:r>
              <a:rPr lang="en-US" sz="1800" dirty="0" err="1">
                <a:solidFill>
                  <a:srgbClr val="0550A3"/>
                </a:solidFill>
              </a:rPr>
              <a:t>Materiels</a:t>
            </a:r>
            <a:r>
              <a:rPr lang="en-US" sz="1800" dirty="0">
                <a:solidFill>
                  <a:srgbClr val="0550A3"/>
                </a:solidFill>
              </a:rPr>
              <a:t> Management</a:t>
            </a:r>
          </a:p>
        </p:txBody>
      </p:sp>
      <p:sp>
        <p:nvSpPr>
          <p:cNvPr id="9"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graphicFrame>
        <p:nvGraphicFramePr>
          <p:cNvPr id="2" name="Objet 1"/>
          <p:cNvGraphicFramePr>
            <a:graphicFrameLocks noChangeAspect="1"/>
          </p:cNvGraphicFramePr>
          <p:nvPr>
            <p:extLst>
              <p:ext uri="{D42A27DB-BD31-4B8C-83A1-F6EECF244321}">
                <p14:modId xmlns:p14="http://schemas.microsoft.com/office/powerpoint/2010/main" val="2177827036"/>
              </p:ext>
            </p:extLst>
          </p:nvPr>
        </p:nvGraphicFramePr>
        <p:xfrm>
          <a:off x="6837363" y="2539462"/>
          <a:ext cx="914400" cy="771525"/>
        </p:xfrm>
        <a:graphic>
          <a:graphicData uri="http://schemas.openxmlformats.org/presentationml/2006/ole">
            <mc:AlternateContent xmlns:mc="http://schemas.openxmlformats.org/markup-compatibility/2006">
              <mc:Choice xmlns:v="urn:schemas-microsoft-com:vml" Requires="v">
                <p:oleObj spid="_x0000_s139304"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6837363" y="253946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4450680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457200" y="171450"/>
            <a:ext cx="8216900" cy="682625"/>
          </a:xfrm>
          <a:prstGeom prst="rect">
            <a:avLst/>
          </a:prstGeom>
          <a:noFill/>
          <a:ln w="9525">
            <a:noFill/>
            <a:miter lim="800000"/>
            <a:headEnd/>
            <a:tailEnd/>
          </a:ln>
        </p:spPr>
        <p:txBody>
          <a:bodyPr lIns="92075" tIns="46038" rIns="92075" bIns="46038" anchor="b"/>
          <a:lstStyle/>
          <a:p>
            <a:endParaRPr lang="en-US" sz="2000" b="1">
              <a:solidFill>
                <a:srgbClr val="0550A3"/>
              </a:solidFill>
            </a:endParaRPr>
          </a:p>
        </p:txBody>
      </p:sp>
      <p:sp>
        <p:nvSpPr>
          <p:cNvPr id="16389" name="Text Box 15"/>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2018-11-12</a:t>
            </a:r>
          </a:p>
        </p:txBody>
      </p:sp>
      <p:sp>
        <p:nvSpPr>
          <p:cNvPr id="16390" name="Rectangle 3"/>
          <p:cNvSpPr>
            <a:spLocks noChangeArrowheads="1"/>
          </p:cNvSpPr>
          <p:nvPr/>
        </p:nvSpPr>
        <p:spPr bwMode="auto">
          <a:xfrm>
            <a:off x="571500" y="1243013"/>
            <a:ext cx="5745410"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US" sz="2000" b="1" dirty="0"/>
              <a:t>Abstract</a:t>
            </a:r>
          </a:p>
          <a:p>
            <a:pPr marL="342900" indent="-342900" eaLnBrk="0" hangingPunct="0">
              <a:spcBef>
                <a:spcPct val="20000"/>
              </a:spcBef>
              <a:buClr>
                <a:srgbClr val="CC0000"/>
              </a:buClr>
              <a:buFontTx/>
              <a:buChar char="•"/>
            </a:pPr>
            <a:endParaRPr lang="en-US" sz="1400" dirty="0"/>
          </a:p>
          <a:p>
            <a:pPr marL="342900" indent="-342900" eaLnBrk="0" hangingPunct="0">
              <a:spcBef>
                <a:spcPct val="20000"/>
              </a:spcBef>
              <a:buClr>
                <a:srgbClr val="CC0000"/>
              </a:buClr>
              <a:buFontTx/>
              <a:buChar char="•"/>
            </a:pPr>
            <a:r>
              <a:rPr lang="en-US" sz="1200" dirty="0"/>
              <a:t>The purpose of this specification is to provide a concise set of information standards and guidelines for the management, configuration and interchange of flight operations technical content for fixed-wing and rotorcraft. This Specification is focused on a data-centric approach, addressing the aircraft operator’s current and planned future operational / business requirements of these data. A corner stone of this specification is that these data are stored once, reusable without rework, and the interchange.   </a:t>
            </a:r>
          </a:p>
          <a:p>
            <a:pPr marL="342900" indent="-342900" eaLnBrk="0" hangingPunct="0">
              <a:spcBef>
                <a:spcPct val="20000"/>
              </a:spcBef>
              <a:buClr>
                <a:srgbClr val="CC0000"/>
              </a:buClr>
              <a:buFontTx/>
              <a:buChar char="•"/>
            </a:pPr>
            <a:r>
              <a:rPr lang="en-US" sz="1200" dirty="0"/>
              <a:t>This specification is designed to enable the cost-effective and efficient exchange of digital data between information providers and information users for Flight Operations. The primary goals, features, and objectives are:</a:t>
            </a:r>
          </a:p>
          <a:p>
            <a:pPr marL="800100" lvl="1" indent="-342900" eaLnBrk="0" hangingPunct="0">
              <a:spcBef>
                <a:spcPct val="20000"/>
              </a:spcBef>
              <a:buClr>
                <a:srgbClr val="CC0000"/>
              </a:buClr>
              <a:buFontTx/>
              <a:buChar char="•"/>
            </a:pPr>
            <a:r>
              <a:rPr lang="en-US" sz="1100" dirty="0"/>
              <a:t>Exchange of information based on non-proprietary standards.</a:t>
            </a:r>
          </a:p>
          <a:p>
            <a:pPr marL="800100" lvl="1" indent="-342900" eaLnBrk="0" hangingPunct="0">
              <a:spcBef>
                <a:spcPct val="20000"/>
              </a:spcBef>
              <a:buClr>
                <a:srgbClr val="CC0000"/>
              </a:buClr>
              <a:buFontTx/>
              <a:buChar char="•"/>
            </a:pPr>
            <a:r>
              <a:rPr lang="en-US" sz="1100" dirty="0"/>
              <a:t>A standard architecture that is data-centric as opposed to document-centric, and relies on modular, reusable components.</a:t>
            </a:r>
          </a:p>
          <a:p>
            <a:pPr marL="800100" lvl="1" indent="-342900" eaLnBrk="0" hangingPunct="0">
              <a:spcBef>
                <a:spcPct val="20000"/>
              </a:spcBef>
              <a:buClr>
                <a:srgbClr val="CC0000"/>
              </a:buClr>
              <a:buFontTx/>
              <a:buChar char="•"/>
            </a:pPr>
            <a:r>
              <a:rPr lang="en-US" sz="1100" dirty="0"/>
              <a:t>Information from multiple manufacturers is received by operators in a single, consistent manner.</a:t>
            </a:r>
          </a:p>
          <a:p>
            <a:pPr marL="800100" lvl="1" indent="-342900" eaLnBrk="0" hangingPunct="0">
              <a:spcBef>
                <a:spcPct val="20000"/>
              </a:spcBef>
              <a:buClr>
                <a:srgbClr val="CC0000"/>
              </a:buClr>
              <a:buFontTx/>
              <a:buChar char="•"/>
            </a:pPr>
            <a:r>
              <a:rPr lang="en-US" sz="1100" dirty="0"/>
              <a:t>Facilitate identification of changes to the data.</a:t>
            </a:r>
          </a:p>
          <a:p>
            <a:pPr marL="800100" lvl="1" indent="-342900" eaLnBrk="0" hangingPunct="0">
              <a:spcBef>
                <a:spcPct val="20000"/>
              </a:spcBef>
              <a:buClr>
                <a:srgbClr val="CC0000"/>
              </a:buClr>
              <a:buFontTx/>
              <a:buChar char="•"/>
            </a:pPr>
            <a:r>
              <a:rPr lang="en-US" sz="1100" dirty="0"/>
              <a:t>Facilitate modification or re-authoring of information.</a:t>
            </a:r>
          </a:p>
          <a:p>
            <a:pPr marL="800100" lvl="1" indent="-342900" eaLnBrk="0" hangingPunct="0">
              <a:spcBef>
                <a:spcPct val="20000"/>
              </a:spcBef>
              <a:buClr>
                <a:srgbClr val="CC0000"/>
              </a:buClr>
              <a:buFontTx/>
              <a:buChar char="•"/>
            </a:pPr>
            <a:r>
              <a:rPr lang="en-US" sz="1100" dirty="0"/>
              <a:t>Separate presentation of information from the content of the information, enabling output to multiple formats.</a:t>
            </a:r>
          </a:p>
          <a:p>
            <a:pPr marL="800100" lvl="1" indent="-342900" eaLnBrk="0" hangingPunct="0">
              <a:spcBef>
                <a:spcPct val="20000"/>
              </a:spcBef>
              <a:buClr>
                <a:srgbClr val="CC0000"/>
              </a:buClr>
              <a:buFontTx/>
              <a:buChar char="•"/>
            </a:pPr>
            <a:r>
              <a:rPr lang="en-US" sz="1100" dirty="0"/>
              <a:t>Enable identification of information based on its applicability to specific aircraft or fleets.</a:t>
            </a:r>
          </a:p>
          <a:p>
            <a:pPr marL="800100" lvl="1" indent="-342900" eaLnBrk="0" hangingPunct="0">
              <a:spcBef>
                <a:spcPct val="20000"/>
              </a:spcBef>
              <a:buClr>
                <a:srgbClr val="CC0000"/>
              </a:buClr>
              <a:buFontTx/>
              <a:buChar char="•"/>
            </a:pPr>
            <a:r>
              <a:rPr lang="en-US" sz="1100" dirty="0"/>
              <a:t>Facilitate re-use of content for different audiences, e.g., Crew Use During Flight, In-House Training, Engineering, Computer-Based Training (CBT).</a:t>
            </a:r>
          </a:p>
        </p:txBody>
      </p:sp>
      <p:sp>
        <p:nvSpPr>
          <p:cNvPr id="16391"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16392" name="Rectangle 8"/>
          <p:cNvSpPr>
            <a:spLocks noGrp="1" noChangeArrowheads="1"/>
          </p:cNvSpPr>
          <p:nvPr>
            <p:ph type="title"/>
          </p:nvPr>
        </p:nvSpPr>
        <p:spPr/>
        <p:txBody>
          <a:bodyPr/>
          <a:lstStyle/>
          <a:p>
            <a:r>
              <a:rPr lang="en-US" sz="2400" dirty="0">
                <a:solidFill>
                  <a:srgbClr val="0550A3"/>
                </a:solidFill>
              </a:rPr>
              <a:t>SPEC2300</a:t>
            </a:r>
            <a:r>
              <a:rPr lang="en-US" sz="1800" dirty="0">
                <a:solidFill>
                  <a:srgbClr val="0550A3"/>
                </a:solidFill>
              </a:rPr>
              <a:t> - Data Exchange Standard For Flight Operations</a:t>
            </a:r>
          </a:p>
        </p:txBody>
      </p:sp>
      <p:sp>
        <p:nvSpPr>
          <p:cNvPr id="9"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graphicFrame>
        <p:nvGraphicFramePr>
          <p:cNvPr id="2" name="Objet 1"/>
          <p:cNvGraphicFramePr>
            <a:graphicFrameLocks noChangeAspect="1"/>
          </p:cNvGraphicFramePr>
          <p:nvPr>
            <p:extLst>
              <p:ext uri="{D42A27DB-BD31-4B8C-83A1-F6EECF244321}">
                <p14:modId xmlns:p14="http://schemas.microsoft.com/office/powerpoint/2010/main" val="3385889920"/>
              </p:ext>
            </p:extLst>
          </p:nvPr>
        </p:nvGraphicFramePr>
        <p:xfrm>
          <a:off x="6837363" y="2430375"/>
          <a:ext cx="914400" cy="771525"/>
        </p:xfrm>
        <a:graphic>
          <a:graphicData uri="http://schemas.openxmlformats.org/presentationml/2006/ole">
            <mc:AlternateContent xmlns:mc="http://schemas.openxmlformats.org/markup-compatibility/2006">
              <mc:Choice xmlns:v="urn:schemas-microsoft-com:vml" Requires="v">
                <p:oleObj spid="_x0000_s140327"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6837363" y="24303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217485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5"/>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2017-02-01</a:t>
            </a:r>
          </a:p>
        </p:txBody>
      </p:sp>
      <p:sp>
        <p:nvSpPr>
          <p:cNvPr id="17413" name="Rectangle 3"/>
          <p:cNvSpPr>
            <a:spLocks noChangeArrowheads="1"/>
          </p:cNvSpPr>
          <p:nvPr/>
        </p:nvSpPr>
        <p:spPr bwMode="auto">
          <a:xfrm>
            <a:off x="571500" y="1233488"/>
            <a:ext cx="5289550" cy="5041900"/>
          </a:xfrm>
          <a:prstGeom prst="rect">
            <a:avLst/>
          </a:prstGeom>
          <a:noFill/>
          <a:ln w="9525">
            <a:noFill/>
            <a:miter lim="800000"/>
            <a:headEnd/>
            <a:tailEnd/>
          </a:ln>
        </p:spPr>
        <p:txBody>
          <a:bodyPr lIns="92075" tIns="46038" rIns="92075" bIns="46038"/>
          <a:lstStyle/>
          <a:p>
            <a:pPr marL="342900" indent="-342900">
              <a:spcBef>
                <a:spcPct val="20000"/>
              </a:spcBef>
              <a:buClr>
                <a:srgbClr val="CC0000"/>
              </a:buClr>
            </a:pPr>
            <a:r>
              <a:rPr lang="en-US" sz="2000" b="1" dirty="0"/>
              <a:t>Abstract</a:t>
            </a:r>
          </a:p>
          <a:p>
            <a:pPr marL="342900" indent="-342900" eaLnBrk="0" hangingPunct="0">
              <a:spcBef>
                <a:spcPct val="20000"/>
              </a:spcBef>
              <a:buClr>
                <a:srgbClr val="CC0000"/>
              </a:buClr>
              <a:buFontTx/>
              <a:buChar char="•"/>
            </a:pPr>
            <a:endParaRPr lang="en-US" sz="1400" dirty="0"/>
          </a:p>
          <a:p>
            <a:pPr marL="342900" indent="-342900" eaLnBrk="0" hangingPunct="0">
              <a:spcBef>
                <a:spcPct val="20000"/>
              </a:spcBef>
              <a:buClr>
                <a:srgbClr val="CC0000"/>
              </a:buClr>
              <a:buFontTx/>
              <a:buChar char="•"/>
            </a:pPr>
            <a:r>
              <a:rPr lang="en-US" sz="1400" dirty="0"/>
              <a:t>ASD-STE100 (European Community Trade Mark No. 004901195) is an international specification for the preparation of maintenance documentation in a controlled language. A controlled language is a form of language with special restrictions on grammar, style and vocabulary usage.</a:t>
            </a:r>
          </a:p>
          <a:p>
            <a:pPr marL="342900" indent="-342900" eaLnBrk="0" hangingPunct="0">
              <a:spcBef>
                <a:spcPct val="20000"/>
              </a:spcBef>
              <a:buClr>
                <a:srgbClr val="CC0000"/>
              </a:buClr>
              <a:buFontTx/>
              <a:buChar char="•"/>
            </a:pPr>
            <a:r>
              <a:rPr lang="en-US" sz="1400" dirty="0"/>
              <a:t>It was developed in the early Eighties (as AECMA Simplified English) to help the users of English-language documentation to understand what they read. The ASD-STE100 provides a set of Writing Rules and a Dictionary of controlled vocabulary.</a:t>
            </a:r>
          </a:p>
          <a:p>
            <a:pPr marL="342900" indent="-342900" eaLnBrk="0" hangingPunct="0">
              <a:spcBef>
                <a:spcPct val="20000"/>
              </a:spcBef>
              <a:buClr>
                <a:srgbClr val="CC0000"/>
              </a:buClr>
              <a:buFontTx/>
              <a:buChar char="•"/>
            </a:pPr>
            <a:r>
              <a:rPr lang="en-US" sz="1400" dirty="0"/>
              <a:t>The Writing Rules cover aspects of grammar and style; the Dictionary specifies the general words that can be used. These words were chosen for their simplicity and ease of recognition. In general, there is only one word for one meaning, and one part of speech for one word. In addition to the specified general vocabulary, ASD-STE100 accepts the use of company-specific or project-oriented technical words, provided that they fit into one of the categories listed in the Specification. Control of any additional specific vocabulary is, of course, the responsibility of the company or the project itself.</a:t>
            </a:r>
          </a:p>
          <a:p>
            <a:pPr marL="342900" indent="-342900" eaLnBrk="0" hangingPunct="0">
              <a:spcBef>
                <a:spcPct val="20000"/>
              </a:spcBef>
              <a:buClr>
                <a:srgbClr val="CC0000"/>
              </a:buClr>
              <a:buFontTx/>
              <a:buChar char="•"/>
            </a:pPr>
            <a:endParaRPr lang="en-US" sz="1400" dirty="0"/>
          </a:p>
        </p:txBody>
      </p:sp>
      <p:sp>
        <p:nvSpPr>
          <p:cNvPr id="17414"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17410" name="Object 10">
            <a:hlinkClick r:id="" action="ppaction://ole?verb=1"/>
          </p:cNvPr>
          <p:cNvGraphicFramePr>
            <a:graphicFrameLocks noGrp="1" noChangeAspect="1"/>
          </p:cNvGraphicFramePr>
          <p:nvPr>
            <p:ph idx="1"/>
            <p:extLst>
              <p:ext uri="{D42A27DB-BD31-4B8C-83A1-F6EECF244321}">
                <p14:modId xmlns:p14="http://schemas.microsoft.com/office/powerpoint/2010/main" val="3588486719"/>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17592" name="Document" showAsIcon="1" r:id="rId4" imgW="914400" imgH="714240" progId="Word.Document.8">
                  <p:embed/>
                </p:oleObj>
              </mc:Choice>
              <mc:Fallback>
                <p:oleObj name="Document" showAsIcon="1" r:id="rId4" imgW="914400" imgH="714240" progId="Word.Document.8">
                  <p:embed/>
                  <p:pic>
                    <p:nvPicPr>
                      <p:cNvPr id="0" name="Object 10"/>
                      <p:cNvPicPr>
                        <a:picLocks noChangeAspect="1" noChangeArrowheads="1"/>
                      </p:cNvPicPr>
                      <p:nvPr/>
                    </p:nvPicPr>
                    <p:blipFill>
                      <a:blip r:embed="rId5"/>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5" name="Rectangle 14"/>
          <p:cNvSpPr>
            <a:spLocks noGrp="1" noChangeArrowheads="1"/>
          </p:cNvSpPr>
          <p:nvPr>
            <p:ph type="title"/>
          </p:nvPr>
        </p:nvSpPr>
        <p:spPr/>
        <p:txBody>
          <a:bodyPr/>
          <a:lstStyle/>
          <a:p>
            <a:r>
              <a:rPr lang="en-US" dirty="0">
                <a:solidFill>
                  <a:srgbClr val="0550A3"/>
                </a:solidFill>
              </a:rPr>
              <a:t>STE100</a:t>
            </a:r>
            <a:r>
              <a:rPr lang="en-US" sz="2000" dirty="0">
                <a:solidFill>
                  <a:srgbClr val="0550A3"/>
                </a:solidFill>
              </a:rPr>
              <a:t> - ASD Simplified Technical English - </a:t>
            </a:r>
            <a:r>
              <a:rPr lang="en-US" sz="1400" dirty="0">
                <a:solidFill>
                  <a:srgbClr val="0550A3"/>
                </a:solidFill>
              </a:rPr>
              <a:t>International specification for the preparation of technical documentation in a controlled language</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Grp="1" noChangeArrowheads="1"/>
          </p:cNvSpPr>
          <p:nvPr>
            <p:ph type="title"/>
          </p:nvPr>
        </p:nvSpPr>
        <p:spPr>
          <a:xfrm>
            <a:off x="457200" y="171450"/>
            <a:ext cx="8686800" cy="682625"/>
          </a:xfrm>
        </p:spPr>
        <p:txBody>
          <a:bodyPr/>
          <a:lstStyle/>
          <a:p>
            <a:pPr eaLnBrk="1" hangingPunct="1"/>
            <a:r>
              <a:rPr lang="en-GB" dirty="0">
                <a:solidFill>
                  <a:srgbClr val="0550A3"/>
                </a:solidFill>
              </a:rPr>
              <a:t>STEP</a:t>
            </a:r>
            <a:r>
              <a:rPr lang="en-GB" sz="2000" dirty="0">
                <a:solidFill>
                  <a:srgbClr val="0550A3"/>
                </a:solidFill>
              </a:rPr>
              <a:t> - Standard for the Exchange of Product model data</a:t>
            </a:r>
            <a:r>
              <a:rPr lang="en-US" sz="2800" dirty="0">
                <a:solidFill>
                  <a:srgbClr val="0550A3"/>
                </a:solidFill>
              </a:rPr>
              <a:t> </a:t>
            </a:r>
          </a:p>
        </p:txBody>
      </p:sp>
      <p:sp>
        <p:nvSpPr>
          <p:cNvPr id="18436" name="Rectangle 15"/>
          <p:cNvSpPr>
            <a:spLocks noGrp="1" noChangeArrowheads="1"/>
          </p:cNvSpPr>
          <p:nvPr>
            <p:ph type="body" sz="half" idx="1"/>
          </p:nvPr>
        </p:nvSpPr>
        <p:spPr>
          <a:xfrm>
            <a:off x="574675" y="1287463"/>
            <a:ext cx="5287963" cy="4538662"/>
          </a:xfrm>
        </p:spPr>
        <p:txBody>
          <a:bodyPr/>
          <a:lstStyle/>
          <a:p>
            <a:pPr eaLnBrk="1" hangingPunct="1">
              <a:lnSpc>
                <a:spcPct val="80000"/>
              </a:lnSpc>
              <a:buFontTx/>
              <a:buNone/>
            </a:pPr>
            <a:r>
              <a:rPr lang="en-US" sz="2000" dirty="0"/>
              <a:t>Abstract</a:t>
            </a:r>
          </a:p>
          <a:p>
            <a:pPr eaLnBrk="1" hangingPunct="1">
              <a:lnSpc>
                <a:spcPct val="80000"/>
              </a:lnSpc>
            </a:pPr>
            <a:endParaRPr lang="en-US" sz="1600" b="0" dirty="0"/>
          </a:p>
          <a:p>
            <a:pPr eaLnBrk="1" hangingPunct="1">
              <a:lnSpc>
                <a:spcPct val="80000"/>
              </a:lnSpc>
            </a:pPr>
            <a:r>
              <a:rPr lang="en-US" sz="1600" b="0" dirty="0"/>
              <a:t>STEP provides a comprehensive set of internationally-agreed integrated information models to address the problem of exchanging, sharing and archiving product information across dissimilar computer applications throughout the lifecycle of the product.  </a:t>
            </a:r>
          </a:p>
          <a:p>
            <a:pPr eaLnBrk="1" hangingPunct="1">
              <a:lnSpc>
                <a:spcPct val="80000"/>
              </a:lnSpc>
            </a:pPr>
            <a:endParaRPr lang="en-US" sz="1600" b="0" dirty="0"/>
          </a:p>
          <a:p>
            <a:pPr eaLnBrk="1" hangingPunct="1">
              <a:lnSpc>
                <a:spcPct val="80000"/>
              </a:lnSpc>
            </a:pPr>
            <a:r>
              <a:rPr lang="en-US" sz="1600" b="0" dirty="0"/>
              <a:t>Deployment of the STEP standard enables companies to have a proven single definition for all the product-related information related to individual products throughout their lifecycle, independent of changes in process and information technology.  The standard will enable suppliers to deliver and receive support information in a consistent form, irrespective of the source.  Interoperability is facilitated by the adoption of common subsets of the standard, known as Application Protocols to support particular information flows.</a:t>
            </a:r>
          </a:p>
        </p:txBody>
      </p:sp>
      <p:sp>
        <p:nvSpPr>
          <p:cNvPr id="18438" name="Text Box 31"/>
          <p:cNvSpPr txBox="1">
            <a:spLocks noChangeArrowheads="1"/>
          </p:cNvSpPr>
          <p:nvPr/>
        </p:nvSpPr>
        <p:spPr bwMode="auto">
          <a:xfrm>
            <a:off x="331788" y="6542088"/>
            <a:ext cx="2314575" cy="246221"/>
          </a:xfrm>
          <a:prstGeom prst="rect">
            <a:avLst/>
          </a:prstGeom>
          <a:noFill/>
          <a:ln w="9525">
            <a:noFill/>
            <a:miter lim="800000"/>
            <a:headEnd/>
            <a:tailEnd/>
          </a:ln>
        </p:spPr>
        <p:txBody>
          <a:bodyPr>
            <a:spAutoFit/>
          </a:bodyPr>
          <a:lstStyle/>
          <a:p>
            <a:r>
              <a:rPr lang="en-GB" sz="1000" dirty="0"/>
              <a:t>Last revised: 2014-10-23</a:t>
            </a:r>
          </a:p>
        </p:txBody>
      </p:sp>
      <p:graphicFrame>
        <p:nvGraphicFramePr>
          <p:cNvPr id="18434" name="Object 10">
            <a:hlinkClick r:id="" action="ppaction://ole?verb=1"/>
          </p:cNvPr>
          <p:cNvGraphicFramePr>
            <a:graphicFrameLocks noChangeAspect="1"/>
          </p:cNvGraphicFramePr>
          <p:nvPr>
            <p:extLst>
              <p:ext uri="{D42A27DB-BD31-4B8C-83A1-F6EECF244321}">
                <p14:modId xmlns:p14="http://schemas.microsoft.com/office/powerpoint/2010/main" val="4204074906"/>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18617" name="Document" showAsIcon="1" r:id="rId4" imgW="914400" imgH="714240" progId="Word.Document.8">
                  <p:embed/>
                </p:oleObj>
              </mc:Choice>
              <mc:Fallback>
                <p:oleObj name="Document" showAsIcon="1" r:id="rId4" imgW="914400" imgH="714240" progId="Word.Document.8">
                  <p:embed/>
                  <p:pic>
                    <p:nvPicPr>
                      <p:cNvPr id="0" name="Object 10"/>
                      <p:cNvPicPr>
                        <a:picLocks noChangeAspect="1" noChangeArrowheads="1"/>
                      </p:cNvPicPr>
                      <p:nvPr/>
                    </p:nvPicPr>
                    <p:blipFill>
                      <a:blip r:embed="rId5"/>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9" name="Text Box 5">
            <a:hlinkClick r:id="rId6"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p:cNvSpPr>
            <a:spLocks noGrp="1" noChangeArrowheads="1"/>
          </p:cNvSpPr>
          <p:nvPr>
            <p:ph type="title" idx="4294967295"/>
          </p:nvPr>
        </p:nvSpPr>
        <p:spPr>
          <a:xfrm>
            <a:off x="457200" y="171450"/>
            <a:ext cx="8686800" cy="682625"/>
          </a:xfrm>
        </p:spPr>
        <p:txBody>
          <a:bodyPr/>
          <a:lstStyle/>
          <a:p>
            <a:pPr eaLnBrk="1" hangingPunct="1"/>
            <a:r>
              <a:rPr lang="en-GB" dirty="0">
                <a:solidFill>
                  <a:srgbClr val="0550A3"/>
                </a:solidFill>
              </a:rPr>
              <a:t>STEP AP203</a:t>
            </a:r>
            <a:r>
              <a:rPr lang="en-US" sz="2000" dirty="0">
                <a:solidFill>
                  <a:srgbClr val="0550A3"/>
                </a:solidFill>
              </a:rPr>
              <a:t> - Configuration controlled 3D design of mechanical parts and assemblies </a:t>
            </a:r>
            <a:endParaRPr lang="en-US" sz="1600" dirty="0">
              <a:solidFill>
                <a:srgbClr val="0550A3"/>
              </a:solidFill>
            </a:endParaRPr>
          </a:p>
        </p:txBody>
      </p:sp>
      <p:sp>
        <p:nvSpPr>
          <p:cNvPr id="19460" name="Rectangle 15"/>
          <p:cNvSpPr>
            <a:spLocks noGrp="1" noChangeArrowheads="1"/>
          </p:cNvSpPr>
          <p:nvPr>
            <p:ph type="body" sz="half" idx="4294967295"/>
          </p:nvPr>
        </p:nvSpPr>
        <p:spPr>
          <a:xfrm>
            <a:off x="574675" y="1287463"/>
            <a:ext cx="5538788" cy="4538662"/>
          </a:xfrm>
        </p:spPr>
        <p:txBody>
          <a:bodyPr/>
          <a:lstStyle/>
          <a:p>
            <a:pPr eaLnBrk="1" hangingPunct="1">
              <a:lnSpc>
                <a:spcPct val="80000"/>
              </a:lnSpc>
              <a:buFontTx/>
              <a:buNone/>
            </a:pPr>
            <a:r>
              <a:rPr lang="en-US" sz="2000" dirty="0"/>
              <a:t>Abstract</a:t>
            </a:r>
          </a:p>
          <a:p>
            <a:pPr>
              <a:lnSpc>
                <a:spcPct val="80000"/>
              </a:lnSpc>
            </a:pPr>
            <a:r>
              <a:rPr lang="en-US" sz="1400" b="0" dirty="0"/>
              <a:t>ISO 10303-203:2011 specifies the application protocol for “Configuration control 3D design” edition 2. </a:t>
            </a:r>
          </a:p>
          <a:p>
            <a:pPr>
              <a:lnSpc>
                <a:spcPct val="80000"/>
              </a:lnSpc>
            </a:pPr>
            <a:endParaRPr lang="en-US" sz="1400" b="0" dirty="0"/>
          </a:p>
          <a:p>
            <a:pPr>
              <a:lnSpc>
                <a:spcPct val="80000"/>
              </a:lnSpc>
            </a:pPr>
            <a:r>
              <a:rPr lang="en-US" sz="1400" b="0" dirty="0"/>
              <a:t>The following are within the scope of ISO10303-203:2011: </a:t>
            </a:r>
          </a:p>
          <a:p>
            <a:pPr lvl="1">
              <a:lnSpc>
                <a:spcPct val="80000"/>
              </a:lnSpc>
            </a:pPr>
            <a:r>
              <a:rPr lang="en-US" sz="1200" b="0" dirty="0"/>
              <a:t>Products that are mechanical parts and assemblies;</a:t>
            </a:r>
          </a:p>
          <a:p>
            <a:pPr lvl="1">
              <a:lnSpc>
                <a:spcPct val="80000"/>
              </a:lnSpc>
            </a:pPr>
            <a:r>
              <a:rPr lang="en-US" sz="1200" b="0" dirty="0"/>
              <a:t>Product definition data and configuration control data pertaining to the design phase of a product's development;</a:t>
            </a:r>
          </a:p>
          <a:p>
            <a:pPr lvl="1">
              <a:lnSpc>
                <a:spcPct val="80000"/>
              </a:lnSpc>
            </a:pPr>
            <a:r>
              <a:rPr lang="en-US" sz="1200" b="0" dirty="0"/>
              <a:t>Representation of an instance of a part in an assembly through its usage in a sub-assembly;</a:t>
            </a:r>
          </a:p>
          <a:p>
            <a:pPr lvl="1">
              <a:lnSpc>
                <a:spcPct val="80000"/>
              </a:lnSpc>
            </a:pPr>
            <a:r>
              <a:rPr lang="en-US" sz="1200" b="0" dirty="0"/>
              <a:t>Three dimensional shape representations of a part</a:t>
            </a:r>
          </a:p>
          <a:p>
            <a:pPr lvl="1">
              <a:lnSpc>
                <a:spcPct val="80000"/>
              </a:lnSpc>
            </a:pPr>
            <a:r>
              <a:rPr lang="en-US" sz="1200" b="0" dirty="0"/>
              <a:t>Geometric validation properties to allow the translation of geometric shape representations (advanced boundary representation and faceted boundary representation solids) to be checked for quality; </a:t>
            </a:r>
          </a:p>
          <a:p>
            <a:pPr lvl="1">
              <a:lnSpc>
                <a:spcPct val="80000"/>
              </a:lnSpc>
            </a:pPr>
            <a:r>
              <a:rPr lang="en-US" sz="1200" b="0" dirty="0"/>
              <a:t>Geometric and dimensional tolerances applied to geometric shape representations;</a:t>
            </a:r>
          </a:p>
          <a:p>
            <a:pPr lvl="1">
              <a:lnSpc>
                <a:spcPct val="80000"/>
              </a:lnSpc>
            </a:pPr>
            <a:r>
              <a:rPr lang="en-US" sz="1200" b="0" dirty="0"/>
              <a:t>Materials and their composition of chemical substance;</a:t>
            </a:r>
          </a:p>
          <a:p>
            <a:pPr lvl="1">
              <a:lnSpc>
                <a:spcPct val="80000"/>
              </a:lnSpc>
            </a:pPr>
            <a:r>
              <a:rPr lang="en-US" sz="1200" b="0" dirty="0"/>
              <a:t>Composite material structure and shape;</a:t>
            </a:r>
          </a:p>
          <a:p>
            <a:pPr lvl="1">
              <a:lnSpc>
                <a:spcPct val="80000"/>
              </a:lnSpc>
            </a:pPr>
            <a:r>
              <a:rPr lang="en-US" sz="1200" b="0" dirty="0"/>
              <a:t>Catalogue data characterized by property value pairs;</a:t>
            </a:r>
          </a:p>
          <a:p>
            <a:pPr lvl="1">
              <a:lnSpc>
                <a:spcPct val="80000"/>
              </a:lnSpc>
            </a:pPr>
            <a:r>
              <a:rPr lang="en-US" sz="1200" b="0" dirty="0"/>
              <a:t>Three dimensional presentation of product data: </a:t>
            </a:r>
          </a:p>
          <a:p>
            <a:pPr lvl="1">
              <a:lnSpc>
                <a:spcPct val="80000"/>
              </a:lnSpc>
            </a:pPr>
            <a:r>
              <a:rPr lang="en-US" sz="1200" b="0" dirty="0"/>
              <a:t>Technical drawings as two dimensional presentation of product data.</a:t>
            </a:r>
          </a:p>
          <a:p>
            <a:pPr>
              <a:lnSpc>
                <a:spcPct val="80000"/>
              </a:lnSpc>
            </a:pPr>
            <a:endParaRPr lang="en-US" sz="1400" b="0" dirty="0"/>
          </a:p>
          <a:p>
            <a:pPr>
              <a:lnSpc>
                <a:spcPct val="80000"/>
              </a:lnSpc>
            </a:pPr>
            <a:r>
              <a:rPr lang="en-US" sz="1400" b="0" dirty="0"/>
              <a:t>The first edition has been published by ISO in 1994 and the second edition has been published by ISO in 2011, in a modular form. </a:t>
            </a:r>
          </a:p>
        </p:txBody>
      </p:sp>
      <p:sp>
        <p:nvSpPr>
          <p:cNvPr id="19462" name="Text Box 31"/>
          <p:cNvSpPr txBox="1">
            <a:spLocks noChangeArrowheads="1"/>
          </p:cNvSpPr>
          <p:nvPr/>
        </p:nvSpPr>
        <p:spPr bwMode="auto">
          <a:xfrm>
            <a:off x="331788" y="6542088"/>
            <a:ext cx="2257425" cy="246221"/>
          </a:xfrm>
          <a:prstGeom prst="rect">
            <a:avLst/>
          </a:prstGeom>
          <a:noFill/>
          <a:ln w="9525">
            <a:noFill/>
            <a:miter lim="800000"/>
            <a:headEnd/>
            <a:tailEnd/>
          </a:ln>
        </p:spPr>
        <p:txBody>
          <a:bodyPr>
            <a:spAutoFit/>
          </a:bodyPr>
          <a:lstStyle/>
          <a:p>
            <a:r>
              <a:rPr lang="en-GB" sz="1000" dirty="0"/>
              <a:t>Last revised: 2013-04-05</a:t>
            </a:r>
          </a:p>
        </p:txBody>
      </p:sp>
      <p:sp>
        <p:nvSpPr>
          <p:cNvPr id="19463"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9" name="Objet 8">
            <a:hlinkClick r:id="" action="ppaction://ole?verb=1"/>
          </p:cNvPr>
          <p:cNvGraphicFramePr>
            <a:graphicFrameLocks noChangeAspect="1"/>
          </p:cNvGraphicFramePr>
          <p:nvPr>
            <p:extLst>
              <p:ext uri="{D42A27DB-BD31-4B8C-83A1-F6EECF244321}">
                <p14:modId xmlns:p14="http://schemas.microsoft.com/office/powerpoint/2010/main" val="621259638"/>
              </p:ext>
            </p:extLst>
          </p:nvPr>
        </p:nvGraphicFramePr>
        <p:xfrm>
          <a:off x="6849373" y="2562857"/>
          <a:ext cx="914400" cy="714375"/>
        </p:xfrm>
        <a:graphic>
          <a:graphicData uri="http://schemas.openxmlformats.org/presentationml/2006/ole">
            <mc:AlternateContent xmlns:mc="http://schemas.openxmlformats.org/markup-compatibility/2006">
              <mc:Choice xmlns:v="urn:schemas-microsoft-com:vml" Requires="v">
                <p:oleObj spid="_x0000_s75963" name="Document" showAsIcon="1" r:id="rId5" imgW="914400" imgH="714240" progId="Word.Document.12">
                  <p:embed/>
                </p:oleObj>
              </mc:Choice>
              <mc:Fallback>
                <p:oleObj name="Document" showAsIcon="1" r:id="rId5" imgW="914400" imgH="714240" progId="Word.Document.12">
                  <p:embed/>
                  <p:pic>
                    <p:nvPicPr>
                      <p:cNvPr id="0" name="Picture 4"/>
                      <p:cNvPicPr>
                        <a:picLocks noChangeAspect="1" noChangeArrowheads="1"/>
                      </p:cNvPicPr>
                      <p:nvPr/>
                    </p:nvPicPr>
                    <p:blipFill>
                      <a:blip r:embed="rId6"/>
                      <a:srcRect/>
                      <a:stretch>
                        <a:fillRect/>
                      </a:stretch>
                    </p:blipFill>
                    <p:spPr bwMode="auto">
                      <a:xfrm>
                        <a:off x="6849373" y="2562857"/>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p:cNvSpPr>
            <a:spLocks noGrp="1" noChangeArrowheads="1"/>
          </p:cNvSpPr>
          <p:nvPr>
            <p:ph type="title" idx="4294967295"/>
          </p:nvPr>
        </p:nvSpPr>
        <p:spPr>
          <a:xfrm>
            <a:off x="457200" y="171450"/>
            <a:ext cx="8686800" cy="682625"/>
          </a:xfrm>
        </p:spPr>
        <p:txBody>
          <a:bodyPr/>
          <a:lstStyle/>
          <a:p>
            <a:pPr eaLnBrk="1" hangingPunct="1"/>
            <a:r>
              <a:rPr lang="en-GB" dirty="0">
                <a:solidFill>
                  <a:srgbClr val="0550A3"/>
                </a:solidFill>
              </a:rPr>
              <a:t>STEP AP209</a:t>
            </a:r>
            <a:r>
              <a:rPr lang="en-US" sz="2000" dirty="0">
                <a:solidFill>
                  <a:srgbClr val="0550A3"/>
                </a:solidFill>
              </a:rPr>
              <a:t> - Multidisciplinary analysis and design </a:t>
            </a:r>
            <a:endParaRPr lang="en-US" sz="1600" dirty="0">
              <a:solidFill>
                <a:srgbClr val="0550A3"/>
              </a:solidFill>
            </a:endParaRPr>
          </a:p>
        </p:txBody>
      </p:sp>
      <p:sp>
        <p:nvSpPr>
          <p:cNvPr id="19460" name="Rectangle 15"/>
          <p:cNvSpPr>
            <a:spLocks noGrp="1" noChangeArrowheads="1"/>
          </p:cNvSpPr>
          <p:nvPr>
            <p:ph type="body" sz="half" idx="4294967295"/>
          </p:nvPr>
        </p:nvSpPr>
        <p:spPr>
          <a:xfrm>
            <a:off x="574675" y="1287463"/>
            <a:ext cx="5538788" cy="4538662"/>
          </a:xfrm>
        </p:spPr>
        <p:txBody>
          <a:bodyPr/>
          <a:lstStyle/>
          <a:p>
            <a:pPr eaLnBrk="1" hangingPunct="1">
              <a:lnSpc>
                <a:spcPct val="80000"/>
              </a:lnSpc>
              <a:buFontTx/>
              <a:buNone/>
            </a:pPr>
            <a:r>
              <a:rPr lang="en-US" sz="2000" dirty="0"/>
              <a:t>Abstract</a:t>
            </a:r>
          </a:p>
          <a:p>
            <a:pPr>
              <a:lnSpc>
                <a:spcPct val="80000"/>
              </a:lnSpc>
            </a:pPr>
            <a:r>
              <a:rPr lang="en-US" sz="1200" b="0" dirty="0"/>
              <a:t>In the context of Design/Analysis integration, STEP AP209 is a standard for exchange and long term archiving of information between iterative design and analysis stages of the product life cycle.</a:t>
            </a:r>
          </a:p>
          <a:p>
            <a:pPr>
              <a:lnSpc>
                <a:spcPct val="80000"/>
              </a:lnSpc>
            </a:pPr>
            <a:r>
              <a:rPr lang="en-US" sz="1200" b="0" dirty="0"/>
              <a:t>First edition of STEP AP209 was published in 2001 under the name “Composite and Metallic Structural Analysis”.</a:t>
            </a:r>
          </a:p>
          <a:p>
            <a:pPr>
              <a:lnSpc>
                <a:spcPct val="80000"/>
              </a:lnSpc>
            </a:pPr>
            <a:r>
              <a:rPr lang="en-US" sz="1200" b="0" dirty="0"/>
              <a:t>The primary intent of the standard is to combine CAD, CAE and PDM capabilities to enable sharing of PDM controlled composite and metallic design, analysis, and material properties information.</a:t>
            </a:r>
          </a:p>
          <a:p>
            <a:pPr>
              <a:lnSpc>
                <a:spcPct val="80000"/>
              </a:lnSpc>
            </a:pPr>
            <a:r>
              <a:rPr lang="en-US" sz="1200" b="0" dirty="0"/>
              <a:t>Augmenting shared information between design and analysis, both disciplines have separate but related product definitions allowing support of independent configuration control between the disciplines. Transfer between CAD 3D shape and CAE analysis information may be bi-directional enabling the feedback of information in the iterative design/analysis environment.</a:t>
            </a:r>
          </a:p>
          <a:p>
            <a:pPr>
              <a:lnSpc>
                <a:spcPct val="80000"/>
              </a:lnSpc>
            </a:pPr>
            <a:r>
              <a:rPr lang="en-US" sz="1200" b="0" dirty="0"/>
              <a:t>A second edition of STEP AP209, renamed “Multidisciplinary analysis and design” is in final stage of development with the DIS submitted end of June 2013. </a:t>
            </a:r>
          </a:p>
          <a:p>
            <a:pPr>
              <a:lnSpc>
                <a:spcPct val="80000"/>
              </a:lnSpc>
            </a:pPr>
            <a:r>
              <a:rPr lang="en-US" sz="1200" b="0" dirty="0"/>
              <a:t>On top of its migration to the modular architecture, STEP AP209 ED2 has enlarged its coverage beyond the STEP AP209 ED1 classical Finite Element Analysis capabilities:</a:t>
            </a:r>
          </a:p>
          <a:p>
            <a:pPr lvl="1">
              <a:lnSpc>
                <a:spcPct val="80000"/>
              </a:lnSpc>
            </a:pPr>
            <a:r>
              <a:rPr lang="en-US" sz="1050" b="0" dirty="0"/>
              <a:t>CFD, mainly based upon the CGNS standard;</a:t>
            </a:r>
          </a:p>
          <a:p>
            <a:pPr lvl="1">
              <a:lnSpc>
                <a:spcPct val="80000"/>
              </a:lnSpc>
            </a:pPr>
            <a:r>
              <a:rPr lang="en-US" sz="1050" b="0" dirty="0"/>
              <a:t>Generalized structured and unstructured analysis and mesh capabilities, developed under the European Union GEM program;</a:t>
            </a:r>
          </a:p>
          <a:p>
            <a:pPr lvl="1">
              <a:lnSpc>
                <a:spcPct val="80000"/>
              </a:lnSpc>
            </a:pPr>
            <a:r>
              <a:rPr lang="en-US" sz="1050" b="0" dirty="0"/>
              <a:t>Complete discrete/continuous mathematical field representation capability, based upon the David Taylor Labs/Boeing DT-NURBS package.</a:t>
            </a:r>
          </a:p>
          <a:p>
            <a:pPr>
              <a:lnSpc>
                <a:spcPct val="80000"/>
              </a:lnSpc>
            </a:pPr>
            <a:r>
              <a:rPr lang="en-US" sz="1200" b="0" dirty="0"/>
              <a:t>The result is that STEP AP209 ED2 will now address a much wider set of multi-disciplinary analysis and optimization problems.</a:t>
            </a:r>
          </a:p>
        </p:txBody>
      </p:sp>
      <p:sp>
        <p:nvSpPr>
          <p:cNvPr id="19462" name="Text Box 31"/>
          <p:cNvSpPr txBox="1">
            <a:spLocks noChangeArrowheads="1"/>
          </p:cNvSpPr>
          <p:nvPr/>
        </p:nvSpPr>
        <p:spPr bwMode="auto">
          <a:xfrm>
            <a:off x="331788" y="6542088"/>
            <a:ext cx="2257425" cy="246221"/>
          </a:xfrm>
          <a:prstGeom prst="rect">
            <a:avLst/>
          </a:prstGeom>
          <a:noFill/>
          <a:ln w="9525">
            <a:noFill/>
            <a:miter lim="800000"/>
            <a:headEnd/>
            <a:tailEnd/>
          </a:ln>
        </p:spPr>
        <p:txBody>
          <a:bodyPr>
            <a:spAutoFit/>
          </a:bodyPr>
          <a:lstStyle/>
          <a:p>
            <a:r>
              <a:rPr lang="en-GB" sz="1000" dirty="0"/>
              <a:t>Last revised: 2015-02-10</a:t>
            </a:r>
          </a:p>
        </p:txBody>
      </p:sp>
      <p:sp>
        <p:nvSpPr>
          <p:cNvPr id="19463"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1396189090"/>
              </p:ext>
            </p:extLst>
          </p:nvPr>
        </p:nvGraphicFramePr>
        <p:xfrm>
          <a:off x="6836569" y="2533650"/>
          <a:ext cx="914400" cy="714375"/>
        </p:xfrm>
        <a:graphic>
          <a:graphicData uri="http://schemas.openxmlformats.org/presentationml/2006/ole">
            <mc:AlternateContent xmlns:mc="http://schemas.openxmlformats.org/markup-compatibility/2006">
              <mc:Choice xmlns:v="urn:schemas-microsoft-com:vml" Requires="v">
                <p:oleObj spid="_x0000_s124021" name="Document" showAsIcon="1" r:id="rId5" imgW="914400" imgH="714240" progId="Word.Document.12">
                  <p:embed/>
                </p:oleObj>
              </mc:Choice>
              <mc:Fallback>
                <p:oleObj name="Document" showAsIcon="1" r:id="rId5" imgW="914400" imgH="714240" progId="Word.Document.12">
                  <p:embed/>
                  <p:pic>
                    <p:nvPicPr>
                      <p:cNvPr id="0" name=""/>
                      <p:cNvPicPr/>
                      <p:nvPr/>
                    </p:nvPicPr>
                    <p:blipFill>
                      <a:blip r:embed="rId6"/>
                      <a:stretch>
                        <a:fillRect/>
                      </a:stretch>
                    </p:blipFill>
                    <p:spPr>
                      <a:xfrm>
                        <a:off x="6836569" y="2533650"/>
                        <a:ext cx="914400" cy="71437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376972048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p:cNvSpPr>
            <a:spLocks noGrp="1" noChangeArrowheads="1"/>
          </p:cNvSpPr>
          <p:nvPr>
            <p:ph type="title" idx="4294967295"/>
          </p:nvPr>
        </p:nvSpPr>
        <p:spPr>
          <a:xfrm>
            <a:off x="457200" y="171450"/>
            <a:ext cx="8686800" cy="682625"/>
          </a:xfrm>
        </p:spPr>
        <p:txBody>
          <a:bodyPr/>
          <a:lstStyle/>
          <a:p>
            <a:pPr eaLnBrk="1" hangingPunct="1"/>
            <a:r>
              <a:rPr lang="en-GB" dirty="0">
                <a:solidFill>
                  <a:srgbClr val="0550A3"/>
                </a:solidFill>
              </a:rPr>
              <a:t>STEP AP210</a:t>
            </a:r>
            <a:r>
              <a:rPr lang="en-US" sz="2400" dirty="0">
                <a:solidFill>
                  <a:srgbClr val="0550A3"/>
                </a:solidFill>
              </a:rPr>
              <a:t> </a:t>
            </a:r>
            <a:br>
              <a:rPr lang="en-US" sz="2400" dirty="0">
                <a:solidFill>
                  <a:srgbClr val="0550A3"/>
                </a:solidFill>
              </a:rPr>
            </a:br>
            <a:r>
              <a:rPr lang="en-US" sz="2000" dirty="0">
                <a:solidFill>
                  <a:srgbClr val="0550A3"/>
                </a:solidFill>
              </a:rPr>
              <a:t>Electronic Assembly Interconnect and Packaging Design </a:t>
            </a:r>
            <a:endParaRPr lang="en-US" sz="1600" dirty="0">
              <a:solidFill>
                <a:srgbClr val="0550A3"/>
              </a:solidFill>
            </a:endParaRPr>
          </a:p>
        </p:txBody>
      </p:sp>
      <p:sp>
        <p:nvSpPr>
          <p:cNvPr id="19460" name="Rectangle 15"/>
          <p:cNvSpPr>
            <a:spLocks noGrp="1" noChangeArrowheads="1"/>
          </p:cNvSpPr>
          <p:nvPr>
            <p:ph type="body" sz="half" idx="4294967295"/>
          </p:nvPr>
        </p:nvSpPr>
        <p:spPr>
          <a:xfrm>
            <a:off x="574675" y="1287463"/>
            <a:ext cx="5538788" cy="4538662"/>
          </a:xfrm>
        </p:spPr>
        <p:txBody>
          <a:bodyPr/>
          <a:lstStyle/>
          <a:p>
            <a:pPr eaLnBrk="1" hangingPunct="1">
              <a:lnSpc>
                <a:spcPct val="80000"/>
              </a:lnSpc>
              <a:buFontTx/>
              <a:buNone/>
            </a:pPr>
            <a:r>
              <a:rPr lang="en-US" sz="2000"/>
              <a:t>Abstract</a:t>
            </a:r>
          </a:p>
          <a:p>
            <a:pPr>
              <a:lnSpc>
                <a:spcPct val="80000"/>
              </a:lnSpc>
            </a:pPr>
            <a:r>
              <a:rPr lang="en-US" sz="1400" b="0"/>
              <a:t>In 2001, ISO published the first edition of a STEP Application Protocol for Electronic Assembly Interconnect and Packaging Design (AP 210) as an International Standard. This Application Protocol (AP) provides the groundwork for significant advances in product data reuse and cycle time reduction by defining a standardized, computer-interpretable method for representing the design of:</a:t>
            </a:r>
          </a:p>
          <a:p>
            <a:pPr lvl="1">
              <a:lnSpc>
                <a:spcPct val="80000"/>
              </a:lnSpc>
            </a:pPr>
            <a:r>
              <a:rPr lang="en-US" sz="1200" b="0"/>
              <a:t>Assemblies with electrical content at multiple levels of product hierarchy,</a:t>
            </a:r>
          </a:p>
          <a:p>
            <a:pPr lvl="1">
              <a:lnSpc>
                <a:spcPct val="80000"/>
              </a:lnSpc>
            </a:pPr>
            <a:r>
              <a:rPr lang="en-US" sz="1200" b="0"/>
              <a:t>Assemblies being designed jointly by electrical and mechanical departments,</a:t>
            </a:r>
          </a:p>
          <a:p>
            <a:pPr lvl="1">
              <a:lnSpc>
                <a:spcPct val="80000"/>
              </a:lnSpc>
            </a:pPr>
            <a:r>
              <a:rPr lang="en-US" sz="1200" b="0"/>
              <a:t>Interconnect designed using layered abstraction, typically Printed Circuit Boards (PCBs).</a:t>
            </a:r>
          </a:p>
          <a:p>
            <a:pPr>
              <a:lnSpc>
                <a:spcPct val="80000"/>
              </a:lnSpc>
            </a:pPr>
            <a:r>
              <a:rPr lang="en-US" sz="1400" b="0"/>
              <a:t>This AP achieves a significant breakthrough in re-usable component models, allowing component suppliers to provide 3D product models with electrical intelligence integrated with catalog data in a computer-interpretable neutral form for the first time.</a:t>
            </a:r>
          </a:p>
          <a:p>
            <a:pPr>
              <a:lnSpc>
                <a:spcPct val="80000"/>
              </a:lnSpc>
            </a:pPr>
            <a:r>
              <a:rPr lang="en-US" sz="1400" b="0"/>
              <a:t>This achievement was reached through a coordinated effort involving numerous Fortune 500 companies and government organizations including Rockwell Collins Inc., Boeing, Delphi-Delco Electronic Systems, IBM, the US Naval Supply Systems Command RAMP Program Office, and NIST.</a:t>
            </a:r>
          </a:p>
          <a:p>
            <a:pPr>
              <a:lnSpc>
                <a:spcPct val="80000"/>
              </a:lnSpc>
            </a:pPr>
            <a:r>
              <a:rPr lang="en-US" sz="1400" b="0"/>
              <a:t>A second edition of AP 210 based on STEP modules consistent with APs such as AP 203, AP 209, AP 233 and AP 239 is scheduled for publication in 2010.</a:t>
            </a:r>
          </a:p>
        </p:txBody>
      </p:sp>
      <p:sp>
        <p:nvSpPr>
          <p:cNvPr id="19462" name="Text Box 31"/>
          <p:cNvSpPr txBox="1">
            <a:spLocks noChangeArrowheads="1"/>
          </p:cNvSpPr>
          <p:nvPr/>
        </p:nvSpPr>
        <p:spPr bwMode="auto">
          <a:xfrm>
            <a:off x="331788" y="6542088"/>
            <a:ext cx="2257425" cy="246221"/>
          </a:xfrm>
          <a:prstGeom prst="rect">
            <a:avLst/>
          </a:prstGeom>
          <a:noFill/>
          <a:ln w="9525">
            <a:noFill/>
            <a:miter lim="800000"/>
            <a:headEnd/>
            <a:tailEnd/>
          </a:ln>
        </p:spPr>
        <p:txBody>
          <a:bodyPr>
            <a:spAutoFit/>
          </a:bodyPr>
          <a:lstStyle/>
          <a:p>
            <a:r>
              <a:rPr lang="en-GB" sz="1000" dirty="0"/>
              <a:t>Last revised: 2011-01-11</a:t>
            </a:r>
          </a:p>
        </p:txBody>
      </p:sp>
      <p:sp>
        <p:nvSpPr>
          <p:cNvPr id="19463"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19458" name="Object 7">
            <a:hlinkClick r:id="" action="ppaction://ole?verb=1"/>
          </p:cNvPr>
          <p:cNvGraphicFramePr>
            <a:graphicFrameLocks noChangeAspect="1"/>
          </p:cNvGraphicFramePr>
          <p:nvPr>
            <p:extLst>
              <p:ext uri="{D42A27DB-BD31-4B8C-83A1-F6EECF244321}">
                <p14:modId xmlns:p14="http://schemas.microsoft.com/office/powerpoint/2010/main" val="847455359"/>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19639" name="Document" showAsIcon="1" r:id="rId5" imgW="914400" imgH="714240" progId="Word.Document.8">
                  <p:embed/>
                </p:oleObj>
              </mc:Choice>
              <mc:Fallback>
                <p:oleObj name="Document" showAsIcon="1" r:id="rId5" imgW="914400" imgH="714240" progId="Word.Document.8">
                  <p:embed/>
                  <p:pic>
                    <p:nvPicPr>
                      <p:cNvPr id="0" name="Object 7"/>
                      <p:cNvPicPr>
                        <a:picLocks noChangeAspect="1" noChangeArrowheads="1"/>
                      </p:cNvPicPr>
                      <p:nvPr/>
                    </p:nvPicPr>
                    <p:blipFill>
                      <a:blip r:embed="rId6"/>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Grp="1" noChangeArrowheads="1"/>
          </p:cNvSpPr>
          <p:nvPr>
            <p:ph type="title" idx="4294967295"/>
          </p:nvPr>
        </p:nvSpPr>
        <p:spPr>
          <a:xfrm>
            <a:off x="457200" y="171450"/>
            <a:ext cx="8686800" cy="682625"/>
          </a:xfrm>
        </p:spPr>
        <p:txBody>
          <a:bodyPr/>
          <a:lstStyle/>
          <a:p>
            <a:pPr eaLnBrk="1" hangingPunct="1"/>
            <a:r>
              <a:rPr lang="en-GB" dirty="0">
                <a:solidFill>
                  <a:srgbClr val="0550A3"/>
                </a:solidFill>
              </a:rPr>
              <a:t>STEP AP212</a:t>
            </a:r>
            <a:r>
              <a:rPr lang="en-US" sz="2000" dirty="0">
                <a:solidFill>
                  <a:srgbClr val="0550A3"/>
                </a:solidFill>
              </a:rPr>
              <a:t> - </a:t>
            </a:r>
            <a:r>
              <a:rPr lang="en-US" sz="2000" dirty="0" err="1">
                <a:solidFill>
                  <a:srgbClr val="0550A3"/>
                </a:solidFill>
              </a:rPr>
              <a:t>Electrotechnical</a:t>
            </a:r>
            <a:r>
              <a:rPr lang="en-US" sz="2000" dirty="0">
                <a:solidFill>
                  <a:srgbClr val="0550A3"/>
                </a:solidFill>
              </a:rPr>
              <a:t> design and installation</a:t>
            </a:r>
            <a:endParaRPr lang="en-US" sz="1800" dirty="0">
              <a:solidFill>
                <a:srgbClr val="0550A3"/>
              </a:solidFill>
            </a:endParaRPr>
          </a:p>
        </p:txBody>
      </p:sp>
      <p:sp>
        <p:nvSpPr>
          <p:cNvPr id="20484" name="Rectangle 15"/>
          <p:cNvSpPr>
            <a:spLocks noGrp="1" noChangeArrowheads="1"/>
          </p:cNvSpPr>
          <p:nvPr>
            <p:ph type="body" sz="half" idx="4294967295"/>
          </p:nvPr>
        </p:nvSpPr>
        <p:spPr>
          <a:xfrm>
            <a:off x="574675" y="1287463"/>
            <a:ext cx="5219700" cy="4538662"/>
          </a:xfrm>
        </p:spPr>
        <p:txBody>
          <a:bodyPr/>
          <a:lstStyle/>
          <a:p>
            <a:pPr eaLnBrk="1" hangingPunct="1">
              <a:lnSpc>
                <a:spcPct val="80000"/>
              </a:lnSpc>
              <a:buFontTx/>
              <a:buNone/>
            </a:pPr>
            <a:r>
              <a:rPr lang="en-US" sz="2000" dirty="0"/>
              <a:t>Abstract</a:t>
            </a:r>
          </a:p>
          <a:p>
            <a:pPr>
              <a:lnSpc>
                <a:spcPct val="80000"/>
              </a:lnSpc>
            </a:pPr>
            <a:endParaRPr lang="en-US" sz="1400" b="0" dirty="0"/>
          </a:p>
          <a:p>
            <a:pPr>
              <a:lnSpc>
                <a:spcPct val="80000"/>
              </a:lnSpc>
            </a:pPr>
            <a:r>
              <a:rPr lang="en-US" sz="1400" b="0" dirty="0"/>
              <a:t>AP 212 is an international standard that specifies data representation for the exchange and sharing of electromechanical plants and industrial systems design information. It addresses electrical product definition necessary to support electrical cable tray: current analysis, equipment, lighting, cable sizing, electrical connectivity checks and cable tray interference detection. This application protocol does not impose any restriction on the usage of these systems for particular applications - equipment for power-transmission, distribution, and generation, electrical machinery, electric light, electric heat, control and automation systems are all in scope.</a:t>
            </a:r>
          </a:p>
          <a:p>
            <a:pPr>
              <a:lnSpc>
                <a:spcPct val="80000"/>
              </a:lnSpc>
            </a:pPr>
            <a:r>
              <a:rPr lang="en-US" sz="1400" b="0" dirty="0"/>
              <a:t>It was an initiative of the electrical industry and has being developed in cooperation with </a:t>
            </a:r>
            <a:r>
              <a:rPr lang="en-US" sz="1400" b="0" dirty="0" err="1"/>
              <a:t>ProSTEP</a:t>
            </a:r>
            <a:r>
              <a:rPr lang="en-US" sz="1400" b="0" dirty="0"/>
              <a:t> GmbH, with the help of the German </a:t>
            </a:r>
            <a:r>
              <a:rPr lang="en-US" sz="1400" b="0" dirty="0" err="1"/>
              <a:t>Electrotechnical</a:t>
            </a:r>
            <a:r>
              <a:rPr lang="en-US" sz="1400" b="0" dirty="0"/>
              <a:t> Committee (DKE) and with the cooperation of other industrial consortia, e.g. GOSET(F) and PDES Inc. (USA), and is standardized internationally as a joint effort of IEC/TC3 and ISO/TC 184/SC 4.</a:t>
            </a:r>
          </a:p>
          <a:p>
            <a:pPr>
              <a:lnSpc>
                <a:spcPct val="80000"/>
              </a:lnSpc>
            </a:pPr>
            <a:r>
              <a:rPr lang="en-US" sz="1400" b="0" dirty="0"/>
              <a:t>The first edition has been published in 2001 by ISO and since then no further updates or preparation for a new edition have been requested by industry. </a:t>
            </a:r>
          </a:p>
          <a:p>
            <a:pPr>
              <a:lnSpc>
                <a:spcPct val="80000"/>
              </a:lnSpc>
            </a:pPr>
            <a:endParaRPr lang="en-US" sz="1400" b="0" dirty="0"/>
          </a:p>
        </p:txBody>
      </p:sp>
      <p:sp>
        <p:nvSpPr>
          <p:cNvPr id="20486" name="Text Box 31"/>
          <p:cNvSpPr txBox="1">
            <a:spLocks noChangeArrowheads="1"/>
          </p:cNvSpPr>
          <p:nvPr/>
        </p:nvSpPr>
        <p:spPr bwMode="auto">
          <a:xfrm>
            <a:off x="331788" y="6542088"/>
            <a:ext cx="2257425" cy="246221"/>
          </a:xfrm>
          <a:prstGeom prst="rect">
            <a:avLst/>
          </a:prstGeom>
          <a:noFill/>
          <a:ln w="9525">
            <a:noFill/>
            <a:miter lim="800000"/>
            <a:headEnd/>
            <a:tailEnd/>
          </a:ln>
        </p:spPr>
        <p:txBody>
          <a:bodyPr>
            <a:spAutoFit/>
          </a:bodyPr>
          <a:lstStyle/>
          <a:p>
            <a:r>
              <a:rPr lang="en-GB" sz="1000" dirty="0"/>
              <a:t>Last revised: 2011-01-11</a:t>
            </a:r>
          </a:p>
        </p:txBody>
      </p:sp>
      <p:sp>
        <p:nvSpPr>
          <p:cNvPr id="20487"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0482" name="Object 7">
            <a:hlinkClick r:id="" action="ppaction://ole?verb=1"/>
          </p:cNvPr>
          <p:cNvGraphicFramePr>
            <a:graphicFrameLocks noChangeAspect="1"/>
          </p:cNvGraphicFramePr>
          <p:nvPr>
            <p:extLst>
              <p:ext uri="{D42A27DB-BD31-4B8C-83A1-F6EECF244321}">
                <p14:modId xmlns:p14="http://schemas.microsoft.com/office/powerpoint/2010/main" val="3331222582"/>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20665" name="Document" showAsIcon="1" r:id="rId5" imgW="914400" imgH="714240" progId="Word.Document.8">
                  <p:embed/>
                </p:oleObj>
              </mc:Choice>
              <mc:Fallback>
                <p:oleObj name="Document" showAsIcon="1" r:id="rId5" imgW="914400" imgH="714240" progId="Word.Document.8">
                  <p:embed/>
                  <p:pic>
                    <p:nvPicPr>
                      <p:cNvPr id="0" name="Object 7"/>
                      <p:cNvPicPr>
                        <a:picLocks noChangeAspect="1" noChangeArrowheads="1"/>
                      </p:cNvPicPr>
                      <p:nvPr/>
                    </p:nvPicPr>
                    <p:blipFill>
                      <a:blip r:embed="rId6"/>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type="title" idx="4294967295"/>
          </p:nvPr>
        </p:nvSpPr>
        <p:spPr>
          <a:xfrm>
            <a:off x="457200" y="171450"/>
            <a:ext cx="8686800" cy="682625"/>
          </a:xfrm>
        </p:spPr>
        <p:txBody>
          <a:bodyPr/>
          <a:lstStyle/>
          <a:p>
            <a:pPr eaLnBrk="1" hangingPunct="1"/>
            <a:r>
              <a:rPr lang="en-GB" dirty="0">
                <a:solidFill>
                  <a:srgbClr val="0550A3"/>
                </a:solidFill>
              </a:rPr>
              <a:t>STEP AP214</a:t>
            </a:r>
            <a:r>
              <a:rPr lang="en-US" sz="2400" dirty="0">
                <a:solidFill>
                  <a:srgbClr val="0550A3"/>
                </a:solidFill>
              </a:rPr>
              <a:t> </a:t>
            </a:r>
            <a:br>
              <a:rPr lang="en-US" sz="2400" dirty="0">
                <a:solidFill>
                  <a:srgbClr val="0550A3"/>
                </a:solidFill>
              </a:rPr>
            </a:br>
            <a:r>
              <a:rPr lang="en-US" sz="2000" dirty="0">
                <a:solidFill>
                  <a:srgbClr val="0550A3"/>
                </a:solidFill>
              </a:rPr>
              <a:t>Core data for automotive mechanical design processes</a:t>
            </a:r>
            <a:endParaRPr lang="en-US" sz="1600" dirty="0">
              <a:solidFill>
                <a:srgbClr val="0550A3"/>
              </a:solidFill>
            </a:endParaRPr>
          </a:p>
        </p:txBody>
      </p:sp>
      <p:sp>
        <p:nvSpPr>
          <p:cNvPr id="21508" name="Rectangle 15"/>
          <p:cNvSpPr>
            <a:spLocks noGrp="1" noChangeArrowheads="1"/>
          </p:cNvSpPr>
          <p:nvPr>
            <p:ph type="body" sz="half" idx="4294967295"/>
          </p:nvPr>
        </p:nvSpPr>
        <p:spPr>
          <a:xfrm>
            <a:off x="574675" y="1287463"/>
            <a:ext cx="5133975" cy="4538662"/>
          </a:xfrm>
        </p:spPr>
        <p:txBody>
          <a:bodyPr/>
          <a:lstStyle/>
          <a:p>
            <a:pPr eaLnBrk="1" hangingPunct="1">
              <a:lnSpc>
                <a:spcPct val="80000"/>
              </a:lnSpc>
              <a:buFontTx/>
              <a:buNone/>
            </a:pPr>
            <a:r>
              <a:rPr lang="en-US" sz="2000"/>
              <a:t>Abstract</a:t>
            </a:r>
          </a:p>
          <a:p>
            <a:pPr>
              <a:lnSpc>
                <a:spcPct val="80000"/>
              </a:lnSpc>
            </a:pPr>
            <a:endParaRPr lang="en-GB" sz="1400" b="0"/>
          </a:p>
          <a:p>
            <a:pPr>
              <a:lnSpc>
                <a:spcPct val="80000"/>
              </a:lnSpc>
            </a:pPr>
            <a:r>
              <a:rPr lang="en-GB" sz="1400" b="0"/>
              <a:t>This application protocol is one of the relevant STEP APs available for ASD deployment (c.f. STEP blip for more information on this set of standards).</a:t>
            </a:r>
          </a:p>
          <a:p>
            <a:pPr>
              <a:lnSpc>
                <a:spcPct val="80000"/>
              </a:lnSpc>
            </a:pPr>
            <a:endParaRPr lang="en-US" sz="1400" b="0"/>
          </a:p>
          <a:p>
            <a:pPr>
              <a:lnSpc>
                <a:spcPct val="80000"/>
              </a:lnSpc>
            </a:pPr>
            <a:r>
              <a:rPr lang="en-US" sz="1400" b="0"/>
              <a:t>STEP AP214 provides an integrated information models to address the problem of exchanging, sharing and archiving product information related to mechanical design process across dissimilar computer applications throughout the lifecycle of the product, including Product Data Management systems and Computer Aided Design tools dealing with different kind of geometrical representations and metadata allowing to describe product structure, document structure, configuration management information, change process information, effectivity information, person and organization, etc.</a:t>
            </a:r>
          </a:p>
          <a:p>
            <a:pPr>
              <a:lnSpc>
                <a:spcPct val="80000"/>
              </a:lnSpc>
            </a:pPr>
            <a:endParaRPr lang="en-US" sz="1400" b="0"/>
          </a:p>
          <a:p>
            <a:pPr>
              <a:lnSpc>
                <a:spcPct val="80000"/>
              </a:lnSpc>
            </a:pPr>
            <a:r>
              <a:rPr lang="en-US" sz="1400" b="0"/>
              <a:t>Deployment of the STEP AP214 standard enables companies to have a proven single definition for all the product-related information used for mechanical design process, with different views on lifecycle phases considered by the designers.</a:t>
            </a:r>
          </a:p>
        </p:txBody>
      </p:sp>
      <p:sp>
        <p:nvSpPr>
          <p:cNvPr id="21510" name="Text Box 31"/>
          <p:cNvSpPr txBox="1">
            <a:spLocks noChangeArrowheads="1"/>
          </p:cNvSpPr>
          <p:nvPr/>
        </p:nvSpPr>
        <p:spPr bwMode="auto">
          <a:xfrm>
            <a:off x="331788" y="6542088"/>
            <a:ext cx="2257425" cy="246221"/>
          </a:xfrm>
          <a:prstGeom prst="rect">
            <a:avLst/>
          </a:prstGeom>
          <a:noFill/>
          <a:ln w="9525">
            <a:noFill/>
            <a:miter lim="800000"/>
            <a:headEnd/>
            <a:tailEnd/>
          </a:ln>
        </p:spPr>
        <p:txBody>
          <a:bodyPr>
            <a:spAutoFit/>
          </a:bodyPr>
          <a:lstStyle/>
          <a:p>
            <a:r>
              <a:rPr lang="en-GB" sz="1000" dirty="0"/>
              <a:t>Last revised: 2013-04-05</a:t>
            </a:r>
          </a:p>
        </p:txBody>
      </p:sp>
      <p:sp>
        <p:nvSpPr>
          <p:cNvPr id="21511"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1506" name="Object 9">
            <a:hlinkClick r:id="" action="ppaction://ole?verb=1"/>
          </p:cNvPr>
          <p:cNvGraphicFramePr>
            <a:graphicFrameLocks noChangeAspect="1"/>
          </p:cNvGraphicFramePr>
          <p:nvPr>
            <p:extLst>
              <p:ext uri="{D42A27DB-BD31-4B8C-83A1-F6EECF244321}">
                <p14:modId xmlns:p14="http://schemas.microsoft.com/office/powerpoint/2010/main" val="3904388645"/>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21686" name="Document" showAsIcon="1" r:id="rId5" imgW="914400" imgH="714240" progId="Word.Document.8">
                  <p:embed/>
                </p:oleObj>
              </mc:Choice>
              <mc:Fallback>
                <p:oleObj name="Document" showAsIcon="1" r:id="rId5" imgW="914400" imgH="714240" progId="Word.Document.8">
                  <p:embed/>
                  <p:pic>
                    <p:nvPicPr>
                      <p:cNvPr id="0" name="Object 9"/>
                      <p:cNvPicPr>
                        <a:picLocks noChangeAspect="1" noChangeArrowheads="1"/>
                      </p:cNvPicPr>
                      <p:nvPr/>
                    </p:nvPicPr>
                    <p:blipFill>
                      <a:blip r:embed="rId6"/>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5"/>
          <p:cNvSpPr>
            <a:spLocks noChangeArrowheads="1"/>
          </p:cNvSpPr>
          <p:nvPr/>
        </p:nvSpPr>
        <p:spPr bwMode="auto">
          <a:xfrm>
            <a:off x="317500" y="165100"/>
            <a:ext cx="8331200" cy="762000"/>
          </a:xfrm>
          <a:prstGeom prst="rect">
            <a:avLst/>
          </a:prstGeom>
          <a:noFill/>
          <a:ln w="9525">
            <a:noFill/>
            <a:miter lim="800000"/>
            <a:headEnd/>
            <a:tailEnd/>
          </a:ln>
        </p:spPr>
        <p:txBody>
          <a:bodyPr lIns="92075" tIns="46038" rIns="92075" bIns="46038" anchor="b"/>
          <a:lstStyle/>
          <a:p>
            <a:r>
              <a:rPr lang="en-US" sz="3000" b="1" noProof="1">
                <a:solidFill>
                  <a:srgbClr val="0550A3"/>
                </a:solidFill>
              </a:rPr>
              <a:t>Radar screen</a:t>
            </a:r>
          </a:p>
        </p:txBody>
      </p:sp>
      <p:sp>
        <p:nvSpPr>
          <p:cNvPr id="89" name="Text Box 8"/>
          <p:cNvSpPr txBox="1">
            <a:spLocks noChangeArrowheads="1"/>
          </p:cNvSpPr>
          <p:nvPr/>
        </p:nvSpPr>
        <p:spPr bwMode="auto">
          <a:xfrm>
            <a:off x="7323138" y="1550988"/>
            <a:ext cx="1820862" cy="1006475"/>
          </a:xfrm>
          <a:prstGeom prst="rect">
            <a:avLst/>
          </a:prstGeom>
          <a:noFill/>
          <a:ln w="12700">
            <a:noFill/>
            <a:miter lim="800000"/>
            <a:headEnd/>
            <a:tailEnd/>
          </a:ln>
        </p:spPr>
        <p:txBody>
          <a:bodyPr wrap="none">
            <a:spAutoFit/>
          </a:bodyPr>
          <a:lstStyle/>
          <a:p>
            <a:pPr eaLnBrk="0" hangingPunct="0"/>
            <a:r>
              <a:rPr lang="en-US" sz="2000" b="1" noProof="1">
                <a:solidFill>
                  <a:srgbClr val="000099"/>
                </a:solidFill>
              </a:rPr>
              <a:t>Monitor</a:t>
            </a:r>
          </a:p>
          <a:p>
            <a:pPr eaLnBrk="0" hangingPunct="0"/>
            <a:r>
              <a:rPr lang="en-US" sz="2000" b="1" noProof="1">
                <a:solidFill>
                  <a:srgbClr val="000099"/>
                </a:solidFill>
              </a:rPr>
              <a:t>external</a:t>
            </a:r>
          </a:p>
          <a:p>
            <a:pPr eaLnBrk="0" hangingPunct="0"/>
            <a:r>
              <a:rPr lang="en-US" sz="2000" b="1" noProof="1">
                <a:solidFill>
                  <a:srgbClr val="000099"/>
                </a:solidFill>
              </a:rPr>
              <a:t>development </a:t>
            </a:r>
          </a:p>
        </p:txBody>
      </p:sp>
      <p:sp>
        <p:nvSpPr>
          <p:cNvPr id="91" name="Text Box 9"/>
          <p:cNvSpPr txBox="1">
            <a:spLocks noChangeArrowheads="1"/>
          </p:cNvSpPr>
          <p:nvPr/>
        </p:nvSpPr>
        <p:spPr bwMode="auto">
          <a:xfrm>
            <a:off x="7367588" y="5275263"/>
            <a:ext cx="1776412" cy="1006475"/>
          </a:xfrm>
          <a:prstGeom prst="rect">
            <a:avLst/>
          </a:prstGeom>
          <a:noFill/>
          <a:ln w="12700">
            <a:noFill/>
            <a:miter lim="800000"/>
            <a:headEnd/>
            <a:tailEnd/>
          </a:ln>
        </p:spPr>
        <p:txBody>
          <a:bodyPr wrap="none">
            <a:spAutoFit/>
          </a:bodyPr>
          <a:lstStyle/>
          <a:p>
            <a:pPr eaLnBrk="0" hangingPunct="0"/>
            <a:r>
              <a:rPr lang="en-US" sz="2000" b="1" noProof="1">
                <a:solidFill>
                  <a:srgbClr val="000099"/>
                </a:solidFill>
              </a:rPr>
              <a:t>Participate in</a:t>
            </a:r>
          </a:p>
          <a:p>
            <a:pPr eaLnBrk="0" hangingPunct="0"/>
            <a:r>
              <a:rPr lang="en-US" sz="2000" b="1" noProof="1">
                <a:solidFill>
                  <a:srgbClr val="000099"/>
                </a:solidFill>
              </a:rPr>
              <a:t>external</a:t>
            </a:r>
          </a:p>
          <a:p>
            <a:pPr eaLnBrk="0" hangingPunct="0"/>
            <a:r>
              <a:rPr lang="en-US" sz="2000" b="1" noProof="1">
                <a:solidFill>
                  <a:srgbClr val="000099"/>
                </a:solidFill>
              </a:rPr>
              <a:t>development</a:t>
            </a:r>
          </a:p>
        </p:txBody>
      </p:sp>
      <p:sp>
        <p:nvSpPr>
          <p:cNvPr id="120" name="Text Box 10"/>
          <p:cNvSpPr txBox="1">
            <a:spLocks noChangeArrowheads="1"/>
          </p:cNvSpPr>
          <p:nvPr/>
        </p:nvSpPr>
        <p:spPr bwMode="auto">
          <a:xfrm>
            <a:off x="360363" y="1488180"/>
            <a:ext cx="1410964" cy="1015663"/>
          </a:xfrm>
          <a:prstGeom prst="rect">
            <a:avLst/>
          </a:prstGeom>
          <a:noFill/>
          <a:ln w="12700">
            <a:noFill/>
            <a:miter lim="800000"/>
            <a:headEnd/>
            <a:tailEnd/>
          </a:ln>
        </p:spPr>
        <p:txBody>
          <a:bodyPr wrap="none">
            <a:spAutoFit/>
          </a:bodyPr>
          <a:lstStyle/>
          <a:p>
            <a:pPr eaLnBrk="0" hangingPunct="0"/>
            <a:r>
              <a:rPr lang="en-US" sz="2000" b="1" noProof="1">
                <a:solidFill>
                  <a:srgbClr val="000099"/>
                </a:solidFill>
              </a:rPr>
              <a:t>Available</a:t>
            </a:r>
          </a:p>
          <a:p>
            <a:pPr eaLnBrk="0" hangingPunct="0"/>
            <a:r>
              <a:rPr lang="en-US" sz="2000" b="1" noProof="1">
                <a:solidFill>
                  <a:srgbClr val="000099"/>
                </a:solidFill>
              </a:rPr>
              <a:t>external</a:t>
            </a:r>
          </a:p>
          <a:p>
            <a:pPr eaLnBrk="0" hangingPunct="0"/>
            <a:r>
              <a:rPr lang="en-US" sz="2000" b="1" noProof="1">
                <a:solidFill>
                  <a:srgbClr val="000099"/>
                </a:solidFill>
              </a:rPr>
              <a:t>standards</a:t>
            </a:r>
          </a:p>
        </p:txBody>
      </p:sp>
      <p:sp>
        <p:nvSpPr>
          <p:cNvPr id="121" name="Text Box 11"/>
          <p:cNvSpPr txBox="1">
            <a:spLocks noChangeArrowheads="1"/>
          </p:cNvSpPr>
          <p:nvPr/>
        </p:nvSpPr>
        <p:spPr bwMode="auto">
          <a:xfrm>
            <a:off x="266700" y="5057775"/>
            <a:ext cx="1751013" cy="701675"/>
          </a:xfrm>
          <a:prstGeom prst="rect">
            <a:avLst/>
          </a:prstGeom>
          <a:noFill/>
          <a:ln w="12700">
            <a:noFill/>
            <a:miter lim="800000"/>
            <a:headEnd/>
            <a:tailEnd/>
          </a:ln>
        </p:spPr>
        <p:txBody>
          <a:bodyPr wrap="none">
            <a:spAutoFit/>
          </a:bodyPr>
          <a:lstStyle/>
          <a:p>
            <a:pPr eaLnBrk="0" hangingPunct="0"/>
            <a:r>
              <a:rPr lang="en-US" sz="2000" b="1" noProof="1">
                <a:solidFill>
                  <a:srgbClr val="000099"/>
                </a:solidFill>
              </a:rPr>
              <a:t>ASD</a:t>
            </a:r>
          </a:p>
          <a:p>
            <a:pPr eaLnBrk="0" hangingPunct="0"/>
            <a:r>
              <a:rPr lang="en-US" sz="2000" b="1" noProof="1">
                <a:solidFill>
                  <a:srgbClr val="000099"/>
                </a:solidFill>
              </a:rPr>
              <a:t>development</a:t>
            </a:r>
          </a:p>
        </p:txBody>
      </p:sp>
      <p:sp>
        <p:nvSpPr>
          <p:cNvPr id="122" name="Text Box 31"/>
          <p:cNvSpPr txBox="1">
            <a:spLocks noChangeArrowheads="1"/>
          </p:cNvSpPr>
          <p:nvPr/>
        </p:nvSpPr>
        <p:spPr bwMode="auto">
          <a:xfrm>
            <a:off x="331788" y="6542088"/>
            <a:ext cx="1983235" cy="246221"/>
          </a:xfrm>
          <a:prstGeom prst="rect">
            <a:avLst/>
          </a:prstGeom>
          <a:noFill/>
          <a:ln w="9525">
            <a:noFill/>
            <a:miter lim="800000"/>
            <a:headEnd/>
            <a:tailEnd/>
          </a:ln>
        </p:spPr>
        <p:txBody>
          <a:bodyPr wrap="none">
            <a:spAutoFit/>
          </a:bodyPr>
          <a:lstStyle/>
          <a:p>
            <a:r>
              <a:rPr lang="en-GB" sz="1000" noProof="1"/>
              <a:t>Version: V1.10d (October 2019)</a:t>
            </a:r>
          </a:p>
        </p:txBody>
      </p:sp>
      <p:sp>
        <p:nvSpPr>
          <p:cNvPr id="123" name="Oval 86">
            <a:hlinkClick r:id="" action="ppaction://noaction"/>
          </p:cNvPr>
          <p:cNvSpPr>
            <a:spLocks noChangeArrowheads="1"/>
          </p:cNvSpPr>
          <p:nvPr/>
        </p:nvSpPr>
        <p:spPr bwMode="auto">
          <a:xfrm>
            <a:off x="80924" y="6018225"/>
            <a:ext cx="306388" cy="107951"/>
          </a:xfrm>
          <a:prstGeom prst="ellipse">
            <a:avLst/>
          </a:prstGeom>
          <a:solidFill>
            <a:schemeClr val="bg1"/>
          </a:solidFill>
          <a:ln w="12700">
            <a:solidFill>
              <a:schemeClr val="tx1"/>
            </a:solidFill>
            <a:round/>
            <a:headEnd/>
            <a:tailEnd/>
          </a:ln>
        </p:spPr>
        <p:txBody>
          <a:bodyPr wrap="none" anchor="ctr"/>
          <a:lstStyle/>
          <a:p>
            <a:pPr algn="ctr"/>
            <a:r>
              <a:rPr lang="en-US" sz="700" noProof="1">
                <a:latin typeface="Calibri" pitchFamily="34" charset="0"/>
              </a:rPr>
              <a:t>yy</a:t>
            </a:r>
          </a:p>
        </p:txBody>
      </p:sp>
      <p:sp>
        <p:nvSpPr>
          <p:cNvPr id="168" name="ZoneTexte 57"/>
          <p:cNvSpPr txBox="1">
            <a:spLocks noChangeArrowheads="1"/>
          </p:cNvSpPr>
          <p:nvPr/>
        </p:nvSpPr>
        <p:spPr bwMode="auto">
          <a:xfrm>
            <a:off x="463512" y="5949962"/>
            <a:ext cx="928687" cy="244475"/>
          </a:xfrm>
          <a:prstGeom prst="rect">
            <a:avLst/>
          </a:prstGeom>
          <a:noFill/>
          <a:ln w="9525">
            <a:noFill/>
            <a:miter lim="800000"/>
            <a:headEnd/>
            <a:tailEnd/>
          </a:ln>
        </p:spPr>
        <p:txBody>
          <a:bodyPr wrap="none">
            <a:spAutoFit/>
          </a:bodyPr>
          <a:lstStyle/>
          <a:p>
            <a:r>
              <a:rPr lang="en-US" sz="1000" i="1" noProof="1"/>
              <a:t>Blip available</a:t>
            </a:r>
          </a:p>
        </p:txBody>
      </p:sp>
      <p:sp>
        <p:nvSpPr>
          <p:cNvPr id="169" name="ZoneTexte 59"/>
          <p:cNvSpPr txBox="1">
            <a:spLocks noChangeArrowheads="1"/>
          </p:cNvSpPr>
          <p:nvPr/>
        </p:nvSpPr>
        <p:spPr bwMode="auto">
          <a:xfrm>
            <a:off x="463511" y="6119008"/>
            <a:ext cx="1201737" cy="244475"/>
          </a:xfrm>
          <a:prstGeom prst="rect">
            <a:avLst/>
          </a:prstGeom>
          <a:noFill/>
          <a:ln w="9525">
            <a:noFill/>
            <a:miter lim="800000"/>
            <a:headEnd/>
            <a:tailEnd/>
          </a:ln>
        </p:spPr>
        <p:txBody>
          <a:bodyPr wrap="none">
            <a:spAutoFit/>
          </a:bodyPr>
          <a:lstStyle/>
          <a:p>
            <a:r>
              <a:rPr lang="en-US" sz="1000" i="1" noProof="1"/>
              <a:t>Blip in preparation</a:t>
            </a:r>
          </a:p>
        </p:txBody>
      </p:sp>
      <p:sp>
        <p:nvSpPr>
          <p:cNvPr id="170" name="Oval 86">
            <a:hlinkClick r:id="" action="ppaction://noaction"/>
          </p:cNvPr>
          <p:cNvSpPr>
            <a:spLocks noChangeArrowheads="1"/>
          </p:cNvSpPr>
          <p:nvPr/>
        </p:nvSpPr>
        <p:spPr bwMode="auto">
          <a:xfrm>
            <a:off x="80924" y="6189639"/>
            <a:ext cx="306388" cy="103215"/>
          </a:xfrm>
          <a:prstGeom prst="ellipse">
            <a:avLst/>
          </a:prstGeom>
          <a:solidFill>
            <a:schemeClr val="bg1"/>
          </a:solidFill>
          <a:ln w="12700">
            <a:solidFill>
              <a:schemeClr val="tx1"/>
            </a:solidFill>
            <a:prstDash val="dash"/>
            <a:round/>
            <a:headEnd/>
            <a:tailEnd/>
          </a:ln>
        </p:spPr>
        <p:txBody>
          <a:bodyPr wrap="none" anchor="ctr"/>
          <a:lstStyle/>
          <a:p>
            <a:pPr algn="ctr"/>
            <a:r>
              <a:rPr lang="en-US" sz="700" noProof="1">
                <a:latin typeface="Calibri" pitchFamily="34" charset="0"/>
              </a:rPr>
              <a:t>yy</a:t>
            </a:r>
          </a:p>
        </p:txBody>
      </p:sp>
      <p:sp>
        <p:nvSpPr>
          <p:cNvPr id="171" name="Line 92"/>
          <p:cNvSpPr>
            <a:spLocks noChangeShapeType="1"/>
          </p:cNvSpPr>
          <p:nvPr/>
        </p:nvSpPr>
        <p:spPr bwMode="auto">
          <a:xfrm flipV="1">
            <a:off x="80923" y="6416674"/>
            <a:ext cx="306389" cy="0"/>
          </a:xfrm>
          <a:prstGeom prst="line">
            <a:avLst/>
          </a:prstGeom>
          <a:noFill/>
          <a:ln w="9525">
            <a:solidFill>
              <a:schemeClr val="tx1"/>
            </a:solidFill>
            <a:round/>
            <a:headEnd/>
            <a:tailEnd type="triangle" w="med" len="med"/>
          </a:ln>
        </p:spPr>
        <p:txBody>
          <a:bodyPr/>
          <a:lstStyle/>
          <a:p>
            <a:endParaRPr lang="en-US" noProof="1"/>
          </a:p>
        </p:txBody>
      </p:sp>
      <p:sp>
        <p:nvSpPr>
          <p:cNvPr id="172" name="ZoneTexte 59"/>
          <p:cNvSpPr txBox="1">
            <a:spLocks noChangeArrowheads="1"/>
          </p:cNvSpPr>
          <p:nvPr/>
        </p:nvSpPr>
        <p:spPr bwMode="auto">
          <a:xfrm>
            <a:off x="463511" y="6294436"/>
            <a:ext cx="1638300" cy="244475"/>
          </a:xfrm>
          <a:prstGeom prst="rect">
            <a:avLst/>
          </a:prstGeom>
          <a:noFill/>
          <a:ln w="9525">
            <a:noFill/>
            <a:miter lim="800000"/>
            <a:headEnd/>
            <a:tailEnd/>
          </a:ln>
        </p:spPr>
        <p:txBody>
          <a:bodyPr wrap="none">
            <a:spAutoFit/>
          </a:bodyPr>
          <a:lstStyle/>
          <a:p>
            <a:r>
              <a:rPr lang="en-US" sz="1000" i="1" noProof="1"/>
              <a:t>Current ASD SSG actions</a:t>
            </a:r>
          </a:p>
        </p:txBody>
      </p:sp>
      <p:sp>
        <p:nvSpPr>
          <p:cNvPr id="173" name="Oval 3"/>
          <p:cNvSpPr>
            <a:spLocks noChangeArrowheads="1"/>
          </p:cNvSpPr>
          <p:nvPr/>
        </p:nvSpPr>
        <p:spPr bwMode="auto">
          <a:xfrm>
            <a:off x="1505763" y="921718"/>
            <a:ext cx="5902325" cy="5902325"/>
          </a:xfrm>
          <a:prstGeom prst="ellipse">
            <a:avLst/>
          </a:prstGeom>
          <a:solidFill>
            <a:srgbClr val="FF7C80">
              <a:alpha val="78822"/>
            </a:srgbClr>
          </a:solidFill>
          <a:ln w="12700">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GB" sz="800" noProof="1"/>
              <a:t>d</a:t>
            </a:r>
          </a:p>
        </p:txBody>
      </p:sp>
      <p:sp>
        <p:nvSpPr>
          <p:cNvPr id="174" name="Oval 4"/>
          <p:cNvSpPr>
            <a:spLocks noChangeArrowheads="1"/>
          </p:cNvSpPr>
          <p:nvPr/>
        </p:nvSpPr>
        <p:spPr bwMode="auto">
          <a:xfrm>
            <a:off x="2567800" y="1983755"/>
            <a:ext cx="3778250" cy="3778250"/>
          </a:xfrm>
          <a:prstGeom prst="ellipse">
            <a:avLst/>
          </a:prstGeom>
          <a:solidFill>
            <a:srgbClr val="FFFF99"/>
          </a:solidFill>
          <a:ln w="12700">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742950" indent="-285750" algn="ctr">
              <a:spcBef>
                <a:spcPct val="20000"/>
              </a:spcBef>
              <a:buClr>
                <a:srgbClr val="CC0000"/>
              </a:buClr>
              <a:buFontTx/>
              <a:buChar char="•"/>
            </a:pPr>
            <a:r>
              <a:rPr lang="en-US" b="1" noProof="1">
                <a:solidFill>
                  <a:schemeClr val="accent2"/>
                </a:solidFill>
              </a:rPr>
              <a:t>Supplier</a:t>
            </a:r>
          </a:p>
          <a:p>
            <a:pPr marL="742950" indent="-285750" algn="ctr">
              <a:spcBef>
                <a:spcPct val="20000"/>
              </a:spcBef>
              <a:buClr>
                <a:srgbClr val="CC0000"/>
              </a:buClr>
              <a:buFontTx/>
              <a:buChar char="•"/>
            </a:pPr>
            <a:r>
              <a:rPr lang="en-US" b="1" noProof="1">
                <a:solidFill>
                  <a:schemeClr val="accent2"/>
                </a:solidFill>
              </a:rPr>
              <a:t>UID</a:t>
            </a:r>
          </a:p>
          <a:p>
            <a:pPr marL="742950" indent="-285750" algn="ctr">
              <a:spcBef>
                <a:spcPct val="20000"/>
              </a:spcBef>
              <a:buClr>
                <a:srgbClr val="CC0000"/>
              </a:buClr>
              <a:buFontTx/>
              <a:buChar char="•"/>
            </a:pPr>
            <a:endParaRPr lang="en-GB" noProof="1"/>
          </a:p>
        </p:txBody>
      </p:sp>
      <p:sp>
        <p:nvSpPr>
          <p:cNvPr id="175" name="Oval 14"/>
          <p:cNvSpPr>
            <a:spLocks noChangeAspect="1" noChangeArrowheads="1"/>
          </p:cNvSpPr>
          <p:nvPr/>
        </p:nvSpPr>
        <p:spPr bwMode="auto">
          <a:xfrm>
            <a:off x="3200853" y="2616225"/>
            <a:ext cx="2512145" cy="2513310"/>
          </a:xfrm>
          <a:prstGeom prst="ellipse">
            <a:avLst/>
          </a:prstGeom>
          <a:solidFill>
            <a:srgbClr val="99FF66"/>
          </a:solidFill>
          <a:ln w="12700">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en-US" sz="1600" b="1" noProof="1">
                <a:effectLst>
                  <a:outerShdw blurRad="38100" dist="38100" dir="2700000" algn="tl">
                    <a:srgbClr val="FFFFFF"/>
                  </a:outerShdw>
                </a:effectLst>
              </a:rPr>
              <a:t> </a:t>
            </a:r>
          </a:p>
        </p:txBody>
      </p:sp>
      <p:sp>
        <p:nvSpPr>
          <p:cNvPr id="176" name="Line 6"/>
          <p:cNvSpPr>
            <a:spLocks noChangeShapeType="1"/>
          </p:cNvSpPr>
          <p:nvPr/>
        </p:nvSpPr>
        <p:spPr bwMode="auto">
          <a:xfrm>
            <a:off x="4456926" y="907430"/>
            <a:ext cx="17462" cy="5897563"/>
          </a:xfrm>
          <a:prstGeom prst="line">
            <a:avLst/>
          </a:prstGeom>
          <a:noFill/>
          <a:ln w="38100">
            <a:solidFill>
              <a:srgbClr val="996633"/>
            </a:solidFill>
            <a:prstDash val="dash"/>
            <a:round/>
            <a:headEnd/>
            <a:tailEn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noProof="1"/>
          </a:p>
        </p:txBody>
      </p:sp>
      <p:sp>
        <p:nvSpPr>
          <p:cNvPr id="179" name="Oval 27">
            <a:hlinkClick r:id="rId3" action="ppaction://hlinksldjump"/>
          </p:cNvPr>
          <p:cNvSpPr>
            <a:spLocks noChangeArrowheads="1"/>
          </p:cNvSpPr>
          <p:nvPr/>
        </p:nvSpPr>
        <p:spPr bwMode="auto">
          <a:xfrm>
            <a:off x="4728311" y="1272555"/>
            <a:ext cx="324000" cy="216000"/>
          </a:xfrm>
          <a:prstGeom prst="ellipse">
            <a:avLst/>
          </a:prstGeom>
          <a:solidFill>
            <a:schemeClr val="bg1"/>
          </a:solidFill>
          <a:ln w="3175" algn="ctr">
            <a:solidFill>
              <a:schemeClr val="bg2">
                <a:lumMod val="75000"/>
              </a:schemeClr>
            </a:solidFill>
            <a:prstDash val="dash"/>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PLCS</a:t>
            </a:r>
          </a:p>
          <a:p>
            <a:pPr algn="ctr">
              <a:lnSpc>
                <a:spcPts val="700"/>
              </a:lnSpc>
            </a:pPr>
            <a:r>
              <a:rPr lang="en-GB" sz="800" noProof="1">
                <a:latin typeface="Century Gothic" pitchFamily="34" charset="0"/>
              </a:rPr>
              <a:t>DEXs</a:t>
            </a:r>
          </a:p>
        </p:txBody>
      </p:sp>
      <p:sp>
        <p:nvSpPr>
          <p:cNvPr id="181" name="Oval 32">
            <a:hlinkClick r:id="rId4" action="ppaction://hlinksldjump"/>
          </p:cNvPr>
          <p:cNvSpPr>
            <a:spLocks noChangeArrowheads="1"/>
          </p:cNvSpPr>
          <p:nvPr/>
        </p:nvSpPr>
        <p:spPr bwMode="auto">
          <a:xfrm>
            <a:off x="3764205" y="1042636"/>
            <a:ext cx="507410" cy="160002"/>
          </a:xfrm>
          <a:prstGeom prst="ellipse">
            <a:avLst/>
          </a:prstGeom>
          <a:solidFill>
            <a:schemeClr val="bg1"/>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OAGIS</a:t>
            </a:r>
          </a:p>
        </p:txBody>
      </p:sp>
      <p:sp>
        <p:nvSpPr>
          <p:cNvPr id="182" name="Oval 32">
            <a:hlinkClick r:id="rId5" action="ppaction://hlinksldjump"/>
          </p:cNvPr>
          <p:cNvSpPr>
            <a:spLocks noChangeArrowheads="1"/>
          </p:cNvSpPr>
          <p:nvPr/>
        </p:nvSpPr>
        <p:spPr bwMode="auto">
          <a:xfrm>
            <a:off x="5407466" y="2777837"/>
            <a:ext cx="555487" cy="175993"/>
          </a:xfrm>
          <a:prstGeom prst="ellipse">
            <a:avLst/>
          </a:prstGeom>
          <a:solidFill>
            <a:schemeClr val="bg1"/>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ISO 8000</a:t>
            </a:r>
          </a:p>
        </p:txBody>
      </p:sp>
      <p:sp>
        <p:nvSpPr>
          <p:cNvPr id="183" name="Oval 32">
            <a:hlinkClick r:id="rId6" action="ppaction://hlinksldjump"/>
          </p:cNvPr>
          <p:cNvSpPr>
            <a:spLocks noChangeArrowheads="1"/>
          </p:cNvSpPr>
          <p:nvPr/>
        </p:nvSpPr>
        <p:spPr bwMode="auto">
          <a:xfrm>
            <a:off x="3921705" y="1299978"/>
            <a:ext cx="468000" cy="252000"/>
          </a:xfrm>
          <a:prstGeom prst="ellipse">
            <a:avLst/>
          </a:prstGeom>
          <a:solidFill>
            <a:schemeClr val="bg1"/>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RFID</a:t>
            </a:r>
          </a:p>
          <a:p>
            <a:pPr algn="ctr">
              <a:lnSpc>
                <a:spcPts val="700"/>
              </a:lnSpc>
            </a:pPr>
            <a:r>
              <a:rPr lang="en-GB" sz="800" noProof="1">
                <a:latin typeface="Century Gothic" pitchFamily="34" charset="0"/>
                <a:cs typeface="Arial" charset="0"/>
              </a:rPr>
              <a:t>App Stds</a:t>
            </a:r>
          </a:p>
        </p:txBody>
      </p:sp>
      <p:sp>
        <p:nvSpPr>
          <p:cNvPr id="184" name="Oval 80">
            <a:hlinkClick r:id="rId7" action="ppaction://hlinksldjump"/>
          </p:cNvPr>
          <p:cNvSpPr>
            <a:spLocks noChangeArrowheads="1"/>
          </p:cNvSpPr>
          <p:nvPr/>
        </p:nvSpPr>
        <p:spPr bwMode="auto">
          <a:xfrm>
            <a:off x="2793235" y="1814437"/>
            <a:ext cx="331974" cy="144000"/>
          </a:xfrm>
          <a:prstGeom prst="ellipse">
            <a:avLst/>
          </a:prstGeom>
          <a:solidFill>
            <a:schemeClr val="accent1">
              <a:lumMod val="20000"/>
              <a:lumOff val="80000"/>
            </a:schemeClr>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STEP</a:t>
            </a:r>
          </a:p>
        </p:txBody>
      </p:sp>
      <p:sp>
        <p:nvSpPr>
          <p:cNvPr id="185" name="Oval 81">
            <a:hlinkClick r:id="rId8" action="ppaction://hlinksldjump"/>
          </p:cNvPr>
          <p:cNvSpPr>
            <a:spLocks noChangeArrowheads="1"/>
          </p:cNvSpPr>
          <p:nvPr/>
        </p:nvSpPr>
        <p:spPr bwMode="auto">
          <a:xfrm>
            <a:off x="3890223" y="1690041"/>
            <a:ext cx="381761" cy="144000"/>
          </a:xfrm>
          <a:prstGeom prst="ellipse">
            <a:avLst/>
          </a:prstGeom>
          <a:solidFill>
            <a:schemeClr val="bg1"/>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SysML</a:t>
            </a:r>
          </a:p>
        </p:txBody>
      </p:sp>
      <p:sp>
        <p:nvSpPr>
          <p:cNvPr id="186" name="Oval 87">
            <a:hlinkClick r:id="rId9" action="ppaction://hlinksldjump"/>
          </p:cNvPr>
          <p:cNvSpPr>
            <a:spLocks noChangeArrowheads="1"/>
          </p:cNvSpPr>
          <p:nvPr/>
        </p:nvSpPr>
        <p:spPr bwMode="auto">
          <a:xfrm>
            <a:off x="4789392" y="1654041"/>
            <a:ext cx="432000" cy="216000"/>
          </a:xfrm>
          <a:prstGeom prst="ellipse">
            <a:avLst/>
          </a:prstGeom>
          <a:solidFill>
            <a:schemeClr val="accent1">
              <a:lumMod val="20000"/>
              <a:lumOff val="80000"/>
            </a:schemeClr>
          </a:solidFill>
          <a:ln w="3175">
            <a:solidFill>
              <a:schemeClr val="bg2">
                <a:lumMod val="75000"/>
              </a:schemeClr>
            </a:solidFill>
            <a:round/>
            <a:headEnd/>
            <a:tailEnd/>
          </a:ln>
        </p:spPr>
        <p:txBody>
          <a:bodyPr wrap="none" lIns="0" tIns="36000" rIns="0" bIns="0" anchor="ctr" anchorCtr="0"/>
          <a:lstStyle/>
          <a:p>
            <a:pPr algn="ctr">
              <a:lnSpc>
                <a:spcPts val="700"/>
              </a:lnSpc>
            </a:pPr>
            <a:r>
              <a:rPr lang="en-GB" sz="800" noProof="1">
                <a:latin typeface="Century Gothic" pitchFamily="34" charset="0"/>
              </a:rPr>
              <a:t>STEP</a:t>
            </a:r>
            <a:br>
              <a:rPr lang="en-GB" sz="800" noProof="1">
                <a:latin typeface="Century Gothic" pitchFamily="34" charset="0"/>
              </a:rPr>
            </a:br>
            <a:r>
              <a:rPr lang="en-GB" sz="800" noProof="1">
                <a:latin typeface="Century Gothic" pitchFamily="34" charset="0"/>
              </a:rPr>
              <a:t>AP233</a:t>
            </a:r>
          </a:p>
        </p:txBody>
      </p:sp>
      <p:sp>
        <p:nvSpPr>
          <p:cNvPr id="187" name="Oval 88">
            <a:hlinkClick r:id="rId10" action="ppaction://hlinksldjump"/>
          </p:cNvPr>
          <p:cNvSpPr>
            <a:spLocks noChangeArrowheads="1"/>
          </p:cNvSpPr>
          <p:nvPr/>
        </p:nvSpPr>
        <p:spPr bwMode="auto">
          <a:xfrm>
            <a:off x="1821616" y="2597555"/>
            <a:ext cx="308770" cy="144000"/>
          </a:xfrm>
          <a:prstGeom prst="ellipse">
            <a:avLst/>
          </a:prstGeom>
          <a:solidFill>
            <a:schemeClr val="bg1"/>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XPDL</a:t>
            </a:r>
          </a:p>
        </p:txBody>
      </p:sp>
      <p:sp>
        <p:nvSpPr>
          <p:cNvPr id="189" name="Oval 86">
            <a:hlinkClick r:id="rId11" action="ppaction://hlinksldjump"/>
          </p:cNvPr>
          <p:cNvSpPr>
            <a:spLocks noChangeArrowheads="1"/>
          </p:cNvSpPr>
          <p:nvPr/>
        </p:nvSpPr>
        <p:spPr bwMode="auto">
          <a:xfrm>
            <a:off x="3079960" y="2006892"/>
            <a:ext cx="432000" cy="216000"/>
          </a:xfrm>
          <a:prstGeom prst="ellipse">
            <a:avLst/>
          </a:prstGeom>
          <a:solidFill>
            <a:schemeClr val="accent1">
              <a:lumMod val="20000"/>
              <a:lumOff val="80000"/>
            </a:schemeClr>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STEP</a:t>
            </a:r>
            <a:br>
              <a:rPr lang="en-GB" sz="800" noProof="1">
                <a:latin typeface="Century Gothic" pitchFamily="34" charset="0"/>
              </a:rPr>
            </a:br>
            <a:r>
              <a:rPr lang="en-GB" sz="800" noProof="1">
                <a:latin typeface="Century Gothic" pitchFamily="34" charset="0"/>
              </a:rPr>
              <a:t>AP212</a:t>
            </a:r>
          </a:p>
        </p:txBody>
      </p:sp>
      <p:sp>
        <p:nvSpPr>
          <p:cNvPr id="190" name="Oval 86">
            <a:hlinkClick r:id="rId12" action="ppaction://hlinksldjump"/>
          </p:cNvPr>
          <p:cNvSpPr>
            <a:spLocks noChangeArrowheads="1"/>
          </p:cNvSpPr>
          <p:nvPr/>
        </p:nvSpPr>
        <p:spPr bwMode="auto">
          <a:xfrm>
            <a:off x="2290366" y="1846238"/>
            <a:ext cx="432000" cy="216000"/>
          </a:xfrm>
          <a:prstGeom prst="ellipse">
            <a:avLst/>
          </a:prstGeom>
          <a:solidFill>
            <a:schemeClr val="accent1">
              <a:lumMod val="20000"/>
              <a:lumOff val="80000"/>
            </a:schemeClr>
          </a:solidFill>
          <a:ln w="3175">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STEP</a:t>
            </a:r>
            <a:br>
              <a:rPr lang="en-GB" sz="800" noProof="1">
                <a:latin typeface="Century Gothic" pitchFamily="34" charset="0"/>
              </a:rPr>
            </a:br>
            <a:r>
              <a:rPr lang="en-GB" sz="800" noProof="1">
                <a:latin typeface="Century Gothic" pitchFamily="34" charset="0"/>
              </a:rPr>
              <a:t>AP235</a:t>
            </a:r>
          </a:p>
        </p:txBody>
      </p:sp>
      <p:sp>
        <p:nvSpPr>
          <p:cNvPr id="191" name="Oval 86">
            <a:hlinkClick r:id="rId13" action="ppaction://hlinksldjump"/>
          </p:cNvPr>
          <p:cNvSpPr>
            <a:spLocks noChangeArrowheads="1"/>
          </p:cNvSpPr>
          <p:nvPr/>
        </p:nvSpPr>
        <p:spPr bwMode="auto">
          <a:xfrm>
            <a:off x="2637055" y="2315979"/>
            <a:ext cx="432000" cy="216000"/>
          </a:xfrm>
          <a:prstGeom prst="ellipse">
            <a:avLst/>
          </a:prstGeom>
          <a:solidFill>
            <a:schemeClr val="accent1">
              <a:lumMod val="20000"/>
              <a:lumOff val="80000"/>
            </a:schemeClr>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STEP</a:t>
            </a:r>
            <a:br>
              <a:rPr lang="en-GB" sz="800" noProof="1">
                <a:latin typeface="Century Gothic" pitchFamily="34" charset="0"/>
              </a:rPr>
            </a:br>
            <a:r>
              <a:rPr lang="en-GB" sz="800" noProof="1">
                <a:latin typeface="Century Gothic" pitchFamily="34" charset="0"/>
              </a:rPr>
              <a:t>AP210</a:t>
            </a:r>
          </a:p>
        </p:txBody>
      </p:sp>
      <p:sp>
        <p:nvSpPr>
          <p:cNvPr id="192" name="Oval 46">
            <a:hlinkClick r:id="rId14" action="ppaction://hlinksldjump"/>
          </p:cNvPr>
          <p:cNvSpPr>
            <a:spLocks noChangeArrowheads="1"/>
          </p:cNvSpPr>
          <p:nvPr/>
        </p:nvSpPr>
        <p:spPr bwMode="auto">
          <a:xfrm>
            <a:off x="3303783" y="5936642"/>
            <a:ext cx="504000" cy="216000"/>
          </a:xfrm>
          <a:prstGeom prst="ellipse">
            <a:avLst/>
          </a:prstGeom>
          <a:solidFill>
            <a:schemeClr val="accent3">
              <a:lumMod val="65000"/>
            </a:schemeClr>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EN9300</a:t>
            </a:r>
            <a:br>
              <a:rPr lang="en-GB" sz="800" noProof="1">
                <a:latin typeface="Century Gothic" pitchFamily="34" charset="0"/>
              </a:rPr>
            </a:br>
            <a:r>
              <a:rPr lang="en-GB" sz="800" noProof="1">
                <a:latin typeface="Century Gothic" pitchFamily="34" charset="0"/>
              </a:rPr>
              <a:t>LOTAR</a:t>
            </a:r>
          </a:p>
        </p:txBody>
      </p:sp>
      <p:sp>
        <p:nvSpPr>
          <p:cNvPr id="193" name="Oval 50">
            <a:hlinkClick r:id="rId15" action="ppaction://hlinksldjump"/>
          </p:cNvPr>
          <p:cNvSpPr>
            <a:spLocks noChangeArrowheads="1"/>
          </p:cNvSpPr>
          <p:nvPr/>
        </p:nvSpPr>
        <p:spPr bwMode="auto">
          <a:xfrm>
            <a:off x="6122424" y="1918470"/>
            <a:ext cx="385058" cy="144000"/>
          </a:xfrm>
          <a:prstGeom prst="ellipse">
            <a:avLst/>
          </a:prstGeom>
          <a:solidFill>
            <a:schemeClr val="bg1"/>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SAML</a:t>
            </a:r>
          </a:p>
        </p:txBody>
      </p:sp>
      <p:sp>
        <p:nvSpPr>
          <p:cNvPr id="194" name="Oval 27">
            <a:hlinkClick r:id="rId16" action="ppaction://hlinksldjump"/>
          </p:cNvPr>
          <p:cNvSpPr>
            <a:spLocks noChangeArrowheads="1"/>
          </p:cNvSpPr>
          <p:nvPr/>
        </p:nvSpPr>
        <p:spPr bwMode="auto">
          <a:xfrm>
            <a:off x="6219140" y="2177322"/>
            <a:ext cx="560219" cy="144000"/>
          </a:xfrm>
          <a:prstGeom prst="ellipse">
            <a:avLst/>
          </a:prstGeom>
          <a:solidFill>
            <a:schemeClr val="bg1"/>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ISO 22745</a:t>
            </a:r>
          </a:p>
        </p:txBody>
      </p:sp>
      <p:sp>
        <p:nvSpPr>
          <p:cNvPr id="196" name="Oval 32">
            <a:hlinkClick r:id="rId17" action="ppaction://hlinksldjump"/>
          </p:cNvPr>
          <p:cNvSpPr>
            <a:spLocks noChangeArrowheads="1"/>
          </p:cNvSpPr>
          <p:nvPr/>
        </p:nvSpPr>
        <p:spPr bwMode="auto">
          <a:xfrm>
            <a:off x="3365429" y="1202638"/>
            <a:ext cx="450700" cy="144000"/>
          </a:xfrm>
          <a:prstGeom prst="ellipse">
            <a:avLst/>
          </a:prstGeom>
          <a:solidFill>
            <a:schemeClr val="bg1"/>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VEC KBL</a:t>
            </a:r>
          </a:p>
        </p:txBody>
      </p:sp>
      <p:sp>
        <p:nvSpPr>
          <p:cNvPr id="203" name="Line 7"/>
          <p:cNvSpPr>
            <a:spLocks noChangeShapeType="1"/>
          </p:cNvSpPr>
          <p:nvPr/>
        </p:nvSpPr>
        <p:spPr bwMode="auto">
          <a:xfrm flipV="1">
            <a:off x="774410" y="3872880"/>
            <a:ext cx="7418419" cy="13320"/>
          </a:xfrm>
          <a:prstGeom prst="line">
            <a:avLst/>
          </a:prstGeom>
          <a:noFill/>
          <a:ln w="38100">
            <a:solidFill>
              <a:srgbClr val="996633"/>
            </a:solidFill>
            <a:prstDash val="dash"/>
            <a:round/>
            <a:headEnd/>
            <a:tailEnd/>
          </a:ln>
        </p:spPr>
        <p:txBody>
          <a:bodyPr/>
          <a:lstStyle/>
          <a:p>
            <a:endParaRPr lang="en-US" noProof="1"/>
          </a:p>
        </p:txBody>
      </p:sp>
      <p:sp>
        <p:nvSpPr>
          <p:cNvPr id="205" name="Oval 36">
            <a:hlinkClick r:id="rId18" action="ppaction://hlinksldjump"/>
          </p:cNvPr>
          <p:cNvSpPr>
            <a:spLocks noChangeArrowheads="1"/>
          </p:cNvSpPr>
          <p:nvPr/>
        </p:nvSpPr>
        <p:spPr bwMode="auto">
          <a:xfrm>
            <a:off x="3249741" y="3944605"/>
            <a:ext cx="396000" cy="144000"/>
          </a:xfrm>
          <a:prstGeom prst="ellipse">
            <a:avLst/>
          </a:prstGeom>
          <a:solidFill>
            <a:srgbClr val="0070C0"/>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solidFill>
                  <a:schemeClr val="bg1"/>
                </a:solidFill>
                <a:latin typeface="Century Gothic" pitchFamily="34" charset="0"/>
              </a:rPr>
              <a:t>S1000D</a:t>
            </a:r>
          </a:p>
        </p:txBody>
      </p:sp>
      <p:sp>
        <p:nvSpPr>
          <p:cNvPr id="206" name="Oval 32">
            <a:hlinkClick r:id="rId19" action="ppaction://hlinksldjump"/>
          </p:cNvPr>
          <p:cNvSpPr>
            <a:spLocks noChangeArrowheads="1"/>
          </p:cNvSpPr>
          <p:nvPr/>
        </p:nvSpPr>
        <p:spPr bwMode="auto">
          <a:xfrm>
            <a:off x="2446356" y="2581846"/>
            <a:ext cx="418307" cy="144000"/>
          </a:xfrm>
          <a:prstGeom prst="ellipse">
            <a:avLst/>
          </a:prstGeom>
          <a:solidFill>
            <a:schemeClr val="bg1"/>
          </a:solidFill>
          <a:ln w="3175" algn="ctr">
            <a:solidFill>
              <a:schemeClr val="bg2">
                <a:lumMod val="50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ebXML</a:t>
            </a:r>
          </a:p>
        </p:txBody>
      </p:sp>
      <p:sp>
        <p:nvSpPr>
          <p:cNvPr id="207" name="Oval 74">
            <a:hlinkClick r:id="rId20" action="ppaction://hlinksldjump"/>
          </p:cNvPr>
          <p:cNvSpPr>
            <a:spLocks noChangeArrowheads="1"/>
          </p:cNvSpPr>
          <p:nvPr/>
        </p:nvSpPr>
        <p:spPr bwMode="auto">
          <a:xfrm>
            <a:off x="6641745" y="3127774"/>
            <a:ext cx="612000" cy="216000"/>
          </a:xfrm>
          <a:prstGeom prst="ellipse">
            <a:avLst/>
          </a:prstGeom>
          <a:solidFill>
            <a:schemeClr val="accent3">
              <a:lumMod val="85000"/>
            </a:schemeClr>
          </a:solidFill>
          <a:ln w="3175">
            <a:solidFill>
              <a:schemeClr val="bg2">
                <a:lumMod val="75000"/>
              </a:schemeClr>
            </a:solidFill>
            <a:round/>
            <a:headEnd/>
            <a:tailEnd/>
          </a:ln>
        </p:spPr>
        <p:txBody>
          <a:bodyPr wrap="none" lIns="0" tIns="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3D</a:t>
            </a:r>
            <a:br>
              <a:rPr lang="en-GB" sz="800" noProof="1">
                <a:latin typeface="Century Gothic" pitchFamily="34" charset="0"/>
              </a:rPr>
            </a:br>
            <a:r>
              <a:rPr lang="en-GB" sz="800" noProof="1">
                <a:latin typeface="Century Gothic" pitchFamily="34" charset="0"/>
              </a:rPr>
              <a:t>Visualisation</a:t>
            </a:r>
          </a:p>
        </p:txBody>
      </p:sp>
      <p:sp>
        <p:nvSpPr>
          <p:cNvPr id="208" name="Oval 85">
            <a:hlinkClick r:id="rId21" action="ppaction://hlinksldjump"/>
          </p:cNvPr>
          <p:cNvSpPr>
            <a:spLocks noChangeArrowheads="1"/>
          </p:cNvSpPr>
          <p:nvPr/>
        </p:nvSpPr>
        <p:spPr bwMode="auto">
          <a:xfrm>
            <a:off x="2103006" y="2440155"/>
            <a:ext cx="343694" cy="144000"/>
          </a:xfrm>
          <a:prstGeom prst="ellipse">
            <a:avLst/>
          </a:prstGeom>
          <a:solidFill>
            <a:schemeClr val="bg1"/>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BPMN</a:t>
            </a:r>
          </a:p>
        </p:txBody>
      </p:sp>
      <p:sp>
        <p:nvSpPr>
          <p:cNvPr id="210" name="Oval 36">
            <a:hlinkClick r:id="rId22" action="ppaction://hlinksldjump"/>
          </p:cNvPr>
          <p:cNvSpPr>
            <a:spLocks noChangeArrowheads="1"/>
          </p:cNvSpPr>
          <p:nvPr/>
        </p:nvSpPr>
        <p:spPr bwMode="auto">
          <a:xfrm>
            <a:off x="4105657" y="3944605"/>
            <a:ext cx="360000" cy="144000"/>
          </a:xfrm>
          <a:prstGeom prst="ellipse">
            <a:avLst/>
          </a:prstGeom>
          <a:solidFill>
            <a:schemeClr val="bg1"/>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STE100</a:t>
            </a:r>
          </a:p>
        </p:txBody>
      </p:sp>
      <p:sp>
        <p:nvSpPr>
          <p:cNvPr id="214" name="Oval 32">
            <a:hlinkClick r:id="rId23" action="ppaction://hlinksldjump"/>
          </p:cNvPr>
          <p:cNvSpPr>
            <a:spLocks noChangeArrowheads="1"/>
          </p:cNvSpPr>
          <p:nvPr/>
        </p:nvSpPr>
        <p:spPr bwMode="auto">
          <a:xfrm>
            <a:off x="3540422" y="4536579"/>
            <a:ext cx="396000" cy="144000"/>
          </a:xfrm>
          <a:prstGeom prst="ellipse">
            <a:avLst/>
          </a:prstGeom>
          <a:solidFill>
            <a:srgbClr val="0070C0"/>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solidFill>
                  <a:schemeClr val="bg1"/>
                </a:solidFill>
                <a:latin typeface="Century Gothic" pitchFamily="34" charset="0"/>
                <a:cs typeface="Arial" charset="0"/>
              </a:rPr>
              <a:t>S5000F</a:t>
            </a:r>
          </a:p>
        </p:txBody>
      </p:sp>
      <p:sp>
        <p:nvSpPr>
          <p:cNvPr id="215" name="Oval 83">
            <a:hlinkClick r:id="rId24" action="ppaction://hlinksldjump"/>
          </p:cNvPr>
          <p:cNvSpPr>
            <a:spLocks noChangeArrowheads="1"/>
          </p:cNvSpPr>
          <p:nvPr/>
        </p:nvSpPr>
        <p:spPr bwMode="auto">
          <a:xfrm>
            <a:off x="3946968" y="4380414"/>
            <a:ext cx="468000" cy="216000"/>
          </a:xfrm>
          <a:prstGeom prst="ellipse">
            <a:avLst/>
          </a:prstGeom>
          <a:solidFill>
            <a:schemeClr val="bg1"/>
          </a:solidFill>
          <a:ln w="3175" algn="ctr">
            <a:solidFill>
              <a:schemeClr val="bg2">
                <a:lumMod val="75000"/>
              </a:schemeClr>
            </a:solidFill>
            <a:round/>
            <a:headEnd/>
            <a:tailEnd/>
          </a:ln>
        </p:spPr>
        <p:txBody>
          <a:bodyPr wrap="none" lIns="0" tIns="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TDP </a:t>
            </a:r>
            <a:br>
              <a:rPr lang="en-GB" sz="800" noProof="1">
                <a:latin typeface="Century Gothic" pitchFamily="34" charset="0"/>
              </a:rPr>
            </a:br>
            <a:r>
              <a:rPr lang="en-GB" sz="700" noProof="1">
                <a:latin typeface="Century Gothic" pitchFamily="34" charset="0"/>
              </a:rPr>
              <a:t>message</a:t>
            </a:r>
          </a:p>
        </p:txBody>
      </p:sp>
      <p:sp>
        <p:nvSpPr>
          <p:cNvPr id="216" name="Oval 84">
            <a:hlinkClick r:id="rId25" action="ppaction://hlinksldjump"/>
          </p:cNvPr>
          <p:cNvSpPr>
            <a:spLocks noChangeArrowheads="1"/>
          </p:cNvSpPr>
          <p:nvPr/>
        </p:nvSpPr>
        <p:spPr bwMode="auto">
          <a:xfrm>
            <a:off x="4753392" y="4358452"/>
            <a:ext cx="504000" cy="216000"/>
          </a:xfrm>
          <a:prstGeom prst="ellipse">
            <a:avLst/>
          </a:prstGeom>
          <a:solidFill>
            <a:schemeClr val="accent1">
              <a:lumMod val="20000"/>
              <a:lumOff val="80000"/>
            </a:schemeClr>
          </a:solidFill>
          <a:ln w="3175">
            <a:solidFill>
              <a:schemeClr val="bg2">
                <a:lumMod val="75000"/>
              </a:schemeClr>
            </a:solidFill>
            <a:prstDash val="solid"/>
            <a:round/>
            <a:headEnd/>
            <a:tailEnd/>
          </a:ln>
        </p:spPr>
        <p:txBody>
          <a:bodyPr wrap="none" lIns="0" tIns="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700" noProof="1">
                <a:latin typeface="Century Gothic" pitchFamily="34" charset="0"/>
              </a:rPr>
              <a:t>STEP </a:t>
            </a:r>
            <a:br>
              <a:rPr lang="en-GB" sz="700" noProof="1">
                <a:latin typeface="Century Gothic" pitchFamily="34" charset="0"/>
              </a:rPr>
            </a:br>
            <a:r>
              <a:rPr lang="en-GB" sz="700" noProof="1">
                <a:latin typeface="Century Gothic" pitchFamily="34" charset="0"/>
              </a:rPr>
              <a:t>AP242ed1</a:t>
            </a:r>
          </a:p>
        </p:txBody>
      </p:sp>
      <p:sp>
        <p:nvSpPr>
          <p:cNvPr id="217" name="Oval 25">
            <a:hlinkClick r:id="rId26" action="ppaction://hlinksldjump"/>
          </p:cNvPr>
          <p:cNvSpPr>
            <a:spLocks noChangeArrowheads="1"/>
          </p:cNvSpPr>
          <p:nvPr/>
        </p:nvSpPr>
        <p:spPr bwMode="auto">
          <a:xfrm>
            <a:off x="4790167" y="4087191"/>
            <a:ext cx="360000" cy="216000"/>
          </a:xfrm>
          <a:prstGeom prst="ellipse">
            <a:avLst/>
          </a:prstGeom>
          <a:solidFill>
            <a:schemeClr val="bg1"/>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US" sz="800" noProof="1">
                <a:latin typeface="Century Gothic" pitchFamily="34" charset="0"/>
              </a:rPr>
              <a:t>Boost</a:t>
            </a:r>
            <a:br>
              <a:rPr lang="en-US" sz="800" noProof="1">
                <a:latin typeface="Century Gothic" pitchFamily="34" charset="0"/>
              </a:rPr>
            </a:br>
            <a:r>
              <a:rPr lang="en-US" sz="800" noProof="1">
                <a:latin typeface="Century Gothic" pitchFamily="34" charset="0"/>
              </a:rPr>
              <a:t>Aero</a:t>
            </a:r>
            <a:endParaRPr lang="en-GB" sz="800" noProof="1">
              <a:latin typeface="Century Gothic" pitchFamily="34" charset="0"/>
            </a:endParaRPr>
          </a:p>
        </p:txBody>
      </p:sp>
      <p:sp>
        <p:nvSpPr>
          <p:cNvPr id="218" name="Oval 32">
            <a:hlinkClick r:id="rId27" action="ppaction://hlinksldjump"/>
          </p:cNvPr>
          <p:cNvSpPr>
            <a:spLocks noChangeArrowheads="1"/>
          </p:cNvSpPr>
          <p:nvPr/>
        </p:nvSpPr>
        <p:spPr bwMode="auto">
          <a:xfrm>
            <a:off x="3783255" y="4175041"/>
            <a:ext cx="396000" cy="144000"/>
          </a:xfrm>
          <a:prstGeom prst="ellipse">
            <a:avLst/>
          </a:prstGeom>
          <a:solidFill>
            <a:srgbClr val="0070C0"/>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solidFill>
                  <a:schemeClr val="bg1"/>
                </a:solidFill>
                <a:latin typeface="Century Gothic" pitchFamily="34" charset="0"/>
                <a:cs typeface="Arial" charset="0"/>
              </a:rPr>
              <a:t>S4000P</a:t>
            </a:r>
          </a:p>
        </p:txBody>
      </p:sp>
      <p:sp>
        <p:nvSpPr>
          <p:cNvPr id="219" name="Oval 36">
            <a:hlinkClick r:id="rId28" action="ppaction://hlinksldjump"/>
          </p:cNvPr>
          <p:cNvSpPr>
            <a:spLocks noChangeArrowheads="1"/>
          </p:cNvSpPr>
          <p:nvPr/>
        </p:nvSpPr>
        <p:spPr bwMode="auto">
          <a:xfrm>
            <a:off x="3692223" y="3944605"/>
            <a:ext cx="396000" cy="144000"/>
          </a:xfrm>
          <a:prstGeom prst="ellipse">
            <a:avLst/>
          </a:prstGeom>
          <a:solidFill>
            <a:srgbClr val="0070C0"/>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solidFill>
                  <a:schemeClr val="bg1"/>
                </a:solidFill>
                <a:latin typeface="Century Gothic" pitchFamily="34" charset="0"/>
              </a:rPr>
              <a:t>S2000M</a:t>
            </a:r>
          </a:p>
        </p:txBody>
      </p:sp>
      <p:sp>
        <p:nvSpPr>
          <p:cNvPr id="220" name="Oval 86">
            <a:hlinkClick r:id="rId29" action="ppaction://hlinksldjump"/>
          </p:cNvPr>
          <p:cNvSpPr>
            <a:spLocks noChangeArrowheads="1"/>
          </p:cNvSpPr>
          <p:nvPr/>
        </p:nvSpPr>
        <p:spPr bwMode="auto">
          <a:xfrm>
            <a:off x="3723705" y="3278339"/>
            <a:ext cx="432000" cy="216000"/>
          </a:xfrm>
          <a:prstGeom prst="ellipse">
            <a:avLst/>
          </a:prstGeom>
          <a:solidFill>
            <a:schemeClr val="accent1">
              <a:lumMod val="20000"/>
              <a:lumOff val="80000"/>
            </a:schemeClr>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STEP</a:t>
            </a:r>
            <a:br>
              <a:rPr lang="en-GB" sz="800" noProof="1">
                <a:latin typeface="Century Gothic" pitchFamily="34" charset="0"/>
              </a:rPr>
            </a:br>
            <a:r>
              <a:rPr lang="en-GB" sz="800" noProof="1">
                <a:latin typeface="Century Gothic" pitchFamily="34" charset="0"/>
              </a:rPr>
              <a:t>AP214</a:t>
            </a:r>
          </a:p>
        </p:txBody>
      </p:sp>
      <p:sp>
        <p:nvSpPr>
          <p:cNvPr id="221" name="Oval 91">
            <a:hlinkClick r:id="rId30" action="ppaction://hlinksldjump"/>
          </p:cNvPr>
          <p:cNvSpPr>
            <a:spLocks noChangeArrowheads="1"/>
          </p:cNvSpPr>
          <p:nvPr/>
        </p:nvSpPr>
        <p:spPr bwMode="auto">
          <a:xfrm>
            <a:off x="3744147" y="2991845"/>
            <a:ext cx="432000" cy="216000"/>
          </a:xfrm>
          <a:prstGeom prst="ellipse">
            <a:avLst/>
          </a:prstGeom>
          <a:solidFill>
            <a:schemeClr val="accent1">
              <a:lumMod val="20000"/>
              <a:lumOff val="80000"/>
            </a:schemeClr>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STEP</a:t>
            </a:r>
            <a:br>
              <a:rPr lang="en-GB" sz="800" noProof="1">
                <a:latin typeface="Century Gothic" pitchFamily="34" charset="0"/>
                <a:cs typeface="Arial" charset="0"/>
              </a:rPr>
            </a:br>
            <a:r>
              <a:rPr lang="en-GB" sz="800" noProof="1">
                <a:latin typeface="Century Gothic" pitchFamily="34" charset="0"/>
                <a:cs typeface="Arial" charset="0"/>
              </a:rPr>
              <a:t>AP203</a:t>
            </a:r>
          </a:p>
        </p:txBody>
      </p:sp>
      <p:sp>
        <p:nvSpPr>
          <p:cNvPr id="222" name="Oval 49">
            <a:hlinkClick r:id="rId31" action="ppaction://hlinksldjump"/>
          </p:cNvPr>
          <p:cNvSpPr>
            <a:spLocks noChangeArrowheads="1"/>
          </p:cNvSpPr>
          <p:nvPr/>
        </p:nvSpPr>
        <p:spPr bwMode="auto">
          <a:xfrm>
            <a:off x="3354823" y="4175041"/>
            <a:ext cx="396000" cy="144000"/>
          </a:xfrm>
          <a:prstGeom prst="ellipse">
            <a:avLst/>
          </a:prstGeom>
          <a:solidFill>
            <a:srgbClr val="0070C0"/>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solidFill>
                  <a:schemeClr val="bg1"/>
                </a:solidFill>
                <a:latin typeface="Century Gothic" pitchFamily="34" charset="0"/>
              </a:rPr>
              <a:t>S3000L</a:t>
            </a:r>
          </a:p>
        </p:txBody>
      </p:sp>
      <p:sp>
        <p:nvSpPr>
          <p:cNvPr id="224" name="Oval 86">
            <a:hlinkClick r:id="rId32" action="ppaction://hlinksldjump"/>
          </p:cNvPr>
          <p:cNvSpPr>
            <a:spLocks noChangeArrowheads="1"/>
          </p:cNvSpPr>
          <p:nvPr/>
        </p:nvSpPr>
        <p:spPr bwMode="auto">
          <a:xfrm>
            <a:off x="2048765" y="2114892"/>
            <a:ext cx="540659" cy="257163"/>
          </a:xfrm>
          <a:prstGeom prst="ellipse">
            <a:avLst/>
          </a:prstGeom>
          <a:solidFill>
            <a:schemeClr val="accent1">
              <a:lumMod val="20000"/>
              <a:lumOff val="80000"/>
            </a:schemeClr>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STEP</a:t>
            </a:r>
            <a:br>
              <a:rPr lang="en-GB" sz="800" noProof="1">
                <a:latin typeface="Century Gothic" pitchFamily="34" charset="0"/>
              </a:rPr>
            </a:br>
            <a:r>
              <a:rPr lang="en-GB" sz="800" noProof="1">
                <a:latin typeface="Century Gothic" pitchFamily="34" charset="0"/>
              </a:rPr>
              <a:t>AP239ed2</a:t>
            </a:r>
          </a:p>
        </p:txBody>
      </p:sp>
      <p:sp>
        <p:nvSpPr>
          <p:cNvPr id="225" name="Oval 50">
            <a:hlinkClick r:id="rId33" action="ppaction://hlinksldjump"/>
          </p:cNvPr>
          <p:cNvSpPr>
            <a:spLocks noChangeArrowheads="1"/>
          </p:cNvSpPr>
          <p:nvPr/>
        </p:nvSpPr>
        <p:spPr bwMode="auto">
          <a:xfrm>
            <a:off x="4798382" y="3157401"/>
            <a:ext cx="360000" cy="216000"/>
          </a:xfrm>
          <a:prstGeom prst="ellipse">
            <a:avLst/>
          </a:prstGeom>
          <a:solidFill>
            <a:schemeClr val="bg1"/>
          </a:solidFill>
          <a:ln w="3175">
            <a:solidFill>
              <a:schemeClr val="bg2">
                <a:lumMod val="75000"/>
              </a:schemeClr>
            </a:solidFill>
            <a:round/>
            <a:headEnd/>
            <a:tailEnd/>
          </a:ln>
        </p:spPr>
        <p:txBody>
          <a:bodyPr wrap="none" lIns="0" tIns="36000" rIns="0" bIns="0" anchor="ctr" anchorCtr="0"/>
          <a:lstStyle/>
          <a:p>
            <a:pPr algn="ctr">
              <a:lnSpc>
                <a:spcPts val="700"/>
              </a:lnSpc>
            </a:pPr>
            <a:r>
              <a:rPr lang="en-GB" sz="800" noProof="1">
                <a:latin typeface="Century Gothic" pitchFamily="34" charset="0"/>
              </a:rPr>
              <a:t>TSCP</a:t>
            </a:r>
            <a:br>
              <a:rPr lang="en-GB" sz="800" noProof="1">
                <a:latin typeface="Century Gothic" pitchFamily="34" charset="0"/>
              </a:rPr>
            </a:br>
            <a:r>
              <a:rPr lang="en-GB" sz="800" noProof="1">
                <a:latin typeface="Century Gothic" pitchFamily="34" charset="0"/>
              </a:rPr>
              <a:t>SEv1</a:t>
            </a:r>
          </a:p>
        </p:txBody>
      </p:sp>
      <p:sp>
        <p:nvSpPr>
          <p:cNvPr id="229" name="Line 93"/>
          <p:cNvSpPr>
            <a:spLocks noChangeShapeType="1"/>
          </p:cNvSpPr>
          <p:nvPr/>
        </p:nvSpPr>
        <p:spPr bwMode="auto">
          <a:xfrm flipV="1">
            <a:off x="3619354" y="5255858"/>
            <a:ext cx="44457" cy="117225"/>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230" name="Oval 46">
            <a:hlinkClick r:id="rId34" action="ppaction://hlinksldjump"/>
          </p:cNvPr>
          <p:cNvSpPr>
            <a:spLocks noChangeArrowheads="1"/>
          </p:cNvSpPr>
          <p:nvPr/>
        </p:nvSpPr>
        <p:spPr bwMode="auto">
          <a:xfrm>
            <a:off x="3199585" y="5362952"/>
            <a:ext cx="648000" cy="144000"/>
          </a:xfrm>
          <a:prstGeom prst="ellipse">
            <a:avLst/>
          </a:prstGeom>
          <a:solidFill>
            <a:schemeClr val="accent3">
              <a:lumMod val="65000"/>
            </a:schemeClr>
          </a:solidFill>
          <a:ln w="3175">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 EN9300-2xx</a:t>
            </a:r>
            <a:endParaRPr lang="en-GB" sz="700" noProof="1">
              <a:latin typeface="Century Gothic" pitchFamily="34" charset="0"/>
            </a:endParaRPr>
          </a:p>
        </p:txBody>
      </p:sp>
      <p:sp>
        <p:nvSpPr>
          <p:cNvPr id="231" name="Oval 32">
            <a:hlinkClick r:id="rId35" action="ppaction://hlinksldjump"/>
          </p:cNvPr>
          <p:cNvSpPr>
            <a:spLocks noChangeArrowheads="1"/>
          </p:cNvSpPr>
          <p:nvPr/>
        </p:nvSpPr>
        <p:spPr bwMode="auto">
          <a:xfrm>
            <a:off x="3730553" y="3597713"/>
            <a:ext cx="432000" cy="180000"/>
          </a:xfrm>
          <a:prstGeom prst="ellipse">
            <a:avLst/>
          </a:prstGeom>
          <a:solidFill>
            <a:schemeClr val="bg1"/>
          </a:solidFill>
          <a:ln w="6350"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SCORM</a:t>
            </a:r>
          </a:p>
        </p:txBody>
      </p:sp>
      <p:sp>
        <p:nvSpPr>
          <p:cNvPr id="232" name="Line 93"/>
          <p:cNvSpPr>
            <a:spLocks noChangeShapeType="1"/>
          </p:cNvSpPr>
          <p:nvPr/>
        </p:nvSpPr>
        <p:spPr bwMode="auto">
          <a:xfrm flipV="1">
            <a:off x="3236723" y="5021121"/>
            <a:ext cx="109287" cy="109842"/>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233" name="Oval 46">
            <a:hlinkClick r:id="rId36" action="ppaction://hlinksldjump"/>
          </p:cNvPr>
          <p:cNvSpPr>
            <a:spLocks noChangeArrowheads="1"/>
          </p:cNvSpPr>
          <p:nvPr/>
        </p:nvSpPr>
        <p:spPr bwMode="auto">
          <a:xfrm>
            <a:off x="2894652" y="5121296"/>
            <a:ext cx="648000" cy="144000"/>
          </a:xfrm>
          <a:prstGeom prst="ellipse">
            <a:avLst/>
          </a:prstGeom>
          <a:solidFill>
            <a:schemeClr val="accent3">
              <a:lumMod val="65000"/>
            </a:schemeClr>
          </a:solidFill>
          <a:ln w="3175">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 EN9300-3xx</a:t>
            </a:r>
            <a:endParaRPr lang="en-GB" sz="700" noProof="1">
              <a:latin typeface="Century Gothic" pitchFamily="34" charset="0"/>
            </a:endParaRPr>
          </a:p>
        </p:txBody>
      </p:sp>
      <p:sp>
        <p:nvSpPr>
          <p:cNvPr id="234" name="Line 93"/>
          <p:cNvSpPr>
            <a:spLocks noChangeAspect="1" noChangeShapeType="1"/>
          </p:cNvSpPr>
          <p:nvPr/>
        </p:nvSpPr>
        <p:spPr bwMode="auto">
          <a:xfrm flipV="1">
            <a:off x="4061789" y="5434951"/>
            <a:ext cx="45568" cy="171510"/>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235" name="Oval 46">
            <a:hlinkClick r:id="rId37" action="ppaction://hlinksldjump"/>
          </p:cNvPr>
          <p:cNvSpPr>
            <a:spLocks noChangeArrowheads="1"/>
          </p:cNvSpPr>
          <p:nvPr/>
        </p:nvSpPr>
        <p:spPr bwMode="auto">
          <a:xfrm>
            <a:off x="3710703" y="5556523"/>
            <a:ext cx="648000" cy="144000"/>
          </a:xfrm>
          <a:prstGeom prst="ellipse">
            <a:avLst/>
          </a:prstGeom>
          <a:solidFill>
            <a:schemeClr val="accent3">
              <a:lumMod val="65000"/>
            </a:schemeClr>
          </a:solidFill>
          <a:ln w="3175">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 EN9300-4xx</a:t>
            </a:r>
            <a:endParaRPr lang="en-GB" sz="700" noProof="1">
              <a:latin typeface="Century Gothic" pitchFamily="34" charset="0"/>
            </a:endParaRPr>
          </a:p>
        </p:txBody>
      </p:sp>
      <p:sp>
        <p:nvSpPr>
          <p:cNvPr id="236" name="Oval 50">
            <a:hlinkClick r:id="rId38" action="ppaction://hlinksldjump"/>
          </p:cNvPr>
          <p:cNvSpPr>
            <a:spLocks noChangeArrowheads="1"/>
          </p:cNvSpPr>
          <p:nvPr/>
        </p:nvSpPr>
        <p:spPr bwMode="auto">
          <a:xfrm>
            <a:off x="5125813" y="3921896"/>
            <a:ext cx="504000" cy="216000"/>
          </a:xfrm>
          <a:prstGeom prst="ellipse">
            <a:avLst/>
          </a:prstGeom>
          <a:solidFill>
            <a:schemeClr val="accent3">
              <a:lumMod val="85000"/>
            </a:schemeClr>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700" noProof="1">
                <a:latin typeface="Century Gothic" pitchFamily="34" charset="0"/>
              </a:rPr>
              <a:t>ISO 12306</a:t>
            </a:r>
          </a:p>
          <a:p>
            <a:pPr algn="ctr">
              <a:lnSpc>
                <a:spcPts val="700"/>
              </a:lnSpc>
            </a:pPr>
            <a:r>
              <a:rPr lang="en-GB" sz="800" noProof="1">
                <a:latin typeface="Century Gothic" pitchFamily="34" charset="0"/>
              </a:rPr>
              <a:t> JT V2</a:t>
            </a:r>
          </a:p>
        </p:txBody>
      </p:sp>
      <p:sp>
        <p:nvSpPr>
          <p:cNvPr id="237" name="Oval 50">
            <a:hlinkClick r:id="rId39" action="ppaction://hlinksldjump"/>
          </p:cNvPr>
          <p:cNvSpPr>
            <a:spLocks noChangeArrowheads="1"/>
          </p:cNvSpPr>
          <p:nvPr/>
        </p:nvSpPr>
        <p:spPr bwMode="auto">
          <a:xfrm>
            <a:off x="6176982" y="2948807"/>
            <a:ext cx="560327" cy="144000"/>
          </a:xfrm>
          <a:prstGeom prst="ellipse">
            <a:avLst/>
          </a:prstGeom>
          <a:solidFill>
            <a:schemeClr val="accent3">
              <a:lumMod val="85000"/>
            </a:schemeClr>
          </a:solidFill>
          <a:ln w="3175">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PRC/U3D</a:t>
            </a:r>
            <a:endParaRPr lang="en-GB" sz="900" noProof="1">
              <a:latin typeface="Century Gothic" pitchFamily="34" charset="0"/>
            </a:endParaRPr>
          </a:p>
        </p:txBody>
      </p:sp>
      <p:sp>
        <p:nvSpPr>
          <p:cNvPr id="238" name="Oval 50">
            <a:hlinkClick r:id="rId40" action="ppaction://hlinksldjump"/>
          </p:cNvPr>
          <p:cNvSpPr>
            <a:spLocks noChangeArrowheads="1"/>
          </p:cNvSpPr>
          <p:nvPr/>
        </p:nvSpPr>
        <p:spPr bwMode="auto">
          <a:xfrm>
            <a:off x="6346050" y="3442777"/>
            <a:ext cx="557893" cy="144000"/>
          </a:xfrm>
          <a:prstGeom prst="ellipse">
            <a:avLst/>
          </a:prstGeom>
          <a:solidFill>
            <a:schemeClr val="accent3">
              <a:lumMod val="85000"/>
            </a:schemeClr>
          </a:solidFill>
          <a:ln w="3175">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COLLADA</a:t>
            </a:r>
            <a:endParaRPr lang="en-GB" sz="900" noProof="1">
              <a:latin typeface="Century Gothic" pitchFamily="34" charset="0"/>
            </a:endParaRPr>
          </a:p>
        </p:txBody>
      </p:sp>
      <p:sp>
        <p:nvSpPr>
          <p:cNvPr id="240" name="Rectangle 239"/>
          <p:cNvSpPr/>
          <p:nvPr/>
        </p:nvSpPr>
        <p:spPr bwMode="auto">
          <a:xfrm>
            <a:off x="8192829" y="6640670"/>
            <a:ext cx="658966" cy="217330"/>
          </a:xfrm>
          <a:prstGeom prst="rect">
            <a:avLst/>
          </a:prstGeom>
          <a:solidFill>
            <a:schemeClr val="bg1"/>
          </a:solidFill>
          <a:ln w="952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
                <a:srgbClr val="000000"/>
              </a:buClr>
              <a:buSzPct val="90000"/>
              <a:buFont typeface="Monotype Sorts" pitchFamily="2" charset="2"/>
              <a:buNone/>
              <a:tabLst/>
            </a:pPr>
            <a:endParaRPr kumimoji="0" lang="fr-FR" sz="1900" b="0" i="0" u="none" strike="noStrike" cap="none" normalizeH="0" baseline="0">
              <a:ln>
                <a:noFill/>
              </a:ln>
              <a:solidFill>
                <a:schemeClr val="tx2"/>
              </a:solidFill>
              <a:effectLst/>
              <a:latin typeface="Arial" charset="0"/>
            </a:endParaRPr>
          </a:p>
        </p:txBody>
      </p:sp>
      <p:sp>
        <p:nvSpPr>
          <p:cNvPr id="241" name="Oval 32">
            <a:hlinkClick r:id="rId41" action="ppaction://hlinksldjump"/>
          </p:cNvPr>
          <p:cNvSpPr>
            <a:spLocks noChangeArrowheads="1"/>
          </p:cNvSpPr>
          <p:nvPr/>
        </p:nvSpPr>
        <p:spPr bwMode="auto">
          <a:xfrm>
            <a:off x="3463840" y="4351894"/>
            <a:ext cx="396000" cy="144000"/>
          </a:xfrm>
          <a:prstGeom prst="ellipse">
            <a:avLst/>
          </a:prstGeom>
          <a:solidFill>
            <a:srgbClr val="0070C0"/>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solidFill>
                  <a:schemeClr val="bg1"/>
                </a:solidFill>
                <a:latin typeface="Century Gothic" pitchFamily="34" charset="0"/>
                <a:cs typeface="Arial" charset="0"/>
              </a:rPr>
              <a:t>SX000i</a:t>
            </a:r>
          </a:p>
        </p:txBody>
      </p:sp>
      <p:sp>
        <p:nvSpPr>
          <p:cNvPr id="245" name="Oval 46">
            <a:hlinkClick r:id="rId42" action="ppaction://hlinksldjump"/>
          </p:cNvPr>
          <p:cNvSpPr>
            <a:spLocks noChangeArrowheads="1"/>
          </p:cNvSpPr>
          <p:nvPr/>
        </p:nvSpPr>
        <p:spPr bwMode="auto">
          <a:xfrm>
            <a:off x="3801411" y="4690116"/>
            <a:ext cx="648000" cy="144000"/>
          </a:xfrm>
          <a:prstGeom prst="ellipse">
            <a:avLst/>
          </a:prstGeom>
          <a:solidFill>
            <a:schemeClr val="accent3">
              <a:lumMod val="65000"/>
            </a:schemeClr>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 EN9300-1xx</a:t>
            </a:r>
            <a:endParaRPr lang="en-GB" sz="700" noProof="1">
              <a:latin typeface="Century Gothic" pitchFamily="34" charset="0"/>
            </a:endParaRPr>
          </a:p>
        </p:txBody>
      </p:sp>
      <p:sp>
        <p:nvSpPr>
          <p:cNvPr id="246" name="Line 92"/>
          <p:cNvSpPr>
            <a:spLocks noChangeShapeType="1"/>
          </p:cNvSpPr>
          <p:nvPr/>
        </p:nvSpPr>
        <p:spPr bwMode="auto">
          <a:xfrm flipH="1">
            <a:off x="5332792" y="2911074"/>
            <a:ext cx="113329" cy="92984"/>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90" name="Oval 32">
            <a:hlinkClick r:id="rId43" action="ppaction://hlinksldjump"/>
          </p:cNvPr>
          <p:cNvSpPr>
            <a:spLocks noChangeArrowheads="1"/>
          </p:cNvSpPr>
          <p:nvPr/>
        </p:nvSpPr>
        <p:spPr bwMode="auto">
          <a:xfrm>
            <a:off x="2693874" y="1586185"/>
            <a:ext cx="530696" cy="144000"/>
          </a:xfrm>
          <a:prstGeom prst="ellipse">
            <a:avLst/>
          </a:prstGeom>
          <a:solidFill>
            <a:schemeClr val="bg1"/>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Modelica</a:t>
            </a:r>
          </a:p>
        </p:txBody>
      </p:sp>
      <p:sp>
        <p:nvSpPr>
          <p:cNvPr id="92" name="Oval 32">
            <a:hlinkClick r:id="rId44" action="ppaction://hlinksldjump"/>
          </p:cNvPr>
          <p:cNvSpPr>
            <a:spLocks noChangeArrowheads="1"/>
          </p:cNvSpPr>
          <p:nvPr/>
        </p:nvSpPr>
        <p:spPr bwMode="auto">
          <a:xfrm>
            <a:off x="3255302" y="1586185"/>
            <a:ext cx="325469" cy="144000"/>
          </a:xfrm>
          <a:prstGeom prst="ellipse">
            <a:avLst/>
          </a:prstGeom>
          <a:solidFill>
            <a:schemeClr val="bg1"/>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FMI</a:t>
            </a:r>
          </a:p>
        </p:txBody>
      </p:sp>
      <p:sp>
        <p:nvSpPr>
          <p:cNvPr id="93" name="Oval 32">
            <a:hlinkClick r:id="rId45" action="ppaction://hlinksldjump"/>
          </p:cNvPr>
          <p:cNvSpPr>
            <a:spLocks noChangeArrowheads="1"/>
          </p:cNvSpPr>
          <p:nvPr/>
        </p:nvSpPr>
        <p:spPr bwMode="auto">
          <a:xfrm>
            <a:off x="3369411" y="1811296"/>
            <a:ext cx="432000" cy="144000"/>
          </a:xfrm>
          <a:prstGeom prst="ellipse">
            <a:avLst/>
          </a:prstGeom>
          <a:solidFill>
            <a:schemeClr val="bg1"/>
          </a:solidFill>
          <a:ln w="3175" algn="ctr">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700" noProof="1">
                <a:latin typeface="Century Gothic" pitchFamily="34" charset="0"/>
                <a:cs typeface="Arial" charset="0"/>
              </a:rPr>
              <a:t>VDA4969</a:t>
            </a:r>
            <a:endParaRPr lang="en-GB" sz="800" noProof="1">
              <a:latin typeface="Century Gothic" pitchFamily="34" charset="0"/>
              <a:cs typeface="Arial" charset="0"/>
            </a:endParaRPr>
          </a:p>
        </p:txBody>
      </p:sp>
      <p:sp>
        <p:nvSpPr>
          <p:cNvPr id="94" name="Oval 27">
            <a:hlinkClick r:id="rId46" action="ppaction://hlinksldjump"/>
          </p:cNvPr>
          <p:cNvSpPr>
            <a:spLocks noChangeArrowheads="1"/>
          </p:cNvSpPr>
          <p:nvPr/>
        </p:nvSpPr>
        <p:spPr bwMode="auto">
          <a:xfrm>
            <a:off x="5210461" y="1303951"/>
            <a:ext cx="427841" cy="144000"/>
          </a:xfrm>
          <a:prstGeom prst="ellipse">
            <a:avLst/>
          </a:prstGeom>
          <a:solidFill>
            <a:schemeClr val="bg1"/>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PAS55</a:t>
            </a:r>
          </a:p>
        </p:txBody>
      </p:sp>
      <p:sp>
        <p:nvSpPr>
          <p:cNvPr id="97" name="Line 97"/>
          <p:cNvSpPr>
            <a:spLocks noChangeShapeType="1"/>
          </p:cNvSpPr>
          <p:nvPr/>
        </p:nvSpPr>
        <p:spPr bwMode="auto">
          <a:xfrm>
            <a:off x="3663871" y="2613757"/>
            <a:ext cx="177746" cy="280097"/>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188" name="Oval 86">
            <a:hlinkClick r:id="rId47" action="ppaction://hlinksldjump"/>
          </p:cNvPr>
          <p:cNvSpPr>
            <a:spLocks noChangeArrowheads="1"/>
          </p:cNvSpPr>
          <p:nvPr/>
        </p:nvSpPr>
        <p:spPr bwMode="auto">
          <a:xfrm>
            <a:off x="3431248" y="2543539"/>
            <a:ext cx="432000" cy="216000"/>
          </a:xfrm>
          <a:prstGeom prst="ellipse">
            <a:avLst/>
          </a:prstGeom>
          <a:solidFill>
            <a:schemeClr val="accent1">
              <a:lumMod val="20000"/>
              <a:lumOff val="80000"/>
            </a:schemeClr>
          </a:solidFill>
          <a:ln w="3175">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STEP</a:t>
            </a:r>
            <a:br>
              <a:rPr lang="en-GB" sz="800" noProof="1">
                <a:latin typeface="Century Gothic" pitchFamily="34" charset="0"/>
              </a:rPr>
            </a:br>
            <a:r>
              <a:rPr lang="en-GB" sz="800" noProof="1">
                <a:latin typeface="Century Gothic" pitchFamily="34" charset="0"/>
              </a:rPr>
              <a:t>AP209</a:t>
            </a:r>
          </a:p>
        </p:txBody>
      </p:sp>
      <p:sp>
        <p:nvSpPr>
          <p:cNvPr id="281" name="Oval 32">
            <a:hlinkClick r:id="rId48" action="ppaction://hlinksldjump"/>
          </p:cNvPr>
          <p:cNvSpPr>
            <a:spLocks noChangeArrowheads="1"/>
          </p:cNvSpPr>
          <p:nvPr/>
        </p:nvSpPr>
        <p:spPr bwMode="auto">
          <a:xfrm>
            <a:off x="1561669" y="3368189"/>
            <a:ext cx="541337" cy="144000"/>
          </a:xfrm>
          <a:prstGeom prst="ellipse">
            <a:avLst/>
          </a:prstGeom>
          <a:solidFill>
            <a:schemeClr val="bg1"/>
          </a:solidFill>
          <a:ln w="3175" algn="ctr">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MIMOSA</a:t>
            </a:r>
          </a:p>
        </p:txBody>
      </p:sp>
      <p:sp>
        <p:nvSpPr>
          <p:cNvPr id="282" name="Oval 32">
            <a:hlinkClick r:id="rId3" action="ppaction://hlinksldjump"/>
          </p:cNvPr>
          <p:cNvSpPr>
            <a:spLocks noChangeArrowheads="1"/>
          </p:cNvSpPr>
          <p:nvPr/>
        </p:nvSpPr>
        <p:spPr bwMode="auto">
          <a:xfrm>
            <a:off x="2004185" y="3568214"/>
            <a:ext cx="541337" cy="144000"/>
          </a:xfrm>
          <a:prstGeom prst="ellipse">
            <a:avLst/>
          </a:prstGeom>
          <a:solidFill>
            <a:schemeClr val="bg1"/>
          </a:solidFill>
          <a:ln w="3175" algn="ctr">
            <a:solidFill>
              <a:schemeClr val="tx1"/>
            </a:solidFill>
            <a:prstDash val="dash"/>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IEEE 1636</a:t>
            </a:r>
          </a:p>
        </p:txBody>
      </p:sp>
      <p:sp>
        <p:nvSpPr>
          <p:cNvPr id="283" name="Line 92"/>
          <p:cNvSpPr>
            <a:spLocks noChangeShapeType="1"/>
          </p:cNvSpPr>
          <p:nvPr/>
        </p:nvSpPr>
        <p:spPr bwMode="auto">
          <a:xfrm flipV="1">
            <a:off x="2179492" y="4753171"/>
            <a:ext cx="246064" cy="104774"/>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284" name="Oval 32">
            <a:hlinkClick r:id="rId49" action="ppaction://hlinksldjump"/>
          </p:cNvPr>
          <p:cNvSpPr>
            <a:spLocks noChangeArrowheads="1"/>
          </p:cNvSpPr>
          <p:nvPr/>
        </p:nvSpPr>
        <p:spPr bwMode="auto">
          <a:xfrm>
            <a:off x="1909115" y="4768796"/>
            <a:ext cx="396000" cy="144000"/>
          </a:xfrm>
          <a:prstGeom prst="ellipse">
            <a:avLst/>
          </a:prstGeom>
          <a:solidFill>
            <a:srgbClr val="0070C0"/>
          </a:solidFill>
          <a:ln w="3175" algn="ctr">
            <a:solidFill>
              <a:schemeClr val="bg2">
                <a:lumMod val="75000"/>
              </a:schemeClr>
            </a:solidFill>
            <a:round/>
            <a:headEnd/>
            <a:tailEnd/>
          </a:ln>
        </p:spPr>
        <p:txBody>
          <a:bodyPr wrap="none" lIns="0" tIns="36000" rIns="0" bIns="0" anchor="ctr" anchorCtr="0"/>
          <a:lstStyle/>
          <a:p>
            <a:pPr algn="ctr">
              <a:lnSpc>
                <a:spcPts val="700"/>
              </a:lnSpc>
            </a:pPr>
            <a:r>
              <a:rPr lang="en-GB" sz="800" noProof="1">
                <a:solidFill>
                  <a:schemeClr val="bg1"/>
                </a:solidFill>
                <a:latin typeface="Century Gothic" pitchFamily="34" charset="0"/>
                <a:cs typeface="Arial" charset="0"/>
              </a:rPr>
              <a:t>S6000T</a:t>
            </a:r>
          </a:p>
        </p:txBody>
      </p:sp>
      <p:sp>
        <p:nvSpPr>
          <p:cNvPr id="285" name="Line 92"/>
          <p:cNvSpPr>
            <a:spLocks noChangeShapeType="1"/>
          </p:cNvSpPr>
          <p:nvPr/>
        </p:nvSpPr>
        <p:spPr bwMode="auto">
          <a:xfrm flipV="1">
            <a:off x="3147494" y="4446756"/>
            <a:ext cx="185441" cy="80443"/>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286" name="Oval 32">
            <a:hlinkClick r:id="rId50" action="ppaction://hlinksldjump"/>
          </p:cNvPr>
          <p:cNvSpPr>
            <a:spLocks noChangeArrowheads="1"/>
          </p:cNvSpPr>
          <p:nvPr/>
        </p:nvSpPr>
        <p:spPr bwMode="auto">
          <a:xfrm>
            <a:off x="2793235" y="4459220"/>
            <a:ext cx="428664" cy="144000"/>
          </a:xfrm>
          <a:prstGeom prst="ellipse">
            <a:avLst/>
          </a:prstGeom>
          <a:solidFill>
            <a:srgbClr val="0070C0"/>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solidFill>
                  <a:schemeClr val="bg1"/>
                </a:solidFill>
                <a:latin typeface="Century Gothic" pitchFamily="34" charset="0"/>
                <a:cs typeface="Arial" charset="0"/>
              </a:rPr>
              <a:t>SX001G</a:t>
            </a:r>
          </a:p>
        </p:txBody>
      </p:sp>
      <p:sp>
        <p:nvSpPr>
          <p:cNvPr id="287" name="Line 92"/>
          <p:cNvSpPr>
            <a:spLocks noChangeShapeType="1"/>
          </p:cNvSpPr>
          <p:nvPr/>
        </p:nvSpPr>
        <p:spPr bwMode="auto">
          <a:xfrm flipV="1">
            <a:off x="3358752" y="4661644"/>
            <a:ext cx="120977" cy="117327"/>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288" name="Oval 32">
            <a:hlinkClick r:id="rId51" action="ppaction://hlinksldjump"/>
          </p:cNvPr>
          <p:cNvSpPr>
            <a:spLocks noChangeArrowheads="1"/>
          </p:cNvSpPr>
          <p:nvPr/>
        </p:nvSpPr>
        <p:spPr bwMode="auto">
          <a:xfrm>
            <a:off x="2991987" y="4744777"/>
            <a:ext cx="468000" cy="144000"/>
          </a:xfrm>
          <a:prstGeom prst="ellipse">
            <a:avLst/>
          </a:prstGeom>
          <a:solidFill>
            <a:srgbClr val="0070C0"/>
          </a:solidFill>
          <a:ln w="3175" algn="ctr">
            <a:solidFill>
              <a:schemeClr val="bg2">
                <a:lumMod val="75000"/>
              </a:schemeClr>
            </a:solidFill>
            <a:round/>
            <a:headEnd/>
            <a:tailEnd/>
          </a:ln>
        </p:spPr>
        <p:txBody>
          <a:bodyPr wrap="none" lIns="0" tIns="36000" rIns="0" bIns="0" anchor="ctr" anchorCtr="0"/>
          <a:lstStyle/>
          <a:p>
            <a:pPr algn="ctr">
              <a:lnSpc>
                <a:spcPts val="700"/>
              </a:lnSpc>
            </a:pPr>
            <a:r>
              <a:rPr lang="en-GB" sz="800" noProof="1">
                <a:solidFill>
                  <a:schemeClr val="bg1"/>
                </a:solidFill>
                <a:latin typeface="Century Gothic" pitchFamily="34" charset="0"/>
                <a:cs typeface="Arial" charset="0"/>
              </a:rPr>
              <a:t>SX002D</a:t>
            </a:r>
          </a:p>
        </p:txBody>
      </p:sp>
      <p:sp>
        <p:nvSpPr>
          <p:cNvPr id="289" name="Line 93"/>
          <p:cNvSpPr>
            <a:spLocks noChangeShapeType="1"/>
          </p:cNvSpPr>
          <p:nvPr/>
        </p:nvSpPr>
        <p:spPr bwMode="auto">
          <a:xfrm flipV="1">
            <a:off x="2988402" y="5556523"/>
            <a:ext cx="92041" cy="139851"/>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290" name="Oval 46">
            <a:hlinkClick r:id="rId3" action="ppaction://hlinksldjump"/>
          </p:cNvPr>
          <p:cNvSpPr>
            <a:spLocks noChangeArrowheads="1"/>
          </p:cNvSpPr>
          <p:nvPr/>
        </p:nvSpPr>
        <p:spPr bwMode="auto">
          <a:xfrm>
            <a:off x="2529055" y="5669979"/>
            <a:ext cx="648000" cy="144000"/>
          </a:xfrm>
          <a:prstGeom prst="ellipse">
            <a:avLst/>
          </a:prstGeom>
          <a:solidFill>
            <a:schemeClr val="accent3">
              <a:lumMod val="65000"/>
            </a:schemeClr>
          </a:solidFill>
          <a:ln w="3175">
            <a:solidFill>
              <a:schemeClr val="bg2">
                <a:lumMod val="75000"/>
              </a:schemeClr>
            </a:solidFill>
            <a:prstDash val="dash"/>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 EN9300-6xx</a:t>
            </a:r>
            <a:endParaRPr lang="en-GB" sz="700" noProof="1">
              <a:latin typeface="Century Gothic" pitchFamily="34" charset="0"/>
            </a:endParaRPr>
          </a:p>
        </p:txBody>
      </p:sp>
      <p:sp>
        <p:nvSpPr>
          <p:cNvPr id="291" name="Oval 32">
            <a:hlinkClick r:id="rId52" action="ppaction://hlinksldjump"/>
          </p:cNvPr>
          <p:cNvSpPr>
            <a:spLocks noChangeArrowheads="1"/>
          </p:cNvSpPr>
          <p:nvPr/>
        </p:nvSpPr>
        <p:spPr bwMode="auto">
          <a:xfrm>
            <a:off x="3564531" y="1516874"/>
            <a:ext cx="418307" cy="144000"/>
          </a:xfrm>
          <a:prstGeom prst="ellipse">
            <a:avLst/>
          </a:prstGeom>
          <a:solidFill>
            <a:schemeClr val="bg1"/>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fr-FR" sz="800" noProof="1">
                <a:latin typeface="Century Gothic" pitchFamily="34" charset="0"/>
                <a:cs typeface="Arial" charset="0"/>
              </a:rPr>
              <a:t>OSLC</a:t>
            </a:r>
            <a:endParaRPr lang="en-GB" sz="800" noProof="1">
              <a:latin typeface="Century Gothic" pitchFamily="34" charset="0"/>
              <a:cs typeface="Arial" charset="0"/>
            </a:endParaRPr>
          </a:p>
        </p:txBody>
      </p:sp>
      <p:sp>
        <p:nvSpPr>
          <p:cNvPr id="292" name="Oval 32">
            <a:hlinkClick r:id="rId53" action="ppaction://hlinksldjump"/>
          </p:cNvPr>
          <p:cNvSpPr>
            <a:spLocks noChangeArrowheads="1"/>
          </p:cNvSpPr>
          <p:nvPr/>
        </p:nvSpPr>
        <p:spPr bwMode="auto">
          <a:xfrm>
            <a:off x="2997128" y="1372118"/>
            <a:ext cx="597665" cy="144000"/>
          </a:xfrm>
          <a:prstGeom prst="ellipse">
            <a:avLst/>
          </a:prstGeom>
          <a:solidFill>
            <a:schemeClr val="bg1"/>
          </a:solidFill>
          <a:ln w="3175" algn="ctr">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ArchiMate</a:t>
            </a:r>
          </a:p>
        </p:txBody>
      </p:sp>
      <p:sp>
        <p:nvSpPr>
          <p:cNvPr id="104" name="Oval 32">
            <a:hlinkClick r:id="rId54" action="ppaction://hlinksldjump"/>
          </p:cNvPr>
          <p:cNvSpPr>
            <a:spLocks noChangeArrowheads="1"/>
          </p:cNvSpPr>
          <p:nvPr/>
        </p:nvSpPr>
        <p:spPr bwMode="auto">
          <a:xfrm>
            <a:off x="2219641" y="2894900"/>
            <a:ext cx="434715" cy="138867"/>
          </a:xfrm>
          <a:prstGeom prst="ellipse">
            <a:avLst/>
          </a:prstGeom>
          <a:solidFill>
            <a:schemeClr val="bg1"/>
          </a:solidFill>
          <a:ln w="3175" algn="ctr">
            <a:solidFill>
              <a:schemeClr val="bg2">
                <a:lumMod val="50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UAF</a:t>
            </a:r>
          </a:p>
        </p:txBody>
      </p:sp>
      <p:sp>
        <p:nvSpPr>
          <p:cNvPr id="105" name="Oval 32">
            <a:hlinkClick r:id="rId3" action="ppaction://hlinksldjump"/>
          </p:cNvPr>
          <p:cNvSpPr>
            <a:spLocks noChangeArrowheads="1"/>
          </p:cNvSpPr>
          <p:nvPr/>
        </p:nvSpPr>
        <p:spPr bwMode="auto">
          <a:xfrm>
            <a:off x="1656914" y="3003033"/>
            <a:ext cx="541337" cy="144000"/>
          </a:xfrm>
          <a:prstGeom prst="ellipse">
            <a:avLst/>
          </a:prstGeom>
          <a:solidFill>
            <a:schemeClr val="bg1"/>
          </a:solidFill>
          <a:ln w="3175" algn="ctr">
            <a:solidFill>
              <a:schemeClr val="bg2">
                <a:lumMod val="75000"/>
              </a:schemeClr>
            </a:solidFill>
            <a:prstDash val="dash"/>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GEIA-0007</a:t>
            </a:r>
          </a:p>
        </p:txBody>
      </p:sp>
      <p:sp>
        <p:nvSpPr>
          <p:cNvPr id="106" name="Line 96"/>
          <p:cNvSpPr>
            <a:spLocks noChangeShapeType="1"/>
          </p:cNvSpPr>
          <p:nvPr/>
        </p:nvSpPr>
        <p:spPr bwMode="auto">
          <a:xfrm flipH="1" flipV="1">
            <a:off x="5975226" y="4430694"/>
            <a:ext cx="334135" cy="98283"/>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96" name="Oval 32">
            <a:hlinkClick r:id="rId55" action="ppaction://hlinksldjump"/>
          </p:cNvPr>
          <p:cNvSpPr>
            <a:spLocks noChangeArrowheads="1"/>
          </p:cNvSpPr>
          <p:nvPr/>
        </p:nvSpPr>
        <p:spPr bwMode="auto">
          <a:xfrm>
            <a:off x="6141866" y="4430695"/>
            <a:ext cx="468000" cy="144000"/>
          </a:xfrm>
          <a:prstGeom prst="ellipse">
            <a:avLst/>
          </a:prstGeom>
          <a:solidFill>
            <a:schemeClr val="bg1"/>
          </a:solidFill>
          <a:ln w="3175" algn="ctr">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MoSSEC</a:t>
            </a:r>
          </a:p>
        </p:txBody>
      </p:sp>
      <p:sp>
        <p:nvSpPr>
          <p:cNvPr id="107" name="Line 96"/>
          <p:cNvSpPr>
            <a:spLocks noChangeShapeType="1"/>
          </p:cNvSpPr>
          <p:nvPr/>
        </p:nvSpPr>
        <p:spPr bwMode="auto">
          <a:xfrm flipH="1" flipV="1">
            <a:off x="5517937" y="4615346"/>
            <a:ext cx="296896" cy="185724"/>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108" name="Oval 84">
            <a:hlinkClick r:id="rId56" action="ppaction://hlinksldjump"/>
          </p:cNvPr>
          <p:cNvSpPr>
            <a:spLocks noChangeArrowheads="1"/>
          </p:cNvSpPr>
          <p:nvPr/>
        </p:nvSpPr>
        <p:spPr bwMode="auto">
          <a:xfrm>
            <a:off x="5571153" y="4670754"/>
            <a:ext cx="504000" cy="216000"/>
          </a:xfrm>
          <a:prstGeom prst="ellipse">
            <a:avLst/>
          </a:prstGeom>
          <a:solidFill>
            <a:schemeClr val="accent1">
              <a:lumMod val="20000"/>
              <a:lumOff val="80000"/>
            </a:schemeClr>
          </a:solidFill>
          <a:ln w="3175">
            <a:solidFill>
              <a:schemeClr val="bg2">
                <a:lumMod val="75000"/>
              </a:schemeClr>
            </a:solidFill>
            <a:prstDash val="solid"/>
            <a:round/>
            <a:headEnd/>
            <a:tailEnd/>
          </a:ln>
        </p:spPr>
        <p:txBody>
          <a:bodyPr wrap="none" lIns="0" tIns="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700" noProof="1">
                <a:latin typeface="Century Gothic" pitchFamily="34" charset="0"/>
              </a:rPr>
              <a:t>STEP </a:t>
            </a:r>
            <a:br>
              <a:rPr lang="en-GB" sz="700" noProof="1">
                <a:latin typeface="Century Gothic" pitchFamily="34" charset="0"/>
              </a:rPr>
            </a:br>
            <a:r>
              <a:rPr lang="en-GB" sz="700" noProof="1">
                <a:latin typeface="Century Gothic" pitchFamily="34" charset="0"/>
              </a:rPr>
              <a:t>AP242ed2</a:t>
            </a:r>
          </a:p>
        </p:txBody>
      </p:sp>
      <p:sp>
        <p:nvSpPr>
          <p:cNvPr id="2" name="Rectangle 1"/>
          <p:cNvSpPr/>
          <p:nvPr/>
        </p:nvSpPr>
        <p:spPr>
          <a:xfrm>
            <a:off x="4439974" y="1022574"/>
            <a:ext cx="67751" cy="12631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Text Box 17"/>
          <p:cNvSpPr txBox="1">
            <a:spLocks noChangeArrowheads="1"/>
          </p:cNvSpPr>
          <p:nvPr/>
        </p:nvSpPr>
        <p:spPr bwMode="auto">
          <a:xfrm>
            <a:off x="4191138" y="946638"/>
            <a:ext cx="625236" cy="261610"/>
          </a:xfrm>
          <a:prstGeom prst="rect">
            <a:avLst/>
          </a:prstGeom>
          <a:noFill/>
          <a:ln w="12700">
            <a:noFill/>
            <a:miter lim="800000"/>
            <a:headEnd/>
            <a:tailEnd/>
          </a:ln>
        </p:spPr>
        <p:txBody>
          <a:bodyPr wrap="none" t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1400" noProof="1"/>
              <a:t>Track</a:t>
            </a:r>
          </a:p>
        </p:txBody>
      </p:sp>
      <p:sp>
        <p:nvSpPr>
          <p:cNvPr id="110" name="Rectangle 109"/>
          <p:cNvSpPr/>
          <p:nvPr/>
        </p:nvSpPr>
        <p:spPr>
          <a:xfrm>
            <a:off x="4424074" y="2061354"/>
            <a:ext cx="83652" cy="15630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Text Box 16"/>
          <p:cNvSpPr txBox="1">
            <a:spLocks noChangeArrowheads="1"/>
          </p:cNvSpPr>
          <p:nvPr/>
        </p:nvSpPr>
        <p:spPr bwMode="auto">
          <a:xfrm>
            <a:off x="4007429" y="2016464"/>
            <a:ext cx="1000594" cy="261610"/>
          </a:xfrm>
          <a:prstGeom prst="rect">
            <a:avLst/>
          </a:prstGeom>
          <a:noFill/>
          <a:ln w="12700">
            <a:noFill/>
            <a:miter lim="800000"/>
            <a:headEnd/>
            <a:tailEnd/>
          </a:ln>
        </p:spPr>
        <p:txBody>
          <a:bodyPr wrap="none" t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1400" noProof="1"/>
              <a:t>Candidate</a:t>
            </a:r>
          </a:p>
        </p:txBody>
      </p:sp>
      <p:sp>
        <p:nvSpPr>
          <p:cNvPr id="111" name="Rectangle 110"/>
          <p:cNvSpPr/>
          <p:nvPr/>
        </p:nvSpPr>
        <p:spPr>
          <a:xfrm>
            <a:off x="4433319" y="2729402"/>
            <a:ext cx="67751" cy="126312"/>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Text Box 19"/>
          <p:cNvSpPr txBox="1">
            <a:spLocks noChangeArrowheads="1"/>
          </p:cNvSpPr>
          <p:nvPr/>
        </p:nvSpPr>
        <p:spPr bwMode="auto">
          <a:xfrm>
            <a:off x="4064506" y="2669555"/>
            <a:ext cx="851515" cy="261610"/>
          </a:xfrm>
          <a:prstGeom prst="rect">
            <a:avLst/>
          </a:prstGeom>
          <a:noFill/>
          <a:ln w="12700">
            <a:noFill/>
            <a:miter lim="800000"/>
            <a:headEnd/>
            <a:tailEnd/>
          </a:ln>
        </p:spPr>
        <p:txBody>
          <a:bodyPr wrap="none" t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1400" noProof="1"/>
              <a:t>Adopted</a:t>
            </a:r>
          </a:p>
        </p:txBody>
      </p:sp>
      <p:sp>
        <p:nvSpPr>
          <p:cNvPr id="113" name="Oval 87">
            <a:hlinkClick r:id="rId3" action="ppaction://hlinksldjump"/>
          </p:cNvPr>
          <p:cNvSpPr>
            <a:spLocks noChangeArrowheads="1"/>
          </p:cNvSpPr>
          <p:nvPr/>
        </p:nvSpPr>
        <p:spPr bwMode="auto">
          <a:xfrm>
            <a:off x="2599016" y="2047650"/>
            <a:ext cx="432000" cy="216000"/>
          </a:xfrm>
          <a:prstGeom prst="ellipse">
            <a:avLst/>
          </a:prstGeom>
          <a:solidFill>
            <a:schemeClr val="accent1">
              <a:lumMod val="20000"/>
              <a:lumOff val="80000"/>
            </a:schemeClr>
          </a:solidFill>
          <a:ln w="3175">
            <a:solidFill>
              <a:schemeClr val="bg2">
                <a:lumMod val="75000"/>
              </a:schemeClr>
            </a:solidFill>
            <a:prstDash val="dash"/>
            <a:round/>
            <a:headEnd/>
            <a:tailEnd/>
          </a:ln>
        </p:spPr>
        <p:txBody>
          <a:bodyPr wrap="none" lIns="0" tIns="36000" rIns="0" bIns="0" anchor="ctr" anchorCtr="0"/>
          <a:lstStyle/>
          <a:p>
            <a:pPr algn="ctr">
              <a:lnSpc>
                <a:spcPts val="700"/>
              </a:lnSpc>
            </a:pPr>
            <a:r>
              <a:rPr lang="en-GB" sz="800" noProof="1">
                <a:latin typeface="Century Gothic" pitchFamily="34" charset="0"/>
              </a:rPr>
              <a:t>STEP</a:t>
            </a:r>
            <a:br>
              <a:rPr lang="en-GB" sz="800" noProof="1">
                <a:latin typeface="Century Gothic" pitchFamily="34" charset="0"/>
              </a:rPr>
            </a:br>
            <a:r>
              <a:rPr lang="en-GB" sz="800" noProof="1">
                <a:latin typeface="Century Gothic" pitchFamily="34" charset="0"/>
              </a:rPr>
              <a:t>AP238</a:t>
            </a:r>
          </a:p>
        </p:txBody>
      </p:sp>
      <p:sp>
        <p:nvSpPr>
          <p:cNvPr id="114" name="Oval 32">
            <a:hlinkClick r:id="rId3" action="ppaction://hlinksldjump"/>
          </p:cNvPr>
          <p:cNvSpPr>
            <a:spLocks noChangeArrowheads="1"/>
          </p:cNvSpPr>
          <p:nvPr/>
        </p:nvSpPr>
        <p:spPr bwMode="auto">
          <a:xfrm>
            <a:off x="2109136" y="2700564"/>
            <a:ext cx="419919" cy="144000"/>
          </a:xfrm>
          <a:prstGeom prst="ellipse">
            <a:avLst/>
          </a:prstGeom>
          <a:solidFill>
            <a:schemeClr val="bg1"/>
          </a:solidFill>
          <a:ln w="3175" algn="ctr">
            <a:solidFill>
              <a:schemeClr val="bg2">
                <a:lumMod val="75000"/>
              </a:schemeClr>
            </a:solidFill>
            <a:prstDash val="dash"/>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ReqIF</a:t>
            </a:r>
          </a:p>
        </p:txBody>
      </p:sp>
      <p:sp>
        <p:nvSpPr>
          <p:cNvPr id="115" name="Oval 32">
            <a:hlinkClick r:id="rId3" action="ppaction://hlinksldjump"/>
          </p:cNvPr>
          <p:cNvSpPr>
            <a:spLocks noChangeArrowheads="1"/>
          </p:cNvSpPr>
          <p:nvPr/>
        </p:nvSpPr>
        <p:spPr bwMode="auto">
          <a:xfrm>
            <a:off x="1771327" y="2788499"/>
            <a:ext cx="330484" cy="160307"/>
          </a:xfrm>
          <a:prstGeom prst="ellipse">
            <a:avLst/>
          </a:prstGeom>
          <a:solidFill>
            <a:schemeClr val="bg1"/>
          </a:solidFill>
          <a:ln w="3175" algn="ctr">
            <a:solidFill>
              <a:schemeClr val="bg2">
                <a:lumMod val="75000"/>
              </a:schemeClr>
            </a:solidFill>
            <a:prstDash val="dash"/>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QIF</a:t>
            </a:r>
          </a:p>
        </p:txBody>
      </p:sp>
      <p:sp>
        <p:nvSpPr>
          <p:cNvPr id="117" name="Line 96"/>
          <p:cNvSpPr>
            <a:spLocks noChangeShapeType="1"/>
          </p:cNvSpPr>
          <p:nvPr/>
        </p:nvSpPr>
        <p:spPr bwMode="auto">
          <a:xfrm flipH="1" flipV="1">
            <a:off x="5677020" y="4993190"/>
            <a:ext cx="194248" cy="188141"/>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118" name="Line 96"/>
          <p:cNvSpPr>
            <a:spLocks noChangeShapeType="1"/>
          </p:cNvSpPr>
          <p:nvPr/>
        </p:nvSpPr>
        <p:spPr bwMode="auto">
          <a:xfrm flipH="1" flipV="1">
            <a:off x="5332791" y="5314469"/>
            <a:ext cx="95479" cy="178172"/>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119" name="Line 96"/>
          <p:cNvSpPr>
            <a:spLocks noChangeShapeType="1"/>
          </p:cNvSpPr>
          <p:nvPr/>
        </p:nvSpPr>
        <p:spPr bwMode="auto">
          <a:xfrm flipH="1" flipV="1">
            <a:off x="4916020" y="5502610"/>
            <a:ext cx="75452" cy="201692"/>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124" name="Oval 32">
            <a:hlinkClick r:id="rId57" action="ppaction://hlinksldjump"/>
          </p:cNvPr>
          <p:cNvSpPr>
            <a:spLocks noChangeArrowheads="1"/>
          </p:cNvSpPr>
          <p:nvPr/>
        </p:nvSpPr>
        <p:spPr bwMode="auto">
          <a:xfrm>
            <a:off x="5136797" y="5439474"/>
            <a:ext cx="541337" cy="144000"/>
          </a:xfrm>
          <a:prstGeom prst="ellipse">
            <a:avLst/>
          </a:prstGeom>
          <a:solidFill>
            <a:srgbClr val="CC99FF"/>
          </a:solidFill>
          <a:ln w="3175" algn="ctr">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SPEC2000</a:t>
            </a:r>
          </a:p>
        </p:txBody>
      </p:sp>
      <p:sp>
        <p:nvSpPr>
          <p:cNvPr id="125" name="Oval 32">
            <a:hlinkClick r:id="rId58" action="ppaction://hlinksldjump"/>
          </p:cNvPr>
          <p:cNvSpPr>
            <a:spLocks noChangeArrowheads="1"/>
          </p:cNvSpPr>
          <p:nvPr/>
        </p:nvSpPr>
        <p:spPr bwMode="auto">
          <a:xfrm>
            <a:off x="4752054" y="5632302"/>
            <a:ext cx="541337" cy="144000"/>
          </a:xfrm>
          <a:prstGeom prst="ellipse">
            <a:avLst/>
          </a:prstGeom>
          <a:solidFill>
            <a:srgbClr val="CC99FF"/>
          </a:solidFill>
          <a:ln w="3175" algn="ctr">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SPEC2300</a:t>
            </a:r>
          </a:p>
        </p:txBody>
      </p:sp>
      <p:sp>
        <p:nvSpPr>
          <p:cNvPr id="127" name="Oval 32">
            <a:hlinkClick r:id="rId3" action="ppaction://hlinksldjump"/>
          </p:cNvPr>
          <p:cNvSpPr>
            <a:spLocks noChangeArrowheads="1"/>
          </p:cNvSpPr>
          <p:nvPr/>
        </p:nvSpPr>
        <p:spPr bwMode="auto">
          <a:xfrm>
            <a:off x="5289197" y="5851186"/>
            <a:ext cx="578523" cy="144000"/>
          </a:xfrm>
          <a:prstGeom prst="ellipse">
            <a:avLst/>
          </a:prstGeom>
          <a:solidFill>
            <a:srgbClr val="CC99FF"/>
          </a:solidFill>
          <a:ln w="3175" algn="ctr">
            <a:solidFill>
              <a:schemeClr val="bg2">
                <a:lumMod val="75000"/>
              </a:schemeClr>
            </a:solidFill>
            <a:prstDash val="dash"/>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iSPEC2200</a:t>
            </a:r>
          </a:p>
        </p:txBody>
      </p:sp>
      <p:sp>
        <p:nvSpPr>
          <p:cNvPr id="129" name="Oval 32">
            <a:hlinkClick r:id="rId3" action="ppaction://hlinksldjump"/>
          </p:cNvPr>
          <p:cNvSpPr>
            <a:spLocks noChangeArrowheads="1"/>
          </p:cNvSpPr>
          <p:nvPr/>
        </p:nvSpPr>
        <p:spPr bwMode="auto">
          <a:xfrm>
            <a:off x="4728311" y="5912602"/>
            <a:ext cx="433471" cy="159598"/>
          </a:xfrm>
          <a:prstGeom prst="ellipse">
            <a:avLst/>
          </a:prstGeom>
          <a:solidFill>
            <a:srgbClr val="CC99FF"/>
          </a:solidFill>
          <a:ln w="3175" algn="ctr">
            <a:solidFill>
              <a:schemeClr val="bg2">
                <a:lumMod val="75000"/>
              </a:schemeClr>
            </a:solidFill>
            <a:prstDash val="dash"/>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SPEC42</a:t>
            </a:r>
          </a:p>
        </p:txBody>
      </p:sp>
      <p:sp>
        <p:nvSpPr>
          <p:cNvPr id="130" name="Line 96"/>
          <p:cNvSpPr>
            <a:spLocks noChangeShapeType="1"/>
          </p:cNvSpPr>
          <p:nvPr/>
        </p:nvSpPr>
        <p:spPr bwMode="auto">
          <a:xfrm flipH="1" flipV="1">
            <a:off x="5786726" y="5556523"/>
            <a:ext cx="73729" cy="156760"/>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131" name="Oval 32">
            <a:hlinkClick r:id="rId3" action="ppaction://hlinksldjump"/>
          </p:cNvPr>
          <p:cNvSpPr>
            <a:spLocks noChangeArrowheads="1"/>
          </p:cNvSpPr>
          <p:nvPr/>
        </p:nvSpPr>
        <p:spPr bwMode="auto">
          <a:xfrm>
            <a:off x="5568981" y="5660113"/>
            <a:ext cx="708635" cy="153865"/>
          </a:xfrm>
          <a:prstGeom prst="ellipse">
            <a:avLst/>
          </a:prstGeom>
          <a:solidFill>
            <a:srgbClr val="CC99FF"/>
          </a:solidFill>
          <a:ln w="3175" algn="ctr">
            <a:solidFill>
              <a:schemeClr val="bg2">
                <a:lumMod val="75000"/>
              </a:schemeClr>
            </a:solidFill>
            <a:prstDash val="dash"/>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cs typeface="Arial" charset="0"/>
              </a:rPr>
              <a:t>SPEC1000BR</a:t>
            </a:r>
          </a:p>
        </p:txBody>
      </p:sp>
      <p:sp>
        <p:nvSpPr>
          <p:cNvPr id="112" name="Oval 86">
            <a:hlinkClick r:id="rId59" action="ppaction://hlinksldjump"/>
          </p:cNvPr>
          <p:cNvSpPr>
            <a:spLocks noChangeArrowheads="1"/>
          </p:cNvSpPr>
          <p:nvPr/>
        </p:nvSpPr>
        <p:spPr bwMode="auto">
          <a:xfrm>
            <a:off x="5649650" y="5110499"/>
            <a:ext cx="559298" cy="200524"/>
          </a:xfrm>
          <a:prstGeom prst="ellipse">
            <a:avLst/>
          </a:prstGeom>
          <a:solidFill>
            <a:schemeClr val="accent1">
              <a:lumMod val="20000"/>
              <a:lumOff val="80000"/>
            </a:schemeClr>
          </a:solidFill>
          <a:ln w="3175">
            <a:solidFill>
              <a:schemeClr val="bg2">
                <a:lumMod val="75000"/>
              </a:schemeClr>
            </a:solidFill>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700" noProof="1">
                <a:latin typeface="Century Gothic" pitchFamily="34" charset="0"/>
              </a:rPr>
              <a:t>STEP</a:t>
            </a:r>
            <a:br>
              <a:rPr lang="en-GB" sz="700" noProof="1">
                <a:latin typeface="Century Gothic" pitchFamily="34" charset="0"/>
              </a:rPr>
            </a:br>
            <a:r>
              <a:rPr lang="en-GB" sz="700" noProof="1">
                <a:latin typeface="Century Gothic" pitchFamily="34" charset="0"/>
              </a:rPr>
              <a:t>AP239ed3</a:t>
            </a:r>
          </a:p>
        </p:txBody>
      </p:sp>
      <p:sp>
        <p:nvSpPr>
          <p:cNvPr id="132" name="Rectangle 131"/>
          <p:cNvSpPr/>
          <p:nvPr/>
        </p:nvSpPr>
        <p:spPr>
          <a:xfrm>
            <a:off x="59150" y="3967475"/>
            <a:ext cx="176212" cy="106364"/>
          </a:xfrm>
          <a:prstGeom prst="rect">
            <a:avLst/>
          </a:prstGeom>
          <a:solidFill>
            <a:schemeClr val="accent1">
              <a:lumMod val="20000"/>
              <a:lumOff val="80000"/>
            </a:schemeClr>
          </a:solidFill>
          <a:ln w="9525">
            <a:no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GB" sz="800" noProof="1">
              <a:solidFill>
                <a:schemeClr val="tx1"/>
              </a:solidFill>
              <a:latin typeface="Century Gothic" pitchFamily="34" charset="0"/>
            </a:endParaRPr>
          </a:p>
        </p:txBody>
      </p:sp>
      <p:sp>
        <p:nvSpPr>
          <p:cNvPr id="133" name="Rectangle 132"/>
          <p:cNvSpPr/>
          <p:nvPr/>
        </p:nvSpPr>
        <p:spPr>
          <a:xfrm>
            <a:off x="59150" y="4132838"/>
            <a:ext cx="176212" cy="86886"/>
          </a:xfrm>
          <a:prstGeom prst="rect">
            <a:avLst/>
          </a:prstGeom>
          <a:solidFill>
            <a:srgbClr val="0070C0"/>
          </a:solidFill>
          <a:ln w="9525" algn="ctr">
            <a:no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ct val="85000"/>
              </a:lnSpc>
            </a:pPr>
            <a:endParaRPr lang="en-GB" sz="800" noProof="1">
              <a:solidFill>
                <a:schemeClr val="bg1"/>
              </a:solidFill>
              <a:latin typeface="Century Gothic" pitchFamily="34" charset="0"/>
              <a:cs typeface="Arial" charset="0"/>
            </a:endParaRPr>
          </a:p>
        </p:txBody>
      </p:sp>
      <p:sp>
        <p:nvSpPr>
          <p:cNvPr id="135" name="Rectangle 134"/>
          <p:cNvSpPr/>
          <p:nvPr/>
        </p:nvSpPr>
        <p:spPr>
          <a:xfrm>
            <a:off x="59150" y="4278705"/>
            <a:ext cx="176212" cy="87927"/>
          </a:xfrm>
          <a:prstGeom prst="rect">
            <a:avLst/>
          </a:prstGeom>
          <a:solidFill>
            <a:schemeClr val="accent3">
              <a:lumMod val="85000"/>
            </a:schemeClr>
          </a:solidFill>
          <a:ln w="9525">
            <a:no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ct val="85000"/>
              </a:lnSpc>
            </a:pPr>
            <a:endParaRPr lang="en-GB" sz="800" noProof="1">
              <a:latin typeface="Century Gothic" pitchFamily="34" charset="0"/>
            </a:endParaRPr>
          </a:p>
        </p:txBody>
      </p:sp>
      <p:sp>
        <p:nvSpPr>
          <p:cNvPr id="136" name="Rectangle 135"/>
          <p:cNvSpPr/>
          <p:nvPr/>
        </p:nvSpPr>
        <p:spPr>
          <a:xfrm>
            <a:off x="59150" y="4425631"/>
            <a:ext cx="176212" cy="97438"/>
          </a:xfrm>
          <a:prstGeom prst="rect">
            <a:avLst/>
          </a:prstGeom>
          <a:solidFill>
            <a:schemeClr val="accent3">
              <a:lumMod val="65000"/>
            </a:schemeClr>
          </a:solidFill>
          <a:ln w="9525">
            <a:no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ct val="85000"/>
              </a:lnSpc>
            </a:pPr>
            <a:endParaRPr lang="en-GB" sz="800" noProof="1">
              <a:latin typeface="Century Gothic" pitchFamily="34" charset="0"/>
            </a:endParaRPr>
          </a:p>
        </p:txBody>
      </p:sp>
      <p:sp>
        <p:nvSpPr>
          <p:cNvPr id="137" name="ZoneTexte 2"/>
          <p:cNvSpPr txBox="1"/>
          <p:nvPr/>
        </p:nvSpPr>
        <p:spPr>
          <a:xfrm>
            <a:off x="207276" y="3903343"/>
            <a:ext cx="1134269" cy="86177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1000" noProof="1"/>
              <a:t>STEP</a:t>
            </a:r>
          </a:p>
          <a:p>
            <a:r>
              <a:rPr lang="en-GB" sz="1000" noProof="1"/>
              <a:t>ASD S-Series</a:t>
            </a:r>
          </a:p>
          <a:p>
            <a:r>
              <a:rPr lang="en-GB" sz="1000" noProof="1"/>
              <a:t>3D visualisation</a:t>
            </a:r>
          </a:p>
          <a:p>
            <a:r>
              <a:rPr lang="en-GB" sz="1000" noProof="1"/>
              <a:t>LOTAR</a:t>
            </a:r>
          </a:p>
          <a:p>
            <a:r>
              <a:rPr lang="en-GB" sz="1000" noProof="1"/>
              <a:t>ATA eBusiness</a:t>
            </a:r>
          </a:p>
        </p:txBody>
      </p:sp>
      <p:sp>
        <p:nvSpPr>
          <p:cNvPr id="138" name="Rectangle 137"/>
          <p:cNvSpPr/>
          <p:nvPr/>
        </p:nvSpPr>
        <p:spPr>
          <a:xfrm>
            <a:off x="59150" y="4582069"/>
            <a:ext cx="176212" cy="97438"/>
          </a:xfrm>
          <a:prstGeom prst="rect">
            <a:avLst/>
          </a:prstGeom>
          <a:solidFill>
            <a:srgbClr val="CC99FF"/>
          </a:solidFill>
          <a:ln w="9525">
            <a:no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ct val="85000"/>
              </a:lnSpc>
            </a:pPr>
            <a:endParaRPr lang="en-GB" sz="800" noProof="1">
              <a:latin typeface="Century Gothic" pitchFamily="34" charset="0"/>
            </a:endParaRPr>
          </a:p>
        </p:txBody>
      </p:sp>
      <p:sp>
        <p:nvSpPr>
          <p:cNvPr id="116" name="Line 93">
            <a:extLst>
              <a:ext uri="{FF2B5EF4-FFF2-40B4-BE49-F238E27FC236}">
                <a16:creationId xmlns:a16="http://schemas.microsoft.com/office/drawing/2014/main" id="{DC3E46F9-D88B-4272-9A82-54DA67122DB0}"/>
              </a:ext>
            </a:extLst>
          </p:cNvPr>
          <p:cNvSpPr>
            <a:spLocks noChangeShapeType="1"/>
          </p:cNvSpPr>
          <p:nvPr/>
        </p:nvSpPr>
        <p:spPr bwMode="auto">
          <a:xfrm flipV="1">
            <a:off x="2713424" y="5324043"/>
            <a:ext cx="115474" cy="117226"/>
          </a:xfrm>
          <a:prstGeom prst="line">
            <a:avLst/>
          </a:prstGeom>
          <a:noFill/>
          <a:ln w="9525">
            <a:solidFill>
              <a:schemeClr val="tx1"/>
            </a:solidFill>
            <a:round/>
            <a:headEnd/>
            <a:tailEnd type="triangle" w="med" len="med"/>
          </a:ln>
        </p:spPr>
        <p:txBody>
          <a:bodyPr wrap="none" tIns="3600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ts val="700"/>
              </a:lnSpc>
            </a:pPr>
            <a:endParaRPr lang="en-US" sz="1600" noProof="1"/>
          </a:p>
        </p:txBody>
      </p:sp>
      <p:sp>
        <p:nvSpPr>
          <p:cNvPr id="126" name="Oval 46">
            <a:hlinkClick r:id="rId60" action="ppaction://hlinksldjump"/>
            <a:extLst>
              <a:ext uri="{FF2B5EF4-FFF2-40B4-BE49-F238E27FC236}">
                <a16:creationId xmlns:a16="http://schemas.microsoft.com/office/drawing/2014/main" id="{82D9624F-D53D-46C1-B7F8-6CD26ED01A4A}"/>
              </a:ext>
            </a:extLst>
          </p:cNvPr>
          <p:cNvSpPr>
            <a:spLocks noChangeArrowheads="1"/>
          </p:cNvSpPr>
          <p:nvPr/>
        </p:nvSpPr>
        <p:spPr bwMode="auto">
          <a:xfrm>
            <a:off x="2254077" y="5414875"/>
            <a:ext cx="648000" cy="144000"/>
          </a:xfrm>
          <a:prstGeom prst="ellipse">
            <a:avLst/>
          </a:prstGeom>
          <a:solidFill>
            <a:schemeClr val="accent3">
              <a:lumMod val="65000"/>
            </a:schemeClr>
          </a:solidFill>
          <a:ln w="3175">
            <a:solidFill>
              <a:schemeClr val="bg2">
                <a:lumMod val="75000"/>
              </a:schemeClr>
            </a:solidFill>
            <a:prstDash val="solid"/>
            <a:round/>
            <a:headEnd/>
            <a:tailEnd/>
          </a:ln>
        </p:spPr>
        <p:txBody>
          <a:bodyPr wrap="none" lIns="0" tIns="36000" rIns="0" bIns="0" anchor="ctr"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ts val="700"/>
              </a:lnSpc>
            </a:pPr>
            <a:r>
              <a:rPr lang="en-GB" sz="800" noProof="1">
                <a:latin typeface="Century Gothic" pitchFamily="34" charset="0"/>
              </a:rPr>
              <a:t> EN9300-5xx</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Grp="1" noChangeArrowheads="1"/>
          </p:cNvSpPr>
          <p:nvPr>
            <p:ph type="title" idx="4294967295"/>
          </p:nvPr>
        </p:nvSpPr>
        <p:spPr>
          <a:xfrm>
            <a:off x="457200" y="171450"/>
            <a:ext cx="8686800" cy="682625"/>
          </a:xfrm>
        </p:spPr>
        <p:txBody>
          <a:bodyPr/>
          <a:lstStyle/>
          <a:p>
            <a:pPr eaLnBrk="1" hangingPunct="1"/>
            <a:r>
              <a:rPr lang="en-GB" dirty="0">
                <a:solidFill>
                  <a:srgbClr val="0550A3"/>
                </a:solidFill>
              </a:rPr>
              <a:t>STEP AP233</a:t>
            </a:r>
            <a:r>
              <a:rPr lang="en-US" sz="2000" dirty="0">
                <a:solidFill>
                  <a:srgbClr val="0550A3"/>
                </a:solidFill>
              </a:rPr>
              <a:t> - Systems Engineering</a:t>
            </a:r>
          </a:p>
        </p:txBody>
      </p:sp>
      <p:sp>
        <p:nvSpPr>
          <p:cNvPr id="22532" name="Rectangle 15"/>
          <p:cNvSpPr>
            <a:spLocks noGrp="1" noChangeArrowheads="1"/>
          </p:cNvSpPr>
          <p:nvPr>
            <p:ph type="body" sz="half" idx="4294967295"/>
          </p:nvPr>
        </p:nvSpPr>
        <p:spPr>
          <a:xfrm>
            <a:off x="584200" y="1287463"/>
            <a:ext cx="5054600" cy="4538662"/>
          </a:xfrm>
        </p:spPr>
        <p:txBody>
          <a:bodyPr/>
          <a:lstStyle/>
          <a:p>
            <a:pPr eaLnBrk="1" hangingPunct="1">
              <a:lnSpc>
                <a:spcPct val="80000"/>
              </a:lnSpc>
              <a:buFontTx/>
              <a:buNone/>
            </a:pPr>
            <a:r>
              <a:rPr lang="en-US" sz="2000"/>
              <a:t>Abstract</a:t>
            </a:r>
          </a:p>
          <a:p>
            <a:pPr eaLnBrk="1" hangingPunct="1">
              <a:lnSpc>
                <a:spcPct val="80000"/>
              </a:lnSpc>
            </a:pPr>
            <a:endParaRPr lang="en-US" sz="1400" b="0"/>
          </a:p>
          <a:p>
            <a:pPr eaLnBrk="1" hangingPunct="1">
              <a:lnSpc>
                <a:spcPct val="80000"/>
              </a:lnSpc>
            </a:pPr>
            <a:r>
              <a:rPr lang="en-US" sz="1400" b="0"/>
              <a:t>This application protocol is one of the relevant STEP APs available for ASD deployment (c.f. STEP blip for more information on this set of standards).</a:t>
            </a:r>
          </a:p>
          <a:p>
            <a:pPr eaLnBrk="1" hangingPunct="1">
              <a:lnSpc>
                <a:spcPct val="80000"/>
              </a:lnSpc>
            </a:pPr>
            <a:endParaRPr lang="en-US" sz="1400" b="0"/>
          </a:p>
          <a:p>
            <a:pPr eaLnBrk="1" hangingPunct="1">
              <a:lnSpc>
                <a:spcPct val="80000"/>
              </a:lnSpc>
            </a:pPr>
            <a:r>
              <a:rPr lang="en-US" sz="1400" b="0"/>
              <a:t>STEP AP233 provides an integrated information models to address the problem of exchanging, sharing and archiving product information related to system engineering design process across dissimilar computer applications throughout the lifecycle of the product, including Product Data Management systems and Computer Aided Design tools dealing with different kind of system representations and metadata allowing to describe system structures, document structure, configuration management information, change process information, effectivity information, person and organization, etc.</a:t>
            </a:r>
          </a:p>
          <a:p>
            <a:pPr eaLnBrk="1" hangingPunct="1">
              <a:lnSpc>
                <a:spcPct val="80000"/>
              </a:lnSpc>
            </a:pPr>
            <a:endParaRPr lang="en-US" sz="1400" b="0"/>
          </a:p>
          <a:p>
            <a:pPr eaLnBrk="1" hangingPunct="1">
              <a:lnSpc>
                <a:spcPct val="80000"/>
              </a:lnSpc>
            </a:pPr>
            <a:r>
              <a:rPr lang="en-US" sz="1400" b="0"/>
              <a:t>Deployment of the STEP AP233 standard enables companies to have a proven single definition for all the product-related information used for mechanical design process, with different views on lifecycle phases considered by the system designers.</a:t>
            </a:r>
          </a:p>
          <a:p>
            <a:pPr eaLnBrk="1" hangingPunct="1">
              <a:lnSpc>
                <a:spcPct val="80000"/>
              </a:lnSpc>
            </a:pPr>
            <a:endParaRPr lang="en-US" sz="1400" b="0"/>
          </a:p>
        </p:txBody>
      </p:sp>
      <p:sp>
        <p:nvSpPr>
          <p:cNvPr id="22534" name="Text Box 31"/>
          <p:cNvSpPr txBox="1">
            <a:spLocks noChangeArrowheads="1"/>
          </p:cNvSpPr>
          <p:nvPr/>
        </p:nvSpPr>
        <p:spPr bwMode="auto">
          <a:xfrm>
            <a:off x="331788" y="6542088"/>
            <a:ext cx="1628972" cy="246221"/>
          </a:xfrm>
          <a:prstGeom prst="rect">
            <a:avLst/>
          </a:prstGeom>
          <a:noFill/>
          <a:ln w="9525">
            <a:noFill/>
            <a:miter lim="800000"/>
            <a:headEnd/>
            <a:tailEnd/>
          </a:ln>
        </p:spPr>
        <p:txBody>
          <a:bodyPr wrap="none">
            <a:spAutoFit/>
          </a:bodyPr>
          <a:lstStyle/>
          <a:p>
            <a:r>
              <a:rPr lang="en-GB" sz="1000" dirty="0"/>
              <a:t>Last revised: 2010-04-02 </a:t>
            </a:r>
          </a:p>
        </p:txBody>
      </p:sp>
      <p:sp>
        <p:nvSpPr>
          <p:cNvPr id="22535"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2530" name="Object 8">
            <a:hlinkClick r:id="" action="ppaction://ole?verb=1"/>
          </p:cNvPr>
          <p:cNvGraphicFramePr>
            <a:graphicFrameLocks noChangeAspect="1"/>
          </p:cNvGraphicFramePr>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22711" name="Document" showAsIcon="1" r:id="rId5" imgW="914400" imgH="714240" progId="Word.Document.8">
                  <p:embed/>
                </p:oleObj>
              </mc:Choice>
              <mc:Fallback>
                <p:oleObj name="Document" showAsIcon="1" r:id="rId5" imgW="914400" imgH="714240" progId="Word.Documen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Grp="1" noChangeArrowheads="1"/>
          </p:cNvSpPr>
          <p:nvPr>
            <p:ph type="title" idx="4294967295"/>
          </p:nvPr>
        </p:nvSpPr>
        <p:spPr>
          <a:xfrm>
            <a:off x="457200" y="171450"/>
            <a:ext cx="8686800" cy="682625"/>
          </a:xfrm>
        </p:spPr>
        <p:txBody>
          <a:bodyPr/>
          <a:lstStyle/>
          <a:p>
            <a:pPr eaLnBrk="1" hangingPunct="1"/>
            <a:r>
              <a:rPr lang="en-GB" dirty="0">
                <a:solidFill>
                  <a:srgbClr val="0550A3"/>
                </a:solidFill>
              </a:rPr>
              <a:t>STEP AP235</a:t>
            </a:r>
            <a:r>
              <a:rPr lang="en-US" sz="2400" dirty="0">
                <a:solidFill>
                  <a:srgbClr val="0550A3"/>
                </a:solidFill>
              </a:rPr>
              <a:t> </a:t>
            </a:r>
            <a:br>
              <a:rPr lang="en-US" sz="2400" dirty="0">
                <a:solidFill>
                  <a:srgbClr val="0550A3"/>
                </a:solidFill>
              </a:rPr>
            </a:br>
            <a:r>
              <a:rPr lang="en-GB" sz="2000" dirty="0">
                <a:solidFill>
                  <a:srgbClr val="0550A3"/>
                </a:solidFill>
              </a:rPr>
              <a:t>Engineering properties for product design and verification</a:t>
            </a:r>
            <a:endParaRPr lang="en-US" sz="2000" dirty="0">
              <a:solidFill>
                <a:srgbClr val="0550A3"/>
              </a:solidFill>
            </a:endParaRPr>
          </a:p>
        </p:txBody>
      </p:sp>
      <p:sp>
        <p:nvSpPr>
          <p:cNvPr id="22532" name="Rectangle 15"/>
          <p:cNvSpPr>
            <a:spLocks noGrp="1" noChangeArrowheads="1"/>
          </p:cNvSpPr>
          <p:nvPr>
            <p:ph type="body" sz="half" idx="4294967295"/>
          </p:nvPr>
        </p:nvSpPr>
        <p:spPr>
          <a:xfrm>
            <a:off x="584199" y="1287463"/>
            <a:ext cx="5234709" cy="4538662"/>
          </a:xfrm>
        </p:spPr>
        <p:txBody>
          <a:bodyPr/>
          <a:lstStyle/>
          <a:p>
            <a:pPr eaLnBrk="1" hangingPunct="1">
              <a:lnSpc>
                <a:spcPct val="80000"/>
              </a:lnSpc>
              <a:buFontTx/>
              <a:buNone/>
            </a:pPr>
            <a:r>
              <a:rPr lang="en-US" sz="2000" dirty="0"/>
              <a:t>Abstract</a:t>
            </a:r>
          </a:p>
          <a:p>
            <a:pPr eaLnBrk="1" hangingPunct="1">
              <a:lnSpc>
                <a:spcPct val="80000"/>
              </a:lnSpc>
            </a:pPr>
            <a:endParaRPr lang="en-US" sz="1400" b="0" dirty="0"/>
          </a:p>
          <a:p>
            <a:pPr eaLnBrk="1" hangingPunct="1">
              <a:lnSpc>
                <a:spcPct val="80000"/>
              </a:lnSpc>
            </a:pPr>
            <a:r>
              <a:rPr lang="en-GB" sz="1400" b="0" dirty="0"/>
              <a:t>STEP AP 235 defines the context, scope, and information requirements for properties of products that can be used for product design and design validation, the testing, measurement and approval processes used to determine those properties and specifies the integrated resources necessary to satisfy these requirements.</a:t>
            </a:r>
          </a:p>
          <a:p>
            <a:pPr eaLnBrk="1" hangingPunct="1">
              <a:lnSpc>
                <a:spcPct val="80000"/>
              </a:lnSpc>
            </a:pPr>
            <a:r>
              <a:rPr lang="en-GB" sz="1400" b="0" dirty="0"/>
              <a:t>Considering that the value of an engineering property of a product is dependent on the process used to measure the property value and on the conditions used in that process, AP 235 provides the means to associate a property value explicitly to the conditions in which it was measured, and thus provide an audit trail to the origins of data values that can be used in product design.</a:t>
            </a:r>
          </a:p>
          <a:p>
            <a:pPr eaLnBrk="1" hangingPunct="1">
              <a:lnSpc>
                <a:spcPct val="80000"/>
              </a:lnSpc>
            </a:pPr>
            <a:r>
              <a:rPr lang="en-GB" sz="1400" b="0" dirty="0"/>
              <a:t>AP 235 enables to represent the relationships between the test piece, the sample and the original product, as the measurement procedure generally requires a representative test piece with specific shape and dimensions. </a:t>
            </a:r>
          </a:p>
          <a:p>
            <a:pPr eaLnBrk="1" hangingPunct="1">
              <a:lnSpc>
                <a:spcPct val="80000"/>
              </a:lnSpc>
            </a:pPr>
            <a:r>
              <a:rPr lang="en-GB" sz="1400" b="0" dirty="0"/>
              <a:t>AP 235 handles the method used to process the engineering properties from the testing results (e.g. central value and associated uncertainty).</a:t>
            </a:r>
          </a:p>
          <a:p>
            <a:pPr eaLnBrk="1" hangingPunct="1">
              <a:lnSpc>
                <a:spcPct val="80000"/>
              </a:lnSpc>
            </a:pPr>
            <a:endParaRPr lang="en-US" sz="1400" b="0" dirty="0"/>
          </a:p>
        </p:txBody>
      </p:sp>
      <p:sp>
        <p:nvSpPr>
          <p:cNvPr id="22534" name="Text Box 31"/>
          <p:cNvSpPr txBox="1">
            <a:spLocks noChangeArrowheads="1"/>
          </p:cNvSpPr>
          <p:nvPr/>
        </p:nvSpPr>
        <p:spPr bwMode="auto">
          <a:xfrm>
            <a:off x="331788" y="6542088"/>
            <a:ext cx="1628972" cy="246221"/>
          </a:xfrm>
          <a:prstGeom prst="rect">
            <a:avLst/>
          </a:prstGeom>
          <a:noFill/>
          <a:ln w="9525">
            <a:noFill/>
            <a:miter lim="800000"/>
            <a:headEnd/>
            <a:tailEnd/>
          </a:ln>
        </p:spPr>
        <p:txBody>
          <a:bodyPr wrap="none">
            <a:spAutoFit/>
          </a:bodyPr>
          <a:lstStyle/>
          <a:p>
            <a:r>
              <a:rPr lang="en-GB" sz="1000" dirty="0"/>
              <a:t>Last revised: 2016-09-06 </a:t>
            </a:r>
          </a:p>
        </p:txBody>
      </p:sp>
      <p:sp>
        <p:nvSpPr>
          <p:cNvPr id="22535"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1161616426"/>
              </p:ext>
            </p:extLst>
          </p:nvPr>
        </p:nvGraphicFramePr>
        <p:xfrm>
          <a:off x="6836569" y="2556365"/>
          <a:ext cx="914400" cy="771525"/>
        </p:xfrm>
        <a:graphic>
          <a:graphicData uri="http://schemas.openxmlformats.org/presentationml/2006/ole">
            <mc:AlternateContent xmlns:mc="http://schemas.openxmlformats.org/markup-compatibility/2006">
              <mc:Choice xmlns:v="urn:schemas-microsoft-com:vml" Requires="v">
                <p:oleObj spid="_x0000_s136251"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6836569" y="2556365"/>
                        <a:ext cx="914400" cy="77152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412234834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dirty="0">
                <a:solidFill>
                  <a:srgbClr val="0550A3"/>
                </a:solidFill>
              </a:rPr>
              <a:t>STEP AP239</a:t>
            </a:r>
            <a:r>
              <a:rPr lang="en-US" sz="2000" dirty="0">
                <a:solidFill>
                  <a:srgbClr val="0550A3"/>
                </a:solidFill>
              </a:rPr>
              <a:t> - Product Life Cycle Support (PLCS), Edition 2</a:t>
            </a:r>
          </a:p>
        </p:txBody>
      </p:sp>
      <p:sp>
        <p:nvSpPr>
          <p:cNvPr id="23556" name="Rectangle 3"/>
          <p:cNvSpPr>
            <a:spLocks noGrp="1" noChangeArrowheads="1"/>
          </p:cNvSpPr>
          <p:nvPr>
            <p:ph type="body" sz="half" idx="1"/>
          </p:nvPr>
        </p:nvSpPr>
        <p:spPr>
          <a:xfrm>
            <a:off x="561975" y="1271588"/>
            <a:ext cx="4683125" cy="5041900"/>
          </a:xfrm>
        </p:spPr>
        <p:txBody>
          <a:bodyPr/>
          <a:lstStyle/>
          <a:p>
            <a:pPr eaLnBrk="1" hangingPunct="1">
              <a:lnSpc>
                <a:spcPct val="90000"/>
              </a:lnSpc>
              <a:buFontTx/>
              <a:buNone/>
            </a:pPr>
            <a:r>
              <a:rPr lang="en-US" sz="2000" dirty="0"/>
              <a:t>Abstract</a:t>
            </a:r>
          </a:p>
          <a:p>
            <a:pPr eaLnBrk="1" hangingPunct="1">
              <a:lnSpc>
                <a:spcPct val="90000"/>
              </a:lnSpc>
            </a:pPr>
            <a:endParaRPr lang="en-US" sz="1400" b="0" dirty="0"/>
          </a:p>
          <a:p>
            <a:pPr eaLnBrk="1" hangingPunct="1">
              <a:lnSpc>
                <a:spcPct val="90000"/>
              </a:lnSpc>
            </a:pPr>
            <a:r>
              <a:rPr lang="en-US" sz="1400" b="0" dirty="0"/>
              <a:t>PLCS provides an internationally-agreed information model to address the problem of keeping the full set of information related to a product in alignment with that product throughout its lifecycle.  The required information includes product data management, task descriptions, operating states, planned and unplanned maintenance and complete historical records</a:t>
            </a:r>
          </a:p>
          <a:p>
            <a:pPr eaLnBrk="1" hangingPunct="1">
              <a:lnSpc>
                <a:spcPct val="90000"/>
              </a:lnSpc>
            </a:pPr>
            <a:endParaRPr lang="en-US" sz="1400" b="0" dirty="0"/>
          </a:p>
          <a:p>
            <a:pPr eaLnBrk="1" hangingPunct="1">
              <a:lnSpc>
                <a:spcPct val="90000"/>
              </a:lnSpc>
            </a:pPr>
            <a:r>
              <a:rPr lang="en-US" sz="1400" b="0" dirty="0"/>
              <a:t>Deployment of the PLCS standard will enable companies to have a single definition for all the product-related information related to individual products throughout their lifecycle, independent of changes in process and information technology.  The standard will enable suppliers to deliver and receive support information in a consistent form, irrespective of the source.  Interoperability will be facilitated by the adoption of common subsets of the standard, known as Data Exchange Sets (DEXs) to support particular logistics information flows, and the use of common reference data libraries to configure the standard for operational use.  </a:t>
            </a:r>
          </a:p>
        </p:txBody>
      </p:sp>
      <p:sp>
        <p:nvSpPr>
          <p:cNvPr id="23558" name="Text Box 15"/>
          <p:cNvSpPr txBox="1">
            <a:spLocks noChangeArrowheads="1"/>
          </p:cNvSpPr>
          <p:nvPr/>
        </p:nvSpPr>
        <p:spPr bwMode="auto">
          <a:xfrm>
            <a:off x="331788" y="6542088"/>
            <a:ext cx="2324100" cy="246221"/>
          </a:xfrm>
          <a:prstGeom prst="rect">
            <a:avLst/>
          </a:prstGeom>
          <a:noFill/>
          <a:ln w="9525">
            <a:noFill/>
            <a:miter lim="800000"/>
            <a:headEnd/>
            <a:tailEnd/>
          </a:ln>
        </p:spPr>
        <p:txBody>
          <a:bodyPr>
            <a:spAutoFit/>
          </a:bodyPr>
          <a:lstStyle/>
          <a:p>
            <a:r>
              <a:rPr lang="en-GB" sz="1000" dirty="0"/>
              <a:t>Last revised: 2016-09-06</a:t>
            </a:r>
          </a:p>
        </p:txBody>
      </p:sp>
      <p:sp>
        <p:nvSpPr>
          <p:cNvPr id="23559"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graphicFrame>
        <p:nvGraphicFramePr>
          <p:cNvPr id="3" name="Objet 2">
            <a:hlinkClick r:id="" action="ppaction://ole?verb=1"/>
          </p:cNvPr>
          <p:cNvGraphicFramePr>
            <a:graphicFrameLocks noChangeAspect="1"/>
          </p:cNvGraphicFramePr>
          <p:nvPr>
            <p:extLst>
              <p:ext uri="{D42A27DB-BD31-4B8C-83A1-F6EECF244321}">
                <p14:modId xmlns:p14="http://schemas.microsoft.com/office/powerpoint/2010/main" val="3927449097"/>
              </p:ext>
            </p:extLst>
          </p:nvPr>
        </p:nvGraphicFramePr>
        <p:xfrm>
          <a:off x="6836569" y="2533650"/>
          <a:ext cx="914400" cy="714375"/>
        </p:xfrm>
        <a:graphic>
          <a:graphicData uri="http://schemas.openxmlformats.org/presentationml/2006/ole">
            <mc:AlternateContent xmlns:mc="http://schemas.openxmlformats.org/markup-compatibility/2006">
              <mc:Choice xmlns:v="urn:schemas-microsoft-com:vml" Requires="v">
                <p:oleObj spid="_x0000_s23741" name="Document" showAsIcon="1" r:id="rId5" imgW="914400" imgH="714240" progId="Word.Document.8">
                  <p:embed/>
                </p:oleObj>
              </mc:Choice>
              <mc:Fallback>
                <p:oleObj name="Document" showAsIcon="1" r:id="rId5" imgW="914400" imgH="714240" progId="Word.Document.8">
                  <p:embed/>
                  <p:pic>
                    <p:nvPicPr>
                      <p:cNvPr id="0" name="Object 15"/>
                      <p:cNvPicPr>
                        <a:picLocks noChangeAspect="1" noChangeArrowheads="1"/>
                      </p:cNvPicPr>
                      <p:nvPr/>
                    </p:nvPicPr>
                    <p:blipFill>
                      <a:blip r:embed="rId6"/>
                      <a:srcRect/>
                      <a:stretch>
                        <a:fillRect/>
                      </a:stretch>
                    </p:blipFill>
                    <p:spPr bwMode="auto">
                      <a:xfrm>
                        <a:off x="6836569" y="2533650"/>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dirty="0">
                <a:solidFill>
                  <a:srgbClr val="0550A3"/>
                </a:solidFill>
              </a:rPr>
              <a:t>STEP AP239</a:t>
            </a:r>
            <a:r>
              <a:rPr lang="en-US" sz="2000" dirty="0">
                <a:solidFill>
                  <a:srgbClr val="0550A3"/>
                </a:solidFill>
              </a:rPr>
              <a:t> - Product Life Cycle Support (PLCS), Edition 3</a:t>
            </a:r>
          </a:p>
        </p:txBody>
      </p:sp>
      <p:sp>
        <p:nvSpPr>
          <p:cNvPr id="23556" name="Rectangle 3"/>
          <p:cNvSpPr>
            <a:spLocks noGrp="1" noChangeArrowheads="1"/>
          </p:cNvSpPr>
          <p:nvPr>
            <p:ph type="body" sz="half" idx="1"/>
          </p:nvPr>
        </p:nvSpPr>
        <p:spPr>
          <a:xfrm>
            <a:off x="561975" y="1271588"/>
            <a:ext cx="4881293" cy="5041900"/>
          </a:xfrm>
        </p:spPr>
        <p:txBody>
          <a:bodyPr/>
          <a:lstStyle/>
          <a:p>
            <a:pPr eaLnBrk="1" hangingPunct="1">
              <a:lnSpc>
                <a:spcPct val="90000"/>
              </a:lnSpc>
              <a:buFontTx/>
              <a:buNone/>
            </a:pPr>
            <a:r>
              <a:rPr lang="en-US" sz="2000" dirty="0"/>
              <a:t>Abstract</a:t>
            </a:r>
          </a:p>
          <a:p>
            <a:pPr eaLnBrk="1" hangingPunct="1">
              <a:lnSpc>
                <a:spcPct val="90000"/>
              </a:lnSpc>
            </a:pPr>
            <a:r>
              <a:rPr lang="en-GB" sz="1400" b="0" dirty="0"/>
              <a:t>In 2015, a divergence risk was identified between the different versions of STEP PLCS (ISO AP239 ed1, ed2 and the corresponding OASIS PSM specification) and product support standards (AIA-ASD S-Series suite of ILS specifications, SAE). To solve this issue, a PLCS Edition 3 project was proposed to ISO end of 2015.</a:t>
            </a:r>
          </a:p>
          <a:p>
            <a:pPr eaLnBrk="1" hangingPunct="1">
              <a:lnSpc>
                <a:spcPct val="90000"/>
              </a:lnSpc>
            </a:pPr>
            <a:endParaRPr lang="en-GB" sz="1400" b="0" dirty="0"/>
          </a:p>
          <a:p>
            <a:pPr eaLnBrk="1" hangingPunct="1">
              <a:lnSpc>
                <a:spcPct val="90000"/>
              </a:lnSpc>
            </a:pPr>
            <a:r>
              <a:rPr lang="en-GB" sz="1400" b="0" dirty="0"/>
              <a:t>Objective of this PLCS Edition 3 are to:</a:t>
            </a:r>
          </a:p>
          <a:p>
            <a:pPr lvl="1" eaLnBrk="1" hangingPunct="1">
              <a:lnSpc>
                <a:spcPct val="90000"/>
              </a:lnSpc>
              <a:buFont typeface="Courier New" panose="02070309020205020404" pitchFamily="49" charset="0"/>
              <a:buChar char="o"/>
            </a:pPr>
            <a:r>
              <a:rPr lang="en-GB" sz="1400" b="0" dirty="0">
                <a:solidFill>
                  <a:schemeClr val="tx1"/>
                </a:solidFill>
              </a:rPr>
              <a:t>Harness current product life cycle standardization efforts, such as ISO 10303-239 </a:t>
            </a:r>
            <a:r>
              <a:rPr lang="en-GB" sz="1400" b="0" dirty="0" err="1">
                <a:solidFill>
                  <a:schemeClr val="tx1"/>
                </a:solidFill>
              </a:rPr>
              <a:t>ed</a:t>
            </a:r>
            <a:r>
              <a:rPr lang="en-GB" sz="1400" b="0" dirty="0">
                <a:solidFill>
                  <a:schemeClr val="tx1"/>
                </a:solidFill>
              </a:rPr>
              <a:t> 1, </a:t>
            </a:r>
            <a:r>
              <a:rPr lang="en-GB" sz="1400" b="0" dirty="0" err="1">
                <a:solidFill>
                  <a:schemeClr val="tx1"/>
                </a:solidFill>
              </a:rPr>
              <a:t>ed</a:t>
            </a:r>
            <a:r>
              <a:rPr lang="en-GB" sz="1400" b="0" dirty="0">
                <a:solidFill>
                  <a:schemeClr val="tx1"/>
                </a:solidFill>
              </a:rPr>
              <a:t> 2, ASD/AIA S-Series, and SAE GEIA-STD-0007 as inputs in developing baseline requirements for ISO 10303-AP239 ed3. </a:t>
            </a:r>
          </a:p>
          <a:p>
            <a:pPr lvl="1" eaLnBrk="1" hangingPunct="1">
              <a:lnSpc>
                <a:spcPct val="90000"/>
              </a:lnSpc>
              <a:buFont typeface="Courier New" panose="02070309020205020404" pitchFamily="49" charset="0"/>
              <a:buChar char="o"/>
            </a:pPr>
            <a:r>
              <a:rPr lang="en-GB" sz="1400" b="0" dirty="0">
                <a:solidFill>
                  <a:schemeClr val="tx1"/>
                </a:solidFill>
              </a:rPr>
              <a:t>Ensure interoperability with AP242 and other STEP APs through the new STEP architecture.</a:t>
            </a:r>
          </a:p>
          <a:p>
            <a:pPr lvl="1" eaLnBrk="1" hangingPunct="1">
              <a:lnSpc>
                <a:spcPct val="90000"/>
              </a:lnSpc>
              <a:buFont typeface="Courier New" panose="02070309020205020404" pitchFamily="49" charset="0"/>
              <a:buChar char="o"/>
            </a:pPr>
            <a:r>
              <a:rPr lang="en-GB" sz="1400" b="0" dirty="0">
                <a:solidFill>
                  <a:schemeClr val="tx1"/>
                </a:solidFill>
              </a:rPr>
              <a:t>Incorporate requirements from implementation experience and the Product Support standards.</a:t>
            </a:r>
          </a:p>
          <a:p>
            <a:pPr lvl="1" eaLnBrk="1" hangingPunct="1">
              <a:lnSpc>
                <a:spcPct val="90000"/>
              </a:lnSpc>
              <a:buFont typeface="Courier New" panose="02070309020205020404" pitchFamily="49" charset="0"/>
              <a:buChar char="o"/>
            </a:pPr>
            <a:endParaRPr lang="en-GB" sz="1400" b="0" dirty="0">
              <a:solidFill>
                <a:schemeClr val="tx1"/>
              </a:solidFill>
            </a:endParaRPr>
          </a:p>
          <a:p>
            <a:pPr eaLnBrk="1" hangingPunct="1">
              <a:lnSpc>
                <a:spcPct val="90000"/>
              </a:lnSpc>
            </a:pPr>
            <a:r>
              <a:rPr lang="en-GB" sz="1400" b="0" dirty="0"/>
              <a:t>The project has started in 2016, with the objective to deliver a Draft International Standard in 2018.</a:t>
            </a:r>
          </a:p>
        </p:txBody>
      </p:sp>
      <p:sp>
        <p:nvSpPr>
          <p:cNvPr id="23558" name="Text Box 15"/>
          <p:cNvSpPr txBox="1">
            <a:spLocks noChangeArrowheads="1"/>
          </p:cNvSpPr>
          <p:nvPr/>
        </p:nvSpPr>
        <p:spPr bwMode="auto">
          <a:xfrm>
            <a:off x="331788" y="6542088"/>
            <a:ext cx="2324100" cy="246221"/>
          </a:xfrm>
          <a:prstGeom prst="rect">
            <a:avLst/>
          </a:prstGeom>
          <a:noFill/>
          <a:ln w="9525">
            <a:noFill/>
            <a:miter lim="800000"/>
            <a:headEnd/>
            <a:tailEnd/>
          </a:ln>
        </p:spPr>
        <p:txBody>
          <a:bodyPr>
            <a:spAutoFit/>
          </a:bodyPr>
          <a:lstStyle/>
          <a:p>
            <a:r>
              <a:rPr lang="en-GB" sz="1000" dirty="0"/>
              <a:t>Last revised: 2016-09-06</a:t>
            </a:r>
          </a:p>
        </p:txBody>
      </p:sp>
      <p:sp>
        <p:nvSpPr>
          <p:cNvPr id="23559"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dirty="0"/>
              <a:t>Back to the Radar</a:t>
            </a:r>
          </a:p>
        </p:txBody>
      </p:sp>
      <p:graphicFrame>
        <p:nvGraphicFramePr>
          <p:cNvPr id="4" name="Objet 3">
            <a:hlinkClick r:id="" action="ppaction://ole?verb=1"/>
          </p:cNvPr>
          <p:cNvGraphicFramePr>
            <a:graphicFrameLocks noChangeAspect="1"/>
          </p:cNvGraphicFramePr>
          <p:nvPr>
            <p:extLst>
              <p:ext uri="{D42A27DB-BD31-4B8C-83A1-F6EECF244321}">
                <p14:modId xmlns:p14="http://schemas.microsoft.com/office/powerpoint/2010/main" val="918259372"/>
              </p:ext>
            </p:extLst>
          </p:nvPr>
        </p:nvGraphicFramePr>
        <p:xfrm>
          <a:off x="6837363" y="2592388"/>
          <a:ext cx="914400" cy="771525"/>
        </p:xfrm>
        <a:graphic>
          <a:graphicData uri="http://schemas.openxmlformats.org/presentationml/2006/ole">
            <mc:AlternateContent xmlns:mc="http://schemas.openxmlformats.org/markup-compatibility/2006">
              <mc:Choice xmlns:v="urn:schemas-microsoft-com:vml" Requires="v">
                <p:oleObj spid="_x0000_s137275" name="Document" showAsIcon="1" r:id="rId5" imgW="914400" imgH="771480" progId="Word.Document.12">
                  <p:embed/>
                </p:oleObj>
              </mc:Choice>
              <mc:Fallback>
                <p:oleObj name="Document" showAsIcon="1" r:id="rId5" imgW="914400" imgH="771480" progId="Word.Document.12">
                  <p:embed/>
                  <p:pic>
                    <p:nvPicPr>
                      <p:cNvPr id="0" name="Objet 1"/>
                      <p:cNvPicPr>
                        <a:picLocks noChangeAspect="1" noChangeArrowheads="1"/>
                      </p:cNvPicPr>
                      <p:nvPr/>
                    </p:nvPicPr>
                    <p:blipFill>
                      <a:blip r:embed="rId6"/>
                      <a:srcRect/>
                      <a:stretch>
                        <a:fillRect/>
                      </a:stretch>
                    </p:blipFill>
                    <p:spPr bwMode="auto">
                      <a:xfrm>
                        <a:off x="6837363" y="2592388"/>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1088925306"/>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457200" y="171450"/>
            <a:ext cx="8216900" cy="682625"/>
          </a:xfrm>
          <a:prstGeom prst="rect">
            <a:avLst/>
          </a:prstGeom>
          <a:noFill/>
          <a:ln w="9525">
            <a:noFill/>
            <a:miter lim="800000"/>
            <a:headEnd/>
            <a:tailEnd/>
          </a:ln>
        </p:spPr>
        <p:txBody>
          <a:bodyPr lIns="92075" tIns="46038" rIns="92075" bIns="46038" anchor="b"/>
          <a:lstStyle/>
          <a:p>
            <a:endParaRPr lang="en-US" sz="2200" b="1">
              <a:solidFill>
                <a:srgbClr val="0550A3"/>
              </a:solidFill>
            </a:endParaRPr>
          </a:p>
        </p:txBody>
      </p:sp>
      <p:sp>
        <p:nvSpPr>
          <p:cNvPr id="24580" name="Rectangle 3"/>
          <p:cNvSpPr>
            <a:spLocks noChangeArrowheads="1"/>
          </p:cNvSpPr>
          <p:nvPr/>
        </p:nvSpPr>
        <p:spPr bwMode="auto">
          <a:xfrm>
            <a:off x="571500" y="1271588"/>
            <a:ext cx="5178425" cy="5041900"/>
          </a:xfrm>
          <a:prstGeom prst="rect">
            <a:avLst/>
          </a:prstGeom>
          <a:noFill/>
          <a:ln w="9525">
            <a:noFill/>
            <a:miter lim="800000"/>
            <a:headEnd/>
            <a:tailEnd/>
          </a:ln>
        </p:spPr>
        <p:txBody>
          <a:bodyPr lIns="92075" tIns="46038" rIns="92075" bIns="46038"/>
          <a:lstStyle/>
          <a:p>
            <a:pPr marL="342900" indent="-342900">
              <a:lnSpc>
                <a:spcPct val="90000"/>
              </a:lnSpc>
              <a:spcBef>
                <a:spcPct val="20000"/>
              </a:spcBef>
              <a:buClr>
                <a:srgbClr val="CC0000"/>
              </a:buClr>
            </a:pPr>
            <a:r>
              <a:rPr lang="en-US" sz="2000" b="1" dirty="0"/>
              <a:t>Abstract</a:t>
            </a:r>
          </a:p>
          <a:p>
            <a:pPr marL="342900" indent="-342900">
              <a:lnSpc>
                <a:spcPct val="90000"/>
              </a:lnSpc>
              <a:spcBef>
                <a:spcPct val="20000"/>
              </a:spcBef>
              <a:buClr>
                <a:srgbClr val="CC0000"/>
              </a:buClr>
            </a:pPr>
            <a:endParaRPr lang="en-US" sz="1400" dirty="0"/>
          </a:p>
          <a:p>
            <a:pPr marL="342900" indent="-342900">
              <a:lnSpc>
                <a:spcPct val="90000"/>
              </a:lnSpc>
              <a:spcBef>
                <a:spcPct val="20000"/>
              </a:spcBef>
              <a:buClr>
                <a:srgbClr val="CC0000"/>
              </a:buClr>
              <a:buFontTx/>
              <a:buChar char="•"/>
            </a:pPr>
            <a:r>
              <a:rPr lang="en-GB" sz="1200" dirty="0"/>
              <a:t>For 20 years a significant amount of effort has been made by the Aerospace and Automotive industry to develop two parallel STEP standards: AP 203 edition 1 was published in 1994, primarily driven by Aerospace and Defence requirements and developed and maintained by PDES, Inc. AP 214 edition 1 was published in 2001, driven primarily by automotive requirements, and developed and maintained by the </a:t>
            </a:r>
            <a:r>
              <a:rPr lang="en-GB" sz="1200" dirty="0" err="1"/>
              <a:t>ProSTEP</a:t>
            </a:r>
            <a:r>
              <a:rPr lang="en-GB" sz="1200" dirty="0"/>
              <a:t> </a:t>
            </a:r>
            <a:r>
              <a:rPr lang="en-GB" sz="1200" dirty="0" err="1"/>
              <a:t>iViP</a:t>
            </a:r>
            <a:r>
              <a:rPr lang="en-GB" sz="1200" dirty="0"/>
              <a:t> and SASIG organizations. </a:t>
            </a:r>
          </a:p>
          <a:p>
            <a:pPr marL="342900" indent="-342900">
              <a:lnSpc>
                <a:spcPct val="90000"/>
              </a:lnSpc>
              <a:spcBef>
                <a:spcPct val="20000"/>
              </a:spcBef>
              <a:buClr>
                <a:srgbClr val="CC0000"/>
              </a:buClr>
              <a:buFontTx/>
              <a:buChar char="•"/>
            </a:pPr>
            <a:r>
              <a:rPr lang="en-GB" sz="1200" dirty="0"/>
              <a:t>The ASD SSG working jointly with </a:t>
            </a:r>
            <a:r>
              <a:rPr lang="en-GB" sz="1200" dirty="0" err="1"/>
              <a:t>ProSTEP</a:t>
            </a:r>
            <a:r>
              <a:rPr lang="en-GB" sz="1200" dirty="0"/>
              <a:t> </a:t>
            </a:r>
            <a:r>
              <a:rPr lang="en-GB" sz="1200" dirty="0" err="1"/>
              <a:t>iViP</a:t>
            </a:r>
            <a:r>
              <a:rPr lang="en-GB" sz="1200" dirty="0"/>
              <a:t>, and NIST working jointly with PDES, Inc. have identified an opportunity for a convergent AP, based on AP 214 edition 3 and AP 203 edition 2. As a response, a new project has been launched by ISO TC 184/SC 4: ISO 10303-242 in 2010. </a:t>
            </a:r>
          </a:p>
          <a:p>
            <a:pPr marL="342900" indent="-342900">
              <a:lnSpc>
                <a:spcPct val="90000"/>
              </a:lnSpc>
              <a:spcBef>
                <a:spcPct val="20000"/>
              </a:spcBef>
              <a:buClr>
                <a:srgbClr val="CC0000"/>
              </a:buClr>
              <a:buFontTx/>
              <a:buChar char="•"/>
            </a:pPr>
            <a:r>
              <a:rPr lang="en-GB" sz="1200" dirty="0"/>
              <a:t>The main technical requirement for AP 242 ed1 is to become the cornerstone standard of the cross-process capabilities for interoperability of core engineering design information under configuration management, that is to say,</a:t>
            </a:r>
          </a:p>
          <a:p>
            <a:pPr marL="742950" lvl="1" indent="-285750">
              <a:lnSpc>
                <a:spcPct val="90000"/>
              </a:lnSpc>
              <a:spcBef>
                <a:spcPct val="20000"/>
              </a:spcBef>
              <a:buClr>
                <a:srgbClr val="CC0000"/>
              </a:buClr>
              <a:buFontTx/>
              <a:buChar char="•"/>
            </a:pPr>
            <a:r>
              <a:rPr lang="en-GB" sz="1200" dirty="0">
                <a:solidFill>
                  <a:srgbClr val="000099"/>
                </a:solidFill>
              </a:rPr>
              <a:t>Providing specifications for exchange and long term archiving, </a:t>
            </a:r>
          </a:p>
          <a:p>
            <a:pPr marL="742950" lvl="1" indent="-285750">
              <a:lnSpc>
                <a:spcPct val="90000"/>
              </a:lnSpc>
              <a:spcBef>
                <a:spcPct val="20000"/>
              </a:spcBef>
              <a:buClr>
                <a:srgbClr val="CC0000"/>
              </a:buClr>
              <a:buFontTx/>
              <a:buChar char="•"/>
            </a:pPr>
            <a:r>
              <a:rPr lang="en-GB" sz="1200" dirty="0">
                <a:solidFill>
                  <a:srgbClr val="000099"/>
                </a:solidFill>
              </a:rPr>
              <a:t>Providing a consistent business object model used for XML exchange and PLM web services, and</a:t>
            </a:r>
          </a:p>
          <a:p>
            <a:pPr marL="742950" lvl="1" indent="-285750">
              <a:lnSpc>
                <a:spcPct val="90000"/>
              </a:lnSpc>
              <a:spcBef>
                <a:spcPct val="20000"/>
              </a:spcBef>
              <a:buClr>
                <a:srgbClr val="CC0000"/>
              </a:buClr>
              <a:buFontTx/>
              <a:buChar char="•"/>
            </a:pPr>
            <a:r>
              <a:rPr lang="en-GB" sz="1200" dirty="0">
                <a:solidFill>
                  <a:srgbClr val="000099"/>
                </a:solidFill>
              </a:rPr>
              <a:t>Providing a data model for 3D tessellated model</a:t>
            </a:r>
          </a:p>
          <a:p>
            <a:pPr marL="342900" indent="-342900">
              <a:lnSpc>
                <a:spcPct val="90000"/>
              </a:lnSpc>
              <a:spcBef>
                <a:spcPct val="20000"/>
              </a:spcBef>
              <a:buClr>
                <a:srgbClr val="CC0000"/>
              </a:buClr>
              <a:buFontTx/>
              <a:buChar char="•"/>
            </a:pPr>
            <a:endParaRPr lang="en-US" sz="1400" dirty="0"/>
          </a:p>
          <a:p>
            <a:pPr>
              <a:lnSpc>
                <a:spcPct val="90000"/>
              </a:lnSpc>
              <a:spcBef>
                <a:spcPct val="20000"/>
              </a:spcBef>
              <a:buClr>
                <a:srgbClr val="CC0000"/>
              </a:buClr>
            </a:pPr>
            <a:endParaRPr lang="en-US" sz="1400" dirty="0"/>
          </a:p>
        </p:txBody>
      </p:sp>
      <p:sp>
        <p:nvSpPr>
          <p:cNvPr id="24582" name="Text Box 15"/>
          <p:cNvSpPr txBox="1">
            <a:spLocks noChangeArrowheads="1"/>
          </p:cNvSpPr>
          <p:nvPr/>
        </p:nvSpPr>
        <p:spPr bwMode="auto">
          <a:xfrm>
            <a:off x="331788" y="6542088"/>
            <a:ext cx="2324100" cy="246221"/>
          </a:xfrm>
          <a:prstGeom prst="rect">
            <a:avLst/>
          </a:prstGeom>
          <a:noFill/>
          <a:ln w="9525">
            <a:noFill/>
            <a:miter lim="800000"/>
            <a:headEnd/>
            <a:tailEnd/>
          </a:ln>
        </p:spPr>
        <p:txBody>
          <a:bodyPr>
            <a:spAutoFit/>
          </a:bodyPr>
          <a:lstStyle/>
          <a:p>
            <a:r>
              <a:rPr lang="en-GB" sz="1000" dirty="0"/>
              <a:t>Last revised: 2015-02-10</a:t>
            </a:r>
          </a:p>
        </p:txBody>
      </p:sp>
      <p:sp>
        <p:nvSpPr>
          <p:cNvPr id="24583"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4578" name="Object 11">
            <a:hlinkClick r:id="" action="ppaction://ole?verb=1"/>
          </p:cNvPr>
          <p:cNvGraphicFramePr>
            <a:graphicFrameLocks noGrp="1" noChangeAspect="1"/>
          </p:cNvGraphicFramePr>
          <p:nvPr>
            <p:ph idx="1"/>
            <p:extLst>
              <p:ext uri="{D42A27DB-BD31-4B8C-83A1-F6EECF244321}">
                <p14:modId xmlns:p14="http://schemas.microsoft.com/office/powerpoint/2010/main" val="2784698002"/>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24759" name="Document" showAsIcon="1" r:id="rId4" imgW="914400" imgH="714240" progId="Word.Document.8">
                  <p:embed/>
                </p:oleObj>
              </mc:Choice>
              <mc:Fallback>
                <p:oleObj name="Document" showAsIcon="1" r:id="rId4" imgW="914400" imgH="714240" progId="Word.Document.8">
                  <p:embed/>
                  <p:pic>
                    <p:nvPicPr>
                      <p:cNvPr id="0" name="Object 11"/>
                      <p:cNvPicPr>
                        <a:picLocks noChangeAspect="1" noChangeArrowheads="1"/>
                      </p:cNvPicPr>
                      <p:nvPr/>
                    </p:nvPicPr>
                    <p:blipFill>
                      <a:blip r:embed="rId5"/>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4" name="Rectangle 15"/>
          <p:cNvSpPr>
            <a:spLocks noGrp="1" noChangeArrowheads="1"/>
          </p:cNvSpPr>
          <p:nvPr>
            <p:ph type="title"/>
          </p:nvPr>
        </p:nvSpPr>
        <p:spPr/>
        <p:txBody>
          <a:bodyPr/>
          <a:lstStyle/>
          <a:p>
            <a:r>
              <a:rPr lang="en-US" dirty="0">
                <a:solidFill>
                  <a:srgbClr val="0550A3"/>
                </a:solidFill>
              </a:rPr>
              <a:t>STEP AP242 </a:t>
            </a:r>
            <a:br>
              <a:rPr lang="en-US" dirty="0">
                <a:solidFill>
                  <a:srgbClr val="0550A3"/>
                </a:solidFill>
              </a:rPr>
            </a:br>
            <a:r>
              <a:rPr lang="en-US" sz="2000" dirty="0">
                <a:solidFill>
                  <a:srgbClr val="0550A3"/>
                </a:solidFill>
              </a:rPr>
              <a:t>Managed Model Based 3D Engineering, Edition 1</a:t>
            </a:r>
          </a:p>
        </p:txBody>
      </p:sp>
      <p:sp>
        <p:nvSpPr>
          <p:cNvPr id="9"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457200" y="171450"/>
            <a:ext cx="8216900" cy="682625"/>
          </a:xfrm>
          <a:prstGeom prst="rect">
            <a:avLst/>
          </a:prstGeom>
          <a:noFill/>
          <a:ln w="9525">
            <a:noFill/>
            <a:miter lim="800000"/>
            <a:headEnd/>
            <a:tailEnd/>
          </a:ln>
        </p:spPr>
        <p:txBody>
          <a:bodyPr lIns="92075" tIns="46038" rIns="92075" bIns="46038" anchor="b"/>
          <a:lstStyle/>
          <a:p>
            <a:endParaRPr lang="en-US" sz="2200" b="1">
              <a:solidFill>
                <a:srgbClr val="0550A3"/>
              </a:solidFill>
            </a:endParaRPr>
          </a:p>
        </p:txBody>
      </p:sp>
      <p:sp>
        <p:nvSpPr>
          <p:cNvPr id="24580" name="Rectangle 3"/>
          <p:cNvSpPr>
            <a:spLocks noChangeArrowheads="1"/>
          </p:cNvSpPr>
          <p:nvPr/>
        </p:nvSpPr>
        <p:spPr bwMode="auto">
          <a:xfrm>
            <a:off x="571500" y="1271588"/>
            <a:ext cx="5178425" cy="5041900"/>
          </a:xfrm>
          <a:prstGeom prst="rect">
            <a:avLst/>
          </a:prstGeom>
          <a:noFill/>
          <a:ln w="9525">
            <a:noFill/>
            <a:miter lim="800000"/>
            <a:headEnd/>
            <a:tailEnd/>
          </a:ln>
        </p:spPr>
        <p:txBody>
          <a:bodyPr lIns="92075" tIns="46038" rIns="92075" bIns="46038"/>
          <a:lstStyle/>
          <a:p>
            <a:pPr marL="342900" indent="-342900">
              <a:lnSpc>
                <a:spcPct val="90000"/>
              </a:lnSpc>
              <a:spcBef>
                <a:spcPct val="20000"/>
              </a:spcBef>
              <a:buClr>
                <a:srgbClr val="CC0000"/>
              </a:buClr>
            </a:pPr>
            <a:r>
              <a:rPr lang="en-US" sz="2000" b="1" dirty="0"/>
              <a:t>Abstract</a:t>
            </a:r>
          </a:p>
          <a:p>
            <a:pPr marL="342900" indent="-342900">
              <a:lnSpc>
                <a:spcPct val="90000"/>
              </a:lnSpc>
              <a:spcBef>
                <a:spcPct val="20000"/>
              </a:spcBef>
              <a:buClr>
                <a:srgbClr val="CC0000"/>
              </a:buClr>
              <a:buFontTx/>
              <a:buChar char="•"/>
            </a:pPr>
            <a:endParaRPr lang="en-US" sz="1400" dirty="0"/>
          </a:p>
          <a:p>
            <a:pPr marL="342900" indent="-342900">
              <a:lnSpc>
                <a:spcPct val="90000"/>
              </a:lnSpc>
              <a:spcBef>
                <a:spcPct val="20000"/>
              </a:spcBef>
              <a:buClr>
                <a:srgbClr val="CC0000"/>
              </a:buClr>
              <a:buFontTx/>
              <a:buChar char="•"/>
            </a:pPr>
            <a:r>
              <a:rPr lang="en-GB" sz="1400" dirty="0"/>
              <a:t>STEP AP 242 edition 1 standard is the result of the convergence of STEP AP 203 ED3 and AP 242 ED3; this standard is described by a specific component summary: Application Protocol 242 “Managed Model Based 3D Engineering” edition 1.</a:t>
            </a:r>
          </a:p>
          <a:p>
            <a:pPr marL="342900" indent="-342900">
              <a:lnSpc>
                <a:spcPct val="90000"/>
              </a:lnSpc>
              <a:spcBef>
                <a:spcPct val="20000"/>
              </a:spcBef>
              <a:buClr>
                <a:srgbClr val="CC0000"/>
              </a:buClr>
              <a:buFontTx/>
              <a:buChar char="•"/>
            </a:pPr>
            <a:endParaRPr lang="en-GB" sz="1400" dirty="0"/>
          </a:p>
          <a:p>
            <a:pPr marL="342900" indent="-342900">
              <a:lnSpc>
                <a:spcPct val="90000"/>
              </a:lnSpc>
              <a:spcBef>
                <a:spcPct val="20000"/>
              </a:spcBef>
              <a:buClr>
                <a:srgbClr val="CC0000"/>
              </a:buClr>
              <a:buFontTx/>
              <a:buChar char="•"/>
            </a:pPr>
            <a:r>
              <a:rPr lang="en-GB" sz="1400" dirty="0"/>
              <a:t>The industry has launched a project to increase the functionalities of the edition 1 to several domains. The goal is to consolidate the key role of STEP AP 242 as the backbone information model for Core 3D design information, covering progressively the different technical disciplines requested by the manufacturing industries.</a:t>
            </a:r>
          </a:p>
          <a:p>
            <a:pPr marL="342900" indent="-342900">
              <a:lnSpc>
                <a:spcPct val="90000"/>
              </a:lnSpc>
              <a:spcBef>
                <a:spcPct val="20000"/>
              </a:spcBef>
              <a:buClr>
                <a:srgbClr val="CC0000"/>
              </a:buClr>
              <a:buFontTx/>
              <a:buChar char="•"/>
            </a:pPr>
            <a:endParaRPr lang="en-GB" sz="1400" dirty="0"/>
          </a:p>
          <a:p>
            <a:pPr marL="342900" indent="-342900">
              <a:lnSpc>
                <a:spcPct val="90000"/>
              </a:lnSpc>
              <a:spcBef>
                <a:spcPct val="20000"/>
              </a:spcBef>
              <a:buClr>
                <a:srgbClr val="CC0000"/>
              </a:buClr>
              <a:buFontTx/>
              <a:buChar char="•"/>
            </a:pPr>
            <a:r>
              <a:rPr lang="en-GB" sz="1400" dirty="0"/>
              <a:t>The main extensions of AP 242 edition 2 are for Electrical harness for design and construction, and for 3D additive manufacturing / 3D printing design information.</a:t>
            </a:r>
          </a:p>
          <a:p>
            <a:pPr marL="342900" indent="-342900">
              <a:lnSpc>
                <a:spcPct val="90000"/>
              </a:lnSpc>
              <a:spcBef>
                <a:spcPct val="20000"/>
              </a:spcBef>
              <a:buClr>
                <a:srgbClr val="CC0000"/>
              </a:buClr>
              <a:buFontTx/>
              <a:buChar char="•"/>
            </a:pPr>
            <a:endParaRPr lang="en-US" sz="1400" dirty="0"/>
          </a:p>
        </p:txBody>
      </p:sp>
      <p:sp>
        <p:nvSpPr>
          <p:cNvPr id="24582" name="Text Box 15"/>
          <p:cNvSpPr txBox="1">
            <a:spLocks noChangeArrowheads="1"/>
          </p:cNvSpPr>
          <p:nvPr/>
        </p:nvSpPr>
        <p:spPr bwMode="auto">
          <a:xfrm>
            <a:off x="331788" y="6542088"/>
            <a:ext cx="2324100" cy="246221"/>
          </a:xfrm>
          <a:prstGeom prst="rect">
            <a:avLst/>
          </a:prstGeom>
          <a:noFill/>
          <a:ln w="9525">
            <a:noFill/>
            <a:miter lim="800000"/>
            <a:headEnd/>
            <a:tailEnd/>
          </a:ln>
        </p:spPr>
        <p:txBody>
          <a:bodyPr>
            <a:spAutoFit/>
          </a:bodyPr>
          <a:lstStyle/>
          <a:p>
            <a:r>
              <a:rPr lang="en-GB" sz="1000" dirty="0"/>
              <a:t>Last revised: 2014-10-22</a:t>
            </a:r>
          </a:p>
        </p:txBody>
      </p:sp>
      <p:sp>
        <p:nvSpPr>
          <p:cNvPr id="24583"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24584" name="Rectangle 15"/>
          <p:cNvSpPr>
            <a:spLocks noGrp="1" noChangeArrowheads="1"/>
          </p:cNvSpPr>
          <p:nvPr>
            <p:ph type="title"/>
          </p:nvPr>
        </p:nvSpPr>
        <p:spPr/>
        <p:txBody>
          <a:bodyPr/>
          <a:lstStyle/>
          <a:p>
            <a:r>
              <a:rPr lang="en-US" dirty="0">
                <a:solidFill>
                  <a:srgbClr val="0550A3"/>
                </a:solidFill>
              </a:rPr>
              <a:t>STEP AP242  </a:t>
            </a:r>
            <a:br>
              <a:rPr lang="en-US" dirty="0">
                <a:solidFill>
                  <a:srgbClr val="0550A3"/>
                </a:solidFill>
              </a:rPr>
            </a:br>
            <a:r>
              <a:rPr lang="en-US" sz="2000" dirty="0">
                <a:solidFill>
                  <a:srgbClr val="0550A3"/>
                </a:solidFill>
              </a:rPr>
              <a:t>Managed Model Based 3D Engineering, Edition 2</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3511492247"/>
              </p:ext>
            </p:extLst>
          </p:nvPr>
        </p:nvGraphicFramePr>
        <p:xfrm>
          <a:off x="6836569" y="2532875"/>
          <a:ext cx="914400" cy="771525"/>
        </p:xfrm>
        <a:graphic>
          <a:graphicData uri="http://schemas.openxmlformats.org/presentationml/2006/ole">
            <mc:AlternateContent xmlns:mc="http://schemas.openxmlformats.org/markup-compatibility/2006">
              <mc:Choice xmlns:v="urn:schemas-microsoft-com:vml" Requires="v">
                <p:oleObj spid="_x0000_s131167"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6836569" y="2532875"/>
                        <a:ext cx="914400" cy="771525"/>
                      </a:xfrm>
                      <a:prstGeom prst="rect">
                        <a:avLst/>
                      </a:prstGeom>
                    </p:spPr>
                  </p:pic>
                </p:oleObj>
              </mc:Fallback>
            </mc:AlternateContent>
          </a:graphicData>
        </a:graphic>
      </p:graphicFrame>
      <p:sp>
        <p:nvSpPr>
          <p:cNvPr id="9"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119770692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Grp="1" noChangeArrowheads="1"/>
          </p:cNvSpPr>
          <p:nvPr>
            <p:ph type="title" idx="4294967295"/>
          </p:nvPr>
        </p:nvSpPr>
        <p:spPr>
          <a:xfrm>
            <a:off x="457200" y="171450"/>
            <a:ext cx="8686800" cy="682625"/>
          </a:xfrm>
        </p:spPr>
        <p:txBody>
          <a:bodyPr/>
          <a:lstStyle/>
          <a:p>
            <a:pPr eaLnBrk="1" hangingPunct="1"/>
            <a:r>
              <a:rPr lang="en-GB" dirty="0">
                <a:solidFill>
                  <a:srgbClr val="0550A3"/>
                </a:solidFill>
              </a:rPr>
              <a:t>SysML</a:t>
            </a:r>
            <a:r>
              <a:rPr lang="en-GB" sz="2000" dirty="0">
                <a:solidFill>
                  <a:srgbClr val="0550A3"/>
                </a:solidFill>
              </a:rPr>
              <a:t> - Systems </a:t>
            </a:r>
            <a:r>
              <a:rPr lang="en-GB" sz="2000" dirty="0" err="1">
                <a:solidFill>
                  <a:srgbClr val="0550A3"/>
                </a:solidFill>
              </a:rPr>
              <a:t>Modeling</a:t>
            </a:r>
            <a:r>
              <a:rPr lang="en-GB" sz="2000" dirty="0">
                <a:solidFill>
                  <a:srgbClr val="0550A3"/>
                </a:solidFill>
              </a:rPr>
              <a:t> Language</a:t>
            </a:r>
            <a:endParaRPr lang="en-US" sz="2000" dirty="0">
              <a:solidFill>
                <a:srgbClr val="0550A3"/>
              </a:solidFill>
            </a:endParaRPr>
          </a:p>
        </p:txBody>
      </p:sp>
      <p:sp>
        <p:nvSpPr>
          <p:cNvPr id="25604" name="Rectangle 15"/>
          <p:cNvSpPr>
            <a:spLocks noGrp="1" noChangeArrowheads="1"/>
          </p:cNvSpPr>
          <p:nvPr>
            <p:ph type="body" sz="half" idx="4294967295"/>
          </p:nvPr>
        </p:nvSpPr>
        <p:spPr>
          <a:xfrm>
            <a:off x="574675" y="1287463"/>
            <a:ext cx="5416550" cy="4967287"/>
          </a:xfrm>
        </p:spPr>
        <p:txBody>
          <a:bodyPr/>
          <a:lstStyle/>
          <a:p>
            <a:pPr eaLnBrk="1" hangingPunct="1">
              <a:lnSpc>
                <a:spcPct val="80000"/>
              </a:lnSpc>
              <a:buFontTx/>
              <a:buNone/>
            </a:pPr>
            <a:r>
              <a:rPr lang="en-US" sz="2000" dirty="0"/>
              <a:t>Abstract</a:t>
            </a:r>
          </a:p>
          <a:p>
            <a:pPr eaLnBrk="1" hangingPunct="1">
              <a:lnSpc>
                <a:spcPct val="80000"/>
              </a:lnSpc>
            </a:pPr>
            <a:r>
              <a:rPr lang="en-US" sz="1400" b="0" dirty="0" err="1"/>
              <a:t>SysML</a:t>
            </a:r>
            <a:r>
              <a:rPr lang="en-US" sz="1400" b="0" dirty="0"/>
              <a:t> is a standardized modelling language defined by International System Engineering community dealing with complex systems of systems, with a strong involvement of </a:t>
            </a:r>
            <a:r>
              <a:rPr lang="en-US" sz="1400" b="0" dirty="0" err="1"/>
              <a:t>Aerospace&amp;Defence</a:t>
            </a:r>
            <a:r>
              <a:rPr lang="en-US" sz="1400" b="0" dirty="0"/>
              <a:t> industry.</a:t>
            </a:r>
          </a:p>
          <a:p>
            <a:pPr eaLnBrk="1" hangingPunct="1">
              <a:lnSpc>
                <a:spcPct val="80000"/>
              </a:lnSpc>
            </a:pPr>
            <a:r>
              <a:rPr lang="en-US" sz="1400" b="0" dirty="0"/>
              <a:t>The focus is to support Computer Aided modelling of systems for requirements, analysis, design, verification and validation purpose, being specific system modelling applications independent (organization or used software product).</a:t>
            </a:r>
          </a:p>
          <a:p>
            <a:pPr eaLnBrk="1" hangingPunct="1">
              <a:lnSpc>
                <a:spcPct val="80000"/>
              </a:lnSpc>
            </a:pPr>
            <a:r>
              <a:rPr lang="en-US" sz="1400" b="0" dirty="0"/>
              <a:t>This standard does not address only data interchange of data between applications, but also standardized visual modelling language dedicated to people producing system informational and </a:t>
            </a:r>
            <a:r>
              <a:rPr lang="en-US" sz="1400" b="0" dirty="0" err="1"/>
              <a:t>behavioural</a:t>
            </a:r>
            <a:r>
              <a:rPr lang="en-US" sz="1400" b="0" dirty="0"/>
              <a:t> models. It is achieve by defining it as a dialect (profile) of the second version of the Unified Modelling Language (UML2).</a:t>
            </a:r>
          </a:p>
          <a:p>
            <a:pPr eaLnBrk="1" hangingPunct="1">
              <a:lnSpc>
                <a:spcPct val="80000"/>
              </a:lnSpc>
            </a:pPr>
            <a:r>
              <a:rPr lang="en-US" sz="1400" b="0" dirty="0"/>
              <a:t>This language can consequently be used for interchanging models between people, system modelling/simulation platform and information/models management systems.</a:t>
            </a:r>
          </a:p>
          <a:p>
            <a:pPr eaLnBrk="1" hangingPunct="1">
              <a:lnSpc>
                <a:spcPct val="80000"/>
              </a:lnSpc>
            </a:pPr>
            <a:r>
              <a:rPr lang="en-US" sz="1400" b="0" dirty="0"/>
              <a:t>As all simulation and system modelling tools are not necessarily based on </a:t>
            </a:r>
            <a:r>
              <a:rPr lang="en-US" sz="1400" b="0" dirty="0" err="1"/>
              <a:t>SysML</a:t>
            </a:r>
            <a:r>
              <a:rPr lang="en-US" sz="1400" b="0" dirty="0"/>
              <a:t>, and as UML model interchange format (XMI) is still not very mature, </a:t>
            </a:r>
            <a:r>
              <a:rPr lang="en-US" sz="1400" b="0" dirty="0" err="1"/>
              <a:t>SysML</a:t>
            </a:r>
            <a:r>
              <a:rPr lang="en-US" sz="1400" b="0" dirty="0"/>
              <a:t> is also aligned with ISO STEP application protocol dealing with System Engineering (AP233), allowing interchange and long term archiving of data representing systems all along the phases of the lifecycle of complex systems of systems within Aerospace and </a:t>
            </a:r>
            <a:r>
              <a:rPr lang="en-US" sz="1400" b="0" dirty="0" err="1"/>
              <a:t>Defence</a:t>
            </a:r>
            <a:r>
              <a:rPr lang="en-US" sz="1400" b="0" dirty="0"/>
              <a:t> industry.</a:t>
            </a:r>
          </a:p>
          <a:p>
            <a:pPr eaLnBrk="1" hangingPunct="1">
              <a:lnSpc>
                <a:spcPct val="80000"/>
              </a:lnSpc>
            </a:pPr>
            <a:endParaRPr lang="en-US" sz="1400" b="0" dirty="0"/>
          </a:p>
        </p:txBody>
      </p:sp>
      <p:sp>
        <p:nvSpPr>
          <p:cNvPr id="25606" name="Text Box 31"/>
          <p:cNvSpPr txBox="1">
            <a:spLocks noChangeArrowheads="1"/>
          </p:cNvSpPr>
          <p:nvPr/>
        </p:nvSpPr>
        <p:spPr bwMode="auto">
          <a:xfrm>
            <a:off x="331788" y="6542088"/>
            <a:ext cx="1628972" cy="246221"/>
          </a:xfrm>
          <a:prstGeom prst="rect">
            <a:avLst/>
          </a:prstGeom>
          <a:noFill/>
          <a:ln w="9525">
            <a:noFill/>
            <a:miter lim="800000"/>
            <a:headEnd/>
            <a:tailEnd/>
          </a:ln>
        </p:spPr>
        <p:txBody>
          <a:bodyPr wrap="none">
            <a:spAutoFit/>
          </a:bodyPr>
          <a:lstStyle/>
          <a:p>
            <a:r>
              <a:rPr lang="en-GB" sz="1000" dirty="0"/>
              <a:t>Last revised: 2010-04-02 </a:t>
            </a:r>
          </a:p>
        </p:txBody>
      </p:sp>
      <p:sp>
        <p:nvSpPr>
          <p:cNvPr id="25607"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5602" name="Object 8">
            <a:hlinkClick r:id="" action="ppaction://ole?verb=1"/>
          </p:cNvPr>
          <p:cNvGraphicFramePr>
            <a:graphicFrameLocks noChangeAspect="1"/>
          </p:cNvGraphicFramePr>
          <p:nvPr>
            <p:extLst>
              <p:ext uri="{D42A27DB-BD31-4B8C-83A1-F6EECF244321}">
                <p14:modId xmlns:p14="http://schemas.microsoft.com/office/powerpoint/2010/main" val="2362312663"/>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25785" name="Document" showAsIcon="1" r:id="rId5" imgW="914400" imgH="714240" progId="Word.Document.8">
                  <p:embed/>
                </p:oleObj>
              </mc:Choice>
              <mc:Fallback>
                <p:oleObj name="Document" showAsIcon="1" r:id="rId5" imgW="914400" imgH="714240" progId="Word.Documen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Grp="1" noChangeArrowheads="1"/>
          </p:cNvSpPr>
          <p:nvPr>
            <p:ph type="title" idx="4294967295"/>
          </p:nvPr>
        </p:nvSpPr>
        <p:spPr>
          <a:xfrm>
            <a:off x="457200" y="171450"/>
            <a:ext cx="8686800" cy="682625"/>
          </a:xfrm>
        </p:spPr>
        <p:txBody>
          <a:bodyPr/>
          <a:lstStyle/>
          <a:p>
            <a:pPr eaLnBrk="1" hangingPunct="1"/>
            <a:r>
              <a:rPr lang="en-GB" dirty="0">
                <a:solidFill>
                  <a:srgbClr val="0550A3"/>
                </a:solidFill>
              </a:rPr>
              <a:t>TDP Message</a:t>
            </a:r>
            <a:r>
              <a:rPr lang="en-GB" sz="2000" dirty="0">
                <a:solidFill>
                  <a:srgbClr val="0550A3"/>
                </a:solidFill>
              </a:rPr>
              <a:t> - Technical Data Package Message</a:t>
            </a:r>
            <a:endParaRPr lang="en-US" sz="2000" dirty="0">
              <a:solidFill>
                <a:srgbClr val="0550A3"/>
              </a:solidFill>
            </a:endParaRPr>
          </a:p>
        </p:txBody>
      </p:sp>
      <p:sp>
        <p:nvSpPr>
          <p:cNvPr id="26628" name="Rectangle 15"/>
          <p:cNvSpPr>
            <a:spLocks noGrp="1" noChangeArrowheads="1"/>
          </p:cNvSpPr>
          <p:nvPr>
            <p:ph type="body" sz="half" idx="4294967295"/>
          </p:nvPr>
        </p:nvSpPr>
        <p:spPr>
          <a:xfrm>
            <a:off x="574675" y="1287463"/>
            <a:ext cx="4911725" cy="4538662"/>
          </a:xfrm>
        </p:spPr>
        <p:txBody>
          <a:bodyPr/>
          <a:lstStyle/>
          <a:p>
            <a:pPr eaLnBrk="1" hangingPunct="1">
              <a:lnSpc>
                <a:spcPct val="80000"/>
              </a:lnSpc>
              <a:buFontTx/>
              <a:buNone/>
            </a:pPr>
            <a:r>
              <a:rPr lang="en-US" sz="2000"/>
              <a:t>Abstract</a:t>
            </a:r>
          </a:p>
          <a:p>
            <a:pPr eaLnBrk="1" hangingPunct="1">
              <a:lnSpc>
                <a:spcPct val="80000"/>
              </a:lnSpc>
            </a:pPr>
            <a:endParaRPr lang="en-US" sz="1400" b="0"/>
          </a:p>
          <a:p>
            <a:pPr eaLnBrk="1" hangingPunct="1">
              <a:lnSpc>
                <a:spcPct val="80000"/>
              </a:lnSpc>
            </a:pPr>
            <a:r>
              <a:rPr lang="en-US" sz="1400" b="0"/>
              <a:t>The aim of the Technical Data Package Message project is to standardize the TDP message that will be used for TDP exchange processes and services related to online transportation of TDP, secured transfer, monitoring, history and acknowledgment procedure for product data import and export.</a:t>
            </a:r>
          </a:p>
          <a:p>
            <a:pPr eaLnBrk="1" hangingPunct="1">
              <a:lnSpc>
                <a:spcPct val="80000"/>
              </a:lnSpc>
            </a:pPr>
            <a:endParaRPr lang="en-US" sz="1400" b="0"/>
          </a:p>
          <a:p>
            <a:pPr eaLnBrk="1" hangingPunct="1">
              <a:lnSpc>
                <a:spcPct val="80000"/>
              </a:lnSpc>
            </a:pPr>
            <a:r>
              <a:rPr lang="en-US" sz="1400" b="0"/>
              <a:t>Based on the more relevant existing PLM eBusiness standards and associated frameworks, the TDP message should be useable with legacy exchange protocols, standardized or not, and useable for any kind of exchange all along the phases of the lifecycle of a product. TDP transportation and TDP data exchange are fully decoupled. For this reason, TDP message and Product metadata are considered separately. It allows addressing very simply the transportation, being independent of the application protocol used for Product Meta Data. </a:t>
            </a:r>
          </a:p>
          <a:p>
            <a:pPr eaLnBrk="1" hangingPunct="1">
              <a:lnSpc>
                <a:spcPct val="80000"/>
              </a:lnSpc>
            </a:pPr>
            <a:endParaRPr lang="en-US" sz="1400" b="0"/>
          </a:p>
          <a:p>
            <a:pPr eaLnBrk="1" hangingPunct="1">
              <a:lnSpc>
                <a:spcPct val="80000"/>
              </a:lnSpc>
            </a:pPr>
            <a:r>
              <a:rPr lang="en-US" sz="1400" b="0"/>
              <a:t>The product data exchange, related to product data import and export between PDM solutions and CAD/CAM/CAS tools is out of scope.</a:t>
            </a:r>
          </a:p>
        </p:txBody>
      </p:sp>
      <p:sp>
        <p:nvSpPr>
          <p:cNvPr id="26630" name="Text Box 31"/>
          <p:cNvSpPr txBox="1">
            <a:spLocks noChangeArrowheads="1"/>
          </p:cNvSpPr>
          <p:nvPr/>
        </p:nvSpPr>
        <p:spPr bwMode="auto">
          <a:xfrm>
            <a:off x="331788" y="6542088"/>
            <a:ext cx="1558440" cy="246221"/>
          </a:xfrm>
          <a:prstGeom prst="rect">
            <a:avLst/>
          </a:prstGeom>
          <a:noFill/>
          <a:ln w="9525">
            <a:noFill/>
            <a:miter lim="800000"/>
            <a:headEnd/>
            <a:tailEnd/>
          </a:ln>
        </p:spPr>
        <p:txBody>
          <a:bodyPr wrap="none">
            <a:spAutoFit/>
          </a:bodyPr>
          <a:lstStyle/>
          <a:p>
            <a:r>
              <a:rPr lang="en-GB" sz="1000" dirty="0"/>
              <a:t>Last revised:2012-10-05</a:t>
            </a:r>
          </a:p>
        </p:txBody>
      </p:sp>
      <p:graphicFrame>
        <p:nvGraphicFramePr>
          <p:cNvPr id="26626" name="Object 9">
            <a:hlinkClick r:id="" action="ppaction://ole?verb=1"/>
          </p:cNvPr>
          <p:cNvGraphicFramePr>
            <a:graphicFrameLocks noChangeAspect="1"/>
          </p:cNvGraphicFramePr>
          <p:nvPr>
            <p:extLst>
              <p:ext uri="{D42A27DB-BD31-4B8C-83A1-F6EECF244321}">
                <p14:modId xmlns:p14="http://schemas.microsoft.com/office/powerpoint/2010/main" val="784305307"/>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26806" name="Document" showAsIcon="1" r:id="rId4" imgW="914400" imgH="714240" progId="Word.Document.8">
                  <p:embed/>
                </p:oleObj>
              </mc:Choice>
              <mc:Fallback>
                <p:oleObj name="Document" showAsIcon="1" r:id="rId4" imgW="914400" imgH="714240" progId="Word.Document.8">
                  <p:embed/>
                  <p:pic>
                    <p:nvPicPr>
                      <p:cNvPr id="0" name="Object 9"/>
                      <p:cNvPicPr>
                        <a:picLocks noChangeAspect="1" noChangeArrowheads="1"/>
                      </p:cNvPicPr>
                      <p:nvPr/>
                    </p:nvPicPr>
                    <p:blipFill>
                      <a:blip r:embed="rId5"/>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1" name="Text Box 5">
            <a:hlinkClick r:id="rId6"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p:txBody>
          <a:bodyPr/>
          <a:lstStyle/>
          <a:p>
            <a:pPr eaLnBrk="1" hangingPunct="1"/>
            <a:r>
              <a:rPr lang="en-US" dirty="0">
                <a:solidFill>
                  <a:srgbClr val="0550A3"/>
                </a:solidFill>
              </a:rPr>
              <a:t>TSCP SEv1</a:t>
            </a:r>
            <a:r>
              <a:rPr lang="en-US" sz="2000" dirty="0">
                <a:solidFill>
                  <a:srgbClr val="0550A3"/>
                </a:solidFill>
              </a:rPr>
              <a:t> - Secure Email v1 </a:t>
            </a:r>
            <a:r>
              <a:rPr lang="en-US" sz="2800" dirty="0">
                <a:solidFill>
                  <a:srgbClr val="0550A3"/>
                </a:solidFill>
              </a:rPr>
              <a:t> </a:t>
            </a:r>
          </a:p>
        </p:txBody>
      </p:sp>
      <p:sp>
        <p:nvSpPr>
          <p:cNvPr id="28676" name="Rectangle 3"/>
          <p:cNvSpPr>
            <a:spLocks noGrp="1" noChangeArrowheads="1"/>
          </p:cNvSpPr>
          <p:nvPr>
            <p:ph type="body" sz="half" idx="4294967295"/>
          </p:nvPr>
        </p:nvSpPr>
        <p:spPr>
          <a:xfrm>
            <a:off x="565150" y="1287463"/>
            <a:ext cx="5046663" cy="4719637"/>
          </a:xfrm>
        </p:spPr>
        <p:txBody>
          <a:bodyPr/>
          <a:lstStyle/>
          <a:p>
            <a:pPr eaLnBrk="1" hangingPunct="1">
              <a:lnSpc>
                <a:spcPct val="80000"/>
              </a:lnSpc>
              <a:buFontTx/>
              <a:buNone/>
            </a:pPr>
            <a:r>
              <a:rPr lang="en-US" sz="2000" dirty="0"/>
              <a:t>Abstract</a:t>
            </a:r>
            <a:endParaRPr lang="en-US" sz="1200" dirty="0"/>
          </a:p>
          <a:p>
            <a:pPr eaLnBrk="1" hangingPunct="1">
              <a:lnSpc>
                <a:spcPct val="80000"/>
              </a:lnSpc>
            </a:pPr>
            <a:endParaRPr lang="en-US" sz="1200" b="0" dirty="0"/>
          </a:p>
          <a:p>
            <a:pPr eaLnBrk="1" hangingPunct="1">
              <a:lnSpc>
                <a:spcPct val="80000"/>
              </a:lnSpc>
            </a:pPr>
            <a:r>
              <a:rPr lang="en-US" sz="1200" b="0" dirty="0"/>
              <a:t>The </a:t>
            </a:r>
            <a:r>
              <a:rPr lang="en-US" sz="1200" b="0" dirty="0" err="1"/>
              <a:t>Transglobal</a:t>
            </a:r>
            <a:r>
              <a:rPr lang="en-US" sz="1200" b="0" dirty="0"/>
              <a:t> Secure Collaboration Program (TSCP) is a government-industry partnership specifically focused on mitigating the risks related to compliance, complexity, cost and IT that are inherent in large-scale, collaborative aerospace and defense programs that span national jurisdictions. </a:t>
            </a:r>
          </a:p>
          <a:p>
            <a:pPr eaLnBrk="1" hangingPunct="1">
              <a:lnSpc>
                <a:spcPct val="80000"/>
              </a:lnSpc>
            </a:pPr>
            <a:endParaRPr lang="en-US" sz="1200" b="0" dirty="0"/>
          </a:p>
          <a:p>
            <a:pPr eaLnBrk="1" hangingPunct="1">
              <a:lnSpc>
                <a:spcPct val="80000"/>
              </a:lnSpc>
            </a:pPr>
            <a:r>
              <a:rPr lang="en-US" sz="1200" b="0" dirty="0"/>
              <a:t>The TSCP Secure E-mail v1 specification allows organizations to send digitally signed and/or encrypted email.  About 49.6 billion e-mail messages (spam excluded) are sent every day worldwide.  E-mail has become an indispensable part of the business fabric of every enterprise.</a:t>
            </a:r>
          </a:p>
          <a:p>
            <a:pPr eaLnBrk="1" hangingPunct="1">
              <a:lnSpc>
                <a:spcPct val="80000"/>
              </a:lnSpc>
            </a:pPr>
            <a:endParaRPr lang="en-US" sz="1200" b="0" dirty="0"/>
          </a:p>
          <a:p>
            <a:pPr eaLnBrk="1" hangingPunct="1">
              <a:lnSpc>
                <a:spcPct val="80000"/>
              </a:lnSpc>
            </a:pPr>
            <a:r>
              <a:rPr lang="en-US" sz="1200" b="0" dirty="0"/>
              <a:t>Much of e-mail traffic generated by aerospace and defense companies and government organizations is sensitive and must be protected against eavesdropping.  In addition, due to inherent security weaknesses in the Simple Mail Transfer Protocol (SMTP), the e-mail protocol of the Internet, it is easy to forge and modify messages.  Attackers can make e-mail messages appear as coming from legitimate users or modify their content to suit their purposes.  The TSCP Secure E-Mail Specification is proposed to address these concerns.</a:t>
            </a:r>
          </a:p>
          <a:p>
            <a:pPr eaLnBrk="1" hangingPunct="1">
              <a:lnSpc>
                <a:spcPct val="80000"/>
              </a:lnSpc>
            </a:pPr>
            <a:endParaRPr lang="en-US" sz="1200" b="0" dirty="0"/>
          </a:p>
          <a:p>
            <a:pPr eaLnBrk="1" hangingPunct="1">
              <a:lnSpc>
                <a:spcPct val="80000"/>
              </a:lnSpc>
            </a:pPr>
            <a:r>
              <a:rPr lang="en-US" sz="1200" b="0" dirty="0"/>
              <a:t>The TSCP Secure E-Mail Specification v1 will be more widely implemented and used to provide confidentiality and integrity for e-Mail exchanges, if the specifications and key supporting documentation are made publicly available and their usage is encouraged by adoption as industry specifications in Europe and the US. </a:t>
            </a:r>
          </a:p>
          <a:p>
            <a:pPr eaLnBrk="1" hangingPunct="1">
              <a:lnSpc>
                <a:spcPct val="80000"/>
              </a:lnSpc>
            </a:pPr>
            <a:endParaRPr lang="en-US" sz="1200" b="0" dirty="0"/>
          </a:p>
        </p:txBody>
      </p:sp>
      <p:sp>
        <p:nvSpPr>
          <p:cNvPr id="28678" name="Text Box 14"/>
          <p:cNvSpPr txBox="1">
            <a:spLocks noChangeArrowheads="1"/>
          </p:cNvSpPr>
          <p:nvPr/>
        </p:nvSpPr>
        <p:spPr bwMode="auto">
          <a:xfrm>
            <a:off x="331788" y="6542088"/>
            <a:ext cx="1628972" cy="246221"/>
          </a:xfrm>
          <a:prstGeom prst="rect">
            <a:avLst/>
          </a:prstGeom>
          <a:noFill/>
          <a:ln w="9525">
            <a:noFill/>
            <a:miter lim="800000"/>
            <a:headEnd/>
            <a:tailEnd/>
          </a:ln>
        </p:spPr>
        <p:txBody>
          <a:bodyPr wrap="none">
            <a:spAutoFit/>
          </a:bodyPr>
          <a:lstStyle/>
          <a:p>
            <a:r>
              <a:rPr lang="en-GB" sz="1000" dirty="0"/>
              <a:t>Last revised: 2011-11-17 </a:t>
            </a:r>
          </a:p>
        </p:txBody>
      </p:sp>
      <p:graphicFrame>
        <p:nvGraphicFramePr>
          <p:cNvPr id="28674" name="Object 6">
            <a:hlinkClick r:id="" action="ppaction://ole?verb=1"/>
          </p:cNvPr>
          <p:cNvGraphicFramePr>
            <a:graphicFrameLocks noChangeAspect="1"/>
          </p:cNvGraphicFramePr>
          <p:nvPr>
            <p:extLst>
              <p:ext uri="{D42A27DB-BD31-4B8C-83A1-F6EECF244321}">
                <p14:modId xmlns:p14="http://schemas.microsoft.com/office/powerpoint/2010/main" val="2901766211"/>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28854" name="Document" showAsIcon="1" r:id="rId4" imgW="914400" imgH="714240" progId="Word.Document.8">
                  <p:embed/>
                </p:oleObj>
              </mc:Choice>
              <mc:Fallback>
                <p:oleObj name="Document" showAsIcon="1" r:id="rId4" imgW="914400" imgH="714240"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9" name="Text Box 5">
            <a:hlinkClick r:id="rId6"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p:txBody>
          <a:bodyPr/>
          <a:lstStyle/>
          <a:p>
            <a:pPr eaLnBrk="1" hangingPunct="1"/>
            <a:r>
              <a:rPr lang="en-US" dirty="0">
                <a:solidFill>
                  <a:srgbClr val="0550A3"/>
                </a:solidFill>
              </a:rPr>
              <a:t>UAF</a:t>
            </a:r>
            <a:r>
              <a:rPr lang="en-US" sz="2000" dirty="0">
                <a:solidFill>
                  <a:srgbClr val="0550A3"/>
                </a:solidFill>
              </a:rPr>
              <a:t> – OMG Unified Architecture Framework  </a:t>
            </a:r>
            <a:r>
              <a:rPr lang="en-US" sz="2800" dirty="0">
                <a:solidFill>
                  <a:srgbClr val="0550A3"/>
                </a:solidFill>
              </a:rPr>
              <a:t> </a:t>
            </a:r>
          </a:p>
        </p:txBody>
      </p:sp>
      <p:sp>
        <p:nvSpPr>
          <p:cNvPr id="28676" name="Rectangle 3"/>
          <p:cNvSpPr>
            <a:spLocks noGrp="1" noChangeArrowheads="1"/>
          </p:cNvSpPr>
          <p:nvPr>
            <p:ph type="body" sz="half" idx="4294967295"/>
          </p:nvPr>
        </p:nvSpPr>
        <p:spPr>
          <a:xfrm>
            <a:off x="565150" y="1287463"/>
            <a:ext cx="5581650" cy="4719637"/>
          </a:xfrm>
        </p:spPr>
        <p:txBody>
          <a:bodyPr/>
          <a:lstStyle/>
          <a:p>
            <a:pPr eaLnBrk="1" hangingPunct="1">
              <a:lnSpc>
                <a:spcPct val="80000"/>
              </a:lnSpc>
              <a:buFontTx/>
              <a:buNone/>
            </a:pPr>
            <a:r>
              <a:rPr lang="en-US" sz="2000" dirty="0"/>
              <a:t>Abstract</a:t>
            </a:r>
            <a:endParaRPr lang="en-US" sz="1200" dirty="0"/>
          </a:p>
          <a:p>
            <a:pPr eaLnBrk="1" hangingPunct="1">
              <a:lnSpc>
                <a:spcPct val="80000"/>
              </a:lnSpc>
            </a:pPr>
            <a:endParaRPr lang="en-US" sz="1200" b="0" dirty="0"/>
          </a:p>
          <a:p>
            <a:pPr eaLnBrk="1" hangingPunct="1">
              <a:lnSpc>
                <a:spcPct val="80000"/>
              </a:lnSpc>
            </a:pPr>
            <a:r>
              <a:rPr lang="en-US" sz="1400" b="0" dirty="0"/>
              <a:t>The Unified Architecture Framework (UAF) is a generic architecture framework building on UPDM (the Unified Profile for </a:t>
            </a:r>
            <a:r>
              <a:rPr lang="en-US" sz="1400" b="0" dirty="0" err="1"/>
              <a:t>DoDAF</a:t>
            </a:r>
            <a:r>
              <a:rPr lang="en-US" sz="1400" b="0" dirty="0"/>
              <a:t> and MODAF) and on existing architecture frameworks, including </a:t>
            </a:r>
            <a:r>
              <a:rPr lang="en-US" sz="1400" b="0" dirty="0" err="1"/>
              <a:t>DoDAF</a:t>
            </a:r>
            <a:r>
              <a:rPr lang="en-US" sz="1400" b="0" dirty="0"/>
              <a:t> (</a:t>
            </a:r>
            <a:r>
              <a:rPr lang="en-US" sz="1400" b="0" dirty="0" err="1"/>
              <a:t>DoD</a:t>
            </a:r>
            <a:r>
              <a:rPr lang="en-US" sz="1400" b="0" dirty="0"/>
              <a:t> Architecture Framework), MODAF (UK Ministry of </a:t>
            </a:r>
            <a:r>
              <a:rPr lang="en-US" sz="1400" b="0" dirty="0" err="1"/>
              <a:t>Defence</a:t>
            </a:r>
            <a:r>
              <a:rPr lang="en-US" sz="1400" b="0" dirty="0"/>
              <a:t> Architecture Framework) and NAF (NATO Architecture Framework).</a:t>
            </a:r>
          </a:p>
          <a:p>
            <a:pPr eaLnBrk="1" hangingPunct="1">
              <a:lnSpc>
                <a:spcPct val="80000"/>
              </a:lnSpc>
            </a:pPr>
            <a:endParaRPr lang="en-US" sz="1400" b="0" dirty="0"/>
          </a:p>
          <a:p>
            <a:pPr eaLnBrk="1" hangingPunct="1">
              <a:lnSpc>
                <a:spcPct val="80000"/>
              </a:lnSpc>
            </a:pPr>
            <a:r>
              <a:rPr lang="en-US" sz="1400" b="0" dirty="0"/>
              <a:t>UAF is aligned with ISO 42010 (Architecture Description) and includes three components:</a:t>
            </a:r>
          </a:p>
          <a:p>
            <a:pPr lvl="1" eaLnBrk="1" hangingPunct="1">
              <a:lnSpc>
                <a:spcPct val="80000"/>
              </a:lnSpc>
            </a:pPr>
            <a:r>
              <a:rPr lang="en-US" sz="1400" b="0" dirty="0">
                <a:solidFill>
                  <a:schemeClr val="tx1"/>
                </a:solidFill>
              </a:rPr>
              <a:t>Predefined viewpoints and levels of abstraction, organized in a grid:</a:t>
            </a:r>
          </a:p>
          <a:p>
            <a:pPr lvl="2" eaLnBrk="1" hangingPunct="1">
              <a:lnSpc>
                <a:spcPct val="80000"/>
              </a:lnSpc>
            </a:pPr>
            <a:r>
              <a:rPr lang="en-US" sz="1100" b="0" dirty="0">
                <a:solidFill>
                  <a:schemeClr val="tx1"/>
                </a:solidFill>
              </a:rPr>
              <a:t>Domains: Metadata, Strategic, Operational, Services, etc.</a:t>
            </a:r>
          </a:p>
          <a:p>
            <a:pPr lvl="2" eaLnBrk="1" hangingPunct="1">
              <a:lnSpc>
                <a:spcPct val="80000"/>
              </a:lnSpc>
            </a:pPr>
            <a:r>
              <a:rPr lang="en-US" sz="1100" b="0" dirty="0">
                <a:solidFill>
                  <a:schemeClr val="tx1"/>
                </a:solidFill>
              </a:rPr>
              <a:t>Model kinds: Taxonomy, Structure, Connectivity, Processes, etc.</a:t>
            </a:r>
          </a:p>
          <a:p>
            <a:pPr lvl="1" eaLnBrk="1" hangingPunct="1">
              <a:lnSpc>
                <a:spcPct val="80000"/>
              </a:lnSpc>
            </a:pPr>
            <a:r>
              <a:rPr lang="en-US" sz="1400" b="0" dirty="0">
                <a:solidFill>
                  <a:schemeClr val="tx1"/>
                </a:solidFill>
              </a:rPr>
              <a:t>The UAF Domain Meta-Model (UAF DMM) is an open and non-implementation specific meta-model (e.g. non-UML tool vendors can implement it). The UAF DDM is structured on the above grid and provides a basis for semantic interoperability between architecture stakeholders and developers.</a:t>
            </a:r>
          </a:p>
          <a:p>
            <a:pPr lvl="1" eaLnBrk="1" hangingPunct="1">
              <a:lnSpc>
                <a:spcPct val="80000"/>
              </a:lnSpc>
            </a:pPr>
            <a:r>
              <a:rPr lang="en-US" sz="1400" b="0" dirty="0">
                <a:solidFill>
                  <a:schemeClr val="tx1"/>
                </a:solidFill>
              </a:rPr>
              <a:t>The UAF Profile (UAFP), a standard UML profile that can be used to implement the UAF in a UML (or </a:t>
            </a:r>
            <a:r>
              <a:rPr lang="en-US" sz="1400" b="0" dirty="0" err="1">
                <a:solidFill>
                  <a:schemeClr val="tx1"/>
                </a:solidFill>
              </a:rPr>
              <a:t>SysML</a:t>
            </a:r>
            <a:r>
              <a:rPr lang="en-US" sz="1400" b="0" dirty="0">
                <a:solidFill>
                  <a:schemeClr val="tx1"/>
                </a:solidFill>
              </a:rPr>
              <a:t>) tool.</a:t>
            </a:r>
          </a:p>
          <a:p>
            <a:pPr eaLnBrk="1" hangingPunct="1">
              <a:lnSpc>
                <a:spcPct val="80000"/>
              </a:lnSpc>
            </a:pPr>
            <a:endParaRPr lang="en-US" sz="1100" b="0" dirty="0"/>
          </a:p>
        </p:txBody>
      </p:sp>
      <p:sp>
        <p:nvSpPr>
          <p:cNvPr id="28678" name="Text Box 14"/>
          <p:cNvSpPr txBox="1">
            <a:spLocks noChangeArrowheads="1"/>
          </p:cNvSpPr>
          <p:nvPr/>
        </p:nvSpPr>
        <p:spPr bwMode="auto">
          <a:xfrm>
            <a:off x="331788" y="6542088"/>
            <a:ext cx="1628972" cy="246221"/>
          </a:xfrm>
          <a:prstGeom prst="rect">
            <a:avLst/>
          </a:prstGeom>
          <a:noFill/>
          <a:ln w="9525">
            <a:noFill/>
            <a:miter lim="800000"/>
            <a:headEnd/>
            <a:tailEnd/>
          </a:ln>
        </p:spPr>
        <p:txBody>
          <a:bodyPr wrap="none">
            <a:spAutoFit/>
          </a:bodyPr>
          <a:lstStyle/>
          <a:p>
            <a:r>
              <a:rPr lang="en-GB" sz="1000" dirty="0"/>
              <a:t>Last revised: 2018-11-12 </a:t>
            </a:r>
          </a:p>
        </p:txBody>
      </p:sp>
      <p:sp>
        <p:nvSpPr>
          <p:cNvPr id="28679"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graphicFrame>
        <p:nvGraphicFramePr>
          <p:cNvPr id="3" name="Objet 2"/>
          <p:cNvGraphicFramePr>
            <a:graphicFrameLocks noChangeAspect="1"/>
          </p:cNvGraphicFramePr>
          <p:nvPr>
            <p:extLst>
              <p:ext uri="{D42A27DB-BD31-4B8C-83A1-F6EECF244321}">
                <p14:modId xmlns:p14="http://schemas.microsoft.com/office/powerpoint/2010/main" val="2035362573"/>
              </p:ext>
            </p:extLst>
          </p:nvPr>
        </p:nvGraphicFramePr>
        <p:xfrm>
          <a:off x="6837363" y="2540794"/>
          <a:ext cx="914400" cy="771525"/>
        </p:xfrm>
        <a:graphic>
          <a:graphicData uri="http://schemas.openxmlformats.org/presentationml/2006/ole">
            <mc:AlternateContent xmlns:mc="http://schemas.openxmlformats.org/markup-compatibility/2006">
              <mc:Choice xmlns:v="urn:schemas-microsoft-com:vml" Requires="v">
                <p:oleObj spid="_x0000_s138279"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6837363" y="254079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832763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fr-FR" dirty="0">
                <a:solidFill>
                  <a:srgbClr val="0550A3"/>
                </a:solidFill>
              </a:rPr>
              <a:t>3D Visualisation</a:t>
            </a:r>
            <a:endParaRPr lang="en-US" dirty="0">
              <a:solidFill>
                <a:srgbClr val="0550A3"/>
              </a:solidFill>
            </a:endParaRPr>
          </a:p>
        </p:txBody>
      </p:sp>
      <p:sp>
        <p:nvSpPr>
          <p:cNvPr id="1028" name="Rectangle 3"/>
          <p:cNvSpPr>
            <a:spLocks noGrp="1" noChangeArrowheads="1"/>
          </p:cNvSpPr>
          <p:nvPr>
            <p:ph type="body" sz="half" idx="1"/>
          </p:nvPr>
        </p:nvSpPr>
        <p:spPr>
          <a:xfrm>
            <a:off x="493713" y="1354138"/>
            <a:ext cx="5191125" cy="4889500"/>
          </a:xfrm>
        </p:spPr>
        <p:txBody>
          <a:bodyPr/>
          <a:lstStyle/>
          <a:p>
            <a:pPr eaLnBrk="1" hangingPunct="1">
              <a:lnSpc>
                <a:spcPct val="80000"/>
              </a:lnSpc>
              <a:buFontTx/>
              <a:buNone/>
            </a:pPr>
            <a:r>
              <a:rPr lang="en-US" sz="1800" dirty="0"/>
              <a:t>Abstract</a:t>
            </a:r>
          </a:p>
          <a:p>
            <a:pPr eaLnBrk="1" hangingPunct="1">
              <a:lnSpc>
                <a:spcPct val="80000"/>
              </a:lnSpc>
            </a:pPr>
            <a:endParaRPr lang="en-US" sz="1000" b="0" dirty="0"/>
          </a:p>
          <a:p>
            <a:pPr eaLnBrk="1" hangingPunct="1">
              <a:lnSpc>
                <a:spcPct val="80000"/>
              </a:lnSpc>
            </a:pPr>
            <a:r>
              <a:rPr lang="en-US" sz="1400" b="0" dirty="0"/>
              <a:t>The design and manufacture of today’s products is largely based on 3D electronic models developed on </a:t>
            </a:r>
            <a:r>
              <a:rPr lang="en-US" sz="1400" b="0" dirty="0" err="1"/>
              <a:t>CAx</a:t>
            </a:r>
            <a:r>
              <a:rPr lang="en-US" sz="1400" b="0" dirty="0"/>
              <a:t> systems.  While these tools provide powerful capabilities for developing product definitions, the objective of 3D visualization is to allow the resulting information to be viewed across a wider population without the need for high-end CAD workstations or CAD software </a:t>
            </a:r>
            <a:r>
              <a:rPr lang="en-US" sz="1400" b="0" dirty="0" err="1"/>
              <a:t>licences</a:t>
            </a:r>
            <a:r>
              <a:rPr lang="en-US" sz="1400" b="0" dirty="0"/>
              <a:t>.  This facilitates review and information use, accelerating product development.  Standard information formats for visualization allow such tools to be used to view information generated by different native </a:t>
            </a:r>
            <a:r>
              <a:rPr lang="en-US" sz="1400" b="0" dirty="0" err="1"/>
              <a:t>CAx</a:t>
            </a:r>
            <a:r>
              <a:rPr lang="en-US" sz="1400" b="0" dirty="0"/>
              <a:t> systems.</a:t>
            </a:r>
          </a:p>
          <a:p>
            <a:pPr eaLnBrk="1" hangingPunct="1">
              <a:lnSpc>
                <a:spcPct val="80000"/>
              </a:lnSpc>
            </a:pPr>
            <a:endParaRPr lang="en-US" sz="1400" b="0" dirty="0"/>
          </a:p>
          <a:p>
            <a:pPr eaLnBrk="1" hangingPunct="1">
              <a:lnSpc>
                <a:spcPct val="80000"/>
              </a:lnSpc>
            </a:pPr>
            <a:r>
              <a:rPr lang="en-US" sz="1400" b="0" dirty="0"/>
              <a:t>Visualization is not intended to replace or overlap </a:t>
            </a:r>
            <a:r>
              <a:rPr lang="en-US" sz="1400" b="0" dirty="0" err="1"/>
              <a:t>CAx</a:t>
            </a:r>
            <a:r>
              <a:rPr lang="en-US" sz="1400" b="0" dirty="0"/>
              <a:t> systems functionalities.  It is not intended to replace existing </a:t>
            </a:r>
            <a:r>
              <a:rPr lang="en-US" sz="1400" b="0" dirty="0" err="1"/>
              <a:t>CAx</a:t>
            </a:r>
            <a:r>
              <a:rPr lang="en-US" sz="1400" b="0" dirty="0"/>
              <a:t> data exchanges but  to complement it in those cases where the data receiver does not need the functionality of the authoring system and only requires a selected subset of the completed information model. In addition, a sender, in order to protect intellectual property, may not wish to release underlying constructional information and the knowledge included in a rich </a:t>
            </a:r>
            <a:r>
              <a:rPr lang="en-US" sz="1400" b="0" dirty="0" err="1"/>
              <a:t>CAx</a:t>
            </a:r>
            <a:r>
              <a:rPr lang="en-US" sz="1400" b="0" dirty="0"/>
              <a:t> data model, but may wish to disclose only selected information. </a:t>
            </a:r>
            <a:r>
              <a:rPr lang="en-US" sz="1400" b="0" dirty="0" err="1"/>
              <a:t>Visualisation</a:t>
            </a:r>
            <a:r>
              <a:rPr lang="en-US" sz="1400" b="0" dirty="0"/>
              <a:t> data is destined for a data consumer rather than for a data creator or updater.</a:t>
            </a:r>
          </a:p>
          <a:p>
            <a:pPr eaLnBrk="1" hangingPunct="1">
              <a:lnSpc>
                <a:spcPct val="80000"/>
              </a:lnSpc>
            </a:pPr>
            <a:endParaRPr lang="en-US" sz="1400" b="0" dirty="0"/>
          </a:p>
          <a:p>
            <a:pPr eaLnBrk="1" hangingPunct="1">
              <a:lnSpc>
                <a:spcPct val="80000"/>
              </a:lnSpc>
              <a:buFontTx/>
              <a:buNone/>
            </a:pPr>
            <a:endParaRPr lang="en-US" sz="900" dirty="0"/>
          </a:p>
        </p:txBody>
      </p:sp>
      <p:graphicFrame>
        <p:nvGraphicFramePr>
          <p:cNvPr id="1026" name="Object 10">
            <a:hlinkClick r:id="" action="ppaction://ole?verb=1"/>
          </p:cNvPr>
          <p:cNvGraphicFramePr>
            <a:graphicFrameLocks noGrp="1" noChangeAspect="1"/>
          </p:cNvGraphicFramePr>
          <p:nvPr>
            <p:ph sz="half" idx="2"/>
            <p:extLst>
              <p:ext uri="{D42A27DB-BD31-4B8C-83A1-F6EECF244321}">
                <p14:modId xmlns:p14="http://schemas.microsoft.com/office/powerpoint/2010/main" val="2869703668"/>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1204" name="Document" showAsIcon="1" r:id="rId4" imgW="914400" imgH="714240" progId="Word.Document.8">
                  <p:embed/>
                </p:oleObj>
              </mc:Choice>
              <mc:Fallback>
                <p:oleObj name="Document" showAsIcon="1" r:id="rId4" imgW="914400" imgH="714240"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
        <p:nvSpPr>
          <p:cNvPr id="1030" name="Text Box 6"/>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2010-04-02</a:t>
            </a:r>
          </a:p>
        </p:txBody>
      </p:sp>
      <p:sp>
        <p:nvSpPr>
          <p:cNvPr id="1031" name="Text Box 5">
            <a:hlinkClick r:id="rId6"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p:txBody>
          <a:bodyPr/>
          <a:lstStyle/>
          <a:p>
            <a:pPr eaLnBrk="1" hangingPunct="1"/>
            <a:r>
              <a:rPr lang="en-US" dirty="0">
                <a:solidFill>
                  <a:srgbClr val="0550A3"/>
                </a:solidFill>
              </a:rPr>
              <a:t>VDA 4968 VEC KBL</a:t>
            </a:r>
            <a:r>
              <a:rPr lang="en-US" sz="2000" dirty="0">
                <a:solidFill>
                  <a:srgbClr val="0550A3"/>
                </a:solidFill>
              </a:rPr>
              <a:t> </a:t>
            </a:r>
            <a:br>
              <a:rPr lang="en-US" sz="2000" dirty="0">
                <a:solidFill>
                  <a:srgbClr val="0550A3"/>
                </a:solidFill>
              </a:rPr>
            </a:br>
            <a:r>
              <a:rPr lang="en-US" sz="2000" dirty="0">
                <a:solidFill>
                  <a:srgbClr val="0550A3"/>
                </a:solidFill>
              </a:rPr>
              <a:t>“</a:t>
            </a:r>
            <a:r>
              <a:rPr lang="en-US" sz="2000" dirty="0" err="1">
                <a:solidFill>
                  <a:srgbClr val="0550A3"/>
                </a:solidFill>
              </a:rPr>
              <a:t>Kabelbaumliste</a:t>
            </a:r>
            <a:r>
              <a:rPr lang="en-US" sz="2000" dirty="0">
                <a:solidFill>
                  <a:srgbClr val="0550A3"/>
                </a:solidFill>
              </a:rPr>
              <a:t>” </a:t>
            </a:r>
            <a:r>
              <a:rPr lang="en-US" sz="1800" dirty="0">
                <a:solidFill>
                  <a:srgbClr val="0550A3"/>
                </a:solidFill>
              </a:rPr>
              <a:t>- Harness Description List </a:t>
            </a:r>
            <a:r>
              <a:rPr lang="en-US" sz="2400" dirty="0">
                <a:solidFill>
                  <a:srgbClr val="0550A3"/>
                </a:solidFill>
              </a:rPr>
              <a:t> </a:t>
            </a:r>
          </a:p>
        </p:txBody>
      </p:sp>
      <p:sp>
        <p:nvSpPr>
          <p:cNvPr id="28676" name="Rectangle 3"/>
          <p:cNvSpPr>
            <a:spLocks noGrp="1" noChangeArrowheads="1"/>
          </p:cNvSpPr>
          <p:nvPr>
            <p:ph type="body" sz="half" idx="4294967295"/>
          </p:nvPr>
        </p:nvSpPr>
        <p:spPr>
          <a:xfrm>
            <a:off x="565150" y="1287463"/>
            <a:ext cx="5046663" cy="4719637"/>
          </a:xfrm>
        </p:spPr>
        <p:txBody>
          <a:bodyPr/>
          <a:lstStyle/>
          <a:p>
            <a:pPr eaLnBrk="1" hangingPunct="1">
              <a:lnSpc>
                <a:spcPct val="80000"/>
              </a:lnSpc>
              <a:buFontTx/>
              <a:buNone/>
            </a:pPr>
            <a:r>
              <a:rPr lang="en-US" sz="2000" dirty="0"/>
              <a:t>Abstract</a:t>
            </a:r>
            <a:endParaRPr lang="en-US" sz="1200" dirty="0"/>
          </a:p>
          <a:p>
            <a:pPr eaLnBrk="1" hangingPunct="1">
              <a:lnSpc>
                <a:spcPct val="80000"/>
              </a:lnSpc>
            </a:pPr>
            <a:endParaRPr lang="en-US" sz="1200" b="0" dirty="0"/>
          </a:p>
          <a:p>
            <a:pPr eaLnBrk="1" hangingPunct="1">
              <a:lnSpc>
                <a:spcPct val="80000"/>
              </a:lnSpc>
            </a:pPr>
            <a:r>
              <a:rPr lang="en-GB" sz="1200" b="0" dirty="0"/>
              <a:t>During the last years, the target of the VDA Working Group “Car Electric” (with participation of major OEMs and harness suppliers) is the improvement of the development process of vehicle electrical system and its integration into the entire vehicle development process. Therefore the concept of vehicle electric container, which contains all required parts of the electrical system, was developed, based on ISO 10303-212 “Electrical Design and Installation” standard.</a:t>
            </a:r>
          </a:p>
          <a:p>
            <a:pPr eaLnBrk="1" hangingPunct="1">
              <a:lnSpc>
                <a:spcPct val="80000"/>
              </a:lnSpc>
            </a:pPr>
            <a:endParaRPr lang="en-GB" sz="1200" b="0" dirty="0"/>
          </a:p>
          <a:p>
            <a:pPr eaLnBrk="1" hangingPunct="1">
              <a:lnSpc>
                <a:spcPct val="80000"/>
              </a:lnSpc>
            </a:pPr>
            <a:r>
              <a:rPr lang="en-GB" sz="1200" b="0" dirty="0"/>
              <a:t>The Vehicle Electric Container (VEC) has four different parts:</a:t>
            </a:r>
          </a:p>
          <a:p>
            <a:pPr lvl="1" eaLnBrk="1" hangingPunct="1">
              <a:lnSpc>
                <a:spcPct val="80000"/>
              </a:lnSpc>
            </a:pPr>
            <a:r>
              <a:rPr lang="en-GB" sz="1000" b="0" dirty="0"/>
              <a:t>The Harness Description List (KBL; stands for "</a:t>
            </a:r>
            <a:r>
              <a:rPr lang="en-GB" sz="1000" b="0" dirty="0" err="1"/>
              <a:t>Kabelbaumliste</a:t>
            </a:r>
            <a:r>
              <a:rPr lang="en-GB" sz="1000" b="0" dirty="0"/>
              <a:t>”)</a:t>
            </a:r>
          </a:p>
          <a:p>
            <a:pPr lvl="1" eaLnBrk="1" hangingPunct="1">
              <a:lnSpc>
                <a:spcPct val="80000"/>
              </a:lnSpc>
            </a:pPr>
            <a:r>
              <a:rPr lang="en-GB" sz="1000" b="0" dirty="0"/>
              <a:t>The Electrical Logic (ELOG)</a:t>
            </a:r>
          </a:p>
          <a:p>
            <a:pPr lvl="1" eaLnBrk="1" hangingPunct="1">
              <a:lnSpc>
                <a:spcPct val="80000"/>
              </a:lnSpc>
            </a:pPr>
            <a:r>
              <a:rPr lang="en-GB" sz="1000" b="0" dirty="0"/>
              <a:t>The Component Model (KOMP) and</a:t>
            </a:r>
          </a:p>
          <a:p>
            <a:pPr lvl="1" eaLnBrk="1" hangingPunct="1">
              <a:lnSpc>
                <a:spcPct val="80000"/>
              </a:lnSpc>
            </a:pPr>
            <a:r>
              <a:rPr lang="en-GB" sz="1000" b="0" dirty="0"/>
              <a:t>The Geometry Model (GEO). </a:t>
            </a:r>
          </a:p>
          <a:p>
            <a:pPr marL="457200" lvl="1" indent="0" eaLnBrk="1" hangingPunct="1">
              <a:lnSpc>
                <a:spcPct val="80000"/>
              </a:lnSpc>
              <a:buNone/>
            </a:pPr>
            <a:endParaRPr lang="en-GB" sz="800" b="0" dirty="0"/>
          </a:p>
          <a:p>
            <a:pPr eaLnBrk="1" hangingPunct="1">
              <a:lnSpc>
                <a:spcPct val="80000"/>
              </a:lnSpc>
            </a:pPr>
            <a:r>
              <a:rPr lang="en-GB" sz="1200" b="0" dirty="0"/>
              <a:t>The harness description list, which is described in the VDA recommendation 4964, was the origin and later extended by the other parts to the vehicle electric container. </a:t>
            </a:r>
          </a:p>
          <a:p>
            <a:pPr eaLnBrk="1" hangingPunct="1">
              <a:lnSpc>
                <a:spcPct val="80000"/>
              </a:lnSpc>
            </a:pPr>
            <a:endParaRPr lang="en-GB" sz="1200" b="0" dirty="0"/>
          </a:p>
          <a:p>
            <a:pPr eaLnBrk="1" hangingPunct="1">
              <a:lnSpc>
                <a:spcPct val="80000"/>
              </a:lnSpc>
            </a:pPr>
            <a:r>
              <a:rPr lang="en-GB" sz="1200" b="0" dirty="0"/>
              <a:t>The KBL part contains:</a:t>
            </a:r>
          </a:p>
          <a:p>
            <a:pPr lvl="1" eaLnBrk="1" hangingPunct="1">
              <a:lnSpc>
                <a:spcPct val="80000"/>
              </a:lnSpc>
            </a:pPr>
            <a:r>
              <a:rPr lang="en-GB" sz="1000" b="0" dirty="0"/>
              <a:t>Harness, variants and modules </a:t>
            </a:r>
          </a:p>
          <a:p>
            <a:pPr lvl="1" eaLnBrk="1" hangingPunct="1">
              <a:lnSpc>
                <a:spcPct val="80000"/>
              </a:lnSpc>
            </a:pPr>
            <a:r>
              <a:rPr lang="en-GB" sz="1000" b="0" dirty="0"/>
              <a:t>Components </a:t>
            </a:r>
          </a:p>
          <a:p>
            <a:pPr lvl="1" eaLnBrk="1" hangingPunct="1">
              <a:lnSpc>
                <a:spcPct val="80000"/>
              </a:lnSpc>
            </a:pPr>
            <a:r>
              <a:rPr lang="en-GB" sz="1000" b="0" dirty="0"/>
              <a:t>Parts lists </a:t>
            </a:r>
          </a:p>
          <a:p>
            <a:pPr lvl="1" eaLnBrk="1" hangingPunct="1">
              <a:lnSpc>
                <a:spcPct val="80000"/>
              </a:lnSpc>
            </a:pPr>
            <a:r>
              <a:rPr lang="en-GB" sz="1000" b="0" dirty="0"/>
              <a:t>Connectivity lists</a:t>
            </a:r>
          </a:p>
          <a:p>
            <a:pPr lvl="1" eaLnBrk="1" hangingPunct="1">
              <a:lnSpc>
                <a:spcPct val="80000"/>
              </a:lnSpc>
            </a:pPr>
            <a:r>
              <a:rPr lang="en-GB" sz="1000" b="0" dirty="0"/>
              <a:t>Topology</a:t>
            </a:r>
          </a:p>
          <a:p>
            <a:pPr marL="457200" lvl="1" indent="0" eaLnBrk="1" hangingPunct="1">
              <a:lnSpc>
                <a:spcPct val="80000"/>
              </a:lnSpc>
              <a:buNone/>
            </a:pPr>
            <a:endParaRPr lang="en-GB" sz="1000" b="0" dirty="0"/>
          </a:p>
          <a:p>
            <a:pPr eaLnBrk="1" hangingPunct="1">
              <a:lnSpc>
                <a:spcPct val="80000"/>
              </a:lnSpc>
            </a:pPr>
            <a:r>
              <a:rPr lang="en-GB" sz="1200" b="0" dirty="0"/>
              <a:t>It is based on the STEP standard AP 212. </a:t>
            </a:r>
          </a:p>
          <a:p>
            <a:pPr marL="0" indent="0" eaLnBrk="1" hangingPunct="1">
              <a:lnSpc>
                <a:spcPct val="80000"/>
              </a:lnSpc>
              <a:buNone/>
            </a:pPr>
            <a:endParaRPr lang="en-US" sz="1200" b="0" dirty="0"/>
          </a:p>
          <a:p>
            <a:pPr eaLnBrk="1" hangingPunct="1">
              <a:lnSpc>
                <a:spcPct val="80000"/>
              </a:lnSpc>
            </a:pPr>
            <a:endParaRPr lang="en-US" sz="1200" b="0" dirty="0"/>
          </a:p>
        </p:txBody>
      </p:sp>
      <p:sp>
        <p:nvSpPr>
          <p:cNvPr id="28678" name="Text Box 14"/>
          <p:cNvSpPr txBox="1">
            <a:spLocks noChangeArrowheads="1"/>
          </p:cNvSpPr>
          <p:nvPr/>
        </p:nvSpPr>
        <p:spPr bwMode="auto">
          <a:xfrm>
            <a:off x="331788" y="6542088"/>
            <a:ext cx="1628972" cy="246221"/>
          </a:xfrm>
          <a:prstGeom prst="rect">
            <a:avLst/>
          </a:prstGeom>
          <a:noFill/>
          <a:ln w="9525">
            <a:noFill/>
            <a:miter lim="800000"/>
            <a:headEnd/>
            <a:tailEnd/>
          </a:ln>
        </p:spPr>
        <p:txBody>
          <a:bodyPr wrap="none">
            <a:spAutoFit/>
          </a:bodyPr>
          <a:lstStyle/>
          <a:p>
            <a:r>
              <a:rPr lang="en-GB" sz="1000" dirty="0"/>
              <a:t>Last revised: 2010-06-23 </a:t>
            </a:r>
          </a:p>
        </p:txBody>
      </p:sp>
      <p:sp>
        <p:nvSpPr>
          <p:cNvPr id="28679"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3" name="Objet 2">
            <a:hlinkClick r:id="" action="ppaction://ole?verb=1"/>
          </p:cNvPr>
          <p:cNvGraphicFramePr>
            <a:graphicFrameLocks noChangeAspect="1"/>
          </p:cNvGraphicFramePr>
          <p:nvPr>
            <p:extLst>
              <p:ext uri="{D42A27DB-BD31-4B8C-83A1-F6EECF244321}">
                <p14:modId xmlns:p14="http://schemas.microsoft.com/office/powerpoint/2010/main" val="2975408756"/>
              </p:ext>
            </p:extLst>
          </p:nvPr>
        </p:nvGraphicFramePr>
        <p:xfrm>
          <a:off x="6836569" y="2536166"/>
          <a:ext cx="914400" cy="714375"/>
        </p:xfrm>
        <a:graphic>
          <a:graphicData uri="http://schemas.openxmlformats.org/presentationml/2006/ole">
            <mc:AlternateContent xmlns:mc="http://schemas.openxmlformats.org/markup-compatibility/2006">
              <mc:Choice xmlns:v="urn:schemas-microsoft-com:vml" Requires="v">
                <p:oleObj spid="_x0000_s114851" name="Document" showAsIcon="1" r:id="rId5" imgW="914400" imgH="714240" progId="Word.Document.12">
                  <p:embed/>
                </p:oleObj>
              </mc:Choice>
              <mc:Fallback>
                <p:oleObj name="Document" showAsIcon="1" r:id="rId5" imgW="914400" imgH="714240" progId="Word.Document.12">
                  <p:embed/>
                  <p:pic>
                    <p:nvPicPr>
                      <p:cNvPr id="0" name=""/>
                      <p:cNvPicPr/>
                      <p:nvPr/>
                    </p:nvPicPr>
                    <p:blipFill>
                      <a:blip r:embed="rId6"/>
                      <a:stretch>
                        <a:fillRect/>
                      </a:stretch>
                    </p:blipFill>
                    <p:spPr>
                      <a:xfrm>
                        <a:off x="6836569" y="2536166"/>
                        <a:ext cx="914400" cy="71437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2779075333"/>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p:txBody>
          <a:bodyPr/>
          <a:lstStyle/>
          <a:p>
            <a:pPr eaLnBrk="1" hangingPunct="1"/>
            <a:r>
              <a:rPr lang="en-US" dirty="0">
                <a:solidFill>
                  <a:srgbClr val="0550A3"/>
                </a:solidFill>
              </a:rPr>
              <a:t>VDA 4969</a:t>
            </a:r>
            <a:r>
              <a:rPr lang="en-US" sz="2000" dirty="0">
                <a:solidFill>
                  <a:srgbClr val="0550A3"/>
                </a:solidFill>
              </a:rPr>
              <a:t> - </a:t>
            </a:r>
            <a:r>
              <a:rPr lang="en-GB" sz="2000" dirty="0">
                <a:solidFill>
                  <a:srgbClr val="0550A3"/>
                </a:solidFill>
              </a:rPr>
              <a:t>Simulation Data Management in Integrated Collaborative CAD/CAE Process Chains</a:t>
            </a:r>
            <a:endParaRPr lang="en-US" sz="2000" dirty="0">
              <a:solidFill>
                <a:srgbClr val="0550A3"/>
              </a:solidFill>
            </a:endParaRPr>
          </a:p>
        </p:txBody>
      </p:sp>
      <p:sp>
        <p:nvSpPr>
          <p:cNvPr id="28676" name="Rectangle 3"/>
          <p:cNvSpPr>
            <a:spLocks noGrp="1" noChangeArrowheads="1"/>
          </p:cNvSpPr>
          <p:nvPr>
            <p:ph type="body" sz="half" idx="4294967295"/>
          </p:nvPr>
        </p:nvSpPr>
        <p:spPr>
          <a:xfrm>
            <a:off x="565150" y="1287463"/>
            <a:ext cx="5046663" cy="4719637"/>
          </a:xfrm>
        </p:spPr>
        <p:txBody>
          <a:bodyPr/>
          <a:lstStyle/>
          <a:p>
            <a:pPr eaLnBrk="1" hangingPunct="1">
              <a:lnSpc>
                <a:spcPct val="80000"/>
              </a:lnSpc>
              <a:buFontTx/>
              <a:buNone/>
            </a:pPr>
            <a:r>
              <a:rPr lang="en-GB" sz="2000" dirty="0"/>
              <a:t>Abstract</a:t>
            </a:r>
            <a:endParaRPr lang="en-GB" sz="1200" dirty="0"/>
          </a:p>
          <a:p>
            <a:pPr eaLnBrk="1" hangingPunct="1">
              <a:lnSpc>
                <a:spcPct val="80000"/>
              </a:lnSpc>
            </a:pPr>
            <a:endParaRPr lang="en-GB" sz="1200" b="0" dirty="0"/>
          </a:p>
          <a:p>
            <a:pPr eaLnBrk="1" hangingPunct="1">
              <a:lnSpc>
                <a:spcPct val="80000"/>
              </a:lnSpc>
            </a:pPr>
            <a:r>
              <a:rPr lang="en-GB" sz="1200" b="0" dirty="0"/>
              <a:t>The C³I recommendation (VDA 4969), published by the German Association of the Automotive Industry (VDA) and the </a:t>
            </a:r>
            <a:r>
              <a:rPr lang="en-GB" sz="1200" b="0" dirty="0" err="1"/>
              <a:t>ProSTEP</a:t>
            </a:r>
            <a:r>
              <a:rPr lang="en-GB" sz="1200" b="0" dirty="0"/>
              <a:t> </a:t>
            </a:r>
            <a:r>
              <a:rPr lang="en-GB" sz="1200" b="0" dirty="0" err="1"/>
              <a:t>iViP</a:t>
            </a:r>
            <a:r>
              <a:rPr lang="en-GB" sz="1200" b="0" dirty="0"/>
              <a:t> Association, provides an open and commonly available description of requirements, processes and use cases for the cross-enterprise and cross-domain integration of simulation and computation. It builds on the “Integration of Simulation and Computation in a PDM Environment (</a:t>
            </a:r>
            <a:r>
              <a:rPr lang="en-GB" sz="1200" b="0" dirty="0" err="1"/>
              <a:t>SimPDM</a:t>
            </a:r>
            <a:r>
              <a:rPr lang="en-GB" sz="1200" b="0" dirty="0"/>
              <a:t>)” recommendation (VDA 4967).</a:t>
            </a:r>
          </a:p>
          <a:p>
            <a:pPr eaLnBrk="1" hangingPunct="1">
              <a:lnSpc>
                <a:spcPct val="80000"/>
              </a:lnSpc>
            </a:pPr>
            <a:endParaRPr lang="en-GB" sz="1200" b="0" dirty="0"/>
          </a:p>
          <a:p>
            <a:pPr eaLnBrk="1" hangingPunct="1">
              <a:lnSpc>
                <a:spcPct val="80000"/>
              </a:lnSpc>
            </a:pPr>
            <a:r>
              <a:rPr lang="en-GB" sz="1200" b="0" dirty="0"/>
              <a:t>It defines processes, relations and use cases which fulfil the requirements regarding communication and integration. This covers cross-enterprise and cross-domain scenarios as well as the interaction between authoring tools and data management systems. The recommendation also gives standardized definitions of CAE process modules and simulation data management (SDM) core functionalities. </a:t>
            </a:r>
          </a:p>
          <a:p>
            <a:pPr eaLnBrk="1" hangingPunct="1">
              <a:lnSpc>
                <a:spcPct val="80000"/>
              </a:lnSpc>
            </a:pPr>
            <a:endParaRPr lang="en-GB" sz="1200" b="0" dirty="0"/>
          </a:p>
          <a:p>
            <a:pPr eaLnBrk="1" hangingPunct="1">
              <a:lnSpc>
                <a:spcPct val="80000"/>
              </a:lnSpc>
            </a:pPr>
            <a:r>
              <a:rPr lang="en-GB" sz="1200" b="0" dirty="0"/>
              <a:t>In order to enable system support, the recommendation also defines a general metadata model and describes possible system extensions. The C3I metadata model is designed in a modular way to allow custom tailoring of solutions, and a mapping to existing data formats is given to illustrate how established interfaces can be extended to fulfil the requirements described in this recommendation. </a:t>
            </a:r>
          </a:p>
          <a:p>
            <a:pPr eaLnBrk="1" hangingPunct="1">
              <a:lnSpc>
                <a:spcPct val="80000"/>
              </a:lnSpc>
            </a:pPr>
            <a:endParaRPr lang="en-GB" sz="1200" b="0" dirty="0"/>
          </a:p>
          <a:p>
            <a:pPr eaLnBrk="1" hangingPunct="1">
              <a:lnSpc>
                <a:spcPct val="80000"/>
              </a:lnSpc>
            </a:pPr>
            <a:r>
              <a:rPr lang="en-GB" sz="1200" b="0" dirty="0"/>
              <a:t>The recommendation does not define an interchange format between different CAE applications.</a:t>
            </a:r>
          </a:p>
          <a:p>
            <a:pPr eaLnBrk="1" hangingPunct="1">
              <a:lnSpc>
                <a:spcPct val="80000"/>
              </a:lnSpc>
            </a:pPr>
            <a:endParaRPr lang="en-GB" sz="1200" b="0" dirty="0"/>
          </a:p>
        </p:txBody>
      </p:sp>
      <p:sp>
        <p:nvSpPr>
          <p:cNvPr id="28678" name="Text Box 14"/>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2014-08-25</a:t>
            </a:r>
          </a:p>
        </p:txBody>
      </p:sp>
      <p:sp>
        <p:nvSpPr>
          <p:cNvPr id="28679"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 name="Objet 1">
            <a:hlinkClick r:id="" action="ppaction://ole?verb=1"/>
          </p:cNvPr>
          <p:cNvGraphicFramePr>
            <a:graphicFrameLocks noChangeAspect="1"/>
          </p:cNvGraphicFramePr>
          <p:nvPr>
            <p:extLst>
              <p:ext uri="{D42A27DB-BD31-4B8C-83A1-F6EECF244321}">
                <p14:modId xmlns:p14="http://schemas.microsoft.com/office/powerpoint/2010/main" val="1043863049"/>
              </p:ext>
            </p:extLst>
          </p:nvPr>
        </p:nvGraphicFramePr>
        <p:xfrm>
          <a:off x="6836569" y="2533650"/>
          <a:ext cx="914400" cy="771525"/>
        </p:xfrm>
        <a:graphic>
          <a:graphicData uri="http://schemas.openxmlformats.org/presentationml/2006/ole">
            <mc:AlternateContent xmlns:mc="http://schemas.openxmlformats.org/markup-compatibility/2006">
              <mc:Choice xmlns:v="urn:schemas-microsoft-com:vml" Requires="v">
                <p:oleObj spid="_x0000_s134222"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6836569" y="2533650"/>
                        <a:ext cx="914400" cy="77152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259381223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p:txBody>
          <a:bodyPr/>
          <a:lstStyle/>
          <a:p>
            <a:pPr eaLnBrk="1" hangingPunct="1"/>
            <a:r>
              <a:rPr lang="en-US" dirty="0">
                <a:solidFill>
                  <a:srgbClr val="0550A3"/>
                </a:solidFill>
              </a:rPr>
              <a:t>XPDL</a:t>
            </a:r>
            <a:r>
              <a:rPr lang="en-US" sz="2000" dirty="0">
                <a:solidFill>
                  <a:srgbClr val="0550A3"/>
                </a:solidFill>
              </a:rPr>
              <a:t> - XML Process Description Language</a:t>
            </a:r>
          </a:p>
        </p:txBody>
      </p:sp>
      <p:sp>
        <p:nvSpPr>
          <p:cNvPr id="29700" name="Rectangle 3"/>
          <p:cNvSpPr>
            <a:spLocks noGrp="1" noChangeArrowheads="1"/>
          </p:cNvSpPr>
          <p:nvPr>
            <p:ph type="body" sz="half" idx="4294967295"/>
          </p:nvPr>
        </p:nvSpPr>
        <p:spPr>
          <a:xfrm>
            <a:off x="565150" y="1287463"/>
            <a:ext cx="4760913" cy="3984625"/>
          </a:xfrm>
        </p:spPr>
        <p:txBody>
          <a:bodyPr/>
          <a:lstStyle/>
          <a:p>
            <a:pPr eaLnBrk="1" hangingPunct="1">
              <a:lnSpc>
                <a:spcPct val="80000"/>
              </a:lnSpc>
              <a:buFontTx/>
              <a:buNone/>
            </a:pPr>
            <a:r>
              <a:rPr lang="en-US" sz="2800" dirty="0"/>
              <a:t>Abstract</a:t>
            </a:r>
          </a:p>
          <a:p>
            <a:pPr eaLnBrk="1" hangingPunct="1">
              <a:lnSpc>
                <a:spcPct val="90000"/>
              </a:lnSpc>
            </a:pPr>
            <a:endParaRPr lang="en-US" sz="2000" b="0" dirty="0"/>
          </a:p>
          <a:p>
            <a:pPr eaLnBrk="1" hangingPunct="1">
              <a:lnSpc>
                <a:spcPct val="90000"/>
              </a:lnSpc>
            </a:pPr>
            <a:r>
              <a:rPr lang="en-US" sz="1400" b="0" dirty="0"/>
              <a:t>The XML Process Description Language is the format for storing and interchange workflow models that can be executed by Workflow systems as specified by Workflow Management Coalition. It is aligned with the Object Management Group’s Business Process Modelling Notation (c.f. BPMN Blip), which is a visual process notation standard endorsed by </a:t>
            </a:r>
            <a:r>
              <a:rPr lang="en-US" sz="1400" b="0" dirty="0" err="1"/>
              <a:t>Wfmc</a:t>
            </a:r>
            <a:r>
              <a:rPr lang="en-US" sz="1400" b="0" dirty="0"/>
              <a:t>, and broadly adopted across the industry.</a:t>
            </a:r>
          </a:p>
          <a:p>
            <a:pPr eaLnBrk="1" hangingPunct="1">
              <a:lnSpc>
                <a:spcPct val="90000"/>
              </a:lnSpc>
            </a:pPr>
            <a:endParaRPr lang="en-US" sz="1400" b="0" dirty="0"/>
          </a:p>
          <a:p>
            <a:pPr eaLnBrk="1" hangingPunct="1">
              <a:lnSpc>
                <a:spcPct val="90000"/>
              </a:lnSpc>
            </a:pPr>
            <a:r>
              <a:rPr lang="en-US" sz="1400" b="0" dirty="0"/>
              <a:t>Knowing that numerous Product Data Management Systems include a workflow execution component, which allows controlling data through change management process, XPDL is a mean to interchange PLM workflow process models between PDM systems.</a:t>
            </a:r>
          </a:p>
          <a:p>
            <a:pPr eaLnBrk="1" hangingPunct="1">
              <a:lnSpc>
                <a:spcPct val="90000"/>
              </a:lnSpc>
            </a:pPr>
            <a:endParaRPr lang="en-US" sz="1400" b="0" dirty="0"/>
          </a:p>
        </p:txBody>
      </p:sp>
      <p:sp>
        <p:nvSpPr>
          <p:cNvPr id="29702" name="Text Box 14"/>
          <p:cNvSpPr txBox="1">
            <a:spLocks noChangeArrowheads="1"/>
          </p:cNvSpPr>
          <p:nvPr/>
        </p:nvSpPr>
        <p:spPr bwMode="auto">
          <a:xfrm>
            <a:off x="331788" y="6542088"/>
            <a:ext cx="1593706" cy="246221"/>
          </a:xfrm>
          <a:prstGeom prst="rect">
            <a:avLst/>
          </a:prstGeom>
          <a:noFill/>
          <a:ln w="9525">
            <a:noFill/>
            <a:miter lim="800000"/>
            <a:headEnd/>
            <a:tailEnd/>
          </a:ln>
        </p:spPr>
        <p:txBody>
          <a:bodyPr wrap="none">
            <a:spAutoFit/>
          </a:bodyPr>
          <a:lstStyle/>
          <a:p>
            <a:r>
              <a:rPr lang="en-GB" sz="1000" dirty="0"/>
              <a:t>Last revised: 2011-11-14</a:t>
            </a:r>
          </a:p>
        </p:txBody>
      </p:sp>
      <p:sp>
        <p:nvSpPr>
          <p:cNvPr id="29703"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29698" name="Object 8">
            <a:hlinkClick r:id="" action="ppaction://ole?verb=1"/>
          </p:cNvPr>
          <p:cNvGraphicFramePr>
            <a:graphicFrameLocks noChangeAspect="1"/>
          </p:cNvGraphicFramePr>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29878" name="Document" showAsIcon="1" r:id="rId5" imgW="914400" imgH="714240" progId="Word.Document.8">
                  <p:embed/>
                </p:oleObj>
              </mc:Choice>
              <mc:Fallback>
                <p:oleObj name="Document" showAsIcon="1" r:id="rId5" imgW="914400" imgH="714240" progId="Word.Documen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p:txBody>
          <a:bodyPr/>
          <a:lstStyle/>
          <a:p>
            <a:pPr eaLnBrk="1" hangingPunct="1"/>
            <a:r>
              <a:rPr lang="en-US" dirty="0">
                <a:solidFill>
                  <a:srgbClr val="0550A3"/>
                </a:solidFill>
              </a:rPr>
              <a:t>No blip description available</a:t>
            </a:r>
            <a:endParaRPr lang="en-US" sz="2000" dirty="0">
              <a:solidFill>
                <a:srgbClr val="0550A3"/>
              </a:solidFill>
            </a:endParaRPr>
          </a:p>
        </p:txBody>
      </p:sp>
      <p:sp>
        <p:nvSpPr>
          <p:cNvPr id="29700" name="Rectangle 3"/>
          <p:cNvSpPr>
            <a:spLocks noGrp="1" noChangeArrowheads="1"/>
          </p:cNvSpPr>
          <p:nvPr>
            <p:ph type="body" sz="half" idx="4294967295"/>
          </p:nvPr>
        </p:nvSpPr>
        <p:spPr>
          <a:xfrm>
            <a:off x="565150" y="1287463"/>
            <a:ext cx="4760913" cy="3984625"/>
          </a:xfrm>
        </p:spPr>
        <p:txBody>
          <a:bodyPr/>
          <a:lstStyle/>
          <a:p>
            <a:pPr eaLnBrk="1" hangingPunct="1">
              <a:lnSpc>
                <a:spcPct val="90000"/>
              </a:lnSpc>
            </a:pPr>
            <a:endParaRPr lang="en-US" sz="2000" b="0" dirty="0"/>
          </a:p>
          <a:p>
            <a:pPr eaLnBrk="1" hangingPunct="1">
              <a:lnSpc>
                <a:spcPct val="90000"/>
              </a:lnSpc>
            </a:pPr>
            <a:r>
              <a:rPr lang="en-US" sz="1400" b="0" dirty="0"/>
              <a:t>Sorry!</a:t>
            </a:r>
          </a:p>
          <a:p>
            <a:pPr eaLnBrk="1" hangingPunct="1">
              <a:lnSpc>
                <a:spcPct val="90000"/>
              </a:lnSpc>
            </a:pPr>
            <a:r>
              <a:rPr lang="en-US" sz="1400" b="0" dirty="0"/>
              <a:t>ASD SSG plans to provide a description for this component standard in one of the next Radar Chart versions.</a:t>
            </a:r>
          </a:p>
          <a:p>
            <a:pPr eaLnBrk="1" hangingPunct="1">
              <a:lnSpc>
                <a:spcPct val="90000"/>
              </a:lnSpc>
            </a:pPr>
            <a:endParaRPr lang="en-US" sz="1400" b="0" dirty="0"/>
          </a:p>
        </p:txBody>
      </p:sp>
      <p:sp>
        <p:nvSpPr>
          <p:cNvPr id="29703" name="Text Box 5">
            <a:hlinkClick r:id="rId3"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p:txBody>
          <a:bodyPr/>
          <a:lstStyle/>
          <a:p>
            <a:pPr eaLnBrk="1" hangingPunct="1"/>
            <a:r>
              <a:rPr lang="en-US" dirty="0" err="1">
                <a:solidFill>
                  <a:srgbClr val="0550A3"/>
                </a:solidFill>
              </a:rPr>
              <a:t>ArchiMate</a:t>
            </a:r>
            <a:endParaRPr lang="en-US" dirty="0">
              <a:solidFill>
                <a:srgbClr val="0550A3"/>
              </a:solidFill>
            </a:endParaRPr>
          </a:p>
        </p:txBody>
      </p:sp>
      <p:sp>
        <p:nvSpPr>
          <p:cNvPr id="2053" name="Rectangle 4"/>
          <p:cNvSpPr>
            <a:spLocks noGrp="1" noChangeArrowheads="1"/>
          </p:cNvSpPr>
          <p:nvPr>
            <p:ph type="body" sz="half" idx="1"/>
          </p:nvPr>
        </p:nvSpPr>
        <p:spPr>
          <a:xfrm>
            <a:off x="493713" y="1354138"/>
            <a:ext cx="4714875" cy="4889500"/>
          </a:xfrm>
        </p:spPr>
        <p:txBody>
          <a:bodyPr/>
          <a:lstStyle/>
          <a:p>
            <a:pPr eaLnBrk="1" hangingPunct="1">
              <a:lnSpc>
                <a:spcPct val="80000"/>
              </a:lnSpc>
              <a:buFontTx/>
              <a:buNone/>
            </a:pPr>
            <a:r>
              <a:rPr lang="en-US" sz="2000" dirty="0"/>
              <a:t>Abstract</a:t>
            </a:r>
          </a:p>
          <a:p>
            <a:pPr eaLnBrk="1" hangingPunct="1">
              <a:lnSpc>
                <a:spcPct val="80000"/>
              </a:lnSpc>
            </a:pPr>
            <a:endParaRPr lang="en-US" sz="1400" b="0" dirty="0"/>
          </a:p>
          <a:p>
            <a:pPr eaLnBrk="1" hangingPunct="1">
              <a:lnSpc>
                <a:spcPct val="80000"/>
              </a:lnSpc>
            </a:pPr>
            <a:r>
              <a:rPr lang="en-GB" sz="1400" b="0" dirty="0" err="1"/>
              <a:t>ArchiMate</a:t>
            </a:r>
            <a:r>
              <a:rPr lang="en-GB" sz="1400" b="0" dirty="0"/>
              <a:t> is an open and independent enterprise architecture </a:t>
            </a:r>
            <a:r>
              <a:rPr lang="en-GB" sz="1400" b="0" dirty="0" err="1"/>
              <a:t>modeling</a:t>
            </a:r>
            <a:r>
              <a:rPr lang="en-GB" sz="1400" b="0" dirty="0"/>
              <a:t> language to support the description, analysis and visualization of architecture within and across business domains in an unambiguous way. </a:t>
            </a:r>
          </a:p>
          <a:p>
            <a:pPr eaLnBrk="1" hangingPunct="1">
              <a:lnSpc>
                <a:spcPct val="80000"/>
              </a:lnSpc>
            </a:pPr>
            <a:endParaRPr lang="en-GB" sz="1400" b="0" dirty="0"/>
          </a:p>
          <a:p>
            <a:pPr eaLnBrk="1" hangingPunct="1">
              <a:lnSpc>
                <a:spcPct val="80000"/>
              </a:lnSpc>
            </a:pPr>
            <a:r>
              <a:rPr lang="en-GB" sz="1400" b="0" dirty="0" err="1"/>
              <a:t>ArchiMate</a:t>
            </a:r>
            <a:r>
              <a:rPr lang="en-GB" sz="1400" b="0" dirty="0"/>
              <a:t> is a technical standard from The Open Group and is based on the concepts of the IEEE 1471 standard. It is supported by various tool vendors and consulting firms. </a:t>
            </a:r>
          </a:p>
          <a:p>
            <a:pPr eaLnBrk="1" hangingPunct="1">
              <a:lnSpc>
                <a:spcPct val="80000"/>
              </a:lnSpc>
            </a:pPr>
            <a:endParaRPr lang="en-GB" sz="1400" b="0" dirty="0"/>
          </a:p>
          <a:p>
            <a:pPr eaLnBrk="1" hangingPunct="1">
              <a:lnSpc>
                <a:spcPct val="80000"/>
              </a:lnSpc>
            </a:pPr>
            <a:r>
              <a:rPr lang="en-GB" sz="1400" b="0" dirty="0" err="1"/>
              <a:t>ArchiMate</a:t>
            </a:r>
            <a:r>
              <a:rPr lang="en-GB" sz="1400" b="0" dirty="0"/>
              <a:t> distinguishes itself from other languages such as Unified </a:t>
            </a:r>
            <a:r>
              <a:rPr lang="en-GB" sz="1400" b="0" dirty="0" err="1"/>
              <a:t>Modeling</a:t>
            </a:r>
            <a:r>
              <a:rPr lang="en-GB" sz="1400" b="0" dirty="0"/>
              <a:t> Language (UML) and Business Process </a:t>
            </a:r>
            <a:r>
              <a:rPr lang="en-GB" sz="1400" b="0" dirty="0" err="1"/>
              <a:t>Modeling</a:t>
            </a:r>
            <a:r>
              <a:rPr lang="en-GB" sz="1400" b="0" dirty="0"/>
              <a:t> Notation (BPMN) by its enterprise </a:t>
            </a:r>
            <a:r>
              <a:rPr lang="en-GB" sz="1400" b="0" dirty="0" err="1"/>
              <a:t>modeling</a:t>
            </a:r>
            <a:r>
              <a:rPr lang="en-GB" sz="1400" b="0" dirty="0"/>
              <a:t> scope. </a:t>
            </a:r>
            <a:r>
              <a:rPr lang="en-US" sz="1400" b="0" dirty="0"/>
              <a:t> </a:t>
            </a:r>
            <a:endParaRPr lang="en-US" sz="1400" dirty="0"/>
          </a:p>
        </p:txBody>
      </p:sp>
      <p:sp>
        <p:nvSpPr>
          <p:cNvPr id="2054" name="Text Box 14"/>
          <p:cNvSpPr txBox="1">
            <a:spLocks noChangeArrowheads="1"/>
          </p:cNvSpPr>
          <p:nvPr/>
        </p:nvSpPr>
        <p:spPr bwMode="auto">
          <a:xfrm>
            <a:off x="398463" y="6553200"/>
            <a:ext cx="2343150" cy="246221"/>
          </a:xfrm>
          <a:prstGeom prst="rect">
            <a:avLst/>
          </a:prstGeom>
          <a:noFill/>
          <a:ln w="9525">
            <a:noFill/>
            <a:miter lim="800000"/>
            <a:headEnd/>
            <a:tailEnd/>
          </a:ln>
        </p:spPr>
        <p:txBody>
          <a:bodyPr>
            <a:spAutoFit/>
          </a:bodyPr>
          <a:lstStyle/>
          <a:p>
            <a:r>
              <a:rPr lang="en-GB" sz="1000" dirty="0"/>
              <a:t>Last revised: 2014-08-18</a:t>
            </a:r>
          </a:p>
        </p:txBody>
      </p:sp>
      <p:sp>
        <p:nvSpPr>
          <p:cNvPr id="2055" name="Text Box 5">
            <a:hlinkClick r:id="rId4"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graphicFrame>
        <p:nvGraphicFramePr>
          <p:cNvPr id="3" name="Objet 2">
            <a:hlinkClick r:id="" action="ppaction://ole?verb=1"/>
          </p:cNvPr>
          <p:cNvGraphicFramePr>
            <a:graphicFrameLocks noChangeAspect="1"/>
          </p:cNvGraphicFramePr>
          <p:nvPr>
            <p:extLst>
              <p:ext uri="{D42A27DB-BD31-4B8C-83A1-F6EECF244321}">
                <p14:modId xmlns:p14="http://schemas.microsoft.com/office/powerpoint/2010/main" val="2219640920"/>
              </p:ext>
            </p:extLst>
          </p:nvPr>
        </p:nvGraphicFramePr>
        <p:xfrm>
          <a:off x="6836569" y="2533650"/>
          <a:ext cx="914400" cy="771525"/>
        </p:xfrm>
        <a:graphic>
          <a:graphicData uri="http://schemas.openxmlformats.org/presentationml/2006/ole">
            <mc:AlternateContent xmlns:mc="http://schemas.openxmlformats.org/markup-compatibility/2006">
              <mc:Choice xmlns:v="urn:schemas-microsoft-com:vml" Requires="v">
                <p:oleObj spid="_x0000_s127082"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6836569" y="2533650"/>
                        <a:ext cx="914400" cy="771525"/>
                      </a:xfrm>
                      <a:prstGeom prst="rect">
                        <a:avLst/>
                      </a:prstGeom>
                    </p:spPr>
                  </p:pic>
                </p:oleObj>
              </mc:Fallback>
            </mc:AlternateContent>
          </a:graphicData>
        </a:graphic>
      </p:graphicFrame>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extLst>
      <p:ext uri="{BB962C8B-B14F-4D97-AF65-F5344CB8AC3E}">
        <p14:creationId xmlns:p14="http://schemas.microsoft.com/office/powerpoint/2010/main" val="36350769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p:txBody>
          <a:bodyPr/>
          <a:lstStyle/>
          <a:p>
            <a:pPr eaLnBrk="1" hangingPunct="1"/>
            <a:r>
              <a:rPr lang="en-US">
                <a:solidFill>
                  <a:srgbClr val="0550A3"/>
                </a:solidFill>
              </a:rPr>
              <a:t>BoostAero</a:t>
            </a:r>
          </a:p>
        </p:txBody>
      </p:sp>
      <p:sp>
        <p:nvSpPr>
          <p:cNvPr id="2053" name="Rectangle 4"/>
          <p:cNvSpPr>
            <a:spLocks noGrp="1" noChangeArrowheads="1"/>
          </p:cNvSpPr>
          <p:nvPr>
            <p:ph type="body" sz="half" idx="1"/>
          </p:nvPr>
        </p:nvSpPr>
        <p:spPr>
          <a:xfrm>
            <a:off x="493713" y="1354138"/>
            <a:ext cx="5552245" cy="4889500"/>
          </a:xfrm>
        </p:spPr>
        <p:txBody>
          <a:bodyPr/>
          <a:lstStyle/>
          <a:p>
            <a:pPr eaLnBrk="1" hangingPunct="1">
              <a:lnSpc>
                <a:spcPct val="80000"/>
              </a:lnSpc>
              <a:buFontTx/>
              <a:buNone/>
            </a:pPr>
            <a:r>
              <a:rPr lang="en-US" sz="2000" dirty="0"/>
              <a:t>Abstract</a:t>
            </a:r>
          </a:p>
          <a:p>
            <a:pPr eaLnBrk="1" hangingPunct="1">
              <a:lnSpc>
                <a:spcPct val="80000"/>
              </a:lnSpc>
            </a:pPr>
            <a:endParaRPr lang="en-US" sz="1400" b="0" dirty="0"/>
          </a:p>
          <a:p>
            <a:pPr eaLnBrk="1" hangingPunct="1">
              <a:lnSpc>
                <a:spcPct val="80000"/>
              </a:lnSpc>
            </a:pPr>
            <a:r>
              <a:rPr lang="en-US" sz="1400" b="0" dirty="0"/>
              <a:t>The </a:t>
            </a:r>
            <a:r>
              <a:rPr lang="en-US" sz="1400" b="0" dirty="0" err="1"/>
              <a:t>BoostAero</a:t>
            </a:r>
            <a:r>
              <a:rPr lang="en-US" sz="1400" b="0" dirty="0"/>
              <a:t> initiative was initially established as a joint French and </a:t>
            </a:r>
            <a:r>
              <a:rPr lang="en-US" sz="1400" b="0" dirty="0" err="1"/>
              <a:t>Exostar</a:t>
            </a:r>
            <a:r>
              <a:rPr lang="en-US" sz="1400" b="0" dirty="0"/>
              <a:t> initiative to achieve a standardized set of procurement e-trading messages, in order to avoid a proliferation of incompatible portals.  This deliberately sought to build on the internationally agreed set of core components for </a:t>
            </a:r>
            <a:r>
              <a:rPr lang="en-US" sz="1400" b="0" dirty="0" err="1"/>
              <a:t>ebXML</a:t>
            </a:r>
            <a:r>
              <a:rPr lang="en-US" sz="1400" b="0" dirty="0"/>
              <a:t> by working through UN/CEFACT, in order to ensure interoperability with other electronic trading environments. The initial set of messages has been developed and piloted, and is now being deployed in production use.</a:t>
            </a:r>
          </a:p>
          <a:p>
            <a:pPr eaLnBrk="1" hangingPunct="1">
              <a:lnSpc>
                <a:spcPct val="80000"/>
              </a:lnSpc>
            </a:pPr>
            <a:endParaRPr lang="en-US" sz="1400" b="0" dirty="0"/>
          </a:p>
          <a:p>
            <a:pPr eaLnBrk="1" hangingPunct="1">
              <a:lnSpc>
                <a:spcPct val="80000"/>
              </a:lnSpc>
            </a:pPr>
            <a:r>
              <a:rPr lang="en-US" sz="1400" b="0" dirty="0"/>
              <a:t>It was recognized at an early stage that the diversity of the global aerospace supply chain meant that the business objective could only be achieved by seeking global adoption of the standard. The </a:t>
            </a:r>
            <a:r>
              <a:rPr lang="en-US" sz="1400" b="0" dirty="0" err="1"/>
              <a:t>BoostAero</a:t>
            </a:r>
            <a:r>
              <a:rPr lang="en-US" sz="1400" b="0" dirty="0"/>
              <a:t> team therefore approached European ASD and American AIA seeking broader acceptance of their approach. The initial AIA due diligence process highlighted no major obstacles to use of </a:t>
            </a:r>
            <a:r>
              <a:rPr lang="en-US" sz="1400" b="0" dirty="0" err="1"/>
              <a:t>BoostAero</a:t>
            </a:r>
            <a:r>
              <a:rPr lang="en-US" sz="1400" b="0" dirty="0"/>
              <a:t>, but some need for modifications, similar to the European view. </a:t>
            </a:r>
          </a:p>
          <a:p>
            <a:pPr eaLnBrk="1" hangingPunct="1">
              <a:lnSpc>
                <a:spcPct val="80000"/>
              </a:lnSpc>
            </a:pPr>
            <a:endParaRPr lang="en-US" sz="1400" b="0" dirty="0"/>
          </a:p>
          <a:p>
            <a:pPr eaLnBrk="1" hangingPunct="1">
              <a:lnSpc>
                <a:spcPct val="80000"/>
              </a:lnSpc>
            </a:pPr>
            <a:r>
              <a:rPr lang="en-US" sz="1400" b="0" dirty="0"/>
              <a:t>The </a:t>
            </a:r>
            <a:r>
              <a:rPr lang="en-US" sz="1400" b="0" dirty="0" err="1"/>
              <a:t>BoostAero</a:t>
            </a:r>
            <a:r>
              <a:rPr lang="en-US" sz="1400" b="0" dirty="0"/>
              <a:t> standard has been adopted in 2009 by the </a:t>
            </a:r>
            <a:r>
              <a:rPr lang="en-US" sz="1400" b="0" dirty="0" err="1"/>
              <a:t>BoostAeroSpace</a:t>
            </a:r>
            <a:r>
              <a:rPr lang="en-US" sz="1400" b="0" dirty="0"/>
              <a:t> Hub founders (i.e. Airbus, </a:t>
            </a:r>
            <a:r>
              <a:rPr lang="en-US" sz="1400" b="0" dirty="0" err="1"/>
              <a:t>Dassault</a:t>
            </a:r>
            <a:r>
              <a:rPr lang="en-US" sz="1400" b="0" dirty="0"/>
              <a:t>-Aviation, EADS, </a:t>
            </a:r>
            <a:r>
              <a:rPr lang="en-US" sz="1400" b="0" dirty="0" err="1"/>
              <a:t>Safran</a:t>
            </a:r>
            <a:r>
              <a:rPr lang="en-US" sz="1400" b="0" dirty="0"/>
              <a:t>, Thales) as the standard for exchanges on </a:t>
            </a:r>
            <a:r>
              <a:rPr lang="en-US" sz="1400" b="0" dirty="0" err="1"/>
              <a:t>AirSupply</a:t>
            </a:r>
            <a:r>
              <a:rPr lang="en-US" sz="1400" b="0" dirty="0"/>
              <a:t> between customers and suppliers. This will generalize the use of </a:t>
            </a:r>
            <a:r>
              <a:rPr lang="en-US" sz="1400" b="0" dirty="0" err="1"/>
              <a:t>BoostAero</a:t>
            </a:r>
            <a:r>
              <a:rPr lang="en-US" sz="1400" b="0" dirty="0"/>
              <a:t> standards in the A&amp;D Supply Chain. </a:t>
            </a:r>
          </a:p>
        </p:txBody>
      </p:sp>
      <p:graphicFrame>
        <p:nvGraphicFramePr>
          <p:cNvPr id="2050" name="Object 13">
            <a:hlinkClick r:id="" action="ppaction://ole?verb=1"/>
          </p:cNvPr>
          <p:cNvGraphicFramePr>
            <a:graphicFrameLocks noGrp="1" noChangeAspect="1"/>
          </p:cNvGraphicFramePr>
          <p:nvPr>
            <p:ph sz="half" idx="4294967295"/>
            <p:extLst>
              <p:ext uri="{D42A27DB-BD31-4B8C-83A1-F6EECF244321}">
                <p14:modId xmlns:p14="http://schemas.microsoft.com/office/powerpoint/2010/main" val="50614516"/>
              </p:ext>
            </p:extLst>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2229" name="Document" showAsIcon="1" r:id="rId4" imgW="914400" imgH="714240" progId="Word.Document.8">
                  <p:embed/>
                </p:oleObj>
              </mc:Choice>
              <mc:Fallback>
                <p:oleObj name="Document" showAsIcon="1" r:id="rId4" imgW="914400" imgH="714240" progId="Word.Document.8">
                  <p:embed/>
                  <p:pic>
                    <p:nvPicPr>
                      <p:cNvPr id="0" name="Object 13"/>
                      <p:cNvPicPr>
                        <a:picLocks noChangeAspect="1" noChangeArrowheads="1"/>
                      </p:cNvPicPr>
                      <p:nvPr/>
                    </p:nvPicPr>
                    <p:blipFill>
                      <a:blip r:embed="rId5"/>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 Box 14"/>
          <p:cNvSpPr txBox="1">
            <a:spLocks noChangeArrowheads="1"/>
          </p:cNvSpPr>
          <p:nvPr/>
        </p:nvSpPr>
        <p:spPr bwMode="auto">
          <a:xfrm>
            <a:off x="398463" y="6553200"/>
            <a:ext cx="2343150" cy="246221"/>
          </a:xfrm>
          <a:prstGeom prst="rect">
            <a:avLst/>
          </a:prstGeom>
          <a:noFill/>
          <a:ln w="9525">
            <a:noFill/>
            <a:miter lim="800000"/>
            <a:headEnd/>
            <a:tailEnd/>
          </a:ln>
        </p:spPr>
        <p:txBody>
          <a:bodyPr>
            <a:spAutoFit/>
          </a:bodyPr>
          <a:lstStyle/>
          <a:p>
            <a:r>
              <a:rPr lang="en-GB" sz="1000" dirty="0"/>
              <a:t>Last revised: 2016-09-13</a:t>
            </a:r>
          </a:p>
        </p:txBody>
      </p:sp>
      <p:sp>
        <p:nvSpPr>
          <p:cNvPr id="2055" name="Text Box 5">
            <a:hlinkClick r:id="rId6"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p:txBody>
          <a:bodyPr/>
          <a:lstStyle/>
          <a:p>
            <a:pPr eaLnBrk="1" hangingPunct="1"/>
            <a:r>
              <a:rPr lang="en-US" dirty="0">
                <a:solidFill>
                  <a:srgbClr val="0550A3"/>
                </a:solidFill>
              </a:rPr>
              <a:t>BPMN</a:t>
            </a:r>
            <a:r>
              <a:rPr lang="en-US" sz="2000" dirty="0">
                <a:solidFill>
                  <a:srgbClr val="0550A3"/>
                </a:solidFill>
              </a:rPr>
              <a:t> - Business Process Modelling Notation</a:t>
            </a:r>
          </a:p>
        </p:txBody>
      </p:sp>
      <p:sp>
        <p:nvSpPr>
          <p:cNvPr id="3077" name="Rectangle 4"/>
          <p:cNvSpPr>
            <a:spLocks noGrp="1" noChangeArrowheads="1"/>
          </p:cNvSpPr>
          <p:nvPr>
            <p:ph type="body" sz="half" idx="1"/>
          </p:nvPr>
        </p:nvSpPr>
        <p:spPr>
          <a:xfrm>
            <a:off x="493713" y="1354138"/>
            <a:ext cx="4930775" cy="4889500"/>
          </a:xfrm>
        </p:spPr>
        <p:txBody>
          <a:bodyPr/>
          <a:lstStyle/>
          <a:p>
            <a:pPr>
              <a:buFontTx/>
              <a:buNone/>
            </a:pPr>
            <a:r>
              <a:rPr lang="en-US" sz="2000"/>
              <a:t>Abstract</a:t>
            </a:r>
          </a:p>
          <a:p>
            <a:endParaRPr lang="en-GB" sz="1800" b="0"/>
          </a:p>
          <a:p>
            <a:r>
              <a:rPr lang="en-GB" sz="1600" b="0"/>
              <a:t>BPMN is a standardized graphical notation that depicts the steps in a business process and the end-to-end flow of a business process.</a:t>
            </a:r>
          </a:p>
          <a:p>
            <a:endParaRPr lang="en-GB" sz="1600" b="0"/>
          </a:p>
          <a:p>
            <a:r>
              <a:rPr lang="en-GB" sz="1600" b="0"/>
              <a:t>It has been specifically designed to coordinate the sequence of processes and the messages that flow between different process participants in a related set of activities. It targets at facilitating communication between users, business analysts, vendors and service providers that need to communicate business process in as standardized manners, within eBusiness context.</a:t>
            </a:r>
            <a:endParaRPr lang="en-US" sz="1600" b="0"/>
          </a:p>
        </p:txBody>
      </p:sp>
      <p:graphicFrame>
        <p:nvGraphicFramePr>
          <p:cNvPr id="3074" name="Object 8">
            <a:hlinkClick r:id="" action="ppaction://ole?verb=1"/>
          </p:cNvPr>
          <p:cNvGraphicFramePr>
            <a:graphicFrameLocks noGrp="1" noChangeAspect="1"/>
          </p:cNvGraphicFramePr>
          <p:nvPr>
            <p:ph sz="half" idx="2"/>
          </p:nvPr>
        </p:nvGraphicFramePr>
        <p:xfrm>
          <a:off x="6837363" y="2517775"/>
          <a:ext cx="914400" cy="714375"/>
        </p:xfrm>
        <a:graphic>
          <a:graphicData uri="http://schemas.openxmlformats.org/presentationml/2006/ole">
            <mc:AlternateContent xmlns:mc="http://schemas.openxmlformats.org/markup-compatibility/2006">
              <mc:Choice xmlns:v="urn:schemas-microsoft-com:vml" Requires="v">
                <p:oleObj spid="_x0000_s3254" name="Document" showAsIcon="1" r:id="rId4" imgW="914400" imgH="714240" progId="Word.Document.8">
                  <p:embed/>
                </p:oleObj>
              </mc:Choice>
              <mc:Fallback>
                <p:oleObj name="Document" showAsIcon="1" r:id="rId4" imgW="914400" imgH="714240"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3" y="251777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14"/>
          <p:cNvSpPr txBox="1">
            <a:spLocks noChangeArrowheads="1"/>
          </p:cNvSpPr>
          <p:nvPr/>
        </p:nvSpPr>
        <p:spPr bwMode="auto">
          <a:xfrm>
            <a:off x="331788" y="6542088"/>
            <a:ext cx="2238375" cy="246221"/>
          </a:xfrm>
          <a:prstGeom prst="rect">
            <a:avLst/>
          </a:prstGeom>
          <a:noFill/>
          <a:ln w="9525">
            <a:noFill/>
            <a:miter lim="800000"/>
            <a:headEnd/>
            <a:tailEnd/>
          </a:ln>
        </p:spPr>
        <p:txBody>
          <a:bodyPr>
            <a:spAutoFit/>
          </a:bodyPr>
          <a:lstStyle/>
          <a:p>
            <a:r>
              <a:rPr lang="en-GB" sz="1000" dirty="0"/>
              <a:t>Last revised: 2011-11-14</a:t>
            </a:r>
          </a:p>
        </p:txBody>
      </p:sp>
      <p:sp>
        <p:nvSpPr>
          <p:cNvPr id="3079" name="Text Box 5">
            <a:hlinkClick r:id="rId6" action="ppaction://hlinksldjump"/>
          </p:cNvPr>
          <p:cNvSpPr txBox="1">
            <a:spLocks noChangeArrowheads="1"/>
          </p:cNvSpPr>
          <p:nvPr/>
        </p:nvSpPr>
        <p:spPr bwMode="auto">
          <a:xfrm>
            <a:off x="6586538" y="5894388"/>
            <a:ext cx="1962150" cy="346075"/>
          </a:xfrm>
          <a:prstGeom prst="rect">
            <a:avLst/>
          </a:prstGeom>
          <a:noFill/>
          <a:ln w="9525">
            <a:solidFill>
              <a:schemeClr val="tx1"/>
            </a:solidFill>
            <a:miter lim="800000"/>
            <a:headEnd/>
            <a:tailEnd/>
          </a:ln>
        </p:spPr>
        <p:txBody>
          <a:bodyPr>
            <a:spAutoFit/>
          </a:bodyPr>
          <a:lstStyle/>
          <a:p>
            <a:r>
              <a:rPr lang="en-US" sz="1600" b="1"/>
              <a:t>Back to the Radar</a:t>
            </a:r>
          </a:p>
        </p:txBody>
      </p:sp>
      <p:sp>
        <p:nvSpPr>
          <p:cNvPr id="8" name="Text Box 5"/>
          <p:cNvSpPr txBox="1">
            <a:spLocks noChangeArrowheads="1"/>
          </p:cNvSpPr>
          <p:nvPr/>
        </p:nvSpPr>
        <p:spPr bwMode="auto">
          <a:xfrm>
            <a:off x="6524961" y="1827634"/>
            <a:ext cx="1539204" cy="461665"/>
          </a:xfrm>
          <a:prstGeom prst="rect">
            <a:avLst/>
          </a:prstGeom>
          <a:noFill/>
          <a:ln w="9525">
            <a:noFill/>
            <a:miter lim="800000"/>
            <a:headEnd/>
            <a:tailEnd/>
          </a:ln>
        </p:spPr>
        <p:txBody>
          <a:bodyPr wrap="none">
            <a:spAutoFit/>
          </a:bodyPr>
          <a:lstStyle/>
          <a:p>
            <a:pPr algn="ctr"/>
            <a:r>
              <a:rPr lang="en-US" sz="1200" i="1" dirty="0"/>
              <a:t>Click the icon below</a:t>
            </a:r>
          </a:p>
          <a:p>
            <a:pPr algn="ctr"/>
            <a:r>
              <a:rPr lang="en-US" sz="1200" i="1" dirty="0"/>
              <a:t>to view the details.</a:t>
            </a:r>
          </a:p>
        </p:txBody>
      </p:sp>
    </p:spTree>
  </p:cSld>
  <p:clrMapOvr>
    <a:masterClrMapping/>
  </p:clrMapOvr>
  <p:transition spd="med"/>
</p:sld>
</file>

<file path=ppt/theme/theme1.xml><?xml version="1.0" encoding="utf-8"?>
<a:theme xmlns:a="http://schemas.openxmlformats.org/drawingml/2006/main" name="1_iis_it_format">
  <a:themeElements>
    <a:clrScheme name="1_iis_it_form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iis_it_form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is_it_forma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is_it_form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is_it_forma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is_it_forma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is_it_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is_it_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is_it_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11273</Words>
  <Application>Microsoft Office PowerPoint</Application>
  <PresentationFormat>Affichage à l'écran (4:3)</PresentationFormat>
  <Paragraphs>924</Paragraphs>
  <Slides>63</Slides>
  <Notes>46</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3</vt:i4>
      </vt:variant>
      <vt:variant>
        <vt:lpstr>Titres des diapositives</vt:lpstr>
      </vt:variant>
      <vt:variant>
        <vt:i4>63</vt:i4>
      </vt:variant>
    </vt:vector>
  </HeadingPairs>
  <TitlesOfParts>
    <vt:vector size="72" baseType="lpstr">
      <vt:lpstr>Arial</vt:lpstr>
      <vt:lpstr>Calibri</vt:lpstr>
      <vt:lpstr>Century Gothic</vt:lpstr>
      <vt:lpstr>Courier New</vt:lpstr>
      <vt:lpstr>Monotype Sorts</vt:lpstr>
      <vt:lpstr>1_iis_it_format</vt:lpstr>
      <vt:lpstr>Document</vt:lpstr>
      <vt:lpstr>Acrobat Document</vt:lpstr>
      <vt:lpstr>Document Microsoft Word</vt:lpstr>
      <vt:lpstr>Strategic Standardisation Group Standards Radar Chart</vt:lpstr>
      <vt:lpstr>Executive Summary</vt:lpstr>
      <vt:lpstr>Process Overview</vt:lpstr>
      <vt:lpstr>Criteria for adoption</vt:lpstr>
      <vt:lpstr>Présentation PowerPoint</vt:lpstr>
      <vt:lpstr>3D Visualisation</vt:lpstr>
      <vt:lpstr>ArchiMate</vt:lpstr>
      <vt:lpstr>BoostAero</vt:lpstr>
      <vt:lpstr>BPMN - Business Process Modelling Notation</vt:lpstr>
      <vt:lpstr>COLLADA - COLLAborative Design Activity</vt:lpstr>
      <vt:lpstr>ebXML Core Components</vt:lpstr>
      <vt:lpstr>FMI - Functional Mock-up Interface </vt:lpstr>
      <vt:lpstr>ISO 14306 - JT Edition 2</vt:lpstr>
      <vt:lpstr>ISO 22745 Open technical Dictionaries and automated data exchange </vt:lpstr>
      <vt:lpstr>ISO 8000 - Data Quality</vt:lpstr>
      <vt:lpstr>EN9300 LOTAR - Long Term Archiving and Retention</vt:lpstr>
      <vt:lpstr>EN9300-1XX - Long-Term Archiving and Retrieval of 3D Geometry, CAD structure and Product Manufacturing Information (LOTAR 3D CAD) </vt:lpstr>
      <vt:lpstr>EN9300-2XX - Long-Term Archiving and Retrieval of Product Management Data &amp; Configured Mechanical Product Structure (LOTAR PDM) </vt:lpstr>
      <vt:lpstr>EN9300-3XX - Long-Term Archiving and Retrieval of Composite Information (LOTAR Composite) </vt:lpstr>
      <vt:lpstr>EN9300-4XX - Long-Term Archiving and Retrieval of Electrical Harness Information (LOTAR Electrical Harness) </vt:lpstr>
      <vt:lpstr>EN9300-5XX - Long-Term Archiving and Retrieval of Model-based Systems Engineering Information (LOTAR MBSE) </vt:lpstr>
      <vt:lpstr>MIMOSA  Machinery Information Management Open Systems Alliance </vt:lpstr>
      <vt:lpstr>Modelica</vt:lpstr>
      <vt:lpstr>MoSSEC - Modelling and Simulation in Collaborative Systems Engineering Context</vt:lpstr>
      <vt:lpstr>OAGIS Open Applications Group Integration Specification</vt:lpstr>
      <vt:lpstr>OSLC - Open Services for Lifecycle Collaboration </vt:lpstr>
      <vt:lpstr>PRC/U3D - Open Services for Lifecycle Collaboration </vt:lpstr>
      <vt:lpstr>PAS 55:2008 BSI Publically Available Specification Asset Management </vt:lpstr>
      <vt:lpstr>RFID Application Standards</vt:lpstr>
      <vt:lpstr>S1000D - Specification for Technical Publications</vt:lpstr>
      <vt:lpstr>S2000M   International specification for material management specification</vt:lpstr>
      <vt:lpstr>S3000L - International procedure specification for Logistic Support Analysis LSA</vt:lpstr>
      <vt:lpstr>S4000P - International specification for developing and continuously improving preventive maintenance  </vt:lpstr>
      <vt:lpstr>S5000F - Operational and Maintenance Data Feedback</vt:lpstr>
      <vt:lpstr>S6000T - International specification for Training Analysis and Design</vt:lpstr>
      <vt:lpstr>SX000i - International guide for the use of the S-Series Integrated Logistics Support (ILS) specifications - (“ILS Guide”)</vt:lpstr>
      <vt:lpstr>SX001G - Glossary for the S-series ILS specifications</vt:lpstr>
      <vt:lpstr>SX002D - Common data model for the S-Series ILS Specifications</vt:lpstr>
      <vt:lpstr>SAML - Security Assertion Markup Language</vt:lpstr>
      <vt:lpstr>SCORM - Sharable Content Object Reference Model 2004</vt:lpstr>
      <vt:lpstr>SPEC2000 – ATA E-Business Specification for Materiels Management</vt:lpstr>
      <vt:lpstr>SPEC2300 - Data Exchange Standard For Flight Operations</vt:lpstr>
      <vt:lpstr>STE100 - ASD Simplified Technical English - International specification for the preparation of technical documentation in a controlled language</vt:lpstr>
      <vt:lpstr>STEP - Standard for the Exchange of Product model data </vt:lpstr>
      <vt:lpstr>STEP AP203 - Configuration controlled 3D design of mechanical parts and assemblies </vt:lpstr>
      <vt:lpstr>STEP AP209 - Multidisciplinary analysis and design </vt:lpstr>
      <vt:lpstr>STEP AP210  Electronic Assembly Interconnect and Packaging Design </vt:lpstr>
      <vt:lpstr>STEP AP212 - Electrotechnical design and installation</vt:lpstr>
      <vt:lpstr>STEP AP214  Core data for automotive mechanical design processes</vt:lpstr>
      <vt:lpstr>STEP AP233 - Systems Engineering</vt:lpstr>
      <vt:lpstr>STEP AP235  Engineering properties for product design and verification</vt:lpstr>
      <vt:lpstr>STEP AP239 - Product Life Cycle Support (PLCS), Edition 2</vt:lpstr>
      <vt:lpstr>STEP AP239 - Product Life Cycle Support (PLCS), Edition 3</vt:lpstr>
      <vt:lpstr>STEP AP242  Managed Model Based 3D Engineering, Edition 1</vt:lpstr>
      <vt:lpstr>STEP AP242   Managed Model Based 3D Engineering, Edition 2</vt:lpstr>
      <vt:lpstr>SysML - Systems Modeling Language</vt:lpstr>
      <vt:lpstr>TDP Message - Technical Data Package Message</vt:lpstr>
      <vt:lpstr>TSCP SEv1 - Secure Email v1  </vt:lpstr>
      <vt:lpstr>UAF – OMG Unified Architecture Framework   </vt:lpstr>
      <vt:lpstr>VDA 4968 VEC KBL  “Kabelbaumliste” - Harness Description List  </vt:lpstr>
      <vt:lpstr>VDA 4969 - Simulation Data Management in Integrated Collaborative CAD/CAE Process Chains</vt:lpstr>
      <vt:lpstr>XPDL - XML Process Description Language</vt:lpstr>
      <vt:lpstr>No blip description available</vt:lpstr>
    </vt:vector>
  </TitlesOfParts>
  <Company>Aerospace Industries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 Strategic Standardisation Group</dc:title>
  <dc:subject>ASD SSG Radar Chart</dc:subject>
  <dc:creator>ASD Strategic Standardisation Group</dc:creator>
  <dc:description>www.asd-ssg.org</dc:description>
  <cp:lastModifiedBy>Yves Baudier</cp:lastModifiedBy>
  <cp:revision>658</cp:revision>
  <cp:lastPrinted>2013-04-05T07:31:04Z</cp:lastPrinted>
  <dcterms:created xsi:type="dcterms:W3CDTF">2005-10-19T23:03:17Z</dcterms:created>
  <dcterms:modified xsi:type="dcterms:W3CDTF">2019-10-03T20:41:50Z</dcterms:modified>
</cp:coreProperties>
</file>