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9"/>
  </p:notesMasterIdLst>
  <p:handoutMasterIdLst>
    <p:handoutMasterId r:id="rId10"/>
  </p:handoutMasterIdLst>
  <p:sldIdLst>
    <p:sldId id="337" r:id="rId2"/>
    <p:sldId id="338" r:id="rId3"/>
    <p:sldId id="339" r:id="rId4"/>
    <p:sldId id="345" r:id="rId5"/>
    <p:sldId id="346" r:id="rId6"/>
    <p:sldId id="341" r:id="rId7"/>
    <p:sldId id="34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CCFF66"/>
    <a:srgbClr val="00205B"/>
    <a:srgbClr val="FFFF66"/>
    <a:srgbClr val="FFFF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71" autoAdjust="0"/>
    <p:restoredTop sz="95204" autoAdjust="0"/>
  </p:normalViewPr>
  <p:slideViewPr>
    <p:cSldViewPr snapToGrid="0">
      <p:cViewPr varScale="1">
        <p:scale>
          <a:sx n="67" d="100"/>
          <a:sy n="67" d="100"/>
        </p:scale>
        <p:origin x="1002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1EE708-CD72-3842-B753-94CA2A25DCEE}" type="datetimeFigureOut">
              <a:rPr lang="fr-FR" smtClean="0"/>
              <a:t>18/10/2017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1DDE-7D21-184D-98A7-0EC8673085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21171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271DAF-6830-436A-A0C9-03780CAB7DA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5AA239-AD6F-42F2-AA03-5B096C04A4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8385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2"/>
          <p:cNvSpPr>
            <a:spLocks noGrp="1" noChangeArrowheads="1"/>
          </p:cNvSpPr>
          <p:nvPr>
            <p:ph type="hdr" sz="quarter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>
              <a:defRPr>
                <a:solidFill>
                  <a:srgbClr val="4F4E52"/>
                </a:solidFill>
                <a:latin typeface="Arial" pitchFamily="34" charset="0"/>
              </a:defRPr>
            </a:lvl1pPr>
            <a:lvl2pPr marL="742950" indent="-285750" defTabSz="955675">
              <a:defRPr>
                <a:solidFill>
                  <a:srgbClr val="4F4E52"/>
                </a:solidFill>
                <a:latin typeface="Arial" pitchFamily="34" charset="0"/>
              </a:defRPr>
            </a:lvl2pPr>
            <a:lvl3pPr marL="1143000" indent="-228600" defTabSz="955675">
              <a:defRPr>
                <a:solidFill>
                  <a:srgbClr val="4F4E52"/>
                </a:solidFill>
                <a:latin typeface="Arial" pitchFamily="34" charset="0"/>
              </a:defRPr>
            </a:lvl3pPr>
            <a:lvl4pPr marL="1600200" indent="-228600" defTabSz="955675">
              <a:defRPr>
                <a:solidFill>
                  <a:srgbClr val="4F4E52"/>
                </a:solidFill>
                <a:latin typeface="Arial" pitchFamily="34" charset="0"/>
              </a:defRPr>
            </a:lvl4pPr>
            <a:lvl5pPr marL="2057400" indent="-228600" defTabSz="955675">
              <a:defRPr>
                <a:solidFill>
                  <a:srgbClr val="4F4E52"/>
                </a:solidFill>
                <a:latin typeface="Arial" pitchFamily="34" charset="0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9pPr>
          </a:lstStyle>
          <a:p>
            <a:r>
              <a:rPr lang="de-DE" altLang="fr-FR" smtClean="0">
                <a:solidFill>
                  <a:schemeClr val="tx1"/>
                </a:solidFill>
              </a:rPr>
              <a:t>&lt;Titel&gt;</a:t>
            </a:r>
            <a:endParaRPr lang="en-US" altLang="fr-FR" smtClean="0">
              <a:solidFill>
                <a:schemeClr val="tx1"/>
              </a:solidFill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8" y="342900"/>
            <a:ext cx="6704012" cy="3771900"/>
          </a:xfrm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159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11" y="0"/>
            <a:ext cx="2256367" cy="6858000"/>
            <a:chOff x="0" y="0"/>
            <a:chExt cx="1066" cy="4320"/>
          </a:xfrm>
        </p:grpSpPr>
        <p:sp>
          <p:nvSpPr>
            <p:cNvPr id="5" name="Rectangle 18"/>
            <p:cNvSpPr>
              <a:spLocks noChangeArrowheads="1"/>
            </p:cNvSpPr>
            <p:nvPr/>
          </p:nvSpPr>
          <p:spPr bwMode="auto">
            <a:xfrm>
              <a:off x="0" y="0"/>
              <a:ext cx="930" cy="4320"/>
            </a:xfrm>
            <a:prstGeom prst="rect">
              <a:avLst/>
            </a:prstGeom>
            <a:solidFill>
              <a:srgbClr val="0068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4F4E52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rgbClr val="4F4E52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rgbClr val="4F4E52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rgbClr val="4F4E52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rgbClr val="4F4E52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typeface="Arial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altLang="en-US" smtClean="0"/>
            </a:p>
          </p:txBody>
        </p:sp>
        <p:sp>
          <p:nvSpPr>
            <p:cNvPr id="6" name="Rectangle 19"/>
            <p:cNvSpPr>
              <a:spLocks noChangeArrowheads="1"/>
            </p:cNvSpPr>
            <p:nvPr/>
          </p:nvSpPr>
          <p:spPr bwMode="auto">
            <a:xfrm>
              <a:off x="930" y="0"/>
              <a:ext cx="45" cy="4320"/>
            </a:xfrm>
            <a:prstGeom prst="rect">
              <a:avLst/>
            </a:prstGeom>
            <a:gradFill rotWithShape="1">
              <a:gsLst>
                <a:gs pos="0">
                  <a:srgbClr val="0068B3"/>
                </a:gs>
                <a:gs pos="100000">
                  <a:srgbClr val="003053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4F4E52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rgbClr val="4F4E52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rgbClr val="4F4E52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rgbClr val="4F4E52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rgbClr val="4F4E52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typeface="Arial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altLang="en-US" smtClean="0"/>
            </a:p>
          </p:txBody>
        </p:sp>
        <p:sp>
          <p:nvSpPr>
            <p:cNvPr id="7" name="Rectangle 20"/>
            <p:cNvSpPr>
              <a:spLocks noChangeArrowheads="1"/>
            </p:cNvSpPr>
            <p:nvPr/>
          </p:nvSpPr>
          <p:spPr bwMode="auto">
            <a:xfrm>
              <a:off x="975" y="0"/>
              <a:ext cx="91" cy="4320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rgbClr val="4F4E52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rgbClr val="4F4E52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rgbClr val="4F4E52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rgbClr val="4F4E52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rgbClr val="4F4E52"/>
                  </a:solidFill>
                  <a:latin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typeface="Arial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altLang="en-US" smtClean="0"/>
            </a:p>
          </p:txBody>
        </p:sp>
      </p:grpSp>
      <p:pic>
        <p:nvPicPr>
          <p:cNvPr id="8" name="Picture 17" descr="LOTAR_LOGO_Claim_RG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967" y="333375"/>
            <a:ext cx="7325784" cy="204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27"/>
          <p:cNvGrpSpPr>
            <a:grpSpLocks/>
          </p:cNvGrpSpPr>
          <p:nvPr/>
        </p:nvGrpSpPr>
        <p:grpSpPr bwMode="auto">
          <a:xfrm>
            <a:off x="2624668" y="6308742"/>
            <a:ext cx="9304867" cy="504825"/>
            <a:chOff x="1240" y="3974"/>
            <a:chExt cx="4396" cy="318"/>
          </a:xfrm>
        </p:grpSpPr>
        <p:pic>
          <p:nvPicPr>
            <p:cNvPr id="10" name="Picture 22" descr="AIA logo Light blue"/>
            <p:cNvPicPr>
              <a:picLocks noChangeAspect="1" noChangeArrowheads="1"/>
            </p:cNvPicPr>
            <p:nvPr userDrawn="1"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4"/>
            <a:stretch>
              <a:fillRect/>
            </a:stretch>
          </p:blipFill>
          <p:spPr bwMode="auto">
            <a:xfrm>
              <a:off x="1240" y="4020"/>
              <a:ext cx="318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3" descr="asd_stan"/>
            <p:cNvPicPr>
              <a:picLocks noChangeAspect="1" noChangeArrowheads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639"/>
            <a:stretch>
              <a:fillRect/>
            </a:stretch>
          </p:blipFill>
          <p:spPr bwMode="auto">
            <a:xfrm>
              <a:off x="1607" y="4069"/>
              <a:ext cx="80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24" descr="ProStep_iViP-Logo-neu_50mm"/>
            <p:cNvPicPr>
              <a:picLocks noChangeAspect="1" noChangeArrowheads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3" y="4006"/>
              <a:ext cx="433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25" descr="PDES_logo"/>
            <p:cNvPicPr>
              <a:picLocks noChangeAspect="1" noChangeArrowheads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6" y="4010"/>
              <a:ext cx="340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Line 26"/>
            <p:cNvSpPr>
              <a:spLocks noChangeShapeType="1"/>
            </p:cNvSpPr>
            <p:nvPr userDrawn="1"/>
          </p:nvSpPr>
          <p:spPr bwMode="auto">
            <a:xfrm>
              <a:off x="1247" y="3974"/>
              <a:ext cx="4355" cy="0"/>
            </a:xfrm>
            <a:prstGeom prst="line">
              <a:avLst/>
            </a:prstGeom>
            <a:noFill/>
            <a:ln w="28575">
              <a:solidFill>
                <a:srgbClr val="0068B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mtClean="0">
                <a:solidFill>
                  <a:srgbClr val="4F4E52"/>
                </a:solidFill>
              </a:endParaRPr>
            </a:p>
          </p:txBody>
        </p:sp>
      </p:grpSp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184662" y="2824163"/>
            <a:ext cx="7097183" cy="1746250"/>
          </a:xfrm>
        </p:spPr>
        <p:txBody>
          <a:bodyPr anchor="ctr"/>
          <a:lstStyle>
            <a:lvl1pPr marL="0" indent="0">
              <a:defRPr sz="3600">
                <a:solidFill>
                  <a:srgbClr val="0068B3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76187" y="4656138"/>
            <a:ext cx="6326716" cy="1154112"/>
          </a:xfrm>
        </p:spPr>
        <p:txBody>
          <a:bodyPr/>
          <a:lstStyle>
            <a:lvl1pPr marL="0" indent="0">
              <a:buFont typeface="Wingdings 3" pitchFamily="18" charset="2"/>
              <a:buNone/>
              <a:defRPr sz="2000"/>
            </a:lvl1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15" name="Rectangle 14"/>
          <p:cNvSpPr>
            <a:spLocks noGrp="1" noChangeArrowheads="1"/>
          </p:cNvSpPr>
          <p:nvPr>
            <p:ph type="ftr" sz="quarter" idx="10"/>
          </p:nvPr>
        </p:nvSpPr>
        <p:spPr>
          <a:xfrm>
            <a:off x="101611" y="6591300"/>
            <a:ext cx="1824567" cy="2286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>
                <a:solidFill>
                  <a:srgbClr val="FFFFFF"/>
                </a:solidFill>
              </a:rPr>
              <a:t>© LOTAR </a:t>
            </a:r>
            <a:r>
              <a:rPr lang="de-DE">
                <a:solidFill>
                  <a:srgbClr val="FFFFFF"/>
                </a:solidFill>
                <a:sym typeface="Symbol" pitchFamily="18" charset="2"/>
              </a:rPr>
              <a:t></a:t>
            </a:r>
            <a:r>
              <a:rPr lang="de-DE">
                <a:solidFill>
                  <a:srgbClr val="FFFFFF"/>
                </a:solidFill>
              </a:rPr>
              <a:t> </a:t>
            </a:r>
            <a:r>
              <a:rPr lang="de-DE">
                <a:solidFill>
                  <a:srgbClr val="FFFFFF"/>
                </a:solidFill>
                <a:cs typeface="Times New Roman" pitchFamily="18" charset="0"/>
              </a:rPr>
              <a:t>2010</a:t>
            </a:r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111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333333"/>
                </a:solidFill>
              </a:rPr>
              <a:t>© LOTAR </a:t>
            </a:r>
            <a:r>
              <a:rPr lang="en-US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Name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Page </a:t>
            </a:r>
            <a:fld id="{72D87664-E7EB-4B93-8F3D-E6425C4ECA26}" type="slidenum">
              <a:rPr lang="en-US">
                <a:solidFill>
                  <a:srgbClr val="3333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600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966200" y="165100"/>
            <a:ext cx="2819400" cy="63119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08000" y="165100"/>
            <a:ext cx="8255000" cy="63119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333333"/>
                </a:solidFill>
              </a:rPr>
              <a:t>© LOTAR </a:t>
            </a:r>
            <a:r>
              <a:rPr lang="en-US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Name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Page </a:t>
            </a:r>
            <a:fld id="{3ADCF3BB-942E-4CBA-9890-529265974995}" type="slidenum">
              <a:rPr lang="en-US">
                <a:solidFill>
                  <a:srgbClr val="3333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161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333333"/>
                </a:solidFill>
              </a:rPr>
              <a:t>© LOTAR </a:t>
            </a:r>
            <a:r>
              <a:rPr lang="en-US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Name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Page </a:t>
            </a:r>
            <a:fld id="{D0564008-CF32-45B4-A9A9-5322DD381227}" type="slidenum">
              <a:rPr lang="en-US">
                <a:solidFill>
                  <a:srgbClr val="3333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949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17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333333"/>
                </a:solidFill>
              </a:rPr>
              <a:t>© LOTAR </a:t>
            </a:r>
            <a:r>
              <a:rPr lang="en-US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Name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Page </a:t>
            </a:r>
            <a:fld id="{F7CC8F78-E91F-45D3-93D2-AC302A593A2C}" type="slidenum">
              <a:rPr lang="en-US">
                <a:solidFill>
                  <a:srgbClr val="3333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632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08000" y="1295400"/>
            <a:ext cx="55372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48400" y="1295400"/>
            <a:ext cx="55372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333333"/>
                </a:solidFill>
              </a:rPr>
              <a:t>© LOTAR </a:t>
            </a:r>
            <a:r>
              <a:rPr lang="en-US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Name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Page </a:t>
            </a:r>
            <a:fld id="{A5C0D745-FD3C-4684-AB9D-8084F480EAEA}" type="slidenum">
              <a:rPr lang="en-US">
                <a:solidFill>
                  <a:srgbClr val="3333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811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7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333333"/>
                </a:solidFill>
              </a:rPr>
              <a:t>© LOTAR </a:t>
            </a:r>
            <a:r>
              <a:rPr lang="en-US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Name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Page </a:t>
            </a:r>
            <a:fld id="{01132B95-5F7D-498B-BEA1-4462DFD09564}" type="slidenum">
              <a:rPr lang="en-US">
                <a:solidFill>
                  <a:srgbClr val="3333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101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333333"/>
                </a:solidFill>
              </a:rPr>
              <a:t>© LOTAR </a:t>
            </a:r>
            <a:r>
              <a:rPr lang="en-US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Name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Page </a:t>
            </a:r>
            <a:fld id="{859E6BF7-8CBE-4AD4-A46F-D97192307776}" type="slidenum">
              <a:rPr lang="en-US">
                <a:solidFill>
                  <a:srgbClr val="3333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705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333333"/>
                </a:solidFill>
              </a:rPr>
              <a:t>© LOTAR </a:t>
            </a:r>
            <a:r>
              <a:rPr lang="en-US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Name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Page </a:t>
            </a:r>
            <a:fld id="{9085F753-222E-4688-8B80-F39AAE01BC9A}" type="slidenum">
              <a:rPr lang="en-US">
                <a:solidFill>
                  <a:srgbClr val="3333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495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6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333333"/>
                </a:solidFill>
              </a:rPr>
              <a:t>© LOTAR </a:t>
            </a:r>
            <a:r>
              <a:rPr lang="en-US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Name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Page </a:t>
            </a:r>
            <a:fld id="{132B7CE7-F479-4FAF-918C-68016D419A44}" type="slidenum">
              <a:rPr lang="en-US">
                <a:solidFill>
                  <a:srgbClr val="3333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858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Cliquez sur l'icône pour ajouter une image</a:t>
            </a:r>
            <a:endParaRPr lang="en-GB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333333"/>
                </a:solidFill>
              </a:rPr>
              <a:t>© LOTAR </a:t>
            </a:r>
            <a:r>
              <a:rPr lang="en-US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Name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Page </a:t>
            </a:r>
            <a:fld id="{2B929608-D307-4702-9ADE-7F15010391C2}" type="slidenum">
              <a:rPr lang="en-US">
                <a:solidFill>
                  <a:srgbClr val="33333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736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38"/>
          <p:cNvGrpSpPr>
            <a:grpSpLocks/>
          </p:cNvGrpSpPr>
          <p:nvPr/>
        </p:nvGrpSpPr>
        <p:grpSpPr bwMode="auto">
          <a:xfrm>
            <a:off x="0" y="0"/>
            <a:ext cx="12192000" cy="1341438"/>
            <a:chOff x="0" y="0"/>
            <a:chExt cx="5760" cy="845"/>
          </a:xfrm>
        </p:grpSpPr>
        <p:grpSp>
          <p:nvGrpSpPr>
            <p:cNvPr id="1037" name="Group 37"/>
            <p:cNvGrpSpPr>
              <a:grpSpLocks/>
            </p:cNvGrpSpPr>
            <p:nvPr userDrawn="1"/>
          </p:nvGrpSpPr>
          <p:grpSpPr bwMode="auto">
            <a:xfrm>
              <a:off x="0" y="0"/>
              <a:ext cx="5760" cy="845"/>
              <a:chOff x="0" y="0"/>
              <a:chExt cx="5760" cy="845"/>
            </a:xfrm>
          </p:grpSpPr>
          <p:sp>
            <p:nvSpPr>
              <p:cNvPr id="1039" name="Rectangle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0" cy="709"/>
              </a:xfrm>
              <a:prstGeom prst="rect">
                <a:avLst/>
              </a:prstGeom>
              <a:solidFill>
                <a:srgbClr val="0068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4F4E52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rgbClr val="4F4E52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rgbClr val="4F4E52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rgbClr val="4F4E52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rgbClr val="4F4E52"/>
                    </a:solidFill>
                    <a:latin typeface="Arial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typeface="Arial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typeface="Arial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typeface="Arial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typeface="Arial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altLang="en-US" smtClean="0"/>
              </a:p>
            </p:txBody>
          </p:sp>
          <p:sp>
            <p:nvSpPr>
              <p:cNvPr id="1040" name="Rectangle 24"/>
              <p:cNvSpPr>
                <a:spLocks noChangeArrowheads="1"/>
              </p:cNvSpPr>
              <p:nvPr/>
            </p:nvSpPr>
            <p:spPr bwMode="auto">
              <a:xfrm>
                <a:off x="0" y="708"/>
                <a:ext cx="5760" cy="46"/>
              </a:xfrm>
              <a:prstGeom prst="rect">
                <a:avLst/>
              </a:prstGeom>
              <a:gradFill rotWithShape="1">
                <a:gsLst>
                  <a:gs pos="0">
                    <a:srgbClr val="0068B3"/>
                  </a:gs>
                  <a:gs pos="100000">
                    <a:srgbClr val="00305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4F4E52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rgbClr val="4F4E52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rgbClr val="4F4E52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rgbClr val="4F4E52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rgbClr val="4F4E52"/>
                    </a:solidFill>
                    <a:latin typeface="Arial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typeface="Arial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typeface="Arial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typeface="Arial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typeface="Arial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altLang="en-US" smtClean="0"/>
              </a:p>
            </p:txBody>
          </p:sp>
          <p:sp>
            <p:nvSpPr>
              <p:cNvPr id="1041" name="Rectangle 25"/>
              <p:cNvSpPr>
                <a:spLocks noChangeArrowheads="1"/>
              </p:cNvSpPr>
              <p:nvPr/>
            </p:nvSpPr>
            <p:spPr bwMode="auto">
              <a:xfrm>
                <a:off x="0" y="753"/>
                <a:ext cx="5760" cy="92"/>
              </a:xfrm>
              <a:prstGeom prst="rect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rgbClr val="4F4E52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rgbClr val="4F4E52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rgbClr val="4F4E52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rgbClr val="4F4E52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rgbClr val="4F4E52"/>
                    </a:solidFill>
                    <a:latin typeface="Arial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typeface="Arial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typeface="Arial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typeface="Arial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typeface="Arial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altLang="en-US" smtClean="0"/>
              </a:p>
            </p:txBody>
          </p:sp>
        </p:grpSp>
        <p:pic>
          <p:nvPicPr>
            <p:cNvPr id="1038" name="Picture 36" descr="LOTAR_LOGO_Claim_4c"/>
            <p:cNvPicPr>
              <a:picLocks noChangeAspect="1" noChangeArrowheads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2" y="119"/>
              <a:ext cx="1224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165100"/>
            <a:ext cx="85344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Folientitel</a:t>
            </a:r>
            <a:br>
              <a:rPr lang="en-US" altLang="en-US" smtClean="0"/>
            </a:br>
            <a:r>
              <a:rPr lang="en-US" altLang="en-US" smtClean="0"/>
              <a:t>2. Zeile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295400"/>
            <a:ext cx="11277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Klicken Sie, um die Formate des Vorlagentextes zu bearbeiten</a:t>
            </a:r>
          </a:p>
          <a:p>
            <a:pPr lvl="1"/>
            <a:r>
              <a:rPr lang="en-US" altLang="en-US" smtClean="0"/>
              <a:t>Zweite Ebene</a:t>
            </a:r>
          </a:p>
          <a:p>
            <a:pPr lvl="2"/>
            <a:r>
              <a:rPr lang="en-US" altLang="en-US" smtClean="0"/>
              <a:t>Dritte Ebene</a:t>
            </a:r>
          </a:p>
          <a:p>
            <a:pPr lvl="3"/>
            <a:r>
              <a:rPr lang="en-US" altLang="en-US" smtClean="0"/>
              <a:t>Vierte Ebene</a:t>
            </a:r>
          </a:p>
          <a:p>
            <a:pPr lvl="4"/>
            <a:r>
              <a:rPr lang="en-US" altLang="en-US" smtClean="0"/>
              <a:t>Fünfte Ebene</a:t>
            </a:r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4396" y="6524642"/>
            <a:ext cx="4703233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chemeClr val="tx1"/>
                </a:solidFill>
                <a:latin typeface="Arial" charset="0"/>
              </a:defRPr>
            </a:lvl1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333333"/>
                </a:solidFill>
              </a:rPr>
              <a:t>© LOTAR </a:t>
            </a:r>
            <a:r>
              <a:rPr lang="en-US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Name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>
                <a:solidFill>
                  <a:srgbClr val="333333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18 October 2017</a:t>
            </a:fld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Page </a:t>
            </a:r>
            <a:fld id="{420E9F97-CBDC-4A29-B7AC-FEC9B31EFFF2}" type="slidenum">
              <a:rPr lang="en-US">
                <a:solidFill>
                  <a:srgbClr val="333333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333333"/>
              </a:solidFill>
            </a:endParaRPr>
          </a:p>
        </p:txBody>
      </p:sp>
      <p:sp>
        <p:nvSpPr>
          <p:cNvPr id="1030" name="Rectangle 20"/>
          <p:cNvSpPr>
            <a:spLocks noChangeArrowheads="1"/>
          </p:cNvSpPr>
          <p:nvPr/>
        </p:nvSpPr>
        <p:spPr bwMode="auto">
          <a:xfrm>
            <a:off x="10033000" y="6629400"/>
            <a:ext cx="194733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4F4E52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rgbClr val="4F4E52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rgbClr val="4F4E52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rgbClr val="4F4E52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rgbClr val="4F4E52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600" smtClean="0">
              <a:solidFill>
                <a:srgbClr val="333333"/>
              </a:solidFill>
            </a:endParaRPr>
          </a:p>
        </p:txBody>
      </p:sp>
      <p:grpSp>
        <p:nvGrpSpPr>
          <p:cNvPr id="1031" name="Group 39"/>
          <p:cNvGrpSpPr>
            <a:grpSpLocks/>
          </p:cNvGrpSpPr>
          <p:nvPr/>
        </p:nvGrpSpPr>
        <p:grpSpPr bwMode="auto">
          <a:xfrm>
            <a:off x="527051" y="6453188"/>
            <a:ext cx="11267016" cy="328612"/>
            <a:chOff x="249" y="4065"/>
            <a:chExt cx="5323" cy="207"/>
          </a:xfrm>
        </p:grpSpPr>
        <p:pic>
          <p:nvPicPr>
            <p:cNvPr id="1032" name="Picture 28" descr="AIA logo Light blue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8"/>
            <a:stretch>
              <a:fillRect/>
            </a:stretch>
          </p:blipFill>
          <p:spPr bwMode="auto">
            <a:xfrm>
              <a:off x="249" y="4110"/>
              <a:ext cx="189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3" name="Picture 29" descr="asd_stan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639"/>
            <a:stretch>
              <a:fillRect/>
            </a:stretch>
          </p:blipFill>
          <p:spPr bwMode="auto">
            <a:xfrm>
              <a:off x="476" y="4142"/>
              <a:ext cx="453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" name="Picture 30" descr="ProStep_iViP-Logo-neu_50mm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7" y="4104"/>
              <a:ext cx="226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5" name="Picture 31" descr="PDES_logo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0" y="4099"/>
              <a:ext cx="182" cy="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6" name="Line 32"/>
            <p:cNvSpPr>
              <a:spLocks noChangeShapeType="1"/>
            </p:cNvSpPr>
            <p:nvPr/>
          </p:nvSpPr>
          <p:spPr bwMode="auto">
            <a:xfrm>
              <a:off x="249" y="4065"/>
              <a:ext cx="5307" cy="0"/>
            </a:xfrm>
            <a:prstGeom prst="line">
              <a:avLst/>
            </a:prstGeom>
            <a:noFill/>
            <a:ln w="28575">
              <a:solidFill>
                <a:srgbClr val="0068B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mtClean="0">
                <a:solidFill>
                  <a:srgbClr val="4F4E5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875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" grpId="0" build="p" autoUpdateAnimBg="0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34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34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34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34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3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marL="195263" indent="-195263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+mj-ea"/>
          <a:cs typeface="+mj-cs"/>
        </a:defRPr>
      </a:lvl1pPr>
      <a:lvl2pPr marL="195263" indent="-195263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2pPr>
      <a:lvl3pPr marL="195263" indent="-195263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3pPr>
      <a:lvl4pPr marL="195263" indent="-195263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4pPr>
      <a:lvl5pPr marL="195263" indent="-195263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5pPr>
      <a:lvl6pPr marL="652463" indent="-195263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6pPr>
      <a:lvl7pPr marL="1109663" indent="-195263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7pPr>
      <a:lvl8pPr marL="1566863" indent="-195263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8pPr>
      <a:lvl9pPr marL="2024063" indent="-195263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9pPr>
    </p:titleStyle>
    <p:bodyStyle>
      <a:lvl1pPr marL="284163" indent="-284163" algn="l" rtl="0" eaLnBrk="0" fontAlgn="base" hangingPunct="0">
        <a:spcBef>
          <a:spcPct val="20000"/>
        </a:spcBef>
        <a:spcAft>
          <a:spcPct val="0"/>
        </a:spcAft>
        <a:buClr>
          <a:srgbClr val="0068B3"/>
        </a:buClr>
        <a:buSzPct val="160000"/>
        <a:buFont typeface="Wingdings 3" pitchFamily="18" charset="2"/>
        <a:buChar char="¬"/>
        <a:defRPr sz="2400">
          <a:solidFill>
            <a:srgbClr val="4F4E52"/>
          </a:solidFill>
          <a:latin typeface="+mn-lt"/>
          <a:ea typeface="+mn-ea"/>
          <a:cs typeface="+mn-cs"/>
        </a:defRPr>
      </a:lvl1pPr>
      <a:lvl2pPr marL="754063" indent="-279400" algn="l" rtl="0" eaLnBrk="0" fontAlgn="base" hangingPunct="0">
        <a:spcBef>
          <a:spcPct val="20000"/>
        </a:spcBef>
        <a:spcAft>
          <a:spcPct val="0"/>
        </a:spcAft>
        <a:buClr>
          <a:srgbClr val="0068B3"/>
        </a:buClr>
        <a:buSzPct val="160000"/>
        <a:buFont typeface="Wingdings 3" pitchFamily="18" charset="2"/>
        <a:buChar char="¬"/>
        <a:defRPr sz="2000">
          <a:solidFill>
            <a:srgbClr val="4F4E52"/>
          </a:solidFill>
          <a:latin typeface="+mn-lt"/>
        </a:defRPr>
      </a:lvl2pPr>
      <a:lvl3pPr marL="1133475" indent="-188913" algn="l" rtl="0" eaLnBrk="0" fontAlgn="base" hangingPunct="0">
        <a:spcBef>
          <a:spcPct val="20000"/>
        </a:spcBef>
        <a:spcAft>
          <a:spcPct val="0"/>
        </a:spcAft>
        <a:buClr>
          <a:srgbClr val="0068B3"/>
        </a:buClr>
        <a:buSzPct val="160000"/>
        <a:buFont typeface="Wingdings 3" pitchFamily="18" charset="2"/>
        <a:buChar char="¬"/>
        <a:defRPr>
          <a:solidFill>
            <a:srgbClr val="4F4E52"/>
          </a:solidFill>
          <a:latin typeface="+mn-lt"/>
        </a:defRPr>
      </a:lvl3pPr>
      <a:lvl4pPr marL="1552575" indent="-228600" algn="l" rtl="0" eaLnBrk="0" fontAlgn="base" hangingPunct="0">
        <a:spcBef>
          <a:spcPct val="20000"/>
        </a:spcBef>
        <a:spcAft>
          <a:spcPct val="0"/>
        </a:spcAft>
        <a:buClr>
          <a:srgbClr val="0068B3"/>
        </a:buClr>
        <a:buSzPct val="160000"/>
        <a:buFont typeface="Wingdings 3" pitchFamily="18" charset="2"/>
        <a:buChar char="¬"/>
        <a:defRPr sz="1600">
          <a:solidFill>
            <a:srgbClr val="4F4E52"/>
          </a:solidFill>
          <a:latin typeface="+mn-lt"/>
        </a:defRPr>
      </a:lvl4pPr>
      <a:lvl5pPr marL="1993900" indent="-250825" algn="l" rtl="0" eaLnBrk="0" fontAlgn="base" hangingPunct="0">
        <a:spcBef>
          <a:spcPct val="20000"/>
        </a:spcBef>
        <a:spcAft>
          <a:spcPct val="0"/>
        </a:spcAft>
        <a:buClr>
          <a:srgbClr val="0068B3"/>
        </a:buClr>
        <a:buSzPct val="160000"/>
        <a:buFont typeface="Wingdings 3" pitchFamily="18" charset="2"/>
        <a:buChar char="¬"/>
        <a:defRPr sz="1400">
          <a:solidFill>
            <a:srgbClr val="4F4E52"/>
          </a:solidFill>
          <a:latin typeface="+mn-lt"/>
        </a:defRPr>
      </a:lvl5pPr>
      <a:lvl6pPr marL="2451100" indent="-250825" algn="l" rtl="0" eaLnBrk="1" fontAlgn="base" hangingPunct="1">
        <a:spcBef>
          <a:spcPct val="20000"/>
        </a:spcBef>
        <a:spcAft>
          <a:spcPct val="0"/>
        </a:spcAft>
        <a:buClr>
          <a:srgbClr val="0068B3"/>
        </a:buClr>
        <a:buSzPct val="160000"/>
        <a:buFont typeface="Wingdings 3" pitchFamily="18" charset="2"/>
        <a:buChar char="¬"/>
        <a:defRPr sz="1400">
          <a:solidFill>
            <a:srgbClr val="4F4E52"/>
          </a:solidFill>
          <a:latin typeface="+mn-lt"/>
        </a:defRPr>
      </a:lvl6pPr>
      <a:lvl7pPr marL="2908300" indent="-250825" algn="l" rtl="0" eaLnBrk="1" fontAlgn="base" hangingPunct="1">
        <a:spcBef>
          <a:spcPct val="20000"/>
        </a:spcBef>
        <a:spcAft>
          <a:spcPct val="0"/>
        </a:spcAft>
        <a:buClr>
          <a:srgbClr val="0068B3"/>
        </a:buClr>
        <a:buSzPct val="160000"/>
        <a:buFont typeface="Wingdings 3" pitchFamily="18" charset="2"/>
        <a:buChar char="¬"/>
        <a:defRPr sz="1400">
          <a:solidFill>
            <a:srgbClr val="4F4E52"/>
          </a:solidFill>
          <a:latin typeface="+mn-lt"/>
        </a:defRPr>
      </a:lvl7pPr>
      <a:lvl8pPr marL="3365500" indent="-250825" algn="l" rtl="0" eaLnBrk="1" fontAlgn="base" hangingPunct="1">
        <a:spcBef>
          <a:spcPct val="20000"/>
        </a:spcBef>
        <a:spcAft>
          <a:spcPct val="0"/>
        </a:spcAft>
        <a:buClr>
          <a:srgbClr val="0068B3"/>
        </a:buClr>
        <a:buSzPct val="160000"/>
        <a:buFont typeface="Wingdings 3" pitchFamily="18" charset="2"/>
        <a:buChar char="¬"/>
        <a:defRPr sz="1400">
          <a:solidFill>
            <a:srgbClr val="4F4E52"/>
          </a:solidFill>
          <a:latin typeface="+mn-lt"/>
        </a:defRPr>
      </a:lvl8pPr>
      <a:lvl9pPr marL="3822700" indent="-250825" algn="l" rtl="0" eaLnBrk="1" fontAlgn="base" hangingPunct="1">
        <a:spcBef>
          <a:spcPct val="20000"/>
        </a:spcBef>
        <a:spcAft>
          <a:spcPct val="0"/>
        </a:spcAft>
        <a:buClr>
          <a:srgbClr val="0068B3"/>
        </a:buClr>
        <a:buSzPct val="160000"/>
        <a:buFont typeface="Wingdings 3" pitchFamily="18" charset="2"/>
        <a:buChar char="¬"/>
        <a:defRPr sz="1400">
          <a:solidFill>
            <a:srgbClr val="4F4E52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4"/>
          <p:cNvSpPr>
            <a:spLocks noGrp="1" noChangeArrowheads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4F4E52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rgbClr val="4F4E52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rgbClr val="4F4E52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rgbClr val="4F4E52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rgbClr val="4F4E5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9pPr>
          </a:lstStyle>
          <a:p>
            <a:r>
              <a:rPr lang="de-DE" altLang="fr-FR" smtClean="0">
                <a:solidFill>
                  <a:schemeClr val="bg1"/>
                </a:solidFill>
              </a:rPr>
              <a:t>© LOTAR </a:t>
            </a:r>
            <a:r>
              <a:rPr lang="de-DE" altLang="fr-FR" smtClean="0">
                <a:solidFill>
                  <a:schemeClr val="bg1"/>
                </a:solidFill>
                <a:sym typeface="Symbol" pitchFamily="18" charset="2"/>
              </a:rPr>
              <a:t></a:t>
            </a:r>
            <a:r>
              <a:rPr lang="de-DE" altLang="fr-FR" smtClean="0">
                <a:solidFill>
                  <a:schemeClr val="bg1"/>
                </a:solidFill>
              </a:rPr>
              <a:t> </a:t>
            </a:r>
            <a:r>
              <a:rPr lang="de-DE" altLang="fr-FR" smtClean="0">
                <a:solidFill>
                  <a:schemeClr val="bg1"/>
                </a:solidFill>
                <a:cs typeface="Times New Roman" pitchFamily="18" charset="0"/>
              </a:rPr>
              <a:t>2010</a:t>
            </a:r>
            <a:endParaRPr lang="de-DE" altLang="fr-FR" smtClean="0">
              <a:solidFill>
                <a:schemeClr val="bg1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9485" y="4221163"/>
            <a:ext cx="9552516" cy="868362"/>
          </a:xfrm>
        </p:spPr>
        <p:txBody>
          <a:bodyPr/>
          <a:lstStyle/>
          <a:p>
            <a:pPr algn="ctr" eaLnBrk="1" hangingPunct="1"/>
            <a:r>
              <a:rPr lang="en-US" altLang="fr-FR" sz="2400" smtClean="0"/>
              <a:t>AIA –ASD Interoperability  conference call</a:t>
            </a:r>
          </a:p>
          <a:p>
            <a:pPr algn="ctr" eaLnBrk="1" hangingPunct="1"/>
            <a:r>
              <a:rPr lang="en-US" altLang="fr-FR" sz="2400" smtClean="0"/>
              <a:t>: 18 October 2017</a:t>
            </a: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56366" y="2924176"/>
            <a:ext cx="9889067" cy="1368425"/>
          </a:xfrm>
        </p:spPr>
        <p:txBody>
          <a:bodyPr/>
          <a:lstStyle/>
          <a:p>
            <a:pPr algn="ctr" eaLnBrk="1" hangingPunct="1"/>
            <a:r>
              <a:rPr lang="en-US" altLang="fr-FR" sz="3200" smtClean="0"/>
              <a:t>LOTAR International project </a:t>
            </a:r>
            <a:br>
              <a:rPr lang="en-US" altLang="fr-FR" sz="3200" smtClean="0"/>
            </a:br>
            <a:r>
              <a:rPr lang="en-US" altLang="fr-FR" sz="3200" smtClean="0"/>
              <a:t>status</a:t>
            </a:r>
          </a:p>
        </p:txBody>
      </p:sp>
      <p:sp>
        <p:nvSpPr>
          <p:cNvPr id="9221" name="ZoneTexte 2"/>
          <p:cNvSpPr txBox="1">
            <a:spLocks noChangeArrowheads="1"/>
          </p:cNvSpPr>
          <p:nvPr/>
        </p:nvSpPr>
        <p:spPr bwMode="auto">
          <a:xfrm>
            <a:off x="3718985" y="5589588"/>
            <a:ext cx="63187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4F4E52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rgbClr val="4F4E52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rgbClr val="4F4E52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rgbClr val="4F4E52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rgbClr val="4F4E5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9pPr>
          </a:lstStyle>
          <a:p>
            <a:r>
              <a:rPr lang="fr-FR" altLang="fr-FR" sz="1600"/>
              <a:t>Rick ZURAY: Boeing – LOTAR AIA Co-chair</a:t>
            </a:r>
          </a:p>
          <a:p>
            <a:r>
              <a:rPr lang="fr-FR" altLang="fr-FR" sz="1600"/>
              <a:t>Jean-Yves DELAUNAY: Airbus Group – LOTAR ASD Stan  Co-chair</a:t>
            </a:r>
          </a:p>
        </p:txBody>
      </p:sp>
    </p:spTree>
    <p:extLst>
      <p:ext uri="{BB962C8B-B14F-4D97-AF65-F5344CB8AC3E}">
        <p14:creationId xmlns:p14="http://schemas.microsoft.com/office/powerpoint/2010/main" val="426522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Table</a:t>
            </a:r>
          </a:p>
        </p:txBody>
      </p:sp>
      <p:sp>
        <p:nvSpPr>
          <p:cNvPr id="10243" name="Espace réservé du contenu 2"/>
          <p:cNvSpPr>
            <a:spLocks noGrp="1"/>
          </p:cNvSpPr>
          <p:nvPr>
            <p:ph idx="1"/>
          </p:nvPr>
        </p:nvSpPr>
        <p:spPr>
          <a:xfrm>
            <a:off x="508000" y="1295400"/>
            <a:ext cx="11540067" cy="5181600"/>
          </a:xfrm>
        </p:spPr>
        <p:txBody>
          <a:bodyPr/>
          <a:lstStyle/>
          <a:p>
            <a:r>
              <a:rPr lang="en-GB" altLang="en-US" dirty="0"/>
              <a:t>Remind of development method and Target scope </a:t>
            </a:r>
            <a:r>
              <a:rPr lang="en-GB" altLang="en-US" dirty="0" smtClean="0"/>
              <a:t>of </a:t>
            </a:r>
            <a:r>
              <a:rPr lang="en-GB" altLang="en-US" dirty="0"/>
              <a:t>the LOTAR standards</a:t>
            </a:r>
            <a:r>
              <a:rPr lang="en-GB" altLang="en-US" dirty="0" smtClean="0"/>
              <a:t>		</a:t>
            </a:r>
          </a:p>
          <a:p>
            <a:r>
              <a:rPr lang="en-GB" dirty="0"/>
              <a:t>Overview of NAS / EN 9300 LOTAR parts (Status Oct. 2017</a:t>
            </a:r>
            <a:r>
              <a:rPr lang="en-GB" dirty="0" smtClean="0"/>
              <a:t>)</a:t>
            </a:r>
          </a:p>
          <a:p>
            <a:endParaRPr lang="en-GB" altLang="en-US" dirty="0"/>
          </a:p>
          <a:p>
            <a:r>
              <a:rPr lang="en-GB" altLang="en-US" dirty="0"/>
              <a:t>Status of progress:  2017 </a:t>
            </a:r>
            <a:r>
              <a:rPr lang="en-GB" altLang="en-US" dirty="0" smtClean="0"/>
              <a:t>Accomplishments</a:t>
            </a:r>
          </a:p>
          <a:p>
            <a:endParaRPr lang="en-GB" altLang="en-US" dirty="0" smtClean="0"/>
          </a:p>
          <a:p>
            <a:r>
              <a:rPr lang="en-US" altLang="en-US" dirty="0"/>
              <a:t>Overview of 2018 </a:t>
            </a:r>
            <a:r>
              <a:rPr lang="en-US" altLang="en-US" dirty="0" smtClean="0"/>
              <a:t>activities</a:t>
            </a:r>
          </a:p>
          <a:p>
            <a:endParaRPr lang="en-GB" altLang="en-US" dirty="0" smtClean="0"/>
          </a:p>
          <a:p>
            <a:r>
              <a:rPr lang="en-GB" altLang="en-US" dirty="0"/>
              <a:t>General comments , issues</a:t>
            </a:r>
            <a:endParaRPr lang="en-GB" altLang="en-US" dirty="0" smtClean="0"/>
          </a:p>
        </p:txBody>
      </p:sp>
      <p:sp>
        <p:nvSpPr>
          <p:cNvPr id="10244" name="Espace réservé du pied de page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4F4E52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rgbClr val="4F4E52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rgbClr val="4F4E52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rgbClr val="4F4E52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rgbClr val="4F4E5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9pPr>
          </a:lstStyle>
          <a:p>
            <a:r>
              <a:rPr lang="en-US" altLang="en-US" smtClean="0">
                <a:solidFill>
                  <a:schemeClr val="tx1"/>
                </a:solidFill>
              </a:rPr>
              <a:t>© LOTAR </a:t>
            </a:r>
            <a:r>
              <a:rPr lang="en-US" altLang="en-US" smtClean="0">
                <a:solidFill>
                  <a:schemeClr val="tx1"/>
                </a:solidFill>
                <a:cs typeface="Times New Roman" pitchFamily="18" charset="0"/>
              </a:rPr>
              <a:t>2010 All rights reserved </a:t>
            </a:r>
            <a:r>
              <a:rPr lang="en-US" altLang="en-US" smtClean="0">
                <a:solidFill>
                  <a:schemeClr val="tx1"/>
                </a:solidFill>
                <a:sym typeface="Symbol" pitchFamily="18" charset="2"/>
              </a:rPr>
              <a:t></a:t>
            </a:r>
            <a:r>
              <a:rPr lang="en-US" altLang="en-US" smtClean="0">
                <a:solidFill>
                  <a:schemeClr val="tx1"/>
                </a:solidFill>
              </a:rPr>
              <a:t> Name </a:t>
            </a:r>
            <a:r>
              <a:rPr lang="en-US" altLang="en-US" smtClean="0">
                <a:solidFill>
                  <a:schemeClr val="tx1"/>
                </a:solidFill>
                <a:sym typeface="Symbol" pitchFamily="18" charset="2"/>
              </a:rPr>
              <a:t></a:t>
            </a:r>
            <a:r>
              <a:rPr lang="en-US" altLang="en-US" smtClean="0">
                <a:solidFill>
                  <a:schemeClr val="tx1"/>
                </a:solidFill>
              </a:rPr>
              <a:t> </a:t>
            </a:r>
            <a:fld id="{EA47FEBD-86A0-4630-9A21-DEC472721494}" type="datetime3">
              <a:rPr lang="en-US" altLang="en-US" smtClean="0">
                <a:solidFill>
                  <a:schemeClr val="tx1"/>
                </a:solidFill>
              </a:rPr>
              <a:pPr/>
              <a:t>18 October 2017</a:t>
            </a:fld>
            <a:r>
              <a:rPr lang="en-US" altLang="en-US" smtClean="0">
                <a:solidFill>
                  <a:schemeClr val="tx1"/>
                </a:solidFill>
              </a:rPr>
              <a:t> </a:t>
            </a:r>
            <a:r>
              <a:rPr lang="en-US" altLang="en-US" smtClean="0">
                <a:solidFill>
                  <a:schemeClr val="tx1"/>
                </a:solidFill>
                <a:sym typeface="Symbol" pitchFamily="18" charset="2"/>
              </a:rPr>
              <a:t></a:t>
            </a:r>
            <a:r>
              <a:rPr lang="en-US" altLang="en-US" smtClean="0">
                <a:solidFill>
                  <a:schemeClr val="tx1"/>
                </a:solidFill>
              </a:rPr>
              <a:t> Page </a:t>
            </a:r>
            <a:fld id="{F936A876-CC7D-4A4A-83D7-7E3E8516540E}" type="slidenum">
              <a:rPr lang="en-US" altLang="en-US" smtClean="0">
                <a:solidFill>
                  <a:schemeClr val="tx1"/>
                </a:solidFill>
              </a:rPr>
              <a:pPr/>
              <a:t>2</a:t>
            </a:fld>
            <a:endParaRPr lang="en-US" altLang="en-US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59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title"/>
          </p:nvPr>
        </p:nvSpPr>
        <p:spPr>
          <a:xfrm>
            <a:off x="19051" y="136525"/>
            <a:ext cx="9408583" cy="825500"/>
          </a:xfrm>
        </p:spPr>
        <p:txBody>
          <a:bodyPr/>
          <a:lstStyle/>
          <a:p>
            <a:pPr marL="0" indent="0"/>
            <a:r>
              <a:rPr lang="en-GB" altLang="en-US" dirty="0" smtClean="0"/>
              <a:t>Remind of development method and Target scope </a:t>
            </a:r>
            <a:br>
              <a:rPr lang="en-GB" altLang="en-US" dirty="0" smtClean="0"/>
            </a:br>
            <a:r>
              <a:rPr lang="en-GB" altLang="en-US" dirty="0" smtClean="0"/>
              <a:t>of the LOTAR standards</a:t>
            </a:r>
          </a:p>
        </p:txBody>
      </p:sp>
      <p:sp>
        <p:nvSpPr>
          <p:cNvPr id="11267" name="Espace réservé du pied de page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4F4E52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rgbClr val="4F4E52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rgbClr val="4F4E52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rgbClr val="4F4E52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rgbClr val="4F4E5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9pPr>
          </a:lstStyle>
          <a:p>
            <a:r>
              <a:rPr lang="en-US" altLang="en-US" smtClean="0">
                <a:solidFill>
                  <a:schemeClr val="tx1"/>
                </a:solidFill>
              </a:rPr>
              <a:t>© LOTAR </a:t>
            </a:r>
            <a:r>
              <a:rPr lang="en-US" altLang="en-US" smtClean="0">
                <a:solidFill>
                  <a:schemeClr val="tx1"/>
                </a:solidFill>
                <a:cs typeface="Times New Roman" pitchFamily="18" charset="0"/>
              </a:rPr>
              <a:t>2010 All rights reserved </a:t>
            </a:r>
            <a:r>
              <a:rPr lang="en-US" altLang="en-US" smtClean="0">
                <a:solidFill>
                  <a:schemeClr val="tx1"/>
                </a:solidFill>
                <a:sym typeface="Symbol" pitchFamily="18" charset="2"/>
              </a:rPr>
              <a:t></a:t>
            </a:r>
            <a:r>
              <a:rPr lang="en-US" altLang="en-US" smtClean="0">
                <a:solidFill>
                  <a:schemeClr val="tx1"/>
                </a:solidFill>
              </a:rPr>
              <a:t> Name </a:t>
            </a:r>
            <a:r>
              <a:rPr lang="en-US" altLang="en-US" smtClean="0">
                <a:solidFill>
                  <a:schemeClr val="tx1"/>
                </a:solidFill>
                <a:sym typeface="Symbol" pitchFamily="18" charset="2"/>
              </a:rPr>
              <a:t></a:t>
            </a:r>
            <a:r>
              <a:rPr lang="en-US" altLang="en-US" smtClean="0">
                <a:solidFill>
                  <a:schemeClr val="tx1"/>
                </a:solidFill>
              </a:rPr>
              <a:t> </a:t>
            </a:r>
            <a:fld id="{A0CC2E1D-2C15-4E8D-B088-8953B131194C}" type="datetime3">
              <a:rPr lang="en-US" altLang="en-US" smtClean="0">
                <a:solidFill>
                  <a:schemeClr val="tx1"/>
                </a:solidFill>
              </a:rPr>
              <a:pPr/>
              <a:t>18 October 2017</a:t>
            </a:fld>
            <a:r>
              <a:rPr lang="en-US" altLang="en-US" smtClean="0">
                <a:solidFill>
                  <a:schemeClr val="tx1"/>
                </a:solidFill>
              </a:rPr>
              <a:t> </a:t>
            </a:r>
            <a:r>
              <a:rPr lang="en-US" altLang="en-US" smtClean="0">
                <a:solidFill>
                  <a:schemeClr val="tx1"/>
                </a:solidFill>
                <a:sym typeface="Symbol" pitchFamily="18" charset="2"/>
              </a:rPr>
              <a:t></a:t>
            </a:r>
            <a:r>
              <a:rPr lang="en-US" altLang="en-US" smtClean="0">
                <a:solidFill>
                  <a:schemeClr val="tx1"/>
                </a:solidFill>
              </a:rPr>
              <a:t> Page </a:t>
            </a:r>
            <a:fld id="{424E4AEF-29B9-41DD-85A4-696579E03C1B}" type="slidenum">
              <a:rPr lang="en-US" altLang="en-US" smtClean="0">
                <a:solidFill>
                  <a:schemeClr val="tx1"/>
                </a:solidFill>
              </a:rPr>
              <a:pPr/>
              <a:t>3</a:t>
            </a:fld>
            <a:endParaRPr lang="en-US" altLang="en-US" smtClean="0">
              <a:solidFill>
                <a:schemeClr val="tx1"/>
              </a:solidFill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7" y="1268414"/>
            <a:ext cx="6623051" cy="2892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269" name="ZoneTexte 5"/>
          <p:cNvSpPr txBox="1">
            <a:spLocks noChangeArrowheads="1"/>
          </p:cNvSpPr>
          <p:nvPr/>
        </p:nvSpPr>
        <p:spPr bwMode="auto">
          <a:xfrm>
            <a:off x="6911754" y="1557338"/>
            <a:ext cx="4925323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4F4E52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rgbClr val="4F4E52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rgbClr val="4F4E52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rgbClr val="4F4E52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rgbClr val="4F4E5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9pPr>
          </a:lstStyle>
          <a:p>
            <a:pPr algn="ctr"/>
            <a:r>
              <a:rPr lang="fr-FR" altLang="fr-FR" sz="2400" b="1" dirty="0"/>
              <a:t>« V cycle » </a:t>
            </a:r>
            <a:r>
              <a:rPr lang="fr-FR" altLang="fr-FR" dirty="0"/>
              <a:t/>
            </a:r>
            <a:br>
              <a:rPr lang="fr-FR" altLang="fr-FR" dirty="0"/>
            </a:br>
            <a:r>
              <a:rPr lang="fr-FR" altLang="fr-FR" dirty="0"/>
              <a:t>for </a:t>
            </a:r>
            <a:r>
              <a:rPr lang="fr-FR" altLang="fr-FR" dirty="0" smtClean="0"/>
              <a:t>the development </a:t>
            </a:r>
            <a:r>
              <a:rPr lang="fr-FR" altLang="fr-FR" dirty="0"/>
              <a:t>and validation </a:t>
            </a:r>
            <a:br>
              <a:rPr lang="fr-FR" altLang="fr-FR" dirty="0"/>
            </a:br>
            <a:r>
              <a:rPr lang="fr-FR" altLang="fr-FR" dirty="0"/>
              <a:t>of </a:t>
            </a:r>
            <a:r>
              <a:rPr lang="fr-FR" altLang="fr-FR" dirty="0" smtClean="0"/>
              <a:t>the LOTAR standards</a:t>
            </a:r>
            <a:br>
              <a:rPr lang="fr-FR" altLang="fr-FR" dirty="0" smtClean="0"/>
            </a:br>
            <a:r>
              <a:rPr lang="fr-FR" altLang="fr-FR" dirty="0" smtClean="0"/>
              <a:t>to </a:t>
            </a:r>
            <a:r>
              <a:rPr lang="en-GB" altLang="fr-FR" dirty="0" smtClean="0"/>
              <a:t>ensure</a:t>
            </a:r>
            <a:r>
              <a:rPr lang="fr-FR" altLang="fr-FR" dirty="0" smtClean="0"/>
              <a:t> succesful implementations </a:t>
            </a:r>
            <a:br>
              <a:rPr lang="fr-FR" altLang="fr-FR" dirty="0" smtClean="0"/>
            </a:br>
            <a:r>
              <a:rPr lang="fr-FR" altLang="fr-FR" dirty="0" smtClean="0"/>
              <a:t>of the LOTAR standards by the A&amp;D industries</a:t>
            </a:r>
            <a:br>
              <a:rPr lang="fr-FR" altLang="fr-FR" dirty="0" smtClean="0"/>
            </a:br>
            <a:r>
              <a:rPr lang="fr-FR" altLang="fr-FR" dirty="0" smtClean="0"/>
              <a:t>(cost reduction, and predictable time frame)</a:t>
            </a:r>
            <a:endParaRPr lang="en-GB" altLang="en-US" dirty="0"/>
          </a:p>
        </p:txBody>
      </p:sp>
      <p:sp>
        <p:nvSpPr>
          <p:cNvPr id="11270" name="ZoneTexte 8"/>
          <p:cNvSpPr txBox="1">
            <a:spLocks noChangeArrowheads="1"/>
          </p:cNvSpPr>
          <p:nvPr/>
        </p:nvSpPr>
        <p:spPr bwMode="auto">
          <a:xfrm>
            <a:off x="1813988" y="5183189"/>
            <a:ext cx="253999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rgbClr val="4F4E52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rgbClr val="4F4E52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rgbClr val="4F4E52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rgbClr val="4F4E52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rgbClr val="4F4E5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9pPr>
          </a:lstStyle>
          <a:p>
            <a:pPr algn="ctr"/>
            <a:r>
              <a:rPr lang="en-GB" altLang="en-US" sz="2400" b="1"/>
              <a:t>Target scope </a:t>
            </a:r>
            <a:r>
              <a:rPr lang="en-GB" altLang="en-US"/>
              <a:t/>
            </a:r>
            <a:br>
              <a:rPr lang="en-GB" altLang="en-US"/>
            </a:br>
            <a:r>
              <a:rPr lang="en-GB" altLang="en-US"/>
              <a:t>of the LOTAR standard</a:t>
            </a:r>
          </a:p>
        </p:txBody>
      </p:sp>
      <p:pic>
        <p:nvPicPr>
          <p:cNvPr id="1127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401" y="3579813"/>
            <a:ext cx="7507817" cy="294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Rectangle 2"/>
          <p:cNvSpPr>
            <a:spLocks noChangeArrowheads="1"/>
          </p:cNvSpPr>
          <p:nvPr/>
        </p:nvSpPr>
        <p:spPr bwMode="auto">
          <a:xfrm>
            <a:off x="5232400" y="3644900"/>
            <a:ext cx="6815667" cy="2879725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rgbClr val="4F4E52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rgbClr val="4F4E52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rgbClr val="4F4E52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rgbClr val="4F4E52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rgbClr val="4F4E5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9pPr>
          </a:lstStyle>
          <a:p>
            <a:pPr algn="ctr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447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31595" y="125413"/>
            <a:ext cx="9102067" cy="825500"/>
          </a:xfrm>
        </p:spPr>
        <p:txBody>
          <a:bodyPr/>
          <a:lstStyle/>
          <a:p>
            <a:r>
              <a:rPr lang="en-GB" sz="2800" dirty="0" smtClean="0"/>
              <a:t>Overview of NAS / EN 9300 LOTAR parts </a:t>
            </a:r>
            <a:r>
              <a:rPr lang="en-GB" sz="1800" dirty="0" smtClean="0"/>
              <a:t>(Status Oct. 2017)</a:t>
            </a:r>
            <a:endParaRPr lang="en-GB" sz="1800" dirty="0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8196263" y="1208088"/>
            <a:ext cx="0" cy="392400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6602741" y="1216790"/>
            <a:ext cx="0" cy="392400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9506337" y="5181375"/>
            <a:ext cx="2508250" cy="127553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noAutofit/>
          </a:bodyPr>
          <a:lstStyle/>
          <a:p>
            <a:endParaRPr lang="en-GB" sz="1600"/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01756" y="5638017"/>
            <a:ext cx="1110248" cy="329585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10799" rIns="10799" bIns="10799">
            <a:spAutoFit/>
          </a:bodyPr>
          <a:lstStyle>
            <a:defPPr>
              <a:defRPr lang="en-US"/>
            </a:defPPr>
            <a:lvl1pPr algn="ctr">
              <a:buSzPct val="80000"/>
              <a:buFont typeface="Webdings" pitchFamily="18" charset="2"/>
              <a:buNone/>
              <a:defRPr sz="1000" b="0" u="none"/>
            </a:lvl1pPr>
          </a:lstStyle>
          <a:p>
            <a:r>
              <a:rPr lang="en-US" altLang="en-US" b="1" dirty="0"/>
              <a:t>Part 1: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Common Overview</a:t>
            </a:r>
            <a:endParaRPr lang="en-GB" altLang="en-US" dirty="0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2272008" y="5638015"/>
            <a:ext cx="1494969" cy="329585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10799" rIns="10799" bIns="10799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1000" b="1" u="none" dirty="0"/>
              <a:t>Part 3: </a:t>
            </a:r>
            <a:r>
              <a:rPr lang="en-US" altLang="en-US" sz="1000" b="0" u="none" dirty="0"/>
              <a:t/>
            </a:r>
            <a:br>
              <a:rPr lang="en-US" altLang="en-US" sz="1000" b="0" u="none" dirty="0"/>
            </a:br>
            <a:r>
              <a:rPr lang="en-US" altLang="en-US" sz="1000" b="0" u="none" dirty="0"/>
              <a:t>Fundamentals </a:t>
            </a:r>
            <a:r>
              <a:rPr lang="en-US" altLang="en-US" sz="1000" dirty="0" smtClean="0"/>
              <a:t>&amp;</a:t>
            </a:r>
            <a:r>
              <a:rPr lang="en-US" altLang="en-US" sz="1000" b="0" u="none" dirty="0" smtClean="0"/>
              <a:t> </a:t>
            </a:r>
            <a:r>
              <a:rPr lang="en-US" altLang="en-US" sz="1000" b="0" u="none" dirty="0"/>
              <a:t>concepts</a:t>
            </a:r>
            <a:endParaRPr lang="en-GB" altLang="en-US" sz="1000" b="0" u="none" dirty="0"/>
          </a:p>
        </p:txBody>
      </p:sp>
      <p:sp>
        <p:nvSpPr>
          <p:cNvPr id="13" name="Text Box 9" descr="Diagonales larges vers le haut"/>
          <p:cNvSpPr txBox="1">
            <a:spLocks noChangeArrowheads="1"/>
          </p:cNvSpPr>
          <p:nvPr/>
        </p:nvSpPr>
        <p:spPr bwMode="auto">
          <a:xfrm>
            <a:off x="1350039" y="5638016"/>
            <a:ext cx="816898" cy="329585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10799" rIns="10799" bIns="10799">
            <a:spAutoFit/>
          </a:bodyPr>
          <a:lstStyle>
            <a:defPPr>
              <a:defRPr lang="en-US"/>
            </a:defPPr>
            <a:lvl1pPr algn="ctr">
              <a:buSzPct val="80000"/>
              <a:buFont typeface="Webdings" pitchFamily="18" charset="2"/>
              <a:buNone/>
              <a:defRPr sz="1000" b="0" u="none"/>
            </a:lvl1pPr>
          </a:lstStyle>
          <a:p>
            <a:r>
              <a:rPr lang="en-US" altLang="en-US" b="1" dirty="0"/>
              <a:t>Part 2: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Requirements</a:t>
            </a:r>
            <a:endParaRPr lang="en-GB" altLang="en-US" dirty="0"/>
          </a:p>
        </p:txBody>
      </p:sp>
      <p:sp>
        <p:nvSpPr>
          <p:cNvPr id="14" name="Text Box 10" descr="Diagonales larges vers le haut"/>
          <p:cNvSpPr txBox="1">
            <a:spLocks noChangeArrowheads="1"/>
          </p:cNvSpPr>
          <p:nvPr/>
        </p:nvSpPr>
        <p:spPr bwMode="auto">
          <a:xfrm>
            <a:off x="262084" y="4145817"/>
            <a:ext cx="1113454" cy="483474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10799" rIns="10799" bIns="10799">
            <a:spAutoFit/>
          </a:bodyPr>
          <a:lstStyle>
            <a:defPPr>
              <a:defRPr lang="en-US"/>
            </a:defPPr>
            <a:lvl1pPr algn="ctr">
              <a:buSzPct val="80000"/>
              <a:buFont typeface="Webdings" pitchFamily="18" charset="2"/>
              <a:buNone/>
              <a:defRPr sz="1000" b="0" u="none"/>
            </a:lvl1pPr>
          </a:lstStyle>
          <a:p>
            <a:r>
              <a:rPr lang="en-GB" altLang="en-US" b="1" dirty="0"/>
              <a:t>Part </a:t>
            </a:r>
            <a:r>
              <a:rPr lang="en-GB" altLang="en-US" b="1" dirty="0" smtClean="0"/>
              <a:t>110 E2</a:t>
            </a:r>
            <a:r>
              <a:rPr lang="en-GB" altLang="en-US" dirty="0"/>
              <a:t/>
            </a:r>
            <a:br>
              <a:rPr lang="en-GB" altLang="en-US" dirty="0"/>
            </a:br>
            <a:r>
              <a:rPr lang="en-GB" altLang="en-US" dirty="0"/>
              <a:t>CAD 3D explicit </a:t>
            </a:r>
            <a:br>
              <a:rPr lang="en-GB" altLang="en-US" dirty="0"/>
            </a:br>
            <a:r>
              <a:rPr lang="en-GB" altLang="en-US" dirty="0"/>
              <a:t>&amp; </a:t>
            </a:r>
            <a:r>
              <a:rPr lang="en-GB" altLang="en-US" dirty="0" err="1"/>
              <a:t>tessel</a:t>
            </a:r>
            <a:r>
              <a:rPr lang="en-GB" altLang="en-US" dirty="0"/>
              <a:t>. geometry </a:t>
            </a:r>
          </a:p>
        </p:txBody>
      </p:sp>
      <p:sp>
        <p:nvSpPr>
          <p:cNvPr id="15" name="Text Box 11" descr="Diagonales larges vers le haut"/>
          <p:cNvSpPr txBox="1">
            <a:spLocks noChangeArrowheads="1"/>
          </p:cNvSpPr>
          <p:nvPr/>
        </p:nvSpPr>
        <p:spPr bwMode="auto">
          <a:xfrm>
            <a:off x="1706174" y="4145817"/>
            <a:ext cx="1129484" cy="483474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10799" rIns="10799" bIns="10799">
            <a:spAutoFit/>
          </a:bodyPr>
          <a:lstStyle>
            <a:defPPr>
              <a:defRPr lang="en-US"/>
            </a:defPPr>
            <a:lvl1pPr algn="ctr">
              <a:buSzPct val="80000"/>
              <a:buFont typeface="Webdings" pitchFamily="18" charset="2"/>
              <a:buNone/>
              <a:defRPr sz="1000" b="0" u="none"/>
            </a:lvl1pPr>
          </a:lstStyle>
          <a:p>
            <a:r>
              <a:rPr lang="en-GB" altLang="en-US" b="1" dirty="0"/>
              <a:t>Part 115: </a:t>
            </a:r>
            <a:r>
              <a:rPr lang="en-GB" altLang="en-US" dirty="0"/>
              <a:t/>
            </a:r>
            <a:br>
              <a:rPr lang="en-GB" altLang="en-US" dirty="0"/>
            </a:br>
            <a:r>
              <a:rPr lang="en-GB" altLang="en-US" dirty="0"/>
              <a:t>CAD 3D (explicit)</a:t>
            </a:r>
            <a:br>
              <a:rPr lang="en-GB" altLang="en-US" dirty="0"/>
            </a:br>
            <a:r>
              <a:rPr lang="en-GB" altLang="en-US" dirty="0"/>
              <a:t> assembly structure</a:t>
            </a: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213528" y="3356809"/>
            <a:ext cx="1204825" cy="637362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10799" rIns="10799" bIns="10799">
            <a:spAutoFit/>
          </a:bodyPr>
          <a:lstStyle/>
          <a:p>
            <a:pPr algn="ctr"/>
            <a:r>
              <a:rPr lang="en-GB" altLang="en-US" sz="1000" b="1" u="none" dirty="0"/>
              <a:t>Part </a:t>
            </a:r>
            <a:r>
              <a:rPr lang="en-GB" altLang="en-US" sz="1000" b="1" u="none" dirty="0" smtClean="0"/>
              <a:t>120</a:t>
            </a:r>
            <a:r>
              <a:rPr lang="en-GB" altLang="en-US" sz="1000" b="1" dirty="0"/>
              <a:t> </a:t>
            </a:r>
            <a:r>
              <a:rPr lang="en-GB" altLang="en-US" sz="1000" b="1" dirty="0" smtClean="0"/>
              <a:t>E2</a:t>
            </a:r>
            <a:r>
              <a:rPr lang="en-GB" altLang="en-US" sz="1000" b="0" u="none" dirty="0"/>
              <a:t/>
            </a:r>
            <a:br>
              <a:rPr lang="en-GB" altLang="en-US" sz="1000" b="0" u="none" dirty="0"/>
            </a:br>
            <a:r>
              <a:rPr lang="en-GB" altLang="en-US" sz="1000" b="0" u="none" dirty="0"/>
              <a:t>CAD </a:t>
            </a:r>
            <a:r>
              <a:rPr lang="en-GB" altLang="en-US" sz="1000" b="0" u="none" dirty="0" smtClean="0"/>
              <a:t>3D</a:t>
            </a:r>
            <a:r>
              <a:rPr lang="en-GB" altLang="en-US" sz="1000" dirty="0" smtClean="0"/>
              <a:t> </a:t>
            </a:r>
            <a:r>
              <a:rPr lang="en-GB" altLang="en-US" sz="1000" b="0" u="none" dirty="0" smtClean="0"/>
              <a:t>geometry </a:t>
            </a:r>
            <a:br>
              <a:rPr lang="en-GB" altLang="en-US" sz="1000" b="0" u="none" dirty="0" smtClean="0"/>
            </a:br>
            <a:r>
              <a:rPr lang="en-GB" altLang="en-US" sz="1000" b="0" u="none" dirty="0" smtClean="0"/>
              <a:t>with PMI </a:t>
            </a:r>
            <a:br>
              <a:rPr lang="en-GB" altLang="en-US" sz="1000" b="0" u="none" dirty="0" smtClean="0"/>
            </a:br>
            <a:r>
              <a:rPr lang="en-GB" altLang="en-US" sz="1000" b="0" u="none" dirty="0" smtClean="0"/>
              <a:t>Graphic presentation</a:t>
            </a:r>
            <a:endParaRPr lang="en-GB" altLang="en-US" sz="1000" b="0" u="none" dirty="0"/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108220" y="1851762"/>
            <a:ext cx="1441990" cy="4834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0799" tIns="10799" rIns="10799" bIns="10799">
            <a:spAutoFit/>
          </a:bodyPr>
          <a:lstStyle/>
          <a:p>
            <a:pPr algn="ctr"/>
            <a:r>
              <a:rPr lang="en-GB" altLang="en-US" sz="1000" b="1" u="none" dirty="0"/>
              <a:t>Part </a:t>
            </a:r>
            <a:r>
              <a:rPr lang="en-GB" altLang="en-US" sz="1000" b="1" u="none" dirty="0" smtClean="0"/>
              <a:t>130</a:t>
            </a:r>
            <a:r>
              <a:rPr lang="en-GB" altLang="en-US" sz="1000" b="0" u="none" dirty="0"/>
              <a:t/>
            </a:r>
            <a:br>
              <a:rPr lang="en-GB" altLang="en-US" sz="1000" b="0" u="none" dirty="0"/>
            </a:br>
            <a:r>
              <a:rPr lang="en-GB" altLang="en-US" sz="1000" b="0" u="none" dirty="0"/>
              <a:t>CAD </a:t>
            </a:r>
            <a:r>
              <a:rPr lang="en-GB" altLang="en-US" sz="1000" b="0" u="none" dirty="0" smtClean="0"/>
              <a:t>3D with </a:t>
            </a:r>
            <a:r>
              <a:rPr lang="en-GB" altLang="en-US" sz="1000" dirty="0"/>
              <a:t>Manufacturing  Features</a:t>
            </a:r>
            <a:endParaRPr lang="en-GB" altLang="en-US" sz="1000" b="0" u="none" dirty="0"/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1682067" y="3354352"/>
            <a:ext cx="1175971" cy="637362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10799" rIns="10799" bIns="10799">
            <a:spAutoFit/>
          </a:bodyPr>
          <a:lstStyle>
            <a:defPPr>
              <a:defRPr lang="en-US"/>
            </a:defPPr>
            <a:lvl1pPr algn="ctr">
              <a:defRPr sz="1000" b="1" u="none"/>
            </a:lvl1pPr>
          </a:lstStyle>
          <a:p>
            <a:r>
              <a:rPr lang="en-GB" altLang="en-US" dirty="0"/>
              <a:t>Part 125:</a:t>
            </a:r>
            <a:br>
              <a:rPr lang="en-GB" altLang="en-US" dirty="0"/>
            </a:br>
            <a:r>
              <a:rPr lang="en-GB" altLang="en-US" b="0" dirty="0"/>
              <a:t>CAD assembly</a:t>
            </a:r>
            <a:br>
              <a:rPr lang="en-GB" altLang="en-US" b="0" dirty="0"/>
            </a:br>
            <a:r>
              <a:rPr lang="en-GB" altLang="en-US" b="0" dirty="0"/>
              <a:t> structure with PMI </a:t>
            </a:r>
            <a:br>
              <a:rPr lang="en-GB" altLang="en-US" b="0" dirty="0"/>
            </a:br>
            <a:r>
              <a:rPr lang="en-GB" altLang="en-US" b="0" dirty="0"/>
              <a:t>graphic presentation</a:t>
            </a:r>
          </a:p>
        </p:txBody>
      </p:sp>
      <p:cxnSp>
        <p:nvCxnSpPr>
          <p:cNvPr id="20" name="AutoShape 16"/>
          <p:cNvCxnSpPr>
            <a:cxnSpLocks noChangeShapeType="1"/>
          </p:cNvCxnSpPr>
          <p:nvPr/>
        </p:nvCxnSpPr>
        <p:spPr bwMode="auto">
          <a:xfrm flipV="1">
            <a:off x="1514475" y="4267200"/>
            <a:ext cx="96838" cy="1588"/>
          </a:xfrm>
          <a:prstGeom prst="straightConnector1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AutoShape 19"/>
          <p:cNvCxnSpPr>
            <a:cxnSpLocks noChangeShapeType="1"/>
            <a:stCxn id="14" idx="0"/>
            <a:endCxn id="16" idx="2"/>
          </p:cNvCxnSpPr>
          <p:nvPr/>
        </p:nvCxnSpPr>
        <p:spPr bwMode="auto">
          <a:xfrm flipH="1" flipV="1">
            <a:off x="815941" y="3994171"/>
            <a:ext cx="2870" cy="151646"/>
          </a:xfrm>
          <a:prstGeom prst="straightConnector1">
            <a:avLst/>
          </a:prstGeom>
          <a:noFill/>
          <a:ln w="12700">
            <a:solidFill>
              <a:srgbClr val="FF0000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AutoShape 20"/>
          <p:cNvCxnSpPr>
            <a:cxnSpLocks noChangeShapeType="1"/>
          </p:cNvCxnSpPr>
          <p:nvPr/>
        </p:nvCxnSpPr>
        <p:spPr bwMode="auto">
          <a:xfrm flipV="1">
            <a:off x="1038225" y="2684463"/>
            <a:ext cx="0" cy="149225"/>
          </a:xfrm>
          <a:prstGeom prst="straightConnector1">
            <a:avLst/>
          </a:prstGeom>
          <a:noFill/>
          <a:ln w="12700">
            <a:solidFill>
              <a:srgbClr val="FF0000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AutoShape 22"/>
          <p:cNvCxnSpPr>
            <a:cxnSpLocks noChangeShapeType="1"/>
            <a:stCxn id="15" idx="0"/>
            <a:endCxn id="18" idx="2"/>
          </p:cNvCxnSpPr>
          <p:nvPr/>
        </p:nvCxnSpPr>
        <p:spPr bwMode="auto">
          <a:xfrm flipH="1" flipV="1">
            <a:off x="2270053" y="3991714"/>
            <a:ext cx="863" cy="154103"/>
          </a:xfrm>
          <a:prstGeom prst="straightConnector1">
            <a:avLst/>
          </a:prstGeom>
          <a:noFill/>
          <a:ln w="12700">
            <a:solidFill>
              <a:srgbClr val="FF0000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Line 23"/>
          <p:cNvSpPr>
            <a:spLocks noChangeShapeType="1"/>
          </p:cNvSpPr>
          <p:nvPr/>
        </p:nvSpPr>
        <p:spPr bwMode="auto">
          <a:xfrm flipV="1">
            <a:off x="0" y="5150075"/>
            <a:ext cx="12212638" cy="313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000"/>
          </a:p>
        </p:txBody>
      </p:sp>
      <p:sp>
        <p:nvSpPr>
          <p:cNvPr id="28" name="Text Box 24" descr="Diagonales larges vers le haut"/>
          <p:cNvSpPr txBox="1">
            <a:spLocks noChangeArrowheads="1"/>
          </p:cNvSpPr>
          <p:nvPr/>
        </p:nvSpPr>
        <p:spPr bwMode="auto">
          <a:xfrm>
            <a:off x="821228" y="4785728"/>
            <a:ext cx="1494969" cy="329585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10799" rIns="10799" bIns="10799">
            <a:spAutoFit/>
          </a:bodyPr>
          <a:lstStyle>
            <a:defPPr>
              <a:defRPr lang="en-US"/>
            </a:defPPr>
            <a:lvl1pPr algn="ctr">
              <a:buSzPct val="80000"/>
              <a:buFont typeface="Webdings" pitchFamily="18" charset="2"/>
              <a:buNone/>
              <a:defRPr sz="1000" b="0" u="none"/>
            </a:lvl1pPr>
          </a:lstStyle>
          <a:p>
            <a:r>
              <a:rPr lang="en-GB" altLang="en-US" b="1" dirty="0"/>
              <a:t>Part 100:</a:t>
            </a:r>
            <a:r>
              <a:rPr lang="en-GB" altLang="en-US" dirty="0"/>
              <a:t/>
            </a:r>
            <a:br>
              <a:rPr lang="en-GB" altLang="en-US" dirty="0"/>
            </a:br>
            <a:r>
              <a:rPr lang="en-GB" altLang="en-US" dirty="0"/>
              <a:t>Fundamentals &amp; concepts</a:t>
            </a:r>
          </a:p>
        </p:txBody>
      </p:sp>
      <p:cxnSp>
        <p:nvCxnSpPr>
          <p:cNvPr id="29" name="AutoShape 25"/>
          <p:cNvCxnSpPr>
            <a:cxnSpLocks noChangeShapeType="1"/>
            <a:stCxn id="28" idx="1"/>
            <a:endCxn id="14" idx="1"/>
          </p:cNvCxnSpPr>
          <p:nvPr/>
        </p:nvCxnSpPr>
        <p:spPr bwMode="auto">
          <a:xfrm rot="10800000">
            <a:off x="262084" y="4387555"/>
            <a:ext cx="559144" cy="562967"/>
          </a:xfrm>
          <a:prstGeom prst="bentConnector3">
            <a:avLst>
              <a:gd name="adj1" fmla="val 140884"/>
            </a:avLst>
          </a:prstGeom>
          <a:noFill/>
          <a:ln w="12700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AutoShape 26"/>
          <p:cNvCxnSpPr>
            <a:cxnSpLocks noChangeShapeType="1"/>
            <a:stCxn id="28" idx="1"/>
            <a:endCxn id="16" idx="1"/>
          </p:cNvCxnSpPr>
          <p:nvPr/>
        </p:nvCxnSpPr>
        <p:spPr bwMode="auto">
          <a:xfrm rot="10800000">
            <a:off x="213528" y="3675491"/>
            <a:ext cx="607700" cy="1275031"/>
          </a:xfrm>
          <a:prstGeom prst="bentConnector3">
            <a:avLst>
              <a:gd name="adj1" fmla="val 129258"/>
            </a:avLst>
          </a:prstGeom>
          <a:noFill/>
          <a:ln w="12700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AutoShape 28"/>
          <p:cNvCxnSpPr>
            <a:cxnSpLocks noChangeShapeType="1"/>
            <a:stCxn id="28" idx="3"/>
            <a:endCxn id="15" idx="3"/>
          </p:cNvCxnSpPr>
          <p:nvPr/>
        </p:nvCxnSpPr>
        <p:spPr bwMode="auto">
          <a:xfrm flipV="1">
            <a:off x="2316197" y="4387554"/>
            <a:ext cx="519461" cy="562967"/>
          </a:xfrm>
          <a:prstGeom prst="bentConnector3">
            <a:avLst>
              <a:gd name="adj1" fmla="val 144007"/>
            </a:avLst>
          </a:prstGeom>
          <a:noFill/>
          <a:ln w="12700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Text Box 31"/>
          <p:cNvSpPr txBox="1">
            <a:spLocks noChangeArrowheads="1"/>
          </p:cNvSpPr>
          <p:nvPr/>
        </p:nvSpPr>
        <p:spPr bwMode="auto">
          <a:xfrm>
            <a:off x="7184836" y="5272088"/>
            <a:ext cx="911476" cy="760473"/>
          </a:xfrm>
          <a:prstGeom prst="rect">
            <a:avLst/>
          </a:prstGeom>
          <a:solidFill>
            <a:srgbClr val="FF99FF"/>
          </a:solidFill>
          <a:ln w="127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10799" rIns="10799" bIns="10799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sz="1600" u="none" dirty="0"/>
              <a:t>Common </a:t>
            </a:r>
            <a:r>
              <a:rPr lang="en-GB" altLang="en-US" sz="1600" u="none" dirty="0" smtClean="0"/>
              <a:t/>
            </a:r>
            <a:br>
              <a:rPr lang="en-GB" altLang="en-US" sz="1600" u="none" dirty="0" smtClean="0"/>
            </a:br>
            <a:r>
              <a:rPr lang="en-GB" altLang="en-US" sz="1600" u="none" dirty="0" smtClean="0"/>
              <a:t>Process</a:t>
            </a:r>
            <a:r>
              <a:rPr lang="en-GB" altLang="en-US" sz="1600" u="none" dirty="0"/>
              <a:t/>
            </a:r>
            <a:br>
              <a:rPr lang="en-GB" altLang="en-US" sz="1600" u="none" dirty="0"/>
            </a:br>
            <a:r>
              <a:rPr lang="en-GB" altLang="en-US" sz="1600" u="none" dirty="0"/>
              <a:t>Parts  </a:t>
            </a:r>
          </a:p>
        </p:txBody>
      </p:sp>
      <p:sp>
        <p:nvSpPr>
          <p:cNvPr id="36" name="Text Box 32"/>
          <p:cNvSpPr txBox="1">
            <a:spLocks noChangeArrowheads="1"/>
          </p:cNvSpPr>
          <p:nvPr/>
        </p:nvSpPr>
        <p:spPr bwMode="auto">
          <a:xfrm>
            <a:off x="562839" y="1176338"/>
            <a:ext cx="1779446" cy="383873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00" tIns="7200" rIns="7200" bIns="720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sz="1200" u="none" dirty="0"/>
              <a:t>CAD Geometry </a:t>
            </a:r>
            <a:r>
              <a:rPr lang="en-GB" altLang="en-US" sz="1200" u="none" dirty="0" smtClean="0"/>
              <a:t>with PMI</a:t>
            </a:r>
            <a:br>
              <a:rPr lang="en-GB" altLang="en-US" sz="1200" u="none" dirty="0" smtClean="0"/>
            </a:br>
            <a:r>
              <a:rPr lang="en-GB" altLang="en-US" sz="1200" dirty="0" smtClean="0"/>
              <a:t>&amp; Mechanical information </a:t>
            </a:r>
            <a:endParaRPr lang="en-GB" altLang="en-US" sz="1200" u="none" dirty="0"/>
          </a:p>
        </p:txBody>
      </p:sp>
      <p:sp>
        <p:nvSpPr>
          <p:cNvPr id="37" name="Text Box 33"/>
          <p:cNvSpPr txBox="1">
            <a:spLocks noChangeArrowheads="1"/>
          </p:cNvSpPr>
          <p:nvPr/>
        </p:nvSpPr>
        <p:spPr bwMode="auto">
          <a:xfrm>
            <a:off x="3118926" y="1197947"/>
            <a:ext cx="1683134" cy="391141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00" tIns="7200" rIns="7200" bIns="720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sz="1200" u="none" dirty="0"/>
              <a:t>Product </a:t>
            </a:r>
            <a:r>
              <a:rPr lang="en-GB" altLang="en-US" sz="1200" u="none" dirty="0" smtClean="0"/>
              <a:t>Management</a:t>
            </a:r>
            <a:br>
              <a:rPr lang="en-GB" altLang="en-US" sz="1200" u="none" dirty="0" smtClean="0"/>
            </a:br>
            <a:r>
              <a:rPr lang="en-GB" altLang="en-US" sz="1200" u="none" dirty="0" smtClean="0"/>
              <a:t>Data</a:t>
            </a:r>
            <a:endParaRPr lang="en-GB" altLang="en-US" sz="1200" u="none" dirty="0"/>
          </a:p>
        </p:txBody>
      </p:sp>
      <p:sp>
        <p:nvSpPr>
          <p:cNvPr id="38" name="Text Box 34"/>
          <p:cNvSpPr txBox="1">
            <a:spLocks noChangeArrowheads="1"/>
          </p:cNvSpPr>
          <p:nvPr/>
        </p:nvSpPr>
        <p:spPr bwMode="auto">
          <a:xfrm>
            <a:off x="5196164" y="1196567"/>
            <a:ext cx="993229" cy="391141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00" tIns="7200" rIns="7200" bIns="720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sz="1200" dirty="0" smtClean="0"/>
              <a:t>Advanced </a:t>
            </a:r>
            <a:br>
              <a:rPr lang="en-GB" altLang="en-US" sz="1200" dirty="0" smtClean="0"/>
            </a:br>
            <a:r>
              <a:rPr lang="en-GB" altLang="en-US" sz="1200" dirty="0" smtClean="0"/>
              <a:t>Manufacturing</a:t>
            </a:r>
            <a:endParaRPr lang="en-GB" altLang="en-US" sz="1200" u="none" dirty="0"/>
          </a:p>
        </p:txBody>
      </p:sp>
      <p:sp>
        <p:nvSpPr>
          <p:cNvPr id="39" name="Text Box 35"/>
          <p:cNvSpPr txBox="1">
            <a:spLocks noChangeArrowheads="1"/>
          </p:cNvSpPr>
          <p:nvPr/>
        </p:nvSpPr>
        <p:spPr bwMode="auto">
          <a:xfrm>
            <a:off x="9382786" y="1195388"/>
            <a:ext cx="1443224" cy="391141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00" tIns="7200" rIns="7200" bIns="720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sz="1200" u="none" dirty="0" smtClean="0"/>
              <a:t>Engineering Analysis</a:t>
            </a:r>
            <a:br>
              <a:rPr lang="en-GB" altLang="en-US" sz="1200" u="none" dirty="0" smtClean="0"/>
            </a:br>
            <a:r>
              <a:rPr lang="en-GB" altLang="en-US" sz="1200" u="none" dirty="0" smtClean="0"/>
              <a:t>&amp; Simulation</a:t>
            </a:r>
            <a:endParaRPr lang="en-GB" altLang="en-US" sz="1200" u="none" dirty="0"/>
          </a:p>
        </p:txBody>
      </p:sp>
      <p:sp>
        <p:nvSpPr>
          <p:cNvPr id="40" name="Text Box 36"/>
          <p:cNvSpPr txBox="1">
            <a:spLocks noChangeArrowheads="1"/>
          </p:cNvSpPr>
          <p:nvPr/>
        </p:nvSpPr>
        <p:spPr bwMode="auto">
          <a:xfrm>
            <a:off x="8444853" y="1195388"/>
            <a:ext cx="450558" cy="199207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00" tIns="7200" rIns="7200" bIns="720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sz="1200" u="none" dirty="0" smtClean="0"/>
              <a:t>MBSE</a:t>
            </a:r>
            <a:endParaRPr lang="en-GB" altLang="en-US" sz="1200" u="none" dirty="0"/>
          </a:p>
        </p:txBody>
      </p:sp>
      <p:sp>
        <p:nvSpPr>
          <p:cNvPr id="41" name="Line 37"/>
          <p:cNvSpPr>
            <a:spLocks noChangeShapeType="1"/>
          </p:cNvSpPr>
          <p:nvPr/>
        </p:nvSpPr>
        <p:spPr bwMode="auto">
          <a:xfrm>
            <a:off x="3033713" y="1195388"/>
            <a:ext cx="0" cy="392400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" name="Line 38"/>
          <p:cNvSpPr>
            <a:spLocks noChangeShapeType="1"/>
          </p:cNvSpPr>
          <p:nvPr/>
        </p:nvSpPr>
        <p:spPr bwMode="auto">
          <a:xfrm>
            <a:off x="4903162" y="1230313"/>
            <a:ext cx="0" cy="392400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" name="Text Box 39"/>
          <p:cNvSpPr txBox="1">
            <a:spLocks noChangeArrowheads="1"/>
          </p:cNvSpPr>
          <p:nvPr/>
        </p:nvSpPr>
        <p:spPr bwMode="auto">
          <a:xfrm>
            <a:off x="3187954" y="4784176"/>
            <a:ext cx="1494968" cy="329585"/>
          </a:xfrm>
          <a:prstGeom prst="rect">
            <a:avLst/>
          </a:prstGeom>
          <a:pattFill prst="wdUpDiag">
            <a:fgClr>
              <a:srgbClr val="99FF99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10799" rIns="10799" bIns="10799">
            <a:spAutoFit/>
          </a:bodyPr>
          <a:lstStyle>
            <a:defPPr>
              <a:defRPr lang="en-US"/>
            </a:defPPr>
            <a:lvl1pPr algn="ctr">
              <a:defRPr sz="1000" b="1" u="none"/>
            </a:lvl1pPr>
          </a:lstStyle>
          <a:p>
            <a:r>
              <a:rPr lang="en-GB" altLang="en-US" dirty="0"/>
              <a:t>Part 200:</a:t>
            </a:r>
            <a:br>
              <a:rPr lang="en-GB" altLang="en-US" dirty="0"/>
            </a:br>
            <a:r>
              <a:rPr lang="en-GB" altLang="en-US" b="0" dirty="0"/>
              <a:t>Fundamentals &amp; concepts</a:t>
            </a:r>
          </a:p>
        </p:txBody>
      </p:sp>
      <p:cxnSp>
        <p:nvCxnSpPr>
          <p:cNvPr id="44" name="AutoShape 40"/>
          <p:cNvCxnSpPr>
            <a:cxnSpLocks noChangeShapeType="1"/>
            <a:endCxn id="12" idx="0"/>
          </p:cNvCxnSpPr>
          <p:nvPr/>
        </p:nvCxnSpPr>
        <p:spPr bwMode="auto">
          <a:xfrm>
            <a:off x="1568713" y="5212135"/>
            <a:ext cx="1450780" cy="425880"/>
          </a:xfrm>
          <a:prstGeom prst="straightConnector1">
            <a:avLst/>
          </a:prstGeom>
          <a:noFill/>
          <a:ln w="12700">
            <a:solidFill>
              <a:schemeClr val="accent2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5" name="AutoShape 41"/>
          <p:cNvCxnSpPr>
            <a:cxnSpLocks noChangeShapeType="1"/>
            <a:endCxn id="12" idx="0"/>
          </p:cNvCxnSpPr>
          <p:nvPr/>
        </p:nvCxnSpPr>
        <p:spPr bwMode="auto">
          <a:xfrm flipH="1">
            <a:off x="3019493" y="5210583"/>
            <a:ext cx="915946" cy="427432"/>
          </a:xfrm>
          <a:prstGeom prst="straightConnector1">
            <a:avLst/>
          </a:prstGeom>
          <a:noFill/>
          <a:ln w="12700">
            <a:solidFill>
              <a:schemeClr val="accent2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" name="Text Box 42"/>
          <p:cNvSpPr txBox="1">
            <a:spLocks noChangeArrowheads="1"/>
          </p:cNvSpPr>
          <p:nvPr/>
        </p:nvSpPr>
        <p:spPr bwMode="auto">
          <a:xfrm>
            <a:off x="115630" y="5267244"/>
            <a:ext cx="1174369" cy="268030"/>
          </a:xfrm>
          <a:prstGeom prst="rect">
            <a:avLst/>
          </a:prstGeom>
          <a:solidFill>
            <a:srgbClr val="FF99FF"/>
          </a:solidFill>
          <a:ln w="127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10799" rIns="10799" bIns="10799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sz="1600" u="none" dirty="0"/>
              <a:t>Basic Parts  </a:t>
            </a:r>
          </a:p>
        </p:txBody>
      </p:sp>
      <p:sp>
        <p:nvSpPr>
          <p:cNvPr id="48" name="Text Box 44"/>
          <p:cNvSpPr txBox="1">
            <a:spLocks noChangeArrowheads="1"/>
          </p:cNvSpPr>
          <p:nvPr/>
        </p:nvSpPr>
        <p:spPr bwMode="auto">
          <a:xfrm>
            <a:off x="6819235" y="6196722"/>
            <a:ext cx="1749846" cy="153888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0" rIns="10799" bIns="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sz="1000" b="1" u="none" dirty="0"/>
              <a:t>Part </a:t>
            </a:r>
            <a:r>
              <a:rPr lang="en-GB" altLang="en-US" sz="1000" b="1" u="none" dirty="0" smtClean="0"/>
              <a:t>20</a:t>
            </a:r>
            <a:r>
              <a:rPr lang="en-GB" altLang="en-US" sz="1000" b="0" u="none" dirty="0" smtClean="0"/>
              <a:t>: </a:t>
            </a:r>
            <a:r>
              <a:rPr lang="en-GB" altLang="en-US" sz="1000" b="0" u="none" dirty="0"/>
              <a:t>Preservation Planning</a:t>
            </a:r>
          </a:p>
        </p:txBody>
      </p:sp>
      <p:sp>
        <p:nvSpPr>
          <p:cNvPr id="49" name="Text Box 45"/>
          <p:cNvSpPr txBox="1">
            <a:spLocks noChangeArrowheads="1"/>
          </p:cNvSpPr>
          <p:nvPr/>
        </p:nvSpPr>
        <p:spPr bwMode="auto">
          <a:xfrm>
            <a:off x="5255097" y="6228996"/>
            <a:ext cx="1022084" cy="153888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0" rIns="10799" bIns="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sz="1000" b="1" u="none" dirty="0"/>
              <a:t>Part 15</a:t>
            </a:r>
            <a:r>
              <a:rPr lang="en-GB" altLang="en-US" sz="1000" b="0" u="none" dirty="0"/>
              <a:t>: Removal</a:t>
            </a:r>
          </a:p>
        </p:txBody>
      </p:sp>
      <p:sp>
        <p:nvSpPr>
          <p:cNvPr id="50" name="Text Box 46"/>
          <p:cNvSpPr txBox="1">
            <a:spLocks noChangeArrowheads="1"/>
          </p:cNvSpPr>
          <p:nvPr/>
        </p:nvSpPr>
        <p:spPr bwMode="auto">
          <a:xfrm>
            <a:off x="5255097" y="6019446"/>
            <a:ext cx="1022084" cy="153888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0" rIns="10799" bIns="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sz="1000" b="1" u="none" dirty="0"/>
              <a:t>Part 14</a:t>
            </a:r>
            <a:r>
              <a:rPr lang="en-GB" altLang="en-US" sz="1000" b="0" u="none" dirty="0"/>
              <a:t>: Retrieval</a:t>
            </a:r>
          </a:p>
        </p:txBody>
      </p:sp>
      <p:sp>
        <p:nvSpPr>
          <p:cNvPr id="51" name="Text Box 47"/>
          <p:cNvSpPr txBox="1">
            <a:spLocks noChangeArrowheads="1"/>
          </p:cNvSpPr>
          <p:nvPr/>
        </p:nvSpPr>
        <p:spPr bwMode="auto">
          <a:xfrm>
            <a:off x="5268887" y="5822596"/>
            <a:ext cx="1453291" cy="153888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0" rIns="10799" bIns="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sz="1000" b="1" u="none" dirty="0"/>
              <a:t>Part 13</a:t>
            </a:r>
            <a:r>
              <a:rPr lang="en-GB" altLang="en-US" sz="1000" b="0" u="none" dirty="0"/>
              <a:t>: Archival Storage</a:t>
            </a:r>
          </a:p>
        </p:txBody>
      </p:sp>
      <p:sp>
        <p:nvSpPr>
          <p:cNvPr id="52" name="Text Box 48"/>
          <p:cNvSpPr txBox="1">
            <a:spLocks noChangeArrowheads="1"/>
          </p:cNvSpPr>
          <p:nvPr/>
        </p:nvSpPr>
        <p:spPr bwMode="auto">
          <a:xfrm>
            <a:off x="5280471" y="5622571"/>
            <a:ext cx="863386" cy="153888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0" rIns="10799" bIns="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sz="1000" b="1" u="none" dirty="0"/>
              <a:t>Part 12</a:t>
            </a:r>
            <a:r>
              <a:rPr lang="en-GB" altLang="en-US" sz="1000" b="0" u="none" dirty="0"/>
              <a:t>: Ingest</a:t>
            </a:r>
          </a:p>
        </p:txBody>
      </p:sp>
      <p:sp>
        <p:nvSpPr>
          <p:cNvPr id="53" name="Text Box 49"/>
          <p:cNvSpPr txBox="1">
            <a:spLocks noChangeArrowheads="1"/>
          </p:cNvSpPr>
          <p:nvPr/>
        </p:nvSpPr>
        <p:spPr bwMode="auto">
          <a:xfrm>
            <a:off x="5300506" y="5425721"/>
            <a:ext cx="1480542" cy="153888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0" rIns="10799" bIns="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sz="1000" b="1" u="none" dirty="0"/>
              <a:t>Part 11</a:t>
            </a:r>
            <a:r>
              <a:rPr lang="en-GB" altLang="en-US" sz="1000" b="0" u="none" dirty="0"/>
              <a:t>: Data Preparation</a:t>
            </a:r>
          </a:p>
        </p:txBody>
      </p:sp>
      <p:sp>
        <p:nvSpPr>
          <p:cNvPr id="54" name="Text Box 50"/>
          <p:cNvSpPr txBox="1">
            <a:spLocks noChangeArrowheads="1"/>
          </p:cNvSpPr>
          <p:nvPr/>
        </p:nvSpPr>
        <p:spPr bwMode="auto">
          <a:xfrm>
            <a:off x="5311432" y="5235221"/>
            <a:ext cx="1519014" cy="153888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0" rIns="10799" bIns="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sz="1000" b="1" u="none" dirty="0"/>
              <a:t>Part 10</a:t>
            </a:r>
            <a:r>
              <a:rPr lang="en-GB" altLang="en-US" sz="1000" b="0" u="none" dirty="0"/>
              <a:t>: Common Process</a:t>
            </a:r>
          </a:p>
        </p:txBody>
      </p:sp>
      <p:sp>
        <p:nvSpPr>
          <p:cNvPr id="56" name="Text Box 52"/>
          <p:cNvSpPr txBox="1">
            <a:spLocks noChangeArrowheads="1"/>
          </p:cNvSpPr>
          <p:nvPr/>
        </p:nvSpPr>
        <p:spPr bwMode="auto">
          <a:xfrm>
            <a:off x="3887668" y="1554163"/>
            <a:ext cx="527503" cy="291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00" tIns="7200" rIns="7200" bIns="7200">
            <a:spAutoFit/>
          </a:bodyPr>
          <a:lstStyle>
            <a:defPPr>
              <a:defRPr lang="en-US"/>
            </a:defPPr>
            <a:lvl1pPr algn="ctr">
              <a:spcBef>
                <a:spcPct val="50000"/>
              </a:spcBef>
              <a:defRPr sz="1600" b="0" i="1" u="none">
                <a:solidFill>
                  <a:srgbClr val="0000FF"/>
                </a:solidFill>
              </a:defRPr>
            </a:lvl1pPr>
          </a:lstStyle>
          <a:p>
            <a:r>
              <a:rPr lang="en-GB" altLang="en-US" sz="1800" dirty="0"/>
              <a:t>P2xx</a:t>
            </a:r>
          </a:p>
        </p:txBody>
      </p:sp>
      <p:sp>
        <p:nvSpPr>
          <p:cNvPr id="57" name="Text Box 53"/>
          <p:cNvSpPr txBox="1">
            <a:spLocks noChangeArrowheads="1"/>
          </p:cNvSpPr>
          <p:nvPr/>
        </p:nvSpPr>
        <p:spPr bwMode="auto">
          <a:xfrm>
            <a:off x="7034062" y="1549254"/>
            <a:ext cx="527503" cy="291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00" tIns="7200" rIns="7200" bIns="7200">
            <a:spAutoFit/>
          </a:bodyPr>
          <a:lstStyle>
            <a:defPPr>
              <a:defRPr lang="en-US"/>
            </a:defPPr>
            <a:lvl1pPr algn="ctr">
              <a:spcBef>
                <a:spcPct val="50000"/>
              </a:spcBef>
              <a:defRPr sz="1600" b="0" i="1" u="none">
                <a:solidFill>
                  <a:srgbClr val="0000FF"/>
                </a:solidFill>
              </a:defRPr>
            </a:lvl1pPr>
          </a:lstStyle>
          <a:p>
            <a:r>
              <a:rPr lang="en-GB" altLang="en-US" sz="1800" dirty="0"/>
              <a:t>P4xx</a:t>
            </a:r>
          </a:p>
        </p:txBody>
      </p:sp>
      <p:sp>
        <p:nvSpPr>
          <p:cNvPr id="59" name="Text Box 55"/>
          <p:cNvSpPr txBox="1">
            <a:spLocks noChangeArrowheads="1"/>
          </p:cNvSpPr>
          <p:nvPr/>
        </p:nvSpPr>
        <p:spPr bwMode="auto">
          <a:xfrm>
            <a:off x="8475436" y="1541463"/>
            <a:ext cx="527503" cy="291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00" tIns="7200" rIns="7200" bIns="7200">
            <a:spAutoFit/>
          </a:bodyPr>
          <a:lstStyle>
            <a:defPPr>
              <a:defRPr lang="en-US"/>
            </a:defPPr>
            <a:lvl1pPr algn="ctr">
              <a:spcBef>
                <a:spcPct val="50000"/>
              </a:spcBef>
              <a:defRPr sz="1600" b="0" i="1" u="none">
                <a:solidFill>
                  <a:srgbClr val="0000FF"/>
                </a:solidFill>
              </a:defRPr>
            </a:lvl1pPr>
          </a:lstStyle>
          <a:p>
            <a:r>
              <a:rPr lang="en-GB" altLang="en-US" sz="1800" dirty="0" smtClean="0"/>
              <a:t>P5xx</a:t>
            </a:r>
            <a:endParaRPr lang="en-GB" altLang="en-US" sz="1800" dirty="0"/>
          </a:p>
        </p:txBody>
      </p:sp>
      <p:sp>
        <p:nvSpPr>
          <p:cNvPr id="63" name="Text Box 69"/>
          <p:cNvSpPr txBox="1">
            <a:spLocks noChangeArrowheads="1"/>
          </p:cNvSpPr>
          <p:nvPr/>
        </p:nvSpPr>
        <p:spPr bwMode="auto">
          <a:xfrm rot="1956041">
            <a:off x="9986036" y="5268341"/>
            <a:ext cx="236725" cy="14492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7999" tIns="10799" rIns="17999" bIns="10799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sz="800" u="none"/>
              <a:t>REL</a:t>
            </a:r>
          </a:p>
        </p:txBody>
      </p:sp>
      <p:sp>
        <p:nvSpPr>
          <p:cNvPr id="64" name="Text Box 70"/>
          <p:cNvSpPr txBox="1">
            <a:spLocks noChangeArrowheads="1"/>
          </p:cNvSpPr>
          <p:nvPr/>
        </p:nvSpPr>
        <p:spPr bwMode="auto">
          <a:xfrm>
            <a:off x="10403441" y="5239334"/>
            <a:ext cx="1229818" cy="369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99"/>
                    </a:gs>
                    <a:gs pos="100000">
                      <a:srgbClr val="FFCC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/>
          <a:p>
            <a:pPr algn="ctr" eaLnBrk="1" hangingPunct="1">
              <a:spcBef>
                <a:spcPct val="50000"/>
              </a:spcBef>
              <a:buSzPct val="120000"/>
            </a:pPr>
            <a:r>
              <a:rPr lang="en-GB" altLang="en-US" sz="900" u="none" dirty="0"/>
              <a:t>: Release </a:t>
            </a:r>
            <a:r>
              <a:rPr lang="en-GB" altLang="en-US" sz="900" u="none" dirty="0" smtClean="0"/>
              <a:t>NAS9300 </a:t>
            </a:r>
            <a:br>
              <a:rPr lang="en-GB" altLang="en-US" sz="900" u="none" dirty="0" smtClean="0"/>
            </a:br>
            <a:r>
              <a:rPr lang="en-GB" altLang="en-US" sz="900" u="none" dirty="0" smtClean="0"/>
              <a:t>/ prEN9300</a:t>
            </a:r>
            <a:endParaRPr lang="en-GB" altLang="en-US" sz="900" u="none" dirty="0"/>
          </a:p>
        </p:txBody>
      </p:sp>
      <p:sp>
        <p:nvSpPr>
          <p:cNvPr id="65" name="Text Box 71"/>
          <p:cNvSpPr txBox="1">
            <a:spLocks noChangeArrowheads="1"/>
          </p:cNvSpPr>
          <p:nvPr/>
        </p:nvSpPr>
        <p:spPr bwMode="auto">
          <a:xfrm rot="1956041">
            <a:off x="9857104" y="6056201"/>
            <a:ext cx="381394" cy="147080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784" tIns="11869" rIns="19784" bIns="11869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sz="800" u="none"/>
              <a:t>DRAFT</a:t>
            </a:r>
          </a:p>
        </p:txBody>
      </p:sp>
      <p:sp>
        <p:nvSpPr>
          <p:cNvPr id="66" name="Text Box 72"/>
          <p:cNvSpPr txBox="1">
            <a:spLocks noChangeArrowheads="1"/>
          </p:cNvSpPr>
          <p:nvPr/>
        </p:nvSpPr>
        <p:spPr bwMode="auto">
          <a:xfrm>
            <a:off x="10495159" y="6115487"/>
            <a:ext cx="815808" cy="162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99"/>
                    </a:gs>
                    <a:gs pos="100000">
                      <a:srgbClr val="FFCC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784" tIns="11869" rIns="19784" bIns="11869">
            <a:spAutoFit/>
          </a:bodyPr>
          <a:lstStyle/>
          <a:p>
            <a:pPr algn="ctr" eaLnBrk="1" hangingPunct="1">
              <a:spcBef>
                <a:spcPct val="50000"/>
              </a:spcBef>
              <a:buSzPct val="120000"/>
            </a:pPr>
            <a:r>
              <a:rPr lang="en-GB" altLang="en-US" sz="900" u="none" dirty="0"/>
              <a:t>: In preparation</a:t>
            </a:r>
          </a:p>
        </p:txBody>
      </p:sp>
      <p:sp>
        <p:nvSpPr>
          <p:cNvPr id="67" name="Text Box 73" descr="Diagonales larges vers le haut"/>
          <p:cNvSpPr txBox="1">
            <a:spLocks noChangeArrowheads="1"/>
          </p:cNvSpPr>
          <p:nvPr/>
        </p:nvSpPr>
        <p:spPr bwMode="auto">
          <a:xfrm>
            <a:off x="3951788" y="6068563"/>
            <a:ext cx="1143911" cy="329585"/>
          </a:xfrm>
          <a:prstGeom prst="rect">
            <a:avLst/>
          </a:prstGeom>
          <a:pattFill prst="wdUpDiag">
            <a:fgClr>
              <a:srgbClr val="99FF99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10799" rIns="10799" bIns="10799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1000" b="1" u="none" dirty="0"/>
              <a:t>Part </a:t>
            </a:r>
            <a:r>
              <a:rPr lang="en-US" altLang="en-US" sz="1000" b="1" u="none" dirty="0" smtClean="0"/>
              <a:t>7 E3</a:t>
            </a:r>
            <a:r>
              <a:rPr lang="en-US" altLang="en-US" sz="1000" b="0" u="none" dirty="0"/>
              <a:t/>
            </a:r>
            <a:br>
              <a:rPr lang="en-US" altLang="en-US" sz="1000" b="0" u="none" dirty="0"/>
            </a:br>
            <a:r>
              <a:rPr lang="en-US" altLang="en-US" sz="1000" b="0" u="none" dirty="0"/>
              <a:t>Terms </a:t>
            </a:r>
            <a:r>
              <a:rPr lang="en-US" altLang="en-US" sz="1000" dirty="0" smtClean="0"/>
              <a:t>&amp; </a:t>
            </a:r>
            <a:r>
              <a:rPr lang="en-US" altLang="en-US" sz="1000" b="0" u="none" dirty="0" smtClean="0"/>
              <a:t>references</a:t>
            </a:r>
            <a:endParaRPr lang="en-GB" altLang="en-US" sz="1000" b="0" u="none" dirty="0"/>
          </a:p>
        </p:txBody>
      </p:sp>
      <p:sp>
        <p:nvSpPr>
          <p:cNvPr id="68" name="Text Box 74"/>
          <p:cNvSpPr txBox="1">
            <a:spLocks noChangeArrowheads="1"/>
          </p:cNvSpPr>
          <p:nvPr/>
        </p:nvSpPr>
        <p:spPr bwMode="auto">
          <a:xfrm>
            <a:off x="10422899" y="5566165"/>
            <a:ext cx="1601714" cy="369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99"/>
                    </a:gs>
                    <a:gs pos="100000">
                      <a:srgbClr val="FFCC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/>
          <a:p>
            <a:pPr eaLnBrk="1" hangingPunct="1">
              <a:spcBef>
                <a:spcPct val="50000"/>
              </a:spcBef>
              <a:buSzPct val="120000"/>
            </a:pPr>
            <a:r>
              <a:rPr lang="en-GB" altLang="en-US" sz="900" u="none" dirty="0"/>
              <a:t>: Comments received </a:t>
            </a:r>
            <a:br>
              <a:rPr lang="en-GB" altLang="en-US" sz="900" u="none" dirty="0"/>
            </a:br>
            <a:r>
              <a:rPr lang="en-GB" altLang="en-US" sz="900" u="none" dirty="0"/>
              <a:t>answers/update in progress</a:t>
            </a:r>
          </a:p>
        </p:txBody>
      </p:sp>
      <p:sp>
        <p:nvSpPr>
          <p:cNvPr id="69" name="Text Box 75" descr="Diagonales larges vers le haut"/>
          <p:cNvSpPr txBox="1">
            <a:spLocks noChangeArrowheads="1"/>
          </p:cNvSpPr>
          <p:nvPr/>
        </p:nvSpPr>
        <p:spPr bwMode="auto">
          <a:xfrm rot="1956041">
            <a:off x="9767598" y="5497806"/>
            <a:ext cx="597401" cy="144920"/>
          </a:xfrm>
          <a:prstGeom prst="rect">
            <a:avLst/>
          </a:prstGeom>
          <a:pattFill prst="wdUpDiag">
            <a:fgClr>
              <a:srgbClr val="99FF99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7999" tIns="10799" rIns="17999" bIns="10799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sz="800" u="none" dirty="0"/>
              <a:t>FINAL REV.</a:t>
            </a:r>
          </a:p>
        </p:txBody>
      </p:sp>
      <p:sp>
        <p:nvSpPr>
          <p:cNvPr id="70" name="Text Box 76" descr="Diagonales larges vers le haut"/>
          <p:cNvSpPr txBox="1">
            <a:spLocks noChangeArrowheads="1"/>
          </p:cNvSpPr>
          <p:nvPr/>
        </p:nvSpPr>
        <p:spPr bwMode="auto">
          <a:xfrm>
            <a:off x="108220" y="6074319"/>
            <a:ext cx="1650460" cy="329585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10799" rIns="10799" bIns="10799">
            <a:spAutoFit/>
          </a:bodyPr>
          <a:lstStyle>
            <a:defPPr>
              <a:defRPr lang="en-US"/>
            </a:defPPr>
            <a:lvl1pPr algn="ctr">
              <a:buSzPct val="80000"/>
              <a:buFont typeface="Webdings" pitchFamily="18" charset="2"/>
              <a:buNone/>
              <a:defRPr sz="1000" b="0" u="none"/>
            </a:lvl1pPr>
          </a:lstStyle>
          <a:p>
            <a:r>
              <a:rPr lang="en-US" altLang="en-US" b="1" dirty="0"/>
              <a:t>Part 5: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Authentication &amp; Verification</a:t>
            </a:r>
            <a:endParaRPr lang="en-GB" altLang="en-US" dirty="0"/>
          </a:p>
        </p:txBody>
      </p:sp>
      <p:sp>
        <p:nvSpPr>
          <p:cNvPr id="71" name="Text Box 77"/>
          <p:cNvSpPr txBox="1">
            <a:spLocks noChangeArrowheads="1"/>
          </p:cNvSpPr>
          <p:nvPr/>
        </p:nvSpPr>
        <p:spPr bwMode="auto">
          <a:xfrm>
            <a:off x="1818042" y="6066954"/>
            <a:ext cx="1992606" cy="32958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0799" tIns="10799" rIns="10799" bIns="10799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1000" b="1" u="none" dirty="0"/>
              <a:t>Part 6:</a:t>
            </a:r>
            <a:r>
              <a:rPr lang="en-US" altLang="en-US" sz="1000" b="0" u="none" dirty="0"/>
              <a:t/>
            </a:r>
            <a:br>
              <a:rPr lang="en-US" altLang="en-US" sz="1000" b="0" u="none" dirty="0"/>
            </a:br>
            <a:r>
              <a:rPr lang="en-US" altLang="en-US" sz="1000" b="0" u="none" dirty="0"/>
              <a:t>System </a:t>
            </a:r>
            <a:r>
              <a:rPr lang="en-US" altLang="en-US" sz="1000" b="0" u="none" dirty="0" smtClean="0"/>
              <a:t>Architecture Framework</a:t>
            </a:r>
            <a:endParaRPr lang="en-GB" altLang="en-US" sz="1000" b="0" u="none" dirty="0"/>
          </a:p>
        </p:txBody>
      </p:sp>
      <p:sp>
        <p:nvSpPr>
          <p:cNvPr id="72" name="Text Box 81"/>
          <p:cNvSpPr txBox="1">
            <a:spLocks noChangeArrowheads="1"/>
          </p:cNvSpPr>
          <p:nvPr/>
        </p:nvSpPr>
        <p:spPr bwMode="auto">
          <a:xfrm>
            <a:off x="9801611" y="6254750"/>
            <a:ext cx="567778" cy="26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99"/>
                    </a:gs>
                    <a:gs pos="100000">
                      <a:srgbClr val="FFCC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/>
          <a:p>
            <a:pPr algn="ctr" eaLnBrk="1" hangingPunct="1">
              <a:spcBef>
                <a:spcPct val="50000"/>
              </a:spcBef>
              <a:buSzPct val="120000"/>
            </a:pPr>
            <a:r>
              <a:rPr lang="en-GB" altLang="en-US" sz="1100" u="none" dirty="0" smtClean="0">
                <a:solidFill>
                  <a:srgbClr val="FF3300"/>
                </a:solidFill>
              </a:rPr>
              <a:t>Q3/18</a:t>
            </a:r>
            <a:endParaRPr lang="en-GB" altLang="en-US" sz="1100" u="none" dirty="0">
              <a:solidFill>
                <a:srgbClr val="FF3300"/>
              </a:solidFill>
            </a:endParaRPr>
          </a:p>
        </p:txBody>
      </p:sp>
      <p:sp>
        <p:nvSpPr>
          <p:cNvPr id="73" name="Text Box 82"/>
          <p:cNvSpPr txBox="1">
            <a:spLocks noChangeArrowheads="1"/>
          </p:cNvSpPr>
          <p:nvPr/>
        </p:nvSpPr>
        <p:spPr bwMode="auto">
          <a:xfrm>
            <a:off x="211290" y="2686050"/>
            <a:ext cx="756931" cy="246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99"/>
                    </a:gs>
                    <a:gs pos="100000">
                      <a:srgbClr val="FFCC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/>
          <a:p>
            <a:pPr algn="ctr" eaLnBrk="1" hangingPunct="1">
              <a:spcBef>
                <a:spcPct val="50000"/>
              </a:spcBef>
              <a:buSzPct val="120000"/>
            </a:pPr>
            <a:r>
              <a:rPr lang="en-GB" altLang="en-US" sz="1000" u="none">
                <a:solidFill>
                  <a:srgbClr val="FF3300"/>
                </a:solidFill>
              </a:rPr>
              <a:t>V1: Q3/09</a:t>
            </a:r>
          </a:p>
        </p:txBody>
      </p:sp>
      <p:sp>
        <p:nvSpPr>
          <p:cNvPr id="78" name="Text Box 100"/>
          <p:cNvSpPr txBox="1">
            <a:spLocks noChangeArrowheads="1"/>
          </p:cNvSpPr>
          <p:nvPr/>
        </p:nvSpPr>
        <p:spPr bwMode="auto">
          <a:xfrm>
            <a:off x="5275306" y="743715"/>
            <a:ext cx="2840037" cy="349250"/>
          </a:xfrm>
          <a:prstGeom prst="rect">
            <a:avLst/>
          </a:prstGeom>
          <a:solidFill>
            <a:srgbClr val="FF99FF"/>
          </a:solidFill>
          <a:ln w="127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1600" u="none" dirty="0"/>
              <a:t>Data Domain Specific Parts</a:t>
            </a:r>
            <a:endParaRPr lang="en-GB" altLang="en-US" sz="1600" u="none" dirty="0"/>
          </a:p>
        </p:txBody>
      </p:sp>
      <p:sp>
        <p:nvSpPr>
          <p:cNvPr id="79" name="Text Box 101"/>
          <p:cNvSpPr txBox="1">
            <a:spLocks noChangeArrowheads="1"/>
          </p:cNvSpPr>
          <p:nvPr/>
        </p:nvSpPr>
        <p:spPr bwMode="auto">
          <a:xfrm rot="1956041">
            <a:off x="9806895" y="5766526"/>
            <a:ext cx="435896" cy="14708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784" tIns="11869" rIns="19784" bIns="11869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sz="800" u="none"/>
              <a:t>BALLOT</a:t>
            </a:r>
          </a:p>
        </p:txBody>
      </p:sp>
      <p:sp>
        <p:nvSpPr>
          <p:cNvPr id="80" name="Text Box 102"/>
          <p:cNvSpPr txBox="1">
            <a:spLocks noChangeArrowheads="1"/>
          </p:cNvSpPr>
          <p:nvPr/>
        </p:nvSpPr>
        <p:spPr bwMode="auto">
          <a:xfrm>
            <a:off x="10489150" y="5911850"/>
            <a:ext cx="1566013" cy="162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99"/>
                    </a:gs>
                    <a:gs pos="100000">
                      <a:srgbClr val="FFCC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784" tIns="11869" rIns="19784" bIns="11869">
            <a:spAutoFit/>
          </a:bodyPr>
          <a:lstStyle/>
          <a:p>
            <a:pPr algn="ctr" eaLnBrk="1" hangingPunct="1">
              <a:spcBef>
                <a:spcPct val="50000"/>
              </a:spcBef>
              <a:buSzPct val="120000"/>
            </a:pPr>
            <a:r>
              <a:rPr lang="en-GB" altLang="en-US" sz="900" u="none" dirty="0"/>
              <a:t>: Sent for ballot by ASD &amp; AIA</a:t>
            </a:r>
          </a:p>
        </p:txBody>
      </p:sp>
      <p:sp>
        <p:nvSpPr>
          <p:cNvPr id="81" name="Text Box 108"/>
          <p:cNvSpPr txBox="1">
            <a:spLocks noChangeArrowheads="1"/>
          </p:cNvSpPr>
          <p:nvPr/>
        </p:nvSpPr>
        <p:spPr bwMode="auto">
          <a:xfrm>
            <a:off x="3945754" y="5674667"/>
            <a:ext cx="685800" cy="329585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799" tIns="10799" rIns="10799" bIns="10799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1000" b="1" u="none" dirty="0"/>
              <a:t>Part 4: </a:t>
            </a:r>
            <a:br>
              <a:rPr lang="en-US" altLang="en-US" sz="1000" b="1" u="none" dirty="0"/>
            </a:br>
            <a:r>
              <a:rPr lang="en-US" altLang="en-US" sz="1000" b="0" u="none" dirty="0"/>
              <a:t> </a:t>
            </a:r>
            <a:r>
              <a:rPr lang="en-US" altLang="en-US" sz="1000" b="0" u="none" dirty="0" smtClean="0"/>
              <a:t>Methods</a:t>
            </a:r>
            <a:endParaRPr lang="en-GB" altLang="en-US" sz="1000" b="0" u="none" dirty="0"/>
          </a:p>
        </p:txBody>
      </p:sp>
      <p:sp>
        <p:nvSpPr>
          <p:cNvPr id="82" name="Text Box 110"/>
          <p:cNvSpPr txBox="1">
            <a:spLocks noChangeArrowheads="1"/>
          </p:cNvSpPr>
          <p:nvPr/>
        </p:nvSpPr>
        <p:spPr bwMode="auto">
          <a:xfrm>
            <a:off x="2270052" y="4913241"/>
            <a:ext cx="671973" cy="246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99"/>
                    </a:gs>
                    <a:gs pos="100000">
                      <a:srgbClr val="FFCC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/>
          <a:p>
            <a:pPr algn="ctr" eaLnBrk="1" hangingPunct="1">
              <a:spcBef>
                <a:spcPct val="50000"/>
              </a:spcBef>
              <a:buSzPct val="120000"/>
            </a:pPr>
            <a:r>
              <a:rPr lang="en-GB" altLang="en-US" sz="1000" u="none" dirty="0" smtClean="0">
                <a:solidFill>
                  <a:srgbClr val="FF3300"/>
                </a:solidFill>
              </a:rPr>
              <a:t>Q2/2008</a:t>
            </a:r>
            <a:endParaRPr lang="en-GB" altLang="en-US" sz="1000" u="none" dirty="0">
              <a:solidFill>
                <a:srgbClr val="FF3300"/>
              </a:solidFill>
            </a:endParaRPr>
          </a:p>
        </p:txBody>
      </p:sp>
      <p:sp>
        <p:nvSpPr>
          <p:cNvPr id="83" name="Text Box 116"/>
          <p:cNvSpPr txBox="1">
            <a:spLocks noChangeArrowheads="1"/>
          </p:cNvSpPr>
          <p:nvPr/>
        </p:nvSpPr>
        <p:spPr bwMode="auto">
          <a:xfrm>
            <a:off x="10493788" y="6294438"/>
            <a:ext cx="770924" cy="162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99"/>
                    </a:gs>
                    <a:gs pos="100000">
                      <a:srgbClr val="FFCC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784" tIns="11869" rIns="19784" bIns="11869">
            <a:spAutoFit/>
          </a:bodyPr>
          <a:lstStyle/>
          <a:p>
            <a:pPr algn="ctr" eaLnBrk="1" hangingPunct="1">
              <a:spcBef>
                <a:spcPct val="50000"/>
              </a:spcBef>
              <a:buSzPct val="120000"/>
            </a:pPr>
            <a:r>
              <a:rPr lang="en-GB" altLang="en-US" sz="900" u="none"/>
              <a:t>: planned data</a:t>
            </a:r>
          </a:p>
        </p:txBody>
      </p:sp>
      <p:sp>
        <p:nvSpPr>
          <p:cNvPr id="106" name="Text Box 24" descr="Diagonales larges vers le haut"/>
          <p:cNvSpPr txBox="1">
            <a:spLocks noChangeArrowheads="1"/>
          </p:cNvSpPr>
          <p:nvPr/>
        </p:nvSpPr>
        <p:spPr bwMode="auto">
          <a:xfrm>
            <a:off x="6650589" y="4789806"/>
            <a:ext cx="1494969" cy="32958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0799" tIns="10799" rIns="10799" bIns="10799">
            <a:spAutoFit/>
          </a:bodyPr>
          <a:lstStyle/>
          <a:p>
            <a:pPr algn="ctr"/>
            <a:r>
              <a:rPr lang="en-GB" altLang="en-US" sz="1000" b="1" u="none" dirty="0"/>
              <a:t>Part </a:t>
            </a:r>
            <a:r>
              <a:rPr lang="en-GB" altLang="en-US" sz="1000" b="1" u="none" dirty="0" smtClean="0"/>
              <a:t>400</a:t>
            </a:r>
            <a:r>
              <a:rPr lang="en-GB" altLang="en-US" sz="1000" b="0" u="none" dirty="0"/>
              <a:t>:</a:t>
            </a:r>
            <a:br>
              <a:rPr lang="en-GB" altLang="en-US" sz="1000" b="0" u="none" dirty="0"/>
            </a:br>
            <a:r>
              <a:rPr lang="en-GB" altLang="en-US" sz="1000" b="0" u="none" dirty="0"/>
              <a:t>Fundamentals &amp; </a:t>
            </a:r>
            <a:r>
              <a:rPr lang="en-GB" altLang="en-US" sz="1000" b="0" u="none" dirty="0" smtClean="0"/>
              <a:t>concepts</a:t>
            </a:r>
            <a:endParaRPr lang="en-GB" altLang="en-US" sz="1000" b="0" u="none" dirty="0"/>
          </a:p>
        </p:txBody>
      </p:sp>
      <p:sp>
        <p:nvSpPr>
          <p:cNvPr id="128" name="Text Box 12"/>
          <p:cNvSpPr txBox="1">
            <a:spLocks noChangeArrowheads="1"/>
          </p:cNvSpPr>
          <p:nvPr/>
        </p:nvSpPr>
        <p:spPr bwMode="auto">
          <a:xfrm>
            <a:off x="115630" y="2589203"/>
            <a:ext cx="1403597" cy="637362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10799" rIns="10799" bIns="10799">
            <a:spAutoFit/>
          </a:bodyPr>
          <a:lstStyle/>
          <a:p>
            <a:pPr algn="ctr"/>
            <a:r>
              <a:rPr lang="en-GB" altLang="en-US" sz="1000" b="1" u="none" dirty="0"/>
              <a:t>Part </a:t>
            </a:r>
            <a:r>
              <a:rPr lang="en-GB" altLang="en-US" sz="1000" b="1" u="none" dirty="0" smtClean="0"/>
              <a:t>121</a:t>
            </a:r>
            <a:r>
              <a:rPr lang="en-GB" altLang="en-US" sz="1000" b="0" u="none" dirty="0" smtClean="0"/>
              <a:t>: </a:t>
            </a:r>
            <a:r>
              <a:rPr lang="en-GB" altLang="en-US" sz="1000" b="0" u="none" dirty="0"/>
              <a:t/>
            </a:r>
            <a:br>
              <a:rPr lang="en-GB" altLang="en-US" sz="1000" b="0" u="none" dirty="0"/>
            </a:br>
            <a:r>
              <a:rPr lang="en-GB" altLang="en-US" sz="1000" b="0" u="none" dirty="0"/>
              <a:t>CAD </a:t>
            </a:r>
            <a:r>
              <a:rPr lang="en-GB" altLang="en-US" sz="1000" b="0" u="none" dirty="0" smtClean="0"/>
              <a:t>3D</a:t>
            </a:r>
            <a:r>
              <a:rPr lang="en-GB" altLang="en-US" sz="1000" dirty="0" smtClean="0"/>
              <a:t> </a:t>
            </a:r>
            <a:r>
              <a:rPr lang="en-GB" altLang="en-US" sz="1000" b="0" u="none" dirty="0" smtClean="0"/>
              <a:t>geometry </a:t>
            </a:r>
            <a:br>
              <a:rPr lang="en-GB" altLang="en-US" sz="1000" b="0" u="none" dirty="0" smtClean="0"/>
            </a:br>
            <a:r>
              <a:rPr lang="en-GB" altLang="en-US" sz="1000" b="0" u="none" dirty="0" smtClean="0"/>
              <a:t>with PMI </a:t>
            </a:r>
            <a:br>
              <a:rPr lang="en-GB" altLang="en-US" sz="1000" b="0" u="none" dirty="0" smtClean="0"/>
            </a:br>
            <a:r>
              <a:rPr lang="en-GB" altLang="en-US" sz="1000" b="0" u="none" dirty="0" smtClean="0"/>
              <a:t>Semantic representation</a:t>
            </a:r>
            <a:endParaRPr lang="en-GB" altLang="en-US" sz="1000" b="0" u="none" dirty="0"/>
          </a:p>
        </p:txBody>
      </p:sp>
      <p:sp>
        <p:nvSpPr>
          <p:cNvPr id="130" name="Text Box 39"/>
          <p:cNvSpPr txBox="1">
            <a:spLocks noChangeArrowheads="1"/>
          </p:cNvSpPr>
          <p:nvPr/>
        </p:nvSpPr>
        <p:spPr bwMode="auto">
          <a:xfrm>
            <a:off x="3149779" y="4080752"/>
            <a:ext cx="1579928" cy="483474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10799" rIns="10799" bIns="10799">
            <a:spAutoFit/>
          </a:bodyPr>
          <a:lstStyle/>
          <a:p>
            <a:pPr algn="ctr"/>
            <a:r>
              <a:rPr lang="en-GB" altLang="en-US" sz="1000" b="1" u="none" dirty="0"/>
              <a:t>Part </a:t>
            </a:r>
            <a:r>
              <a:rPr lang="en-GB" altLang="en-US" sz="1000" b="1" u="none" dirty="0" smtClean="0"/>
              <a:t>210</a:t>
            </a:r>
            <a:r>
              <a:rPr lang="en-GB" altLang="en-US" sz="1000" b="1" u="none" dirty="0"/>
              <a:t>:</a:t>
            </a:r>
            <a:r>
              <a:rPr lang="en-GB" altLang="en-US" sz="1000" b="0" u="none" dirty="0"/>
              <a:t/>
            </a:r>
            <a:br>
              <a:rPr lang="en-GB" altLang="en-US" sz="1000" b="0" u="none" dirty="0"/>
            </a:br>
            <a:r>
              <a:rPr lang="en-GB" sz="1000" dirty="0"/>
              <a:t>Product Management Data </a:t>
            </a:r>
            <a:endParaRPr lang="en-GB" sz="1000" dirty="0" smtClean="0"/>
          </a:p>
          <a:p>
            <a:pPr algn="ctr"/>
            <a:r>
              <a:rPr lang="en-GB" sz="1000" dirty="0"/>
              <a:t>i</a:t>
            </a:r>
            <a:r>
              <a:rPr lang="en-GB" sz="1000" dirty="0" smtClean="0"/>
              <a:t>n </a:t>
            </a:r>
            <a:r>
              <a:rPr lang="en-GB" sz="1000" dirty="0"/>
              <a:t>an “as designed” view</a:t>
            </a:r>
            <a:endParaRPr lang="en-GB" altLang="en-US" sz="1000" b="0" u="none" dirty="0"/>
          </a:p>
        </p:txBody>
      </p:sp>
      <p:sp>
        <p:nvSpPr>
          <p:cNvPr id="142" name="Text Box 34"/>
          <p:cNvSpPr txBox="1">
            <a:spLocks noChangeArrowheads="1"/>
          </p:cNvSpPr>
          <p:nvPr/>
        </p:nvSpPr>
        <p:spPr bwMode="auto">
          <a:xfrm>
            <a:off x="6990138" y="1207472"/>
            <a:ext cx="643774" cy="206475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00" tIns="7200" rIns="7200" bIns="720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sz="1200" u="none" dirty="0"/>
              <a:t>Electrical</a:t>
            </a:r>
          </a:p>
        </p:txBody>
      </p:sp>
      <p:sp>
        <p:nvSpPr>
          <p:cNvPr id="143" name="Text Box 34"/>
          <p:cNvSpPr txBox="1">
            <a:spLocks noChangeArrowheads="1"/>
          </p:cNvSpPr>
          <p:nvPr/>
        </p:nvSpPr>
        <p:spPr bwMode="auto">
          <a:xfrm>
            <a:off x="5275306" y="3085212"/>
            <a:ext cx="754382" cy="206475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10799" rIns="10799" bIns="10799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sz="1200" u="none" dirty="0" smtClean="0"/>
              <a:t>Composite</a:t>
            </a:r>
            <a:endParaRPr lang="en-GB" altLang="en-US" sz="1200" u="none" dirty="0"/>
          </a:p>
        </p:txBody>
      </p:sp>
      <p:sp>
        <p:nvSpPr>
          <p:cNvPr id="144" name="Text Box 34"/>
          <p:cNvSpPr txBox="1">
            <a:spLocks noChangeArrowheads="1"/>
          </p:cNvSpPr>
          <p:nvPr/>
        </p:nvSpPr>
        <p:spPr bwMode="auto">
          <a:xfrm>
            <a:off x="5245946" y="2067206"/>
            <a:ext cx="1079791" cy="206475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10799" rIns="10799" bIns="10799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sz="1200" u="none" dirty="0" smtClean="0"/>
              <a:t>Additive Manuf.</a:t>
            </a:r>
            <a:endParaRPr lang="en-GB" altLang="en-US" sz="1200" u="none" dirty="0"/>
          </a:p>
        </p:txBody>
      </p:sp>
      <p:sp>
        <p:nvSpPr>
          <p:cNvPr id="145" name="Text Box 24" descr="Diagonales larges vers le haut"/>
          <p:cNvSpPr txBox="1">
            <a:spLocks noChangeArrowheads="1"/>
          </p:cNvSpPr>
          <p:nvPr/>
        </p:nvSpPr>
        <p:spPr bwMode="auto">
          <a:xfrm>
            <a:off x="4991068" y="4785756"/>
            <a:ext cx="1494969" cy="32958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0799" tIns="10799" rIns="10799" bIns="10799">
            <a:spAutoFit/>
          </a:bodyPr>
          <a:lstStyle/>
          <a:p>
            <a:pPr algn="ctr"/>
            <a:r>
              <a:rPr lang="en-GB" altLang="en-US" sz="1000" b="1" u="none" dirty="0"/>
              <a:t>Part </a:t>
            </a:r>
            <a:r>
              <a:rPr lang="en-GB" altLang="en-US" sz="1000" b="1" u="none" dirty="0" smtClean="0"/>
              <a:t>300</a:t>
            </a:r>
            <a:r>
              <a:rPr lang="en-GB" altLang="en-US" sz="1000" b="1" u="none" dirty="0"/>
              <a:t>:</a:t>
            </a:r>
            <a:r>
              <a:rPr lang="en-GB" altLang="en-US" sz="1000" b="0" u="none" dirty="0"/>
              <a:t/>
            </a:r>
            <a:br>
              <a:rPr lang="en-GB" altLang="en-US" sz="1000" b="0" u="none" dirty="0"/>
            </a:br>
            <a:r>
              <a:rPr lang="en-GB" altLang="en-US" sz="1000" b="0" u="none" dirty="0"/>
              <a:t>Fundamentals </a:t>
            </a:r>
            <a:r>
              <a:rPr lang="en-GB" altLang="en-US" sz="1000" b="0" u="none" dirty="0" smtClean="0"/>
              <a:t>&amp; </a:t>
            </a:r>
            <a:r>
              <a:rPr lang="en-GB" altLang="en-US" sz="1000" b="0" u="none" dirty="0"/>
              <a:t>concepts</a:t>
            </a:r>
          </a:p>
        </p:txBody>
      </p:sp>
      <p:sp>
        <p:nvSpPr>
          <p:cNvPr id="147" name="Line 4"/>
          <p:cNvSpPr>
            <a:spLocks noChangeShapeType="1"/>
          </p:cNvSpPr>
          <p:nvPr/>
        </p:nvSpPr>
        <p:spPr bwMode="auto">
          <a:xfrm>
            <a:off x="11184278" y="1271588"/>
            <a:ext cx="0" cy="392400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49" name="Line 4"/>
          <p:cNvSpPr>
            <a:spLocks noChangeShapeType="1"/>
          </p:cNvSpPr>
          <p:nvPr/>
        </p:nvSpPr>
        <p:spPr bwMode="auto">
          <a:xfrm>
            <a:off x="9203823" y="1231672"/>
            <a:ext cx="0" cy="392400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54" name="Text Box 24" descr="Diagonales larges vers le haut"/>
          <p:cNvSpPr txBox="1">
            <a:spLocks noChangeArrowheads="1"/>
          </p:cNvSpPr>
          <p:nvPr/>
        </p:nvSpPr>
        <p:spPr bwMode="auto">
          <a:xfrm>
            <a:off x="6664529" y="4046538"/>
            <a:ext cx="1410009" cy="48347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0799" tIns="10799" rIns="10799" bIns="10799">
            <a:spAutoFit/>
          </a:bodyPr>
          <a:lstStyle/>
          <a:p>
            <a:pPr algn="ctr"/>
            <a:r>
              <a:rPr lang="en-GB" altLang="en-US" sz="1000" b="1" u="none" dirty="0"/>
              <a:t>Part </a:t>
            </a:r>
            <a:r>
              <a:rPr lang="en-GB" altLang="en-US" sz="1000" b="1" u="none" dirty="0" smtClean="0"/>
              <a:t>410</a:t>
            </a:r>
            <a:r>
              <a:rPr lang="en-GB" altLang="en-US" sz="1000" b="1" u="none" dirty="0"/>
              <a:t>:</a:t>
            </a:r>
            <a:r>
              <a:rPr lang="en-GB" altLang="en-US" sz="1000" b="0" u="none" dirty="0"/>
              <a:t/>
            </a:r>
            <a:br>
              <a:rPr lang="en-GB" altLang="en-US" sz="1000" b="0" u="none" dirty="0"/>
            </a:br>
            <a:r>
              <a:rPr lang="en-GB" altLang="en-US" sz="1000" dirty="0" smtClean="0"/>
              <a:t>Physical Elec. Harness </a:t>
            </a:r>
            <a:br>
              <a:rPr lang="en-GB" altLang="en-US" sz="1000" dirty="0" smtClean="0"/>
            </a:br>
            <a:r>
              <a:rPr lang="en-GB" altLang="en-US" sz="1000" dirty="0" smtClean="0"/>
              <a:t>for design é construction</a:t>
            </a:r>
            <a:endParaRPr lang="en-GB" altLang="en-US" sz="1000" b="0" u="none" dirty="0"/>
          </a:p>
        </p:txBody>
      </p:sp>
      <p:sp>
        <p:nvSpPr>
          <p:cNvPr id="155" name="Text Box 24" descr="Diagonales larges vers le haut"/>
          <p:cNvSpPr txBox="1">
            <a:spLocks noChangeArrowheads="1"/>
          </p:cNvSpPr>
          <p:nvPr/>
        </p:nvSpPr>
        <p:spPr bwMode="auto">
          <a:xfrm>
            <a:off x="6825631" y="3428505"/>
            <a:ext cx="1087806" cy="48347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0799" tIns="10799" rIns="10799" bIns="10799">
            <a:spAutoFit/>
          </a:bodyPr>
          <a:lstStyle/>
          <a:p>
            <a:pPr algn="ctr"/>
            <a:r>
              <a:rPr lang="en-GB" altLang="en-US" sz="1000" b="1" u="none" dirty="0"/>
              <a:t>Part </a:t>
            </a:r>
            <a:r>
              <a:rPr lang="en-GB" altLang="en-US" sz="1000" b="1" u="none" dirty="0" smtClean="0"/>
              <a:t>420</a:t>
            </a:r>
            <a:r>
              <a:rPr lang="en-GB" altLang="en-US" sz="1000" b="1" u="none" dirty="0"/>
              <a:t>:</a:t>
            </a:r>
            <a:r>
              <a:rPr lang="en-GB" altLang="en-US" sz="1000" b="0" u="none" dirty="0"/>
              <a:t/>
            </a:r>
            <a:br>
              <a:rPr lang="en-GB" altLang="en-US" sz="1000" b="0" u="none" dirty="0"/>
            </a:br>
            <a:r>
              <a:rPr lang="en-GB" altLang="en-US" sz="1000" dirty="0" smtClean="0"/>
              <a:t>Electrical Harness </a:t>
            </a:r>
            <a:br>
              <a:rPr lang="en-GB" altLang="en-US" sz="1000" dirty="0" smtClean="0"/>
            </a:br>
            <a:r>
              <a:rPr lang="en-GB" altLang="en-US" sz="1000" dirty="0" smtClean="0"/>
              <a:t>Installation</a:t>
            </a:r>
            <a:endParaRPr lang="en-GB" altLang="en-US" sz="1000" b="0" u="none" dirty="0"/>
          </a:p>
        </p:txBody>
      </p:sp>
      <p:sp>
        <p:nvSpPr>
          <p:cNvPr id="156" name="Text Box 52"/>
          <p:cNvSpPr txBox="1">
            <a:spLocks noChangeArrowheads="1"/>
          </p:cNvSpPr>
          <p:nvPr/>
        </p:nvSpPr>
        <p:spPr bwMode="auto">
          <a:xfrm>
            <a:off x="1112510" y="1558926"/>
            <a:ext cx="527503" cy="291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00" tIns="7200" rIns="7200" bIns="720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b="0" i="1" u="none" dirty="0" smtClean="0">
                <a:solidFill>
                  <a:srgbClr val="0000FF"/>
                </a:solidFill>
              </a:rPr>
              <a:t>P1xx</a:t>
            </a:r>
            <a:endParaRPr lang="en-GB" altLang="en-US" b="0" i="1" u="none" dirty="0">
              <a:solidFill>
                <a:srgbClr val="0000FF"/>
              </a:solidFill>
            </a:endParaRPr>
          </a:p>
        </p:txBody>
      </p:sp>
      <p:sp>
        <p:nvSpPr>
          <p:cNvPr id="157" name="Text Box 55"/>
          <p:cNvSpPr txBox="1">
            <a:spLocks noChangeArrowheads="1"/>
          </p:cNvSpPr>
          <p:nvPr/>
        </p:nvSpPr>
        <p:spPr bwMode="auto">
          <a:xfrm>
            <a:off x="9832926" y="1553751"/>
            <a:ext cx="527503" cy="291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00" tIns="7200" rIns="7200" bIns="7200">
            <a:spAutoFit/>
          </a:bodyPr>
          <a:lstStyle>
            <a:defPPr>
              <a:defRPr lang="en-US"/>
            </a:defPPr>
            <a:lvl1pPr algn="ctr">
              <a:spcBef>
                <a:spcPct val="50000"/>
              </a:spcBef>
              <a:defRPr sz="1600" b="0" i="1" u="none">
                <a:solidFill>
                  <a:srgbClr val="0000FF"/>
                </a:solidFill>
              </a:defRPr>
            </a:lvl1pPr>
          </a:lstStyle>
          <a:p>
            <a:r>
              <a:rPr lang="en-GB" altLang="en-US" sz="1800" dirty="0"/>
              <a:t>P6xx</a:t>
            </a:r>
          </a:p>
        </p:txBody>
      </p:sp>
      <p:sp>
        <p:nvSpPr>
          <p:cNvPr id="158" name="Text Box 24" descr="Diagonales larges vers le haut"/>
          <p:cNvSpPr txBox="1">
            <a:spLocks noChangeArrowheads="1"/>
          </p:cNvSpPr>
          <p:nvPr/>
        </p:nvSpPr>
        <p:spPr bwMode="auto">
          <a:xfrm>
            <a:off x="4946191" y="4069994"/>
            <a:ext cx="1584737" cy="48347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0799" tIns="10799" rIns="10799" bIns="10799">
            <a:spAutoFit/>
          </a:bodyPr>
          <a:lstStyle/>
          <a:p>
            <a:pPr algn="ctr"/>
            <a:r>
              <a:rPr lang="en-GB" altLang="en-US" sz="1000" b="1" u="none" dirty="0"/>
              <a:t>Part </a:t>
            </a:r>
            <a:r>
              <a:rPr lang="en-GB" altLang="en-US" sz="1000" b="1" u="none" dirty="0" smtClean="0"/>
              <a:t>310</a:t>
            </a:r>
            <a:r>
              <a:rPr lang="en-GB" altLang="en-US" sz="1000" b="1" u="none" dirty="0"/>
              <a:t>:</a:t>
            </a:r>
            <a:r>
              <a:rPr lang="en-GB" altLang="en-US" sz="1000" b="0" u="none" dirty="0"/>
              <a:t/>
            </a:r>
            <a:br>
              <a:rPr lang="en-GB" altLang="en-US" sz="1000" b="0" u="none" dirty="0"/>
            </a:br>
            <a:r>
              <a:rPr lang="en-GB" altLang="en-US" sz="1000" b="0" u="none" dirty="0" smtClean="0"/>
              <a:t>CAD 3D Composite design</a:t>
            </a:r>
            <a:br>
              <a:rPr lang="en-GB" altLang="en-US" sz="1000" b="0" u="none" dirty="0" smtClean="0"/>
            </a:br>
            <a:r>
              <a:rPr lang="en-GB" altLang="en-US" sz="1000" b="0" u="none" dirty="0" smtClean="0"/>
              <a:t>for certif. &amp; minimum reuse </a:t>
            </a:r>
            <a:endParaRPr lang="en-GB" altLang="en-US" sz="1000" b="0" u="none" dirty="0"/>
          </a:p>
        </p:txBody>
      </p:sp>
      <p:sp>
        <p:nvSpPr>
          <p:cNvPr id="159" name="Text Box 110"/>
          <p:cNvSpPr txBox="1">
            <a:spLocks noChangeArrowheads="1"/>
          </p:cNvSpPr>
          <p:nvPr/>
        </p:nvSpPr>
        <p:spPr bwMode="auto">
          <a:xfrm>
            <a:off x="2351376" y="3137858"/>
            <a:ext cx="671973" cy="246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99"/>
                    </a:gs>
                    <a:gs pos="100000">
                      <a:srgbClr val="FFCC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/>
          <a:p>
            <a:pPr algn="ctr" eaLnBrk="1" hangingPunct="1">
              <a:spcBef>
                <a:spcPct val="50000"/>
              </a:spcBef>
              <a:buSzPct val="120000"/>
            </a:pPr>
            <a:r>
              <a:rPr lang="en-GB" altLang="en-US" sz="1000" dirty="0" smtClean="0">
                <a:solidFill>
                  <a:srgbClr val="FF3300"/>
                </a:solidFill>
              </a:rPr>
              <a:t>Q4/2017</a:t>
            </a:r>
            <a:endParaRPr lang="en-GB" altLang="en-US" sz="1000" u="none" dirty="0">
              <a:solidFill>
                <a:srgbClr val="FF3300"/>
              </a:solidFill>
            </a:endParaRPr>
          </a:p>
        </p:txBody>
      </p:sp>
      <p:cxnSp>
        <p:nvCxnSpPr>
          <p:cNvPr id="162" name="AutoShape 19"/>
          <p:cNvCxnSpPr>
            <a:cxnSpLocks noChangeShapeType="1"/>
            <a:stCxn id="16" idx="3"/>
            <a:endCxn id="18" idx="1"/>
          </p:cNvCxnSpPr>
          <p:nvPr/>
        </p:nvCxnSpPr>
        <p:spPr bwMode="auto">
          <a:xfrm flipV="1">
            <a:off x="1418353" y="3673033"/>
            <a:ext cx="263714" cy="2457"/>
          </a:xfrm>
          <a:prstGeom prst="straightConnector1">
            <a:avLst/>
          </a:prstGeom>
          <a:noFill/>
          <a:ln w="12700">
            <a:solidFill>
              <a:srgbClr val="FF0000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5" name="AutoShape 19"/>
          <p:cNvCxnSpPr>
            <a:cxnSpLocks noChangeShapeType="1"/>
            <a:stCxn id="16" idx="0"/>
            <a:endCxn id="128" idx="2"/>
          </p:cNvCxnSpPr>
          <p:nvPr/>
        </p:nvCxnSpPr>
        <p:spPr bwMode="auto">
          <a:xfrm flipV="1">
            <a:off x="815941" y="3226565"/>
            <a:ext cx="1488" cy="130244"/>
          </a:xfrm>
          <a:prstGeom prst="straightConnector1">
            <a:avLst/>
          </a:prstGeom>
          <a:noFill/>
          <a:ln w="12700">
            <a:solidFill>
              <a:srgbClr val="FF0000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0" name="AutoShape 26"/>
          <p:cNvCxnSpPr>
            <a:cxnSpLocks noChangeShapeType="1"/>
            <a:stCxn id="28" idx="1"/>
            <a:endCxn id="128" idx="1"/>
          </p:cNvCxnSpPr>
          <p:nvPr/>
        </p:nvCxnSpPr>
        <p:spPr bwMode="auto">
          <a:xfrm rot="10800000">
            <a:off x="115630" y="2907885"/>
            <a:ext cx="705598" cy="2042637"/>
          </a:xfrm>
          <a:prstGeom prst="bentConnector3">
            <a:avLst>
              <a:gd name="adj1" fmla="val 112599"/>
            </a:avLst>
          </a:prstGeom>
          <a:noFill/>
          <a:ln w="12700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" name="Text Box 53"/>
          <p:cNvSpPr txBox="1">
            <a:spLocks noChangeArrowheads="1"/>
          </p:cNvSpPr>
          <p:nvPr/>
        </p:nvSpPr>
        <p:spPr bwMode="auto">
          <a:xfrm>
            <a:off x="5466542" y="1556779"/>
            <a:ext cx="527503" cy="291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00" tIns="7200" rIns="7200" bIns="7200">
            <a:spAutoFit/>
          </a:bodyPr>
          <a:lstStyle>
            <a:defPPr>
              <a:defRPr lang="en-US"/>
            </a:defPPr>
            <a:lvl1pPr algn="ctr">
              <a:spcBef>
                <a:spcPct val="50000"/>
              </a:spcBef>
              <a:defRPr sz="1600" b="0" i="1" u="none">
                <a:solidFill>
                  <a:srgbClr val="0000FF"/>
                </a:solidFill>
              </a:defRPr>
            </a:lvl1pPr>
          </a:lstStyle>
          <a:p>
            <a:r>
              <a:rPr lang="en-GB" altLang="en-US" sz="1800" dirty="0" smtClean="0"/>
              <a:t>P3xx</a:t>
            </a:r>
            <a:endParaRPr lang="en-GB" altLang="en-US" sz="1800" dirty="0"/>
          </a:p>
        </p:txBody>
      </p:sp>
      <p:sp>
        <p:nvSpPr>
          <p:cNvPr id="175" name="Text Box 55"/>
          <p:cNvSpPr txBox="1">
            <a:spLocks noChangeArrowheads="1"/>
          </p:cNvSpPr>
          <p:nvPr/>
        </p:nvSpPr>
        <p:spPr bwMode="auto">
          <a:xfrm>
            <a:off x="11457594" y="1556647"/>
            <a:ext cx="527503" cy="291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00" tIns="7200" rIns="7200" bIns="7200">
            <a:spAutoFit/>
          </a:bodyPr>
          <a:lstStyle>
            <a:defPPr>
              <a:defRPr lang="en-US"/>
            </a:defPPr>
            <a:lvl1pPr algn="ctr">
              <a:spcBef>
                <a:spcPct val="50000"/>
              </a:spcBef>
              <a:defRPr sz="1600" b="0" i="1" u="none">
                <a:solidFill>
                  <a:srgbClr val="0000FF"/>
                </a:solidFill>
              </a:defRPr>
            </a:lvl1pPr>
          </a:lstStyle>
          <a:p>
            <a:r>
              <a:rPr lang="en-GB" altLang="en-US" sz="1800" dirty="0" smtClean="0"/>
              <a:t>P7xx</a:t>
            </a:r>
            <a:endParaRPr lang="en-GB" altLang="en-US" sz="1800" dirty="0"/>
          </a:p>
        </p:txBody>
      </p:sp>
      <p:sp>
        <p:nvSpPr>
          <p:cNvPr id="176" name="Text Box 24" descr="Diagonales larges vers le haut"/>
          <p:cNvSpPr txBox="1">
            <a:spLocks noChangeArrowheads="1"/>
          </p:cNvSpPr>
          <p:nvPr/>
        </p:nvSpPr>
        <p:spPr bwMode="auto">
          <a:xfrm>
            <a:off x="4952792" y="3431296"/>
            <a:ext cx="1584737" cy="48347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0799" tIns="10799" rIns="10799" bIns="10799">
            <a:spAutoFit/>
          </a:bodyPr>
          <a:lstStyle/>
          <a:p>
            <a:pPr algn="ctr"/>
            <a:r>
              <a:rPr lang="en-GB" altLang="en-US" sz="1000" b="1" u="none" dirty="0"/>
              <a:t>Part </a:t>
            </a:r>
            <a:r>
              <a:rPr lang="en-GB" altLang="en-US" sz="1000" b="1" u="none" dirty="0" smtClean="0"/>
              <a:t>320</a:t>
            </a:r>
            <a:r>
              <a:rPr lang="en-GB" altLang="en-US" sz="1000" b="1" u="none" dirty="0"/>
              <a:t>:</a:t>
            </a:r>
            <a:r>
              <a:rPr lang="en-GB" altLang="en-US" sz="1000" b="0" u="none" dirty="0"/>
              <a:t/>
            </a:r>
            <a:br>
              <a:rPr lang="en-GB" altLang="en-US" sz="1000" b="0" u="none" dirty="0"/>
            </a:br>
            <a:r>
              <a:rPr lang="en-GB" altLang="en-US" sz="1000" b="0" u="none" dirty="0" smtClean="0"/>
              <a:t>CAD 3D Composite design</a:t>
            </a:r>
            <a:br>
              <a:rPr lang="en-GB" altLang="en-US" sz="1000" b="0" u="none" dirty="0" smtClean="0"/>
            </a:br>
            <a:r>
              <a:rPr lang="en-GB" altLang="en-US" sz="1000" b="0" u="none" dirty="0" smtClean="0"/>
              <a:t>for reuse </a:t>
            </a:r>
            <a:endParaRPr lang="en-GB" altLang="en-US" sz="1000" b="0" u="none" dirty="0"/>
          </a:p>
        </p:txBody>
      </p:sp>
      <p:sp>
        <p:nvSpPr>
          <p:cNvPr id="177" name="Text Box 24" descr="Diagonales larges vers le haut"/>
          <p:cNvSpPr txBox="1">
            <a:spLocks noChangeArrowheads="1"/>
          </p:cNvSpPr>
          <p:nvPr/>
        </p:nvSpPr>
        <p:spPr bwMode="auto">
          <a:xfrm>
            <a:off x="9300514" y="4027051"/>
            <a:ext cx="1737022" cy="48347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0799" tIns="10799" rIns="10799" bIns="10799">
            <a:spAutoFit/>
          </a:bodyPr>
          <a:lstStyle/>
          <a:p>
            <a:pPr algn="ctr"/>
            <a:r>
              <a:rPr lang="en-GB" altLang="en-US" sz="1000" b="1" u="none" dirty="0"/>
              <a:t>Part </a:t>
            </a:r>
            <a:r>
              <a:rPr lang="en-GB" altLang="en-US" sz="1000" b="1" dirty="0" smtClean="0"/>
              <a:t>6</a:t>
            </a:r>
            <a:r>
              <a:rPr lang="en-GB" altLang="en-US" sz="1000" b="1" dirty="0"/>
              <a:t>1</a:t>
            </a:r>
            <a:r>
              <a:rPr lang="en-GB" altLang="en-US" sz="1000" b="1" u="none" dirty="0" smtClean="0"/>
              <a:t>0: (SPDM)</a:t>
            </a:r>
            <a:r>
              <a:rPr lang="en-GB" altLang="en-US" sz="1000" b="0" u="none" dirty="0"/>
              <a:t/>
            </a:r>
            <a:br>
              <a:rPr lang="en-GB" altLang="en-US" sz="1000" b="0" u="none" dirty="0"/>
            </a:br>
            <a:r>
              <a:rPr lang="en-GB" sz="1000" dirty="0"/>
              <a:t>Simulation Process </a:t>
            </a:r>
            <a:r>
              <a:rPr lang="en-GB" sz="1000" dirty="0" smtClean="0"/>
              <a:t>&amp; </a:t>
            </a:r>
            <a:br>
              <a:rPr lang="en-GB" sz="1000" dirty="0" smtClean="0"/>
            </a:br>
            <a:r>
              <a:rPr lang="en-GB" sz="1000" dirty="0" smtClean="0"/>
              <a:t>Data Management information</a:t>
            </a:r>
            <a:endParaRPr lang="en-GB" altLang="en-US" sz="1000" b="0" u="none" dirty="0"/>
          </a:p>
        </p:txBody>
      </p:sp>
      <p:sp>
        <p:nvSpPr>
          <p:cNvPr id="179" name="Text Box 24" descr="Diagonales larges vers le haut"/>
          <p:cNvSpPr txBox="1">
            <a:spLocks noChangeArrowheads="1"/>
          </p:cNvSpPr>
          <p:nvPr/>
        </p:nvSpPr>
        <p:spPr bwMode="auto">
          <a:xfrm>
            <a:off x="9330101" y="3466927"/>
            <a:ext cx="1711374" cy="32958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0799" tIns="10799" rIns="10799" bIns="10799">
            <a:spAutoFit/>
          </a:bodyPr>
          <a:lstStyle/>
          <a:p>
            <a:pPr algn="ctr"/>
            <a:r>
              <a:rPr lang="en-GB" altLang="en-US" sz="1000" b="1" u="none" dirty="0"/>
              <a:t>Part </a:t>
            </a:r>
            <a:r>
              <a:rPr lang="en-GB" altLang="en-US" sz="1000" b="1" dirty="0" smtClean="0"/>
              <a:t>62</a:t>
            </a:r>
            <a:r>
              <a:rPr lang="en-GB" altLang="en-US" sz="1000" b="1" u="none" dirty="0" smtClean="0"/>
              <a:t>0: </a:t>
            </a:r>
            <a:r>
              <a:rPr lang="en-GB" altLang="en-US" sz="1000" b="0" u="none" dirty="0"/>
              <a:t/>
            </a:r>
            <a:br>
              <a:rPr lang="en-GB" altLang="en-US" sz="1000" b="0" u="none" dirty="0"/>
            </a:br>
            <a:r>
              <a:rPr lang="en-GB" sz="1000" dirty="0"/>
              <a:t>structural analysis information</a:t>
            </a:r>
            <a:endParaRPr lang="en-GB" altLang="en-US" sz="1000" b="0" u="none" dirty="0"/>
          </a:p>
        </p:txBody>
      </p:sp>
      <p:sp>
        <p:nvSpPr>
          <p:cNvPr id="181" name="Text Box 24" descr="Diagonales larges vers le haut"/>
          <p:cNvSpPr txBox="1">
            <a:spLocks noChangeArrowheads="1"/>
          </p:cNvSpPr>
          <p:nvPr/>
        </p:nvSpPr>
        <p:spPr bwMode="auto">
          <a:xfrm>
            <a:off x="9421541" y="4781002"/>
            <a:ext cx="1494969" cy="32958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0799" tIns="10799" rIns="10799" bIns="10799">
            <a:spAutoFit/>
          </a:bodyPr>
          <a:lstStyle/>
          <a:p>
            <a:pPr algn="ctr"/>
            <a:r>
              <a:rPr lang="en-GB" altLang="en-US" sz="1000" b="1" u="none" dirty="0"/>
              <a:t>Part </a:t>
            </a:r>
            <a:r>
              <a:rPr lang="en-GB" altLang="en-US" sz="1000" b="1" dirty="0"/>
              <a:t>6</a:t>
            </a:r>
            <a:r>
              <a:rPr lang="en-GB" altLang="en-US" sz="1000" b="1" u="none" dirty="0" smtClean="0"/>
              <a:t>00</a:t>
            </a:r>
            <a:r>
              <a:rPr lang="en-GB" altLang="en-US" sz="1000" b="1" u="none" dirty="0"/>
              <a:t>:</a:t>
            </a:r>
            <a:r>
              <a:rPr lang="en-GB" altLang="en-US" sz="1000" b="0" u="none" dirty="0"/>
              <a:t/>
            </a:r>
            <a:br>
              <a:rPr lang="en-GB" altLang="en-US" sz="1000" b="0" u="none" dirty="0"/>
            </a:br>
            <a:r>
              <a:rPr lang="en-GB" altLang="en-US" sz="1000" b="0" u="none" dirty="0"/>
              <a:t>Fundamentals &amp; </a:t>
            </a:r>
            <a:r>
              <a:rPr lang="en-GB" altLang="en-US" sz="1000" b="0" u="none" dirty="0" smtClean="0"/>
              <a:t>concepts</a:t>
            </a:r>
            <a:endParaRPr lang="en-GB" altLang="en-US" sz="1000" b="0" u="none" dirty="0"/>
          </a:p>
        </p:txBody>
      </p:sp>
      <p:cxnSp>
        <p:nvCxnSpPr>
          <p:cNvPr id="182" name="AutoShape 26"/>
          <p:cNvCxnSpPr>
            <a:cxnSpLocks noChangeShapeType="1"/>
            <a:stCxn id="28" idx="3"/>
            <a:endCxn id="18" idx="3"/>
          </p:cNvCxnSpPr>
          <p:nvPr/>
        </p:nvCxnSpPr>
        <p:spPr bwMode="auto">
          <a:xfrm flipV="1">
            <a:off x="2316197" y="3673033"/>
            <a:ext cx="541841" cy="1277488"/>
          </a:xfrm>
          <a:prstGeom prst="bentConnector3">
            <a:avLst>
              <a:gd name="adj1" fmla="val 142189"/>
            </a:avLst>
          </a:prstGeom>
          <a:noFill/>
          <a:ln w="12700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6" name="AutoShape 26"/>
          <p:cNvCxnSpPr>
            <a:cxnSpLocks noChangeShapeType="1"/>
            <a:stCxn id="28" idx="3"/>
            <a:endCxn id="15" idx="3"/>
          </p:cNvCxnSpPr>
          <p:nvPr/>
        </p:nvCxnSpPr>
        <p:spPr bwMode="auto">
          <a:xfrm flipV="1">
            <a:off x="2316197" y="4387554"/>
            <a:ext cx="519461" cy="562967"/>
          </a:xfrm>
          <a:prstGeom prst="bentConnector3">
            <a:avLst>
              <a:gd name="adj1" fmla="val 123837"/>
            </a:avLst>
          </a:prstGeom>
          <a:noFill/>
          <a:ln w="12700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1" name="Text Box 35"/>
          <p:cNvSpPr txBox="1">
            <a:spLocks noChangeArrowheads="1"/>
          </p:cNvSpPr>
          <p:nvPr/>
        </p:nvSpPr>
        <p:spPr bwMode="auto">
          <a:xfrm>
            <a:off x="11294576" y="1210854"/>
            <a:ext cx="764746" cy="199207"/>
          </a:xfrm>
          <a:prstGeom prst="rect">
            <a:avLst/>
          </a:prstGeom>
          <a:solidFill>
            <a:srgbClr val="FF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00" tIns="7200" rIns="7200" bIns="720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en-US" sz="1200" u="none" dirty="0" smtClean="0"/>
              <a:t>Electronics</a:t>
            </a:r>
            <a:endParaRPr lang="en-GB" altLang="en-US" sz="1200" u="none" dirty="0"/>
          </a:p>
        </p:txBody>
      </p:sp>
      <p:sp>
        <p:nvSpPr>
          <p:cNvPr id="193" name="Text Box 110"/>
          <p:cNvSpPr txBox="1">
            <a:spLocks noChangeArrowheads="1"/>
          </p:cNvSpPr>
          <p:nvPr/>
        </p:nvSpPr>
        <p:spPr bwMode="auto">
          <a:xfrm>
            <a:off x="968221" y="3175553"/>
            <a:ext cx="671973" cy="246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99"/>
                    </a:gs>
                    <a:gs pos="100000">
                      <a:srgbClr val="FFCC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/>
          <a:p>
            <a:pPr algn="ctr" eaLnBrk="1" hangingPunct="1">
              <a:spcBef>
                <a:spcPct val="50000"/>
              </a:spcBef>
              <a:buSzPct val="120000"/>
            </a:pPr>
            <a:r>
              <a:rPr lang="en-GB" altLang="en-US" sz="1000" dirty="0" smtClean="0">
                <a:solidFill>
                  <a:srgbClr val="FF3300"/>
                </a:solidFill>
              </a:rPr>
              <a:t>Q1/2018</a:t>
            </a:r>
            <a:endParaRPr lang="en-GB" altLang="en-US" sz="1000" u="none" dirty="0">
              <a:solidFill>
                <a:srgbClr val="FF3300"/>
              </a:solidFill>
            </a:endParaRPr>
          </a:p>
        </p:txBody>
      </p:sp>
      <p:sp>
        <p:nvSpPr>
          <p:cNvPr id="194" name="Text Box 110"/>
          <p:cNvSpPr txBox="1">
            <a:spLocks noChangeArrowheads="1"/>
          </p:cNvSpPr>
          <p:nvPr/>
        </p:nvSpPr>
        <p:spPr bwMode="auto">
          <a:xfrm>
            <a:off x="907853" y="2407682"/>
            <a:ext cx="671973" cy="246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99"/>
                    </a:gs>
                    <a:gs pos="100000">
                      <a:srgbClr val="FFCC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/>
          <a:p>
            <a:pPr algn="ctr" eaLnBrk="1" hangingPunct="1">
              <a:spcBef>
                <a:spcPct val="50000"/>
              </a:spcBef>
              <a:buSzPct val="120000"/>
            </a:pPr>
            <a:r>
              <a:rPr lang="en-GB" altLang="en-US" sz="1000" dirty="0" smtClean="0">
                <a:solidFill>
                  <a:srgbClr val="FF3300"/>
                </a:solidFill>
              </a:rPr>
              <a:t>Q2/2018</a:t>
            </a:r>
            <a:endParaRPr lang="en-GB" altLang="en-US" sz="1000" u="none" dirty="0">
              <a:solidFill>
                <a:srgbClr val="FF3300"/>
              </a:solidFill>
            </a:endParaRPr>
          </a:p>
        </p:txBody>
      </p:sp>
      <p:sp>
        <p:nvSpPr>
          <p:cNvPr id="195" name="Text Box 39"/>
          <p:cNvSpPr txBox="1">
            <a:spLocks noChangeArrowheads="1"/>
          </p:cNvSpPr>
          <p:nvPr/>
        </p:nvSpPr>
        <p:spPr bwMode="auto">
          <a:xfrm>
            <a:off x="3202381" y="3445729"/>
            <a:ext cx="1579928" cy="483474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799" tIns="10799" rIns="10799" bIns="10799">
            <a:spAutoFit/>
          </a:bodyPr>
          <a:lstStyle/>
          <a:p>
            <a:pPr algn="ctr"/>
            <a:r>
              <a:rPr lang="en-GB" altLang="en-US" sz="1000" b="1" u="none" dirty="0"/>
              <a:t>Part </a:t>
            </a:r>
            <a:r>
              <a:rPr lang="en-GB" altLang="en-US" sz="1000" b="1" u="none" dirty="0" smtClean="0"/>
              <a:t>220</a:t>
            </a:r>
            <a:r>
              <a:rPr lang="en-GB" altLang="en-US" sz="1000" b="1" u="none" dirty="0"/>
              <a:t>:</a:t>
            </a:r>
            <a:r>
              <a:rPr lang="en-GB" altLang="en-US" sz="1000" b="0" u="none" dirty="0"/>
              <a:t/>
            </a:r>
            <a:br>
              <a:rPr lang="en-GB" altLang="en-US" sz="1000" b="0" u="none" dirty="0"/>
            </a:br>
            <a:r>
              <a:rPr lang="en-GB" sz="1000" dirty="0"/>
              <a:t>Product Management Data </a:t>
            </a:r>
            <a:r>
              <a:rPr lang="en-GB" sz="1000" dirty="0" smtClean="0"/>
              <a:t/>
            </a:r>
            <a:br>
              <a:rPr lang="en-GB" sz="1000" dirty="0" smtClean="0"/>
            </a:br>
            <a:r>
              <a:rPr lang="en-GB" sz="1000" dirty="0" smtClean="0"/>
              <a:t>In </a:t>
            </a:r>
            <a:r>
              <a:rPr lang="en-GB" sz="1000" dirty="0"/>
              <a:t>an “</a:t>
            </a:r>
            <a:r>
              <a:rPr lang="en-GB" sz="1000" dirty="0" smtClean="0"/>
              <a:t>as built” </a:t>
            </a:r>
            <a:r>
              <a:rPr lang="en-GB" sz="1000" dirty="0"/>
              <a:t>view</a:t>
            </a:r>
            <a:endParaRPr lang="en-GB" altLang="en-US" sz="1000" b="0" u="none" dirty="0"/>
          </a:p>
        </p:txBody>
      </p:sp>
      <p:sp>
        <p:nvSpPr>
          <p:cNvPr id="197" name="Text Box 110"/>
          <p:cNvSpPr txBox="1">
            <a:spLocks noChangeArrowheads="1"/>
          </p:cNvSpPr>
          <p:nvPr/>
        </p:nvSpPr>
        <p:spPr bwMode="auto">
          <a:xfrm>
            <a:off x="5989750" y="4564226"/>
            <a:ext cx="671974" cy="246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99"/>
                    </a:gs>
                    <a:gs pos="100000">
                      <a:srgbClr val="FFCC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/>
          <a:p>
            <a:pPr algn="ctr" eaLnBrk="1" hangingPunct="1">
              <a:spcBef>
                <a:spcPct val="50000"/>
              </a:spcBef>
              <a:buSzPct val="120000"/>
            </a:pPr>
            <a:r>
              <a:rPr lang="en-GB" altLang="en-US" sz="1000" dirty="0" smtClean="0">
                <a:solidFill>
                  <a:srgbClr val="FF3300"/>
                </a:solidFill>
              </a:rPr>
              <a:t>Q4/2018</a:t>
            </a:r>
            <a:endParaRPr lang="en-GB" altLang="en-US" sz="1000" u="none" dirty="0">
              <a:solidFill>
                <a:srgbClr val="FF3300"/>
              </a:solidFill>
            </a:endParaRPr>
          </a:p>
        </p:txBody>
      </p:sp>
      <p:sp>
        <p:nvSpPr>
          <p:cNvPr id="198" name="Text Box 110"/>
          <p:cNvSpPr txBox="1">
            <a:spLocks noChangeArrowheads="1"/>
          </p:cNvSpPr>
          <p:nvPr/>
        </p:nvSpPr>
        <p:spPr bwMode="auto">
          <a:xfrm>
            <a:off x="5952584" y="3868605"/>
            <a:ext cx="671974" cy="246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99"/>
                    </a:gs>
                    <a:gs pos="100000">
                      <a:srgbClr val="FFCC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/>
          <a:p>
            <a:pPr algn="ctr" eaLnBrk="1" hangingPunct="1">
              <a:spcBef>
                <a:spcPct val="50000"/>
              </a:spcBef>
              <a:buSzPct val="120000"/>
            </a:pPr>
            <a:r>
              <a:rPr lang="en-GB" altLang="en-US" sz="1000" dirty="0" smtClean="0">
                <a:solidFill>
                  <a:srgbClr val="FF3300"/>
                </a:solidFill>
              </a:rPr>
              <a:t>Q4/2018</a:t>
            </a:r>
            <a:endParaRPr lang="en-GB" altLang="en-US" sz="1000" u="none" dirty="0">
              <a:solidFill>
                <a:srgbClr val="FF3300"/>
              </a:solidFill>
            </a:endParaRPr>
          </a:p>
        </p:txBody>
      </p:sp>
      <p:sp>
        <p:nvSpPr>
          <p:cNvPr id="199" name="Text Box 110"/>
          <p:cNvSpPr txBox="1">
            <a:spLocks noChangeArrowheads="1"/>
          </p:cNvSpPr>
          <p:nvPr/>
        </p:nvSpPr>
        <p:spPr bwMode="auto">
          <a:xfrm>
            <a:off x="7491014" y="4587162"/>
            <a:ext cx="671974" cy="246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99"/>
                    </a:gs>
                    <a:gs pos="100000">
                      <a:srgbClr val="FFCC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/>
          <a:p>
            <a:pPr algn="ctr" eaLnBrk="1" hangingPunct="1">
              <a:spcBef>
                <a:spcPct val="50000"/>
              </a:spcBef>
              <a:buSzPct val="120000"/>
            </a:pPr>
            <a:r>
              <a:rPr lang="en-GB" altLang="en-US" sz="1000" dirty="0" smtClean="0">
                <a:solidFill>
                  <a:srgbClr val="FF3300"/>
                </a:solidFill>
              </a:rPr>
              <a:t>Q2/2019</a:t>
            </a:r>
            <a:endParaRPr lang="en-GB" altLang="en-US" sz="1000" u="none" dirty="0">
              <a:solidFill>
                <a:srgbClr val="FF3300"/>
              </a:solidFill>
            </a:endParaRPr>
          </a:p>
        </p:txBody>
      </p:sp>
      <p:sp>
        <p:nvSpPr>
          <p:cNvPr id="200" name="Text Box 110"/>
          <p:cNvSpPr txBox="1">
            <a:spLocks noChangeArrowheads="1"/>
          </p:cNvSpPr>
          <p:nvPr/>
        </p:nvSpPr>
        <p:spPr bwMode="auto">
          <a:xfrm>
            <a:off x="7508226" y="3859222"/>
            <a:ext cx="671974" cy="246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99"/>
                    </a:gs>
                    <a:gs pos="100000">
                      <a:srgbClr val="FFCC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/>
          <a:p>
            <a:pPr algn="ctr" eaLnBrk="1" hangingPunct="1">
              <a:spcBef>
                <a:spcPct val="50000"/>
              </a:spcBef>
              <a:buSzPct val="120000"/>
            </a:pPr>
            <a:r>
              <a:rPr lang="en-GB" altLang="en-US" sz="1000" dirty="0" smtClean="0">
                <a:solidFill>
                  <a:srgbClr val="FF3300"/>
                </a:solidFill>
              </a:rPr>
              <a:t>Q2/2019</a:t>
            </a:r>
            <a:endParaRPr lang="en-GB" altLang="en-US" sz="1000" u="none" dirty="0">
              <a:solidFill>
                <a:srgbClr val="FF3300"/>
              </a:solidFill>
            </a:endParaRPr>
          </a:p>
        </p:txBody>
      </p:sp>
      <p:sp>
        <p:nvSpPr>
          <p:cNvPr id="201" name="Text Box 110"/>
          <p:cNvSpPr txBox="1">
            <a:spLocks noChangeArrowheads="1"/>
          </p:cNvSpPr>
          <p:nvPr/>
        </p:nvSpPr>
        <p:spPr bwMode="auto">
          <a:xfrm>
            <a:off x="7446241" y="3194060"/>
            <a:ext cx="665562" cy="246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99"/>
                    </a:gs>
                    <a:gs pos="100000">
                      <a:srgbClr val="FFCC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/>
          <a:p>
            <a:pPr algn="ctr" eaLnBrk="1" hangingPunct="1">
              <a:spcBef>
                <a:spcPct val="50000"/>
              </a:spcBef>
              <a:buSzPct val="120000"/>
            </a:pPr>
            <a:r>
              <a:rPr lang="en-GB" altLang="en-US" sz="1000" dirty="0" err="1" smtClean="0">
                <a:solidFill>
                  <a:srgbClr val="FF3300"/>
                </a:solidFill>
              </a:rPr>
              <a:t>Qx</a:t>
            </a:r>
            <a:r>
              <a:rPr lang="en-GB" altLang="en-US" sz="1000" dirty="0" smtClean="0">
                <a:solidFill>
                  <a:srgbClr val="FF3300"/>
                </a:solidFill>
              </a:rPr>
              <a:t>/2020</a:t>
            </a:r>
            <a:endParaRPr lang="en-GB" altLang="en-US" sz="1000" u="none" dirty="0">
              <a:solidFill>
                <a:srgbClr val="FF3300"/>
              </a:solidFill>
            </a:endParaRPr>
          </a:p>
        </p:txBody>
      </p:sp>
      <p:sp>
        <p:nvSpPr>
          <p:cNvPr id="202" name="Text Box 110"/>
          <p:cNvSpPr txBox="1">
            <a:spLocks noChangeArrowheads="1"/>
          </p:cNvSpPr>
          <p:nvPr/>
        </p:nvSpPr>
        <p:spPr bwMode="auto">
          <a:xfrm>
            <a:off x="10438707" y="3236388"/>
            <a:ext cx="665561" cy="246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99"/>
                    </a:gs>
                    <a:gs pos="100000">
                      <a:srgbClr val="FFCC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/>
          <a:p>
            <a:pPr algn="ctr" eaLnBrk="1" hangingPunct="1">
              <a:spcBef>
                <a:spcPct val="50000"/>
              </a:spcBef>
              <a:buSzPct val="120000"/>
            </a:pPr>
            <a:r>
              <a:rPr lang="en-GB" altLang="en-US" sz="1000" dirty="0" err="1" smtClean="0">
                <a:solidFill>
                  <a:srgbClr val="FF3300"/>
                </a:solidFill>
              </a:rPr>
              <a:t>Qx</a:t>
            </a:r>
            <a:r>
              <a:rPr lang="en-GB" altLang="en-US" sz="1000" dirty="0" smtClean="0">
                <a:solidFill>
                  <a:srgbClr val="FF3300"/>
                </a:solidFill>
              </a:rPr>
              <a:t>/2018</a:t>
            </a:r>
            <a:endParaRPr lang="en-GB" altLang="en-US" sz="1000" u="none" dirty="0">
              <a:solidFill>
                <a:srgbClr val="FF3300"/>
              </a:solidFill>
            </a:endParaRPr>
          </a:p>
        </p:txBody>
      </p:sp>
      <p:sp>
        <p:nvSpPr>
          <p:cNvPr id="203" name="Text Box 110"/>
          <p:cNvSpPr txBox="1">
            <a:spLocks noChangeArrowheads="1"/>
          </p:cNvSpPr>
          <p:nvPr/>
        </p:nvSpPr>
        <p:spPr bwMode="auto">
          <a:xfrm>
            <a:off x="10403441" y="4566889"/>
            <a:ext cx="665561" cy="246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99"/>
                    </a:gs>
                    <a:gs pos="100000">
                      <a:srgbClr val="FFCC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/>
          <a:p>
            <a:pPr algn="ctr" eaLnBrk="1" hangingPunct="1">
              <a:spcBef>
                <a:spcPct val="50000"/>
              </a:spcBef>
              <a:buSzPct val="120000"/>
            </a:pPr>
            <a:r>
              <a:rPr lang="en-GB" altLang="en-US" sz="1000" dirty="0" err="1" smtClean="0">
                <a:solidFill>
                  <a:srgbClr val="FF3300"/>
                </a:solidFill>
              </a:rPr>
              <a:t>Qx</a:t>
            </a:r>
            <a:r>
              <a:rPr lang="en-GB" altLang="en-US" sz="1000" dirty="0" smtClean="0">
                <a:solidFill>
                  <a:srgbClr val="FF3300"/>
                </a:solidFill>
              </a:rPr>
              <a:t>/2019</a:t>
            </a:r>
            <a:endParaRPr lang="en-GB" altLang="en-US" sz="1000" u="none" dirty="0">
              <a:solidFill>
                <a:srgbClr val="FF3300"/>
              </a:solidFill>
            </a:endParaRPr>
          </a:p>
        </p:txBody>
      </p:sp>
      <p:sp>
        <p:nvSpPr>
          <p:cNvPr id="204" name="Text Box 110"/>
          <p:cNvSpPr txBox="1">
            <a:spLocks noChangeArrowheads="1"/>
          </p:cNvSpPr>
          <p:nvPr/>
        </p:nvSpPr>
        <p:spPr bwMode="auto">
          <a:xfrm>
            <a:off x="10775465" y="3823777"/>
            <a:ext cx="255193" cy="246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99"/>
                    </a:gs>
                    <a:gs pos="100000">
                      <a:srgbClr val="FFCC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/>
          <a:p>
            <a:pPr algn="ctr" eaLnBrk="1" hangingPunct="1">
              <a:spcBef>
                <a:spcPct val="50000"/>
              </a:spcBef>
              <a:buSzPct val="120000"/>
            </a:pPr>
            <a:r>
              <a:rPr lang="en-GB" altLang="en-US" sz="1000" dirty="0">
                <a:solidFill>
                  <a:srgbClr val="FF3300"/>
                </a:solidFill>
              </a:rPr>
              <a:t>?</a:t>
            </a:r>
            <a:endParaRPr lang="en-GB" altLang="en-US" sz="1000" u="none" dirty="0">
              <a:solidFill>
                <a:srgbClr val="FF3300"/>
              </a:solidFill>
            </a:endParaRPr>
          </a:p>
        </p:txBody>
      </p:sp>
      <p:sp>
        <p:nvSpPr>
          <p:cNvPr id="101" name="Text Box 55"/>
          <p:cNvSpPr txBox="1">
            <a:spLocks noChangeArrowheads="1"/>
          </p:cNvSpPr>
          <p:nvPr/>
        </p:nvSpPr>
        <p:spPr bwMode="auto">
          <a:xfrm rot="17912940">
            <a:off x="8270126" y="3157111"/>
            <a:ext cx="800012" cy="322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00" tIns="7200" rIns="7200" bIns="7200">
            <a:spAutoFit/>
          </a:bodyPr>
          <a:lstStyle>
            <a:defPPr>
              <a:defRPr lang="en-US"/>
            </a:defPPr>
            <a:lvl1pPr algn="ctr">
              <a:spcBef>
                <a:spcPct val="50000"/>
              </a:spcBef>
              <a:defRPr sz="1600" b="0" i="1" u="none">
                <a:solidFill>
                  <a:srgbClr val="0000FF"/>
                </a:solidFill>
              </a:defRPr>
            </a:lvl1pPr>
          </a:lstStyle>
          <a:p>
            <a:r>
              <a:rPr lang="en-GB" altLang="en-US" sz="1000" dirty="0" smtClean="0">
                <a:solidFill>
                  <a:srgbClr val="00205B"/>
                </a:solidFill>
              </a:rPr>
              <a:t>In preparation</a:t>
            </a:r>
            <a:br>
              <a:rPr lang="en-GB" altLang="en-US" sz="1000" dirty="0" smtClean="0">
                <a:solidFill>
                  <a:srgbClr val="00205B"/>
                </a:solidFill>
              </a:rPr>
            </a:br>
            <a:r>
              <a:rPr lang="en-GB" altLang="en-US" sz="1000" dirty="0" smtClean="0">
                <a:solidFill>
                  <a:srgbClr val="00205B"/>
                </a:solidFill>
              </a:rPr>
              <a:t>Not started</a:t>
            </a:r>
            <a:endParaRPr lang="en-GB" altLang="en-US" sz="1000" dirty="0">
              <a:solidFill>
                <a:srgbClr val="00205B"/>
              </a:solidFill>
            </a:endParaRPr>
          </a:p>
        </p:txBody>
      </p:sp>
      <p:sp>
        <p:nvSpPr>
          <p:cNvPr id="102" name="Text Box 55"/>
          <p:cNvSpPr txBox="1">
            <a:spLocks noChangeArrowheads="1"/>
          </p:cNvSpPr>
          <p:nvPr/>
        </p:nvSpPr>
        <p:spPr bwMode="auto">
          <a:xfrm rot="17912940">
            <a:off x="11364995" y="3207471"/>
            <a:ext cx="638108" cy="168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200" tIns="7200" rIns="7200" bIns="7200">
            <a:spAutoFit/>
          </a:bodyPr>
          <a:lstStyle>
            <a:defPPr>
              <a:defRPr lang="en-US"/>
            </a:defPPr>
            <a:lvl1pPr algn="ctr">
              <a:spcBef>
                <a:spcPct val="50000"/>
              </a:spcBef>
              <a:defRPr sz="1600" b="0" i="1" u="none">
                <a:solidFill>
                  <a:srgbClr val="0000FF"/>
                </a:solidFill>
              </a:defRPr>
            </a:lvl1pPr>
          </a:lstStyle>
          <a:p>
            <a:r>
              <a:rPr lang="en-GB" altLang="en-US" sz="1000" dirty="0" smtClean="0">
                <a:solidFill>
                  <a:srgbClr val="00205B"/>
                </a:solidFill>
              </a:rPr>
              <a:t>Not started</a:t>
            </a:r>
            <a:endParaRPr lang="en-GB" altLang="en-US" sz="1000" dirty="0">
              <a:solidFill>
                <a:srgbClr val="00205B"/>
              </a:solidFill>
            </a:endParaRPr>
          </a:p>
        </p:txBody>
      </p:sp>
      <p:sp>
        <p:nvSpPr>
          <p:cNvPr id="103" name="Line 23"/>
          <p:cNvSpPr>
            <a:spLocks noChangeShapeType="1"/>
          </p:cNvSpPr>
          <p:nvPr/>
        </p:nvSpPr>
        <p:spPr bwMode="auto">
          <a:xfrm flipV="1">
            <a:off x="10658" y="1792738"/>
            <a:ext cx="12212638" cy="31300"/>
          </a:xfrm>
          <a:prstGeom prst="line">
            <a:avLst/>
          </a:prstGeom>
          <a:noFill/>
          <a:ln w="63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000"/>
          </a:p>
        </p:txBody>
      </p:sp>
      <p:sp>
        <p:nvSpPr>
          <p:cNvPr id="104" name="Text Box 110"/>
          <p:cNvSpPr txBox="1">
            <a:spLocks noChangeArrowheads="1"/>
          </p:cNvSpPr>
          <p:nvPr/>
        </p:nvSpPr>
        <p:spPr bwMode="auto">
          <a:xfrm>
            <a:off x="863782" y="3959859"/>
            <a:ext cx="671973" cy="246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99"/>
                    </a:gs>
                    <a:gs pos="100000">
                      <a:srgbClr val="FFCC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/>
          <a:p>
            <a:pPr algn="ctr" eaLnBrk="1" hangingPunct="1">
              <a:spcBef>
                <a:spcPct val="50000"/>
              </a:spcBef>
              <a:buSzPct val="120000"/>
            </a:pPr>
            <a:r>
              <a:rPr lang="en-GB" altLang="en-US" sz="1000" u="none" dirty="0" smtClean="0">
                <a:solidFill>
                  <a:srgbClr val="FF3300"/>
                </a:solidFill>
              </a:rPr>
              <a:t>Q3/2017</a:t>
            </a:r>
            <a:endParaRPr lang="en-GB" altLang="en-US" sz="1000" u="none" dirty="0">
              <a:solidFill>
                <a:srgbClr val="FF3300"/>
              </a:solidFill>
            </a:endParaRPr>
          </a:p>
        </p:txBody>
      </p:sp>
      <p:sp>
        <p:nvSpPr>
          <p:cNvPr id="105" name="Text Box 110"/>
          <p:cNvSpPr txBox="1">
            <a:spLocks noChangeArrowheads="1"/>
          </p:cNvSpPr>
          <p:nvPr/>
        </p:nvSpPr>
        <p:spPr bwMode="auto">
          <a:xfrm>
            <a:off x="2331856" y="3955772"/>
            <a:ext cx="671973" cy="246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99"/>
                    </a:gs>
                    <a:gs pos="100000">
                      <a:srgbClr val="FFCC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/>
          <a:p>
            <a:pPr algn="ctr" eaLnBrk="1" hangingPunct="1">
              <a:spcBef>
                <a:spcPct val="50000"/>
              </a:spcBef>
              <a:buSzPct val="120000"/>
            </a:pPr>
            <a:r>
              <a:rPr lang="en-GB" altLang="en-US" sz="1000" u="none" dirty="0" smtClean="0">
                <a:solidFill>
                  <a:srgbClr val="FF3300"/>
                </a:solidFill>
              </a:rPr>
              <a:t>Q2/2008</a:t>
            </a:r>
            <a:endParaRPr lang="en-GB" altLang="en-US" sz="1000" u="none" dirty="0">
              <a:solidFill>
                <a:srgbClr val="FF3300"/>
              </a:solidFill>
            </a:endParaRPr>
          </a:p>
        </p:txBody>
      </p:sp>
      <p:sp>
        <p:nvSpPr>
          <p:cNvPr id="107" name="Text Box 110"/>
          <p:cNvSpPr txBox="1">
            <a:spLocks noChangeArrowheads="1"/>
          </p:cNvSpPr>
          <p:nvPr/>
        </p:nvSpPr>
        <p:spPr bwMode="auto">
          <a:xfrm>
            <a:off x="6646208" y="5983238"/>
            <a:ext cx="671973" cy="246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99"/>
                    </a:gs>
                    <a:gs pos="100000">
                      <a:srgbClr val="FFCC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7" tIns="45718" rIns="91437" bIns="45718">
            <a:spAutoFit/>
          </a:bodyPr>
          <a:lstStyle/>
          <a:p>
            <a:pPr algn="ctr" eaLnBrk="1" hangingPunct="1">
              <a:spcBef>
                <a:spcPct val="50000"/>
              </a:spcBef>
              <a:buSzPct val="120000"/>
            </a:pPr>
            <a:r>
              <a:rPr lang="en-GB" altLang="en-US" sz="1000" u="none" dirty="0" smtClean="0">
                <a:solidFill>
                  <a:srgbClr val="FF3300"/>
                </a:solidFill>
              </a:rPr>
              <a:t>Q4/2017</a:t>
            </a:r>
            <a:endParaRPr lang="en-GB" altLang="en-US" sz="1000" u="none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53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GB" altLang="en-US" sz="2800" dirty="0" smtClean="0"/>
              <a:t>Status of progress:  2017 Accomplishments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200150"/>
            <a:ext cx="12192000" cy="5181600"/>
          </a:xfrm>
        </p:spPr>
        <p:txBody>
          <a:bodyPr rIns="0"/>
          <a:lstStyle/>
          <a:p>
            <a:pPr>
              <a:defRPr/>
            </a:pPr>
            <a:r>
              <a:rPr lang="en-US" sz="1600" dirty="0" smtClean="0"/>
              <a:t>Sending of </a:t>
            </a:r>
            <a:r>
              <a:rPr lang="en-US" sz="1600" dirty="0"/>
              <a:t> </a:t>
            </a:r>
            <a:r>
              <a:rPr lang="en-US" sz="1600" b="1" dirty="0" smtClean="0"/>
              <a:t>LOTAR parts for ballot </a:t>
            </a:r>
            <a:r>
              <a:rPr lang="en-US" sz="1600" dirty="0" smtClean="0"/>
              <a:t>to AIA and ASD Stan in </a:t>
            </a:r>
            <a:r>
              <a:rPr lang="en-US" sz="1600" dirty="0"/>
              <a:t> </a:t>
            </a:r>
            <a:r>
              <a:rPr lang="en-US" sz="1600" dirty="0" smtClean="0"/>
              <a:t>end 2017:</a:t>
            </a:r>
            <a:endParaRPr lang="en-GB" sz="1600" dirty="0" smtClean="0"/>
          </a:p>
          <a:p>
            <a:pPr lvl="1">
              <a:defRPr/>
            </a:pPr>
            <a:r>
              <a:rPr lang="en-US" sz="1200" dirty="0" smtClean="0"/>
              <a:t>Part </a:t>
            </a:r>
            <a:r>
              <a:rPr lang="en-US" sz="1200" dirty="0"/>
              <a:t>007 </a:t>
            </a:r>
            <a:r>
              <a:rPr lang="en-US" sz="1200" dirty="0" smtClean="0"/>
              <a:t>ed3 </a:t>
            </a:r>
            <a:r>
              <a:rPr lang="en-US" sz="1200" dirty="0"/>
              <a:t>“Terms and References”,  </a:t>
            </a:r>
            <a:r>
              <a:rPr lang="en-US" sz="1200" dirty="0" smtClean="0"/>
              <a:t>Part </a:t>
            </a:r>
            <a:r>
              <a:rPr lang="en-US" sz="1200" dirty="0"/>
              <a:t>020 “Governance and Preservation Planning” </a:t>
            </a:r>
          </a:p>
          <a:p>
            <a:pPr lvl="1">
              <a:defRPr/>
            </a:pPr>
            <a:r>
              <a:rPr lang="en-US" sz="1200" dirty="0"/>
              <a:t>P</a:t>
            </a:r>
            <a:r>
              <a:rPr lang="en-US" sz="1200" dirty="0" smtClean="0"/>
              <a:t>art </a:t>
            </a:r>
            <a:r>
              <a:rPr lang="en-US" sz="1200" dirty="0"/>
              <a:t>120 e</a:t>
            </a:r>
            <a:r>
              <a:rPr lang="en-US" sz="1200" dirty="0" smtClean="0"/>
              <a:t>d2 </a:t>
            </a:r>
            <a:r>
              <a:rPr lang="en-US" sz="1200" dirty="0"/>
              <a:t>“CAD 3D Explicit Geometry with Presentation </a:t>
            </a:r>
            <a:r>
              <a:rPr lang="en-US" sz="1200" dirty="0" smtClean="0"/>
              <a:t>of PMI</a:t>
            </a:r>
          </a:p>
          <a:p>
            <a:pPr lvl="1">
              <a:defRPr/>
            </a:pPr>
            <a:endParaRPr lang="en-US" sz="500" dirty="0" smtClean="0"/>
          </a:p>
          <a:p>
            <a:pPr>
              <a:defRPr/>
            </a:pPr>
            <a:r>
              <a:rPr lang="en-US" sz="1600" dirty="0" smtClean="0"/>
              <a:t>Continuation of </a:t>
            </a:r>
            <a:r>
              <a:rPr lang="en-US" sz="1600" b="1" dirty="0" smtClean="0"/>
              <a:t>several pilot </a:t>
            </a:r>
            <a:r>
              <a:rPr lang="en-US" sz="1600" b="1" dirty="0"/>
              <a:t>projects</a:t>
            </a:r>
            <a:r>
              <a:rPr lang="en-US" sz="1600" dirty="0"/>
              <a:t> </a:t>
            </a:r>
            <a:r>
              <a:rPr lang="en-US" sz="1600" dirty="0" smtClean="0"/>
              <a:t>to </a:t>
            </a:r>
            <a:r>
              <a:rPr lang="en-US" sz="1600" dirty="0"/>
              <a:t>validate newly developed technical approaches. </a:t>
            </a:r>
            <a:endParaRPr lang="en-US" sz="1600" dirty="0" smtClean="0"/>
          </a:p>
          <a:p>
            <a:pPr lvl="1">
              <a:defRPr/>
            </a:pPr>
            <a:r>
              <a:rPr lang="en-US" sz="1200" u="sng" dirty="0" smtClean="0"/>
              <a:t>Mechanical &amp; PMI</a:t>
            </a:r>
            <a:r>
              <a:rPr lang="en-US" sz="1200" dirty="0" smtClean="0"/>
              <a:t>: Pilots on </a:t>
            </a:r>
            <a:r>
              <a:rPr lang="en-US" sz="1200" dirty="0"/>
              <a:t>semantic </a:t>
            </a:r>
            <a:r>
              <a:rPr lang="en-US" sz="1200" dirty="0" smtClean="0"/>
              <a:t>PMI and </a:t>
            </a:r>
            <a:r>
              <a:rPr lang="en-US" sz="1200" dirty="0"/>
              <a:t>graphic based </a:t>
            </a:r>
            <a:r>
              <a:rPr lang="en-US" sz="1200" dirty="0" smtClean="0"/>
              <a:t>Assembly PMI using STEP AP242e1,e2</a:t>
            </a:r>
          </a:p>
          <a:p>
            <a:pPr lvl="1">
              <a:defRPr/>
            </a:pPr>
            <a:r>
              <a:rPr lang="en-US" sz="1200" u="sng" dirty="0" smtClean="0"/>
              <a:t>Electrical Harness</a:t>
            </a:r>
            <a:r>
              <a:rPr lang="en-US" sz="1200" dirty="0" smtClean="0"/>
              <a:t>: continuation of tests of STEP </a:t>
            </a:r>
            <a:r>
              <a:rPr lang="en-US" sz="1200" dirty="0"/>
              <a:t>AP242 </a:t>
            </a:r>
            <a:r>
              <a:rPr lang="en-US" sz="1200" dirty="0" smtClean="0"/>
              <a:t>Ed.2 Committee Draft with 1 pilot with Catia V5 and 1 pilot with NX. </a:t>
            </a:r>
          </a:p>
          <a:p>
            <a:pPr lvl="1">
              <a:defRPr/>
            </a:pPr>
            <a:r>
              <a:rPr lang="en-US" sz="1200" u="sng" dirty="0" smtClean="0"/>
              <a:t>Engineering </a:t>
            </a:r>
            <a:r>
              <a:rPr lang="en-US" sz="1200" u="sng" dirty="0"/>
              <a:t>Analysis &amp;</a:t>
            </a:r>
            <a:r>
              <a:rPr lang="en-US" sz="1200" u="sng" dirty="0" smtClean="0"/>
              <a:t> </a:t>
            </a:r>
            <a:r>
              <a:rPr lang="en-US" sz="1200" u="sng" dirty="0"/>
              <a:t>Simulation (EAS</a:t>
            </a:r>
            <a:r>
              <a:rPr lang="en-US" sz="1200" dirty="0" smtClean="0"/>
              <a:t>): very first tests </a:t>
            </a:r>
            <a:r>
              <a:rPr lang="en-US" sz="1200" dirty="0"/>
              <a:t>based on AP209 </a:t>
            </a:r>
            <a:r>
              <a:rPr lang="en-US" sz="1200" dirty="0" smtClean="0"/>
              <a:t>Ed.2; </a:t>
            </a:r>
          </a:p>
          <a:p>
            <a:pPr lvl="1">
              <a:defRPr/>
            </a:pPr>
            <a:endParaRPr lang="en-GB" sz="500" dirty="0"/>
          </a:p>
          <a:p>
            <a:pPr>
              <a:defRPr/>
            </a:pPr>
            <a:r>
              <a:rPr lang="en-US" sz="1600" b="1" dirty="0"/>
              <a:t>Mechanical &amp; PMI WG : </a:t>
            </a:r>
            <a:r>
              <a:rPr lang="en-US" sz="1600" dirty="0"/>
              <a:t>Completed Parts 110e2, 120e2, and 125e1 and are in the AIA review queue</a:t>
            </a:r>
            <a:r>
              <a:rPr lang="en-US" sz="1600" dirty="0" smtClean="0"/>
              <a:t>.</a:t>
            </a:r>
          </a:p>
          <a:p>
            <a:pPr>
              <a:defRPr/>
            </a:pPr>
            <a:endParaRPr lang="en-US" sz="1050" dirty="0"/>
          </a:p>
          <a:p>
            <a:pPr>
              <a:defRPr/>
            </a:pPr>
            <a:r>
              <a:rPr lang="en-US" sz="1600" b="1" dirty="0" smtClean="0"/>
              <a:t>EAS </a:t>
            </a:r>
            <a:r>
              <a:rPr lang="en-US" sz="1600" b="1" dirty="0" smtClean="0"/>
              <a:t>WG </a:t>
            </a:r>
            <a:r>
              <a:rPr lang="en-US" sz="1600" dirty="0" smtClean="0"/>
              <a:t>: successful launch of the CAE IF in Sept. 2017, allowing to have pre qualification of Structural analysis STEP AP209 interfaces, including validation properties</a:t>
            </a:r>
            <a:r>
              <a:rPr lang="en-US" sz="1600" dirty="0"/>
              <a:t> </a:t>
            </a:r>
            <a:r>
              <a:rPr lang="en-US" sz="1600" dirty="0" smtClean="0"/>
              <a:t>(with EPM Jotne, CT Core technology, Elysium).</a:t>
            </a:r>
            <a:br>
              <a:rPr lang="en-US" sz="1600" dirty="0" smtClean="0"/>
            </a:br>
            <a:r>
              <a:rPr lang="en-US" sz="1600" dirty="0" smtClean="0"/>
              <a:t>Finalization of a handbook illustrating the use of STEP AP209 based on structural analysis test cases.</a:t>
            </a:r>
          </a:p>
          <a:p>
            <a:pPr>
              <a:defRPr/>
            </a:pPr>
            <a:endParaRPr lang="en-US" sz="500" dirty="0"/>
          </a:p>
          <a:p>
            <a:pPr>
              <a:defRPr/>
            </a:pPr>
            <a:r>
              <a:rPr lang="en-US" sz="1600" b="1" dirty="0" smtClean="0"/>
              <a:t>PDM WG</a:t>
            </a:r>
            <a:r>
              <a:rPr lang="en-US" sz="1600" dirty="0" smtClean="0"/>
              <a:t>: has </a:t>
            </a:r>
            <a:r>
              <a:rPr lang="en-US" sz="1600" dirty="0"/>
              <a:t>published Technical Specifications for </a:t>
            </a:r>
            <a:r>
              <a:rPr lang="en-US" sz="1600" dirty="0" smtClean="0"/>
              <a:t>LT </a:t>
            </a:r>
            <a:r>
              <a:rPr lang="en-US" sz="1600" dirty="0"/>
              <a:t>archiving of </a:t>
            </a:r>
            <a:r>
              <a:rPr lang="en-US" sz="1600" dirty="0" smtClean="0"/>
              <a:t>PDM </a:t>
            </a:r>
            <a:r>
              <a:rPr lang="en-US" sz="1600" dirty="0"/>
              <a:t>information, and supports the </a:t>
            </a:r>
            <a:r>
              <a:rPr lang="en-US" sz="1600" dirty="0" smtClean="0"/>
              <a:t>dev. </a:t>
            </a:r>
            <a:r>
              <a:rPr lang="en-US" sz="1600" dirty="0"/>
              <a:t>of </a:t>
            </a:r>
            <a:r>
              <a:rPr lang="en-US" sz="1600" dirty="0" smtClean="0"/>
              <a:t>AP239 ed3</a:t>
            </a:r>
            <a:r>
              <a:rPr lang="en-US" sz="1600" dirty="0"/>
              <a:t>, and </a:t>
            </a:r>
            <a:r>
              <a:rPr lang="en-US" sz="1600" dirty="0" smtClean="0"/>
              <a:t>its harmonization </a:t>
            </a:r>
            <a:r>
              <a:rPr lang="en-US" sz="1600" dirty="0"/>
              <a:t>with AP242 </a:t>
            </a:r>
            <a:r>
              <a:rPr lang="en-US" sz="1600" dirty="0" smtClean="0"/>
              <a:t>ed2</a:t>
            </a:r>
            <a:r>
              <a:rPr lang="en-US" sz="1600" dirty="0"/>
              <a:t>, which will provide the </a:t>
            </a:r>
            <a:r>
              <a:rPr lang="en-US" sz="1600" dirty="0" smtClean="0"/>
              <a:t>basis </a:t>
            </a:r>
            <a:r>
              <a:rPr lang="en-US" sz="1600" dirty="0"/>
              <a:t>for the LOTAR </a:t>
            </a:r>
            <a:r>
              <a:rPr lang="en-US" sz="1600" dirty="0" smtClean="0"/>
              <a:t>Part </a:t>
            </a:r>
            <a:r>
              <a:rPr lang="en-US" sz="1600" dirty="0"/>
              <a:t>200 series</a:t>
            </a:r>
            <a:r>
              <a:rPr lang="en-US" sz="1600" dirty="0" smtClean="0"/>
              <a:t>.</a:t>
            </a:r>
          </a:p>
          <a:p>
            <a:pPr>
              <a:defRPr/>
            </a:pPr>
            <a:endParaRPr lang="en-GB" sz="500" dirty="0"/>
          </a:p>
          <a:p>
            <a:pPr>
              <a:defRPr/>
            </a:pPr>
            <a:r>
              <a:rPr lang="en-US" sz="1600" dirty="0"/>
              <a:t>The LOTAR project has updated </a:t>
            </a:r>
            <a:r>
              <a:rPr lang="en-US" sz="1600" dirty="0" smtClean="0"/>
              <a:t>its 5 year </a:t>
            </a:r>
            <a:r>
              <a:rPr lang="en-US" sz="1600" dirty="0"/>
              <a:t>roadmap of the NAS/EN9300 standard, has continued to manage the interdependencies with the other ISO standardization projects and associated Implementor Forums</a:t>
            </a:r>
            <a:r>
              <a:rPr lang="en-US" sz="1600" dirty="0" smtClean="0"/>
              <a:t>.</a:t>
            </a:r>
          </a:p>
          <a:p>
            <a:pPr>
              <a:defRPr/>
            </a:pPr>
            <a:endParaRPr lang="en-GB" sz="500" dirty="0"/>
          </a:p>
          <a:p>
            <a:pPr marL="284163" lvl="1" indent="-284163">
              <a:defRPr/>
            </a:pPr>
            <a:r>
              <a:rPr lang="en-US" sz="1600" dirty="0"/>
              <a:t>Proposal to set up a coordination with the A&amp;D PLM Action Group for the coordination of activities for the definition of the minimum requirements for certification using 3D MBD.</a:t>
            </a:r>
          </a:p>
          <a:p>
            <a:pPr marL="284163" lvl="1" indent="-284163">
              <a:defRPr/>
            </a:pPr>
            <a:endParaRPr lang="en-GB" sz="1600" dirty="0">
              <a:ea typeface="+mn-ea"/>
              <a:cs typeface="+mn-cs"/>
            </a:endParaRPr>
          </a:p>
          <a:p>
            <a:pPr>
              <a:defRPr/>
            </a:pPr>
            <a:endParaRPr lang="en-US" sz="1600" dirty="0"/>
          </a:p>
        </p:txBody>
      </p:sp>
      <p:sp>
        <p:nvSpPr>
          <p:cNvPr id="12292" name="Espace réservé du pied de page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4F4E52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rgbClr val="4F4E52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rgbClr val="4F4E52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rgbClr val="4F4E52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rgbClr val="4F4E5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9pPr>
          </a:lstStyle>
          <a:p>
            <a:r>
              <a:rPr lang="en-US" altLang="en-US" smtClean="0">
                <a:solidFill>
                  <a:schemeClr val="tx1"/>
                </a:solidFill>
              </a:rPr>
              <a:t>© LOTAR </a:t>
            </a:r>
            <a:r>
              <a:rPr lang="en-US" altLang="en-US" smtClean="0">
                <a:solidFill>
                  <a:schemeClr val="tx1"/>
                </a:solidFill>
                <a:cs typeface="Times New Roman" pitchFamily="18" charset="0"/>
              </a:rPr>
              <a:t>2010 All rights reserved </a:t>
            </a:r>
            <a:r>
              <a:rPr lang="en-US" altLang="en-US" smtClean="0">
                <a:solidFill>
                  <a:schemeClr val="tx1"/>
                </a:solidFill>
                <a:sym typeface="Symbol" pitchFamily="18" charset="2"/>
              </a:rPr>
              <a:t></a:t>
            </a:r>
            <a:r>
              <a:rPr lang="en-US" altLang="en-US" smtClean="0">
                <a:solidFill>
                  <a:schemeClr val="tx1"/>
                </a:solidFill>
              </a:rPr>
              <a:t> Name </a:t>
            </a:r>
            <a:r>
              <a:rPr lang="en-US" altLang="en-US" smtClean="0">
                <a:solidFill>
                  <a:schemeClr val="tx1"/>
                </a:solidFill>
                <a:sym typeface="Symbol" pitchFamily="18" charset="2"/>
              </a:rPr>
              <a:t></a:t>
            </a:r>
            <a:r>
              <a:rPr lang="en-US" altLang="en-US" smtClean="0">
                <a:solidFill>
                  <a:schemeClr val="tx1"/>
                </a:solidFill>
              </a:rPr>
              <a:t> </a:t>
            </a:r>
            <a:fld id="{CDBA020A-81EA-4984-80FE-47BCBF359DAD}" type="datetime3">
              <a:rPr lang="en-US" altLang="en-US" smtClean="0">
                <a:solidFill>
                  <a:schemeClr val="tx1"/>
                </a:solidFill>
              </a:rPr>
              <a:pPr/>
              <a:t>18 October 2017</a:t>
            </a:fld>
            <a:r>
              <a:rPr lang="en-US" altLang="en-US" smtClean="0">
                <a:solidFill>
                  <a:schemeClr val="tx1"/>
                </a:solidFill>
              </a:rPr>
              <a:t> </a:t>
            </a:r>
            <a:r>
              <a:rPr lang="en-US" altLang="en-US" smtClean="0">
                <a:solidFill>
                  <a:schemeClr val="tx1"/>
                </a:solidFill>
                <a:sym typeface="Symbol" pitchFamily="18" charset="2"/>
              </a:rPr>
              <a:t></a:t>
            </a:r>
            <a:r>
              <a:rPr lang="en-US" altLang="en-US" smtClean="0">
                <a:solidFill>
                  <a:schemeClr val="tx1"/>
                </a:solidFill>
              </a:rPr>
              <a:t> Page </a:t>
            </a:r>
            <a:fld id="{5E2DE226-FC46-4CE4-B277-9F8AFEED21D5}" type="slidenum">
              <a:rPr lang="en-US" altLang="en-US" smtClean="0">
                <a:solidFill>
                  <a:schemeClr val="tx1"/>
                </a:solidFill>
              </a:rPr>
              <a:pPr/>
              <a:t>5</a:t>
            </a:fld>
            <a:endParaRPr lang="en-US" altLang="en-US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6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altLang="en-US" dirty="0" smtClean="0"/>
              <a:t>Overview of 2018 activities</a:t>
            </a:r>
            <a:endParaRPr lang="en-GB" altLang="en-US" dirty="0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3933" y="1200150"/>
            <a:ext cx="12048067" cy="5181600"/>
          </a:xfrm>
        </p:spPr>
        <p:txBody>
          <a:bodyPr lIns="0" rIns="0"/>
          <a:lstStyle/>
          <a:p>
            <a:pPr marL="284163" lvl="1" indent="-284163">
              <a:defRPr/>
            </a:pPr>
            <a:r>
              <a:rPr lang="en-GB" sz="1800" b="1" u="sng" dirty="0" smtClean="0">
                <a:ea typeface="+mn-ea"/>
                <a:cs typeface="+mn-cs"/>
              </a:rPr>
              <a:t>Preparation </a:t>
            </a:r>
            <a:r>
              <a:rPr lang="en-GB" sz="1800" b="1" u="sng" dirty="0">
                <a:ea typeface="+mn-ea"/>
                <a:cs typeface="+mn-cs"/>
              </a:rPr>
              <a:t>of the </a:t>
            </a:r>
            <a:r>
              <a:rPr lang="en-GB" sz="1800" b="1" u="sng" dirty="0" smtClean="0">
                <a:ea typeface="+mn-ea"/>
                <a:cs typeface="+mn-cs"/>
              </a:rPr>
              <a:t>ballots: </a:t>
            </a:r>
            <a:r>
              <a:rPr lang="en-GB" sz="1800" dirty="0" smtClean="0">
                <a:ea typeface="+mn-ea"/>
                <a:cs typeface="+mn-cs"/>
              </a:rPr>
              <a:t>Parts 121 “3D PMI semantic representation”, P300 and 310 for composite design</a:t>
            </a:r>
          </a:p>
          <a:p>
            <a:pPr marL="0" indent="0">
              <a:buFont typeface="Wingdings 3" pitchFamily="18" charset="2"/>
              <a:buNone/>
              <a:defRPr/>
            </a:pPr>
            <a:endParaRPr lang="en-US" sz="400" dirty="0" smtClean="0"/>
          </a:p>
          <a:p>
            <a:pPr marL="284163" lvl="1" indent="-284163">
              <a:defRPr/>
            </a:pPr>
            <a:r>
              <a:rPr lang="en-US" sz="1800" b="1" u="sng" dirty="0" smtClean="0"/>
              <a:t>Publication </a:t>
            </a:r>
            <a:r>
              <a:rPr lang="en-US" sz="1800" b="1" u="sng" dirty="0"/>
              <a:t>of several other parts of the LOTAR standard is planned in </a:t>
            </a:r>
            <a:r>
              <a:rPr lang="en-US" sz="1800" b="1" u="sng" dirty="0" smtClean="0"/>
              <a:t>2018 </a:t>
            </a:r>
            <a:endParaRPr lang="en-GB" sz="1800" b="1" u="sng" dirty="0"/>
          </a:p>
          <a:p>
            <a:pPr marL="284163" lvl="1" indent="-284163">
              <a:defRPr/>
            </a:pPr>
            <a:r>
              <a:rPr lang="en-US" sz="1800" b="1" u="sng" dirty="0" smtClean="0"/>
              <a:t>Mechanical &amp; PMI WG</a:t>
            </a:r>
            <a:r>
              <a:rPr lang="en-US" sz="1800" dirty="0" smtClean="0"/>
              <a:t>: will </a:t>
            </a:r>
            <a:r>
              <a:rPr lang="en-US" sz="1800" dirty="0"/>
              <a:t>cover </a:t>
            </a:r>
            <a:r>
              <a:rPr lang="en-US" sz="1800" dirty="0" smtClean="0"/>
              <a:t>LT Archiving of 3D PMI semantic </a:t>
            </a:r>
            <a:r>
              <a:rPr lang="en-US" sz="1800" dirty="0"/>
              <a:t>data as well as assembly-related </a:t>
            </a:r>
            <a:r>
              <a:rPr lang="en-US" sz="1800" dirty="0" smtClean="0"/>
              <a:t>information, will </a:t>
            </a:r>
            <a:r>
              <a:rPr lang="en-US" sz="1800" dirty="0"/>
              <a:t>prepare new parts for 3D definitions to include machining features, </a:t>
            </a:r>
            <a:r>
              <a:rPr lang="en-US" sz="1800" dirty="0" smtClean="0"/>
              <a:t>will </a:t>
            </a:r>
            <a:r>
              <a:rPr lang="en-US" sz="1800" dirty="0"/>
              <a:t>continue to monitor the progress of </a:t>
            </a:r>
            <a:r>
              <a:rPr lang="en-US" sz="1800" dirty="0" smtClean="0"/>
              <a:t>AP242 </a:t>
            </a:r>
            <a:r>
              <a:rPr lang="en-US" sz="1800" dirty="0"/>
              <a:t>works for holes and </a:t>
            </a:r>
            <a:r>
              <a:rPr lang="en-US" sz="1800" dirty="0" smtClean="0"/>
              <a:t>fasteners, with the start of a pilot in S1 2018. </a:t>
            </a:r>
            <a:endParaRPr lang="en-GB" sz="1800" dirty="0"/>
          </a:p>
          <a:p>
            <a:pPr>
              <a:defRPr/>
            </a:pPr>
            <a:r>
              <a:rPr lang="en-US" sz="1800" b="1" u="sng" dirty="0" smtClean="0"/>
              <a:t>PDM WG</a:t>
            </a:r>
            <a:r>
              <a:rPr lang="en-US" sz="1800" dirty="0" smtClean="0"/>
              <a:t>: is still dependent </a:t>
            </a:r>
            <a:r>
              <a:rPr lang="en-US" sz="1800" dirty="0"/>
              <a:t>on the progress of development of AP239 </a:t>
            </a:r>
            <a:r>
              <a:rPr lang="en-US" sz="1800" dirty="0" smtClean="0"/>
              <a:t>ed3 </a:t>
            </a:r>
            <a:r>
              <a:rPr lang="en-US" sz="1800" dirty="0"/>
              <a:t>and </a:t>
            </a:r>
            <a:r>
              <a:rPr lang="en-US" sz="1800" dirty="0" smtClean="0"/>
              <a:t>of its </a:t>
            </a:r>
            <a:r>
              <a:rPr lang="en-US" sz="1800" dirty="0"/>
              <a:t>harmonization with AP242 </a:t>
            </a:r>
            <a:r>
              <a:rPr lang="en-US" sz="1800" dirty="0" smtClean="0"/>
              <a:t>ed2. PDM </a:t>
            </a:r>
            <a:r>
              <a:rPr lang="en-US" sz="1800" dirty="0"/>
              <a:t>work </a:t>
            </a:r>
            <a:r>
              <a:rPr lang="en-US" sz="1800" dirty="0" smtClean="0"/>
              <a:t>is expected to restart in 2018, based on the results of this harmonization. Planned restart of the meta data WG; continuation of contributions to the PDM-IF.</a:t>
            </a:r>
            <a:endParaRPr lang="en-GB" sz="1800" dirty="0"/>
          </a:p>
          <a:p>
            <a:pPr>
              <a:defRPr/>
            </a:pPr>
            <a:r>
              <a:rPr lang="en-US" sz="1800" b="1" u="sng" dirty="0"/>
              <a:t>C</a:t>
            </a:r>
            <a:r>
              <a:rPr lang="en-US" sz="1800" b="1" u="sng" dirty="0" smtClean="0"/>
              <a:t>omposites workgroup </a:t>
            </a:r>
            <a:r>
              <a:rPr lang="en-US" sz="1800" dirty="0" smtClean="0"/>
              <a:t>will finish the Part 300 “Fundamental  concepts” , and the part 310, to be sent for ballot before end of 2018. Work on validation properties, and conduct pilots in this domain. </a:t>
            </a:r>
            <a:endParaRPr lang="en-GB" sz="1800" dirty="0" smtClean="0"/>
          </a:p>
          <a:p>
            <a:pPr>
              <a:defRPr/>
            </a:pPr>
            <a:r>
              <a:rPr lang="en-US" sz="1800" b="1" u="sng" dirty="0" smtClean="0"/>
              <a:t>Electric </a:t>
            </a:r>
            <a:r>
              <a:rPr lang="en-US" sz="1800" b="1" u="sng" dirty="0"/>
              <a:t>Harness </a:t>
            </a:r>
            <a:r>
              <a:rPr lang="en-US" sz="1800" b="1" u="sng" dirty="0" smtClean="0"/>
              <a:t>WG </a:t>
            </a:r>
            <a:r>
              <a:rPr lang="en-US" sz="1800" dirty="0" smtClean="0"/>
              <a:t>: will prepare the draft parts 400: “Fundamental &amp; concepts” and part 410 ”</a:t>
            </a:r>
            <a:r>
              <a:rPr lang="en-GB" altLang="en-US" sz="1800" dirty="0"/>
              <a:t> Physical Elec. Harness </a:t>
            </a:r>
            <a:r>
              <a:rPr lang="en-GB" altLang="en-US" sz="1800" dirty="0" smtClean="0"/>
              <a:t>for </a:t>
            </a:r>
            <a:r>
              <a:rPr lang="en-GB" altLang="en-US" sz="1800" dirty="0"/>
              <a:t>design </a:t>
            </a:r>
            <a:r>
              <a:rPr lang="en-GB" altLang="en-US" sz="1800" dirty="0" smtClean="0"/>
              <a:t>&amp; construction”.</a:t>
            </a:r>
            <a:r>
              <a:rPr lang="en-US" altLang="en-US" sz="1800" dirty="0"/>
              <a:t> </a:t>
            </a:r>
            <a:r>
              <a:rPr lang="en-US" altLang="en-US" sz="1800" dirty="0" smtClean="0"/>
              <a:t>Continuation of the spec. of v</a:t>
            </a:r>
            <a:r>
              <a:rPr lang="en-US" sz="1800" dirty="0" smtClean="0"/>
              <a:t>alidation properties, will provide </a:t>
            </a:r>
            <a:r>
              <a:rPr lang="en-US" sz="1800" dirty="0"/>
              <a:t>public test cases for the </a:t>
            </a:r>
            <a:r>
              <a:rPr lang="en-US" sz="1800" dirty="0" smtClean="0"/>
              <a:t>AP242 ed2 pilot </a:t>
            </a:r>
            <a:r>
              <a:rPr lang="en-US" sz="1800" dirty="0"/>
              <a:t>project. </a:t>
            </a:r>
            <a:r>
              <a:rPr lang="en-US" sz="1800" dirty="0" smtClean="0"/>
              <a:t>Prep. of recommendations of AP242 E2 implement. formats according to use cases</a:t>
            </a:r>
          </a:p>
          <a:p>
            <a:pPr>
              <a:defRPr/>
            </a:pPr>
            <a:r>
              <a:rPr lang="en-US" sz="1800" b="1" u="sng" dirty="0" smtClean="0"/>
              <a:t>EAS group: </a:t>
            </a:r>
            <a:r>
              <a:rPr lang="en-US" sz="1800" dirty="0" smtClean="0"/>
              <a:t>will </a:t>
            </a:r>
            <a:r>
              <a:rPr lang="en-US" sz="1800" dirty="0"/>
              <a:t>draft the </a:t>
            </a:r>
            <a:r>
              <a:rPr lang="en-US" sz="1800" dirty="0" smtClean="0"/>
              <a:t>1</a:t>
            </a:r>
            <a:r>
              <a:rPr lang="en-US" sz="1800" baseline="30000" dirty="0" smtClean="0"/>
              <a:t>st</a:t>
            </a:r>
            <a:r>
              <a:rPr lang="en-US" sz="1800" dirty="0" smtClean="0"/>
              <a:t> standard </a:t>
            </a:r>
            <a:r>
              <a:rPr lang="en-US" sz="1800" dirty="0"/>
              <a:t>parts </a:t>
            </a:r>
            <a:r>
              <a:rPr lang="en-US" sz="1800" dirty="0" smtClean="0"/>
              <a:t>600 and 620 for </a:t>
            </a:r>
            <a:r>
              <a:rPr lang="en-US" sz="1800" dirty="0"/>
              <a:t>this domain, and also support broader testing of STEP AP209 </a:t>
            </a:r>
            <a:r>
              <a:rPr lang="en-US" sz="1800" dirty="0" smtClean="0"/>
              <a:t>ed2 </a:t>
            </a:r>
            <a:r>
              <a:rPr lang="en-US" sz="1800" dirty="0"/>
              <a:t>CAE interfaces, first </a:t>
            </a:r>
            <a:r>
              <a:rPr lang="en-US" sz="1800" dirty="0" smtClean="0"/>
              <a:t>in LOTAR pilot, then in the CAE </a:t>
            </a:r>
            <a:r>
              <a:rPr lang="en-US" sz="1800" dirty="0"/>
              <a:t>Implementor Forum. </a:t>
            </a:r>
            <a:endParaRPr lang="en-US" sz="1800" dirty="0" smtClean="0"/>
          </a:p>
          <a:p>
            <a:pPr>
              <a:defRPr/>
            </a:pPr>
            <a:r>
              <a:rPr lang="en-US" sz="1800" dirty="0" smtClean="0"/>
              <a:t>During the March 2018 meeting, presentation by the LOTAR A&amp;D manufacturers of their requirements and priorities for LT archiving and retrieval of MBSE information, as input for the launch of the LOTAR MBSE WG.</a:t>
            </a:r>
            <a:endParaRPr lang="en-GB" dirty="0" smtClean="0"/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endParaRPr lang="en-GB" dirty="0"/>
          </a:p>
        </p:txBody>
      </p:sp>
      <p:sp>
        <p:nvSpPr>
          <p:cNvPr id="13316" name="Espace réservé du pied de page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4F4E52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rgbClr val="4F4E52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rgbClr val="4F4E52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rgbClr val="4F4E52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rgbClr val="4F4E5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9pPr>
          </a:lstStyle>
          <a:p>
            <a:r>
              <a:rPr lang="en-US" altLang="en-US" smtClean="0">
                <a:solidFill>
                  <a:schemeClr val="tx1"/>
                </a:solidFill>
              </a:rPr>
              <a:t>© LOTAR </a:t>
            </a:r>
            <a:r>
              <a:rPr lang="en-US" altLang="en-US" smtClean="0">
                <a:solidFill>
                  <a:schemeClr val="tx1"/>
                </a:solidFill>
                <a:cs typeface="Times New Roman" pitchFamily="18" charset="0"/>
              </a:rPr>
              <a:t>2010 All rights reserved </a:t>
            </a:r>
            <a:r>
              <a:rPr lang="en-US" altLang="en-US" smtClean="0">
                <a:solidFill>
                  <a:schemeClr val="tx1"/>
                </a:solidFill>
                <a:sym typeface="Symbol" pitchFamily="18" charset="2"/>
              </a:rPr>
              <a:t></a:t>
            </a:r>
            <a:r>
              <a:rPr lang="en-US" altLang="en-US" smtClean="0">
                <a:solidFill>
                  <a:schemeClr val="tx1"/>
                </a:solidFill>
              </a:rPr>
              <a:t> Name </a:t>
            </a:r>
            <a:r>
              <a:rPr lang="en-US" altLang="en-US" smtClean="0">
                <a:solidFill>
                  <a:schemeClr val="tx1"/>
                </a:solidFill>
                <a:sym typeface="Symbol" pitchFamily="18" charset="2"/>
              </a:rPr>
              <a:t></a:t>
            </a:r>
            <a:r>
              <a:rPr lang="en-US" altLang="en-US" smtClean="0">
                <a:solidFill>
                  <a:schemeClr val="tx1"/>
                </a:solidFill>
              </a:rPr>
              <a:t> </a:t>
            </a:r>
            <a:fld id="{EB30EFB5-8CE3-4126-AEAC-94285A8D7CE3}" type="datetime3">
              <a:rPr lang="en-US" altLang="en-US" smtClean="0">
                <a:solidFill>
                  <a:schemeClr val="tx1"/>
                </a:solidFill>
              </a:rPr>
              <a:pPr/>
              <a:t>18 October 2017</a:t>
            </a:fld>
            <a:r>
              <a:rPr lang="en-US" altLang="en-US" smtClean="0">
                <a:solidFill>
                  <a:schemeClr val="tx1"/>
                </a:solidFill>
              </a:rPr>
              <a:t> </a:t>
            </a:r>
            <a:r>
              <a:rPr lang="en-US" altLang="en-US" smtClean="0">
                <a:solidFill>
                  <a:schemeClr val="tx1"/>
                </a:solidFill>
                <a:sym typeface="Symbol" pitchFamily="18" charset="2"/>
              </a:rPr>
              <a:t></a:t>
            </a:r>
            <a:r>
              <a:rPr lang="en-US" altLang="en-US" smtClean="0">
                <a:solidFill>
                  <a:schemeClr val="tx1"/>
                </a:solidFill>
              </a:rPr>
              <a:t> Page </a:t>
            </a:r>
            <a:fld id="{F42B8A4A-8848-4DA1-913B-909FBD84C365}" type="slidenum">
              <a:rPr lang="en-US" altLang="en-US" smtClean="0">
                <a:solidFill>
                  <a:schemeClr val="tx1"/>
                </a:solidFill>
              </a:rPr>
              <a:pPr/>
              <a:t>6</a:t>
            </a:fld>
            <a:endParaRPr lang="en-US" altLang="en-US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30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re 1"/>
          <p:cNvSpPr>
            <a:spLocks noGrp="1"/>
          </p:cNvSpPr>
          <p:nvPr>
            <p:ph type="title"/>
          </p:nvPr>
        </p:nvSpPr>
        <p:spPr>
          <a:xfrm>
            <a:off x="143933" y="273050"/>
            <a:ext cx="8534400" cy="825500"/>
          </a:xfrm>
        </p:spPr>
        <p:txBody>
          <a:bodyPr/>
          <a:lstStyle/>
          <a:p>
            <a:r>
              <a:rPr lang="en-GB" altLang="en-US" dirty="0" smtClean="0"/>
              <a:t>General comments , issues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5251" y="1131339"/>
            <a:ext cx="12096750" cy="5181600"/>
          </a:xfrm>
        </p:spPr>
        <p:txBody>
          <a:bodyPr lIns="72000" rIns="0"/>
          <a:lstStyle/>
          <a:p>
            <a:pPr marL="0" indent="0">
              <a:buFont typeface="Wingdings 3" pitchFamily="18" charset="2"/>
              <a:buNone/>
              <a:defRPr/>
            </a:pPr>
            <a:r>
              <a:rPr lang="en-US" b="1" u="sng" dirty="0" smtClean="0"/>
              <a:t>General comments</a:t>
            </a:r>
          </a:p>
          <a:p>
            <a:pPr marL="452438" lvl="1" indent="-273050">
              <a:defRPr/>
            </a:pPr>
            <a:r>
              <a:rPr lang="en-US" dirty="0" smtClean="0"/>
              <a:t>The successful implementation of the LOTAR standards by the US and EU A&amp;D industries relies on the </a:t>
            </a:r>
            <a:r>
              <a:rPr lang="en-US" u="sng" dirty="0" smtClean="0"/>
              <a:t>governance through the time </a:t>
            </a:r>
            <a:r>
              <a:rPr lang="en-US" dirty="0" smtClean="0"/>
              <a:t>of the suite  of ISO STEP standards for A&amp;D: AP242 e2, AP209 e2, AP239 e3, AP238 e2, etc., completed by other standards when requested: QIF, etc.</a:t>
            </a:r>
          </a:p>
          <a:p>
            <a:pPr marL="452438" lvl="1" indent="-273050">
              <a:defRPr/>
            </a:pPr>
            <a:r>
              <a:rPr lang="en-US" dirty="0" smtClean="0"/>
              <a:t>Initial discussions of the use of the STEP Extended Architecture, using SysML for information modeling</a:t>
            </a:r>
          </a:p>
          <a:p>
            <a:pPr marL="452438" lvl="1" indent="-273050">
              <a:defRPr/>
            </a:pPr>
            <a:r>
              <a:rPr lang="en-US" dirty="0" smtClean="0"/>
              <a:t>With STEP AP242 E2, strong needs for LOTAR recommendations of STEP implementation forms according to technical disciplines and use cases (2 possibilities: XML, P21).  </a:t>
            </a:r>
          </a:p>
          <a:p>
            <a:pPr marL="452438" lvl="1" indent="-273050">
              <a:defRPr/>
            </a:pPr>
            <a:r>
              <a:rPr lang="en-GB" dirty="0" smtClean="0"/>
              <a:t>Planned extension of the LOTAR </a:t>
            </a:r>
            <a:r>
              <a:rPr lang="en-GB" dirty="0"/>
              <a:t>project support :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z="1800" dirty="0" smtClean="0"/>
              <a:t>- to the CAx-IF (launch of the CAE IF in Sept. 2017 and of 2 new WGs in 2018 : Electrical, Additive Manuf.,)</a:t>
            </a:r>
            <a:br>
              <a:rPr lang="en-GB" sz="1800" dirty="0" smtClean="0"/>
            </a:br>
            <a:r>
              <a:rPr lang="en-GB" sz="1800" dirty="0" smtClean="0"/>
              <a:t>- to the </a:t>
            </a:r>
            <a:r>
              <a:rPr lang="en-GB" sz="1800" dirty="0"/>
              <a:t>P</a:t>
            </a:r>
            <a:r>
              <a:rPr lang="en-GB" sz="1800" dirty="0" smtClean="0"/>
              <a:t>DM IF: planning of test rounds based on AP242 e2 DIS (2018)  and on AP239 e2 DIS (2019)</a:t>
            </a:r>
          </a:p>
          <a:p>
            <a:pPr marL="831850" lvl="2" indent="-273050">
              <a:defRPr/>
            </a:pPr>
            <a:r>
              <a:rPr lang="en-GB" dirty="0" smtClean="0"/>
              <a:t>Importance of the support of PDES, Inc., AFNeT and ProSTEP iViP.</a:t>
            </a:r>
          </a:p>
          <a:p>
            <a:pPr marL="452438" lvl="1" indent="-273050">
              <a:defRPr/>
            </a:pPr>
            <a:r>
              <a:rPr lang="en-GB" dirty="0" smtClean="0"/>
              <a:t>Decrease of </a:t>
            </a:r>
            <a:r>
              <a:rPr lang="en-GB" dirty="0" err="1"/>
              <a:t>p</a:t>
            </a:r>
            <a:r>
              <a:rPr lang="en-GB" dirty="0" err="1" smtClean="0"/>
              <a:t>rostep</a:t>
            </a:r>
            <a:r>
              <a:rPr lang="en-GB" dirty="0" smtClean="0"/>
              <a:t> iViP </a:t>
            </a:r>
            <a:r>
              <a:rPr lang="en-GB" dirty="0"/>
              <a:t>support</a:t>
            </a:r>
            <a:r>
              <a:rPr lang="en-GB" dirty="0" smtClean="0"/>
              <a:t> in the LOTAR project and in the CAx IF (2019); preparation of</a:t>
            </a:r>
            <a:br>
              <a:rPr lang="en-GB" dirty="0" smtClean="0"/>
            </a:br>
            <a:r>
              <a:rPr lang="en-GB" dirty="0" smtClean="0"/>
              <a:t> an update of the LOTAR MoU: AIA, PDES </a:t>
            </a:r>
            <a:r>
              <a:rPr lang="en-GB" dirty="0" err="1" smtClean="0"/>
              <a:t>Inc</a:t>
            </a:r>
            <a:r>
              <a:rPr lang="en-GB" dirty="0" smtClean="0"/>
              <a:t> for USA </a:t>
            </a:r>
            <a:r>
              <a:rPr lang="en-GB" dirty="0"/>
              <a:t> </a:t>
            </a:r>
            <a:r>
              <a:rPr lang="en-GB" dirty="0" smtClean="0"/>
              <a:t>and ASD Stan, </a:t>
            </a:r>
            <a:r>
              <a:rPr lang="en-GB" dirty="0" err="1" smtClean="0"/>
              <a:t>prostep</a:t>
            </a:r>
            <a:r>
              <a:rPr lang="en-GB" dirty="0" smtClean="0"/>
              <a:t> iViP, AFNeT for EU</a:t>
            </a:r>
            <a:r>
              <a:rPr lang="en-GB" dirty="0"/>
              <a:t>.</a:t>
            </a:r>
            <a:r>
              <a:rPr lang="en-GB" dirty="0" smtClean="0"/>
              <a:t> </a:t>
            </a:r>
            <a:endParaRPr lang="en-US" dirty="0" smtClean="0"/>
          </a:p>
          <a:p>
            <a:pPr marL="0" indent="0">
              <a:buFont typeface="Wingdings 3" pitchFamily="18" charset="2"/>
              <a:buNone/>
              <a:defRPr/>
            </a:pPr>
            <a:r>
              <a:rPr lang="en-US" sz="2000" b="1" u="sng" dirty="0" smtClean="0"/>
              <a:t>Issue : </a:t>
            </a:r>
            <a:r>
              <a:rPr lang="en-GB" sz="2000" dirty="0" smtClean="0"/>
              <a:t>To maintain </a:t>
            </a:r>
            <a:r>
              <a:rPr lang="en-GB" sz="2000" dirty="0"/>
              <a:t>the momentum of the </a:t>
            </a:r>
            <a:r>
              <a:rPr lang="en-GB" sz="2000" dirty="0" smtClean="0"/>
              <a:t>LOTAR WG, </a:t>
            </a:r>
            <a:r>
              <a:rPr lang="en-GB" sz="2000" dirty="0"/>
              <a:t>via the participation </a:t>
            </a:r>
            <a:r>
              <a:rPr lang="en-GB" sz="2000" dirty="0" smtClean="0"/>
              <a:t>of the LOTAR members to </a:t>
            </a:r>
            <a:r>
              <a:rPr lang="en-GB" sz="2000" dirty="0"/>
              <a:t>the physical </a:t>
            </a:r>
            <a:r>
              <a:rPr lang="en-GB" sz="2000" dirty="0" smtClean="0"/>
              <a:t>meetings: Support of senior management to the LOTAR OEM members</a:t>
            </a:r>
          </a:p>
        </p:txBody>
      </p:sp>
      <p:sp>
        <p:nvSpPr>
          <p:cNvPr id="15364" name="Espace réservé du pied de page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4F4E52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rgbClr val="4F4E52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rgbClr val="4F4E52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rgbClr val="4F4E52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rgbClr val="4F4E5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typeface="Arial" pitchFamily="34" charset="0"/>
              </a:defRPr>
            </a:lvl9pPr>
          </a:lstStyle>
          <a:p>
            <a:r>
              <a:rPr lang="en-US" altLang="en-US" smtClean="0">
                <a:solidFill>
                  <a:schemeClr val="tx1"/>
                </a:solidFill>
              </a:rPr>
              <a:t>© LOTAR </a:t>
            </a:r>
            <a:r>
              <a:rPr lang="en-US" altLang="en-US" smtClean="0">
                <a:solidFill>
                  <a:schemeClr val="tx1"/>
                </a:solidFill>
                <a:cs typeface="Times New Roman" pitchFamily="18" charset="0"/>
              </a:rPr>
              <a:t>2010 All rights reserved </a:t>
            </a:r>
            <a:r>
              <a:rPr lang="en-US" altLang="en-US" smtClean="0">
                <a:solidFill>
                  <a:schemeClr val="tx1"/>
                </a:solidFill>
                <a:sym typeface="Symbol" pitchFamily="18" charset="2"/>
              </a:rPr>
              <a:t></a:t>
            </a:r>
            <a:r>
              <a:rPr lang="en-US" altLang="en-US" smtClean="0">
                <a:solidFill>
                  <a:schemeClr val="tx1"/>
                </a:solidFill>
              </a:rPr>
              <a:t> Name </a:t>
            </a:r>
            <a:r>
              <a:rPr lang="en-US" altLang="en-US" smtClean="0">
                <a:solidFill>
                  <a:schemeClr val="tx1"/>
                </a:solidFill>
                <a:sym typeface="Symbol" pitchFamily="18" charset="2"/>
              </a:rPr>
              <a:t></a:t>
            </a:r>
            <a:r>
              <a:rPr lang="en-US" altLang="en-US" smtClean="0">
                <a:solidFill>
                  <a:schemeClr val="tx1"/>
                </a:solidFill>
              </a:rPr>
              <a:t> </a:t>
            </a:r>
            <a:fld id="{3F7B24B0-921C-42CC-99A1-FDC6C9DD01E0}" type="datetime3">
              <a:rPr lang="en-US" altLang="en-US" smtClean="0">
                <a:solidFill>
                  <a:schemeClr val="tx1"/>
                </a:solidFill>
              </a:rPr>
              <a:pPr/>
              <a:t>18 October 2017</a:t>
            </a:fld>
            <a:r>
              <a:rPr lang="en-US" altLang="en-US" smtClean="0">
                <a:solidFill>
                  <a:schemeClr val="tx1"/>
                </a:solidFill>
              </a:rPr>
              <a:t> </a:t>
            </a:r>
            <a:r>
              <a:rPr lang="en-US" altLang="en-US" smtClean="0">
                <a:solidFill>
                  <a:schemeClr val="tx1"/>
                </a:solidFill>
                <a:sym typeface="Symbol" pitchFamily="18" charset="2"/>
              </a:rPr>
              <a:t></a:t>
            </a:r>
            <a:r>
              <a:rPr lang="en-US" altLang="en-US" smtClean="0">
                <a:solidFill>
                  <a:schemeClr val="tx1"/>
                </a:solidFill>
              </a:rPr>
              <a:t> Page </a:t>
            </a:r>
            <a:fld id="{D06FEC38-6621-4F0B-A8E1-C277C01F5425}" type="slidenum">
              <a:rPr lang="en-US" altLang="en-US" smtClean="0">
                <a:solidFill>
                  <a:schemeClr val="tx1"/>
                </a:solidFill>
              </a:rPr>
              <a:pPr/>
              <a:t>7</a:t>
            </a:fld>
            <a:endParaRPr lang="en-US" altLang="en-US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67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LOTAR_Presentation_Template">
  <a:themeElements>
    <a:clrScheme name="LOTAR_Presentation_Template 10">
      <a:dk1>
        <a:srgbClr val="333333"/>
      </a:dk1>
      <a:lt1>
        <a:srgbClr val="FFFFFF"/>
      </a:lt1>
      <a:dk2>
        <a:srgbClr val="0068B3"/>
      </a:dk2>
      <a:lt2>
        <a:srgbClr val="808080"/>
      </a:lt2>
      <a:accent1>
        <a:srgbClr val="6699FF"/>
      </a:accent1>
      <a:accent2>
        <a:srgbClr val="FFFF99"/>
      </a:accent2>
      <a:accent3>
        <a:srgbClr val="FFFFFF"/>
      </a:accent3>
      <a:accent4>
        <a:srgbClr val="2A2A2A"/>
      </a:accent4>
      <a:accent5>
        <a:srgbClr val="B8CAFF"/>
      </a:accent5>
      <a:accent6>
        <a:srgbClr val="E7E78A"/>
      </a:accent6>
      <a:hlink>
        <a:srgbClr val="0068B3"/>
      </a:hlink>
      <a:folHlink>
        <a:srgbClr val="B2B2B2"/>
      </a:folHlink>
    </a:clrScheme>
    <a:fontScheme name="LOTAR_Presentation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rgbClr val="4F4E5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rgbClr val="4F4E5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OTAR_Presentati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TAR_Presentation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OTAR_Presentation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TAR_Presentation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TAR_Presentation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TAR_Presentation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TAR_Presentation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TAR_Presentation_Template 8">
        <a:dk1>
          <a:srgbClr val="333333"/>
        </a:dk1>
        <a:lt1>
          <a:srgbClr val="FFFFFF"/>
        </a:lt1>
        <a:dk2>
          <a:srgbClr val="02236A"/>
        </a:dk2>
        <a:lt2>
          <a:srgbClr val="808080"/>
        </a:lt2>
        <a:accent1>
          <a:srgbClr val="3366FF"/>
        </a:accent1>
        <a:accent2>
          <a:srgbClr val="9999FF"/>
        </a:accent2>
        <a:accent3>
          <a:srgbClr val="FFFFFF"/>
        </a:accent3>
        <a:accent4>
          <a:srgbClr val="2A2A2A"/>
        </a:accent4>
        <a:accent5>
          <a:srgbClr val="ADB8FF"/>
        </a:accent5>
        <a:accent6>
          <a:srgbClr val="8A8AE7"/>
        </a:accent6>
        <a:hlink>
          <a:srgbClr val="B70B3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TAR_Presentation_Template 9">
        <a:dk1>
          <a:srgbClr val="333333"/>
        </a:dk1>
        <a:lt1>
          <a:srgbClr val="FFFFFF"/>
        </a:lt1>
        <a:dk2>
          <a:srgbClr val="02236A"/>
        </a:dk2>
        <a:lt2>
          <a:srgbClr val="808080"/>
        </a:lt2>
        <a:accent1>
          <a:srgbClr val="3366FF"/>
        </a:accent1>
        <a:accent2>
          <a:srgbClr val="D1D1D1"/>
        </a:accent2>
        <a:accent3>
          <a:srgbClr val="FFFFFF"/>
        </a:accent3>
        <a:accent4>
          <a:srgbClr val="2A2A2A"/>
        </a:accent4>
        <a:accent5>
          <a:srgbClr val="ADB8FF"/>
        </a:accent5>
        <a:accent6>
          <a:srgbClr val="BDBDBD"/>
        </a:accent6>
        <a:hlink>
          <a:srgbClr val="B70B3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TAR_Presentation_Template 10">
        <a:dk1>
          <a:srgbClr val="333333"/>
        </a:dk1>
        <a:lt1>
          <a:srgbClr val="FFFFFF"/>
        </a:lt1>
        <a:dk2>
          <a:srgbClr val="0068B3"/>
        </a:dk2>
        <a:lt2>
          <a:srgbClr val="808080"/>
        </a:lt2>
        <a:accent1>
          <a:srgbClr val="6699FF"/>
        </a:accent1>
        <a:accent2>
          <a:srgbClr val="FFFF99"/>
        </a:accent2>
        <a:accent3>
          <a:srgbClr val="FFFFFF"/>
        </a:accent3>
        <a:accent4>
          <a:srgbClr val="2A2A2A"/>
        </a:accent4>
        <a:accent5>
          <a:srgbClr val="B8CAFF"/>
        </a:accent5>
        <a:accent6>
          <a:srgbClr val="E7E78A"/>
        </a:accent6>
        <a:hlink>
          <a:srgbClr val="0068B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953</Words>
  <Application>Microsoft Office PowerPoint</Application>
  <PresentationFormat>Widescreen</PresentationFormat>
  <Paragraphs>144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Symbol</vt:lpstr>
      <vt:lpstr>Times New Roman</vt:lpstr>
      <vt:lpstr>Webdings</vt:lpstr>
      <vt:lpstr>Wingdings 3</vt:lpstr>
      <vt:lpstr>1_LOTAR_Presentation_Template</vt:lpstr>
      <vt:lpstr>LOTAR International project  status</vt:lpstr>
      <vt:lpstr>Table</vt:lpstr>
      <vt:lpstr>Remind of development method and Target scope  of the LOTAR standards</vt:lpstr>
      <vt:lpstr>Overview of NAS / EN 9300 LOTAR parts (Status Oct. 2017)</vt:lpstr>
      <vt:lpstr>Status of progress:  2017 Accomplishments</vt:lpstr>
      <vt:lpstr>Overview of 2018 activities</vt:lpstr>
      <vt:lpstr>General comments , issues</vt:lpstr>
    </vt:vector>
  </TitlesOfParts>
  <Company>The Boeing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 ISO 10303 5Y roadmap</dc:title>
  <dc:creator>DELAUNAY, Jean Yves</dc:creator>
  <cp:keywords>ISO 10303 - Roadmap</cp:keywords>
  <cp:lastModifiedBy>Zuray, Richard S</cp:lastModifiedBy>
  <cp:revision>446</cp:revision>
  <cp:lastPrinted>2014-09-01T21:11:58Z</cp:lastPrinted>
  <dcterms:created xsi:type="dcterms:W3CDTF">2014-08-07T14:38:16Z</dcterms:created>
  <dcterms:modified xsi:type="dcterms:W3CDTF">2017-10-18T12:44:48Z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311203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D5.0.2</vt:lpwstr>
  </property>
  <property fmtid="{D5CDD505-2E9C-101B-9397-08002B2CF9AE}" pid="9" name="_NewReviewCycle">
    <vt:lpwstr/>
  </property>
</Properties>
</file>