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290" r:id="rId2"/>
    <p:sldId id="1053" r:id="rId3"/>
    <p:sldId id="956" r:id="rId4"/>
    <p:sldId id="1049" r:id="rId5"/>
    <p:sldId id="1050" r:id="rId6"/>
    <p:sldId id="1051" r:id="rId7"/>
    <p:sldId id="1052" r:id="rId8"/>
  </p:sldIdLst>
  <p:sldSz cx="9906000" cy="6858000" type="A4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96">
          <p15:clr>
            <a:srgbClr val="A4A3A4"/>
          </p15:clr>
        </p15:guide>
        <p15:guide id="2" orient="horz" pos="-132">
          <p15:clr>
            <a:srgbClr val="A4A3A4"/>
          </p15:clr>
        </p15:guide>
        <p15:guide id="3" orient="horz" pos="4436">
          <p15:clr>
            <a:srgbClr val="A4A3A4"/>
          </p15:clr>
        </p15:guide>
        <p15:guide id="4" orient="horz" pos="3305">
          <p15:clr>
            <a:srgbClr val="A4A3A4"/>
          </p15:clr>
        </p15:guide>
        <p15:guide id="5" orient="horz" pos="257">
          <p15:clr>
            <a:srgbClr val="A4A3A4"/>
          </p15:clr>
        </p15:guide>
        <p15:guide id="6" orient="horz" pos="868">
          <p15:clr>
            <a:srgbClr val="A4A3A4"/>
          </p15:clr>
        </p15:guide>
        <p15:guide id="7" orient="horz" pos="1822">
          <p15:clr>
            <a:srgbClr val="A4A3A4"/>
          </p15:clr>
        </p15:guide>
        <p15:guide id="8" pos="3389">
          <p15:clr>
            <a:srgbClr val="A4A3A4"/>
          </p15:clr>
        </p15:guide>
        <p15:guide id="9" pos="364">
          <p15:clr>
            <a:srgbClr val="A4A3A4"/>
          </p15:clr>
        </p15:guide>
        <p15:guide id="10" pos="5118">
          <p15:clr>
            <a:srgbClr val="A4A3A4"/>
          </p15:clr>
        </p15:guide>
        <p15:guide id="11" pos="524">
          <p15:clr>
            <a:srgbClr val="A4A3A4"/>
          </p15:clr>
        </p15:guide>
        <p15:guide id="12" pos="586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0093"/>
    <a:srgbClr val="CC3300"/>
    <a:srgbClr val="FFFFCC"/>
    <a:srgbClr val="3333FF"/>
    <a:srgbClr val="00FF00"/>
    <a:srgbClr val="FFFF00"/>
    <a:srgbClr val="EFF6FF"/>
    <a:srgbClr val="FF0000"/>
    <a:srgbClr val="0052BA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4" autoAdjust="0"/>
    <p:restoredTop sz="85217" autoAdjust="0"/>
  </p:normalViewPr>
  <p:slideViewPr>
    <p:cSldViewPr snapToGrid="0">
      <p:cViewPr>
        <p:scale>
          <a:sx n="80" d="100"/>
          <a:sy n="80" d="100"/>
        </p:scale>
        <p:origin x="-72" y="-72"/>
      </p:cViewPr>
      <p:guideLst>
        <p:guide orient="horz" pos="2596"/>
        <p:guide orient="horz" pos="-132"/>
        <p:guide orient="horz" pos="4436"/>
        <p:guide orient="horz" pos="3305"/>
        <p:guide orient="horz" pos="257"/>
        <p:guide orient="horz" pos="868"/>
        <p:guide orient="horz" pos="1822"/>
        <p:guide pos="3389"/>
        <p:guide pos="364"/>
        <p:guide pos="5118"/>
        <p:guide pos="524"/>
        <p:guide pos="5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2892" y="-102"/>
      </p:cViewPr>
      <p:guideLst>
        <p:guide orient="horz" pos="310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25541" cy="45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87" y="0"/>
            <a:ext cx="2927129" cy="45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80223"/>
            <a:ext cx="2925541" cy="45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87" y="9380223"/>
            <a:ext cx="2927129" cy="45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917575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6824140A-A239-4AE6-B779-2211D0DCDE7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848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88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6724065" y="0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1363" y="736600"/>
            <a:ext cx="5321300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887" y="4667226"/>
            <a:ext cx="2559803" cy="12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88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632217"/>
            <a:ext cx="73610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b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88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398271" y="9632217"/>
            <a:ext cx="399404" cy="2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36417" tIns="36417" rIns="36417" bIns="36417" numCol="1" anchor="b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 sz="1300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2DF5720-1335-4D65-853F-B8D0B2505D8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621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631156" y="9632217"/>
            <a:ext cx="166519" cy="273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algn="ctr" defTabSz="925513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2551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r"/>
            <a:fld id="{791991BE-7B72-45C4-92A0-316C97978B8C}" type="slidenum">
              <a:rPr lang="en-GB" altLang="fr-FR" sz="1300" smtClean="0">
                <a:solidFill>
                  <a:srgbClr val="000000"/>
                </a:solidFill>
              </a:rPr>
              <a:pPr algn="r"/>
              <a:t>1</a:t>
            </a:fld>
            <a:endParaRPr lang="en-GB" altLang="fr-FR" sz="1300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2950" y="736600"/>
            <a:ext cx="5321300" cy="3684588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887" y="4667226"/>
            <a:ext cx="73610" cy="25821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fr-FR" smtClean="0"/>
          </a:p>
        </p:txBody>
      </p:sp>
    </p:spTree>
    <p:extLst>
      <p:ext uri="{BB962C8B-B14F-4D97-AF65-F5344CB8AC3E}">
        <p14:creationId xmlns:p14="http://schemas.microsoft.com/office/powerpoint/2010/main" val="2952390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DF5720-1335-4D65-853F-B8D0B2505D8D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67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 flipH="1" flipV="1">
            <a:off x="397272" y="5192714"/>
            <a:ext cx="9292034" cy="1385887"/>
          </a:xfrm>
          <a:custGeom>
            <a:avLst/>
            <a:gdLst>
              <a:gd name="T0" fmla="*/ 0 w 2906"/>
              <a:gd name="T1" fmla="*/ 2147483647 h 873"/>
              <a:gd name="T2" fmla="*/ 0 w 2906"/>
              <a:gd name="T3" fmla="*/ 0 h 873"/>
              <a:gd name="T4" fmla="*/ 2147483647 w 2906"/>
              <a:gd name="T5" fmla="*/ 0 h 87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06" h="873">
                <a:moveTo>
                  <a:pt x="0" y="873"/>
                </a:moveTo>
                <a:lnTo>
                  <a:pt x="0" y="0"/>
                </a:lnTo>
                <a:lnTo>
                  <a:pt x="2906" y="0"/>
                </a:lnTo>
              </a:path>
            </a:pathLst>
          </a:custGeom>
          <a:noFill/>
          <a:ln w="9525" cap="flat" cmpd="sng">
            <a:solidFill>
              <a:srgbClr val="004CB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34430" y="6613526"/>
            <a:ext cx="41549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fld id="{4775633F-6661-4B15-B32E-75EA50D0215C}" type="slidenum">
              <a:rPr lang="en-US" sz="1000" smtClean="0">
                <a:solidFill>
                  <a:srgbClr val="3333CC"/>
                </a:solidFill>
                <a:cs typeface="+mn-cs"/>
              </a:rPr>
              <a:pPr algn="ctr" eaLnBrk="0" hangingPunct="0">
                <a:defRPr/>
              </a:pPr>
              <a:t>‹N°›</a:t>
            </a:fld>
            <a:endParaRPr lang="en-US" sz="2400" smtClean="0">
              <a:solidFill>
                <a:srgbClr val="3333CC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4" name="Freeform 12"/>
          <p:cNvSpPr>
            <a:spLocks/>
          </p:cNvSpPr>
          <p:nvPr/>
        </p:nvSpPr>
        <p:spPr bwMode="auto">
          <a:xfrm>
            <a:off x="221854" y="139700"/>
            <a:ext cx="4254765" cy="1385888"/>
          </a:xfrm>
          <a:custGeom>
            <a:avLst/>
            <a:gdLst>
              <a:gd name="T0" fmla="*/ 0 w 2906"/>
              <a:gd name="T1" fmla="*/ 2147483647 h 873"/>
              <a:gd name="T2" fmla="*/ 0 w 2906"/>
              <a:gd name="T3" fmla="*/ 0 h 873"/>
              <a:gd name="T4" fmla="*/ 2147483647 w 2906"/>
              <a:gd name="T5" fmla="*/ 0 h 87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906" h="873">
                <a:moveTo>
                  <a:pt x="0" y="873"/>
                </a:moveTo>
                <a:lnTo>
                  <a:pt x="0" y="0"/>
                </a:lnTo>
                <a:lnTo>
                  <a:pt x="2906" y="0"/>
                </a:lnTo>
              </a:path>
            </a:pathLst>
          </a:custGeom>
          <a:noFill/>
          <a:ln w="9525" cap="flat" cmpd="sng">
            <a:solidFill>
              <a:srgbClr val="004CB9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26" descr="ASD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72" y="363511"/>
            <a:ext cx="1171729" cy="30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13" y="319459"/>
            <a:ext cx="866675" cy="47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pic>
        <p:nvPicPr>
          <p:cNvPr id="7" name="Picture 25" descr="PDES_log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700" y="319459"/>
            <a:ext cx="554135" cy="44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0461" y="350811"/>
            <a:ext cx="1192212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26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683" y="363511"/>
            <a:ext cx="1431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17" descr="LOTAR_LOGO_Claim_RGB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847" y="216976"/>
            <a:ext cx="1466602" cy="54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98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2010" y="407989"/>
            <a:ext cx="8903781" cy="47281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noProof="0" dirty="0" err="1" smtClean="0"/>
              <a:t>Cliquez</a:t>
            </a:r>
            <a:r>
              <a:rPr lang="en-US" noProof="0" dirty="0" smtClean="0"/>
              <a:t> pour modifier le style du </a:t>
            </a:r>
            <a:r>
              <a:rPr lang="en-US" noProof="0" dirty="0" err="1" smtClean="0"/>
              <a:t>titre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205948"/>
            <a:ext cx="8915400" cy="49202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err="1" smtClean="0"/>
              <a:t>Cliquez</a:t>
            </a:r>
            <a:r>
              <a:rPr lang="en-US" noProof="0" dirty="0" smtClean="0"/>
              <a:t> pour modifier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6464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 userDrawn="1"/>
        </p:nvSpPr>
        <p:spPr bwMode="auto">
          <a:xfrm>
            <a:off x="586983" y="312185"/>
            <a:ext cx="85272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  <a:spAutoFit/>
          </a:bodyPr>
          <a:lstStyle>
            <a:lvl1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2pPr>
            <a:lvl3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3pPr>
            <a:lvl4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4pPr>
            <a:lvl5pPr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5pPr>
            <a:lvl6pPr marL="4572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6pPr>
            <a:lvl7pPr marL="9144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7pPr>
            <a:lvl8pPr marL="13716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8pPr>
            <a:lvl9pPr marL="1828800" algn="l" defTabSz="858838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52BA"/>
                </a:solidFill>
                <a:latin typeface="Arial" pitchFamily="34" charset="0"/>
              </a:defRPr>
            </a:lvl9pPr>
          </a:lstStyle>
          <a:p>
            <a:r>
              <a:rPr lang="fr-FR" kern="0" dirty="0" smtClean="0"/>
              <a:t>Agenda</a:t>
            </a:r>
            <a:endParaRPr lang="fr-FR" kern="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33848389"/>
              </p:ext>
            </p:extLst>
          </p:nvPr>
        </p:nvGraphicFramePr>
        <p:xfrm>
          <a:off x="744681" y="1743624"/>
          <a:ext cx="8915400" cy="3194084"/>
        </p:xfrm>
        <a:graphic>
          <a:graphicData uri="http://schemas.openxmlformats.org/drawingml/2006/table">
            <a:tbl>
              <a:tblPr/>
              <a:tblGrid>
                <a:gridCol w="794442"/>
                <a:gridCol w="747153"/>
                <a:gridCol w="558001"/>
                <a:gridCol w="4602717"/>
                <a:gridCol w="1494307"/>
                <a:gridCol w="718780"/>
              </a:tblGrid>
              <a:tr h="245899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400" b="1" i="1" u="none" strike="noStrike">
                          <a:effectLst/>
                          <a:latin typeface="Arial"/>
                        </a:rPr>
                        <a:t>AP239e3 Session - Tuesday 10 Oct: 08:00 AM - 12:00 PM</a:t>
                      </a:r>
                    </a:p>
                  </a:txBody>
                  <a:tcPr marL="9458" marR="9458" marT="9458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8D7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75912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1" i="0" u="none" strike="noStrike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37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Start</a:t>
                      </a:r>
                    </a:p>
                  </a:txBody>
                  <a:tcPr marL="9458" marR="9458" marT="9458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End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Time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Item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Presenter/Attendees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Minutes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3E5F"/>
                    </a:solidFill>
                  </a:tcPr>
                </a:tc>
              </a:tr>
              <a:tr h="19861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3E5F"/>
                    </a:solidFill>
                  </a:tcPr>
                </a:tc>
              </a:tr>
              <a:tr h="226983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8:00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8:10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0:10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Introductions / Expectations / Logistics 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83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8:10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9:10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1:00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Harmonization tasks:B1 &amp; B2 progress, contracts &amp; financial status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814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9:10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10:00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0:50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effectLst/>
                          <a:latin typeface="Arial"/>
                        </a:rPr>
                        <a:t>CD milestones and related deliverables&amp; planning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899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10:00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10:15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0:15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Coffee Break: 10:00 - 10:15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7526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10:15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10:35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0:20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CD funding plan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41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10:35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10:50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0:15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Interface with WG12/21 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356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10:50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11:30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0:40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Reprioritization Activity 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899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11:30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11:55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0:25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Communication Plan / Website update 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71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11:55 AM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12:00 PM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0:05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Wrap-up / Adjourn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R. Zuray,Y. Baudier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effectLst/>
                          <a:latin typeface="Arial"/>
                        </a:rPr>
                        <a:t>TBD</a:t>
                      </a:r>
                    </a:p>
                  </a:txBody>
                  <a:tcPr marL="9458" marR="9458" marT="94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68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effectLst/>
                          <a:latin typeface="Arial"/>
                        </a:rPr>
                        <a:t>4:00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458" marR="9458" marT="9458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95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10" Type="http://schemas.openxmlformats.org/officeDocument/2006/relationships/image" Target="../media/image6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4584" y="394735"/>
            <a:ext cx="85272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fr-FR" dirty="0" smtClean="0"/>
              <a:t>Click to edit Master title style</a:t>
            </a:r>
          </a:p>
        </p:txBody>
      </p:sp>
      <p:sp>
        <p:nvSpPr>
          <p:cNvPr id="1027" name="Text Box 141"/>
          <p:cNvSpPr txBox="1">
            <a:spLocks noChangeArrowheads="1"/>
          </p:cNvSpPr>
          <p:nvPr/>
        </p:nvSpPr>
        <p:spPr bwMode="auto">
          <a:xfrm>
            <a:off x="8949725" y="6575426"/>
            <a:ext cx="7344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US" sz="1000" dirty="0" smtClean="0">
                <a:solidFill>
                  <a:srgbClr val="3333CC"/>
                </a:solidFill>
                <a:cs typeface="+mn-cs"/>
              </a:rPr>
              <a:t>Slide </a:t>
            </a:r>
            <a:fld id="{8F5776F2-E7ED-4555-AB12-241AC7DD4933}" type="slidenum">
              <a:rPr lang="en-US" sz="1000" smtClean="0">
                <a:solidFill>
                  <a:srgbClr val="3333CC"/>
                </a:solidFill>
                <a:cs typeface="+mn-cs"/>
              </a:rPr>
              <a:pPr algn="ctr" eaLnBrk="0" hangingPunct="0">
                <a:defRPr/>
              </a:pPr>
              <a:t>‹N°›</a:t>
            </a:fld>
            <a:endParaRPr lang="en-US" sz="2400" dirty="0" smtClean="0">
              <a:solidFill>
                <a:srgbClr val="3333CC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028" name="Line 144"/>
          <p:cNvSpPr>
            <a:spLocks noChangeShapeType="1"/>
          </p:cNvSpPr>
          <p:nvPr userDrawn="1"/>
        </p:nvSpPr>
        <p:spPr bwMode="auto">
          <a:xfrm>
            <a:off x="288925" y="6289196"/>
            <a:ext cx="938318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sp>
        <p:nvSpPr>
          <p:cNvPr id="1031" name="Rectangle 151"/>
          <p:cNvSpPr>
            <a:spLocks noChangeArrowheads="1"/>
          </p:cNvSpPr>
          <p:nvPr userDrawn="1"/>
        </p:nvSpPr>
        <p:spPr bwMode="auto">
          <a:xfrm>
            <a:off x="288925" y="6324975"/>
            <a:ext cx="3329439" cy="2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6038" rIns="90488" bIns="46038">
            <a:spAutoFit/>
          </a:bodyPr>
          <a:lstStyle>
            <a:lvl1pPr defTabSz="908050"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defTabSz="908050"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defTabSz="908050"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0" hangingPunct="0">
              <a:defRPr/>
            </a:pPr>
            <a:r>
              <a:rPr lang="en-US" altLang="fr-FR" sz="1200" b="0" noProof="0" dirty="0" smtClean="0">
                <a:solidFill>
                  <a:srgbClr val="0052BA"/>
                </a:solidFill>
                <a:cs typeface="+mn-cs"/>
              </a:rPr>
              <a:t>AIA-ASD Collaboration call – 18 October 2017</a:t>
            </a:r>
          </a:p>
        </p:txBody>
      </p:sp>
      <p:pic>
        <p:nvPicPr>
          <p:cNvPr id="11" name="Picture 26" descr="ASD_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996" y="6473443"/>
            <a:ext cx="629332" cy="19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888" y="6426505"/>
            <a:ext cx="646251" cy="35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pic>
        <p:nvPicPr>
          <p:cNvPr id="8" name="Picture 25" descr="PDES_logo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376" y="6411114"/>
            <a:ext cx="405296" cy="3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0871" y="6426505"/>
            <a:ext cx="760784" cy="25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26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1655" y="6442353"/>
            <a:ext cx="972650" cy="24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3" name="Picture 17" descr="LOTAR_LOGO_Claim_RGB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180" y="6384158"/>
            <a:ext cx="943694" cy="35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52" r:id="rId1"/>
    <p:sldLayoutId id="2147484937" r:id="rId2"/>
    <p:sldLayoutId id="2147484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  <a:lvl2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2pPr>
      <a:lvl3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3pPr>
      <a:lvl4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4pPr>
      <a:lvl5pPr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5pPr>
      <a:lvl6pPr marL="4572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6pPr>
      <a:lvl7pPr marL="9144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7pPr>
      <a:lvl8pPr marL="13716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8pPr>
      <a:lvl9pPr marL="1828800" algn="l" defTabSz="858838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52BA"/>
          </a:solidFill>
          <a:latin typeface="Arial" pitchFamily="34" charset="0"/>
        </a:defRPr>
      </a:lvl9pPr>
    </p:titleStyle>
    <p:bodyStyle>
      <a:lvl1pPr marL="352425" indent="-352425" algn="l" defTabSz="858838" rtl="0" eaLnBrk="0" fontAlgn="base" hangingPunct="0">
        <a:spcBef>
          <a:spcPct val="0"/>
        </a:spcBef>
        <a:spcAft>
          <a:spcPct val="50000"/>
        </a:spcAft>
        <a:defRPr sz="1900">
          <a:solidFill>
            <a:schemeClr val="tx1"/>
          </a:solidFill>
          <a:latin typeface="+mn-lt"/>
          <a:ea typeface="+mn-ea"/>
          <a:cs typeface="+mn-cs"/>
        </a:defRPr>
      </a:lvl1pPr>
      <a:lvl2pPr marL="884238" indent="-354013" algn="l" defTabSz="858838" rtl="0" eaLnBrk="0" fontAlgn="base" hangingPunct="0">
        <a:spcBef>
          <a:spcPct val="0"/>
        </a:spcBef>
        <a:spcAft>
          <a:spcPct val="50000"/>
        </a:spcAft>
        <a:buClr>
          <a:schemeClr val="folHlink"/>
        </a:buClr>
        <a:buSzPct val="90000"/>
        <a:buFont typeface="Wingdings" pitchFamily="2" charset="2"/>
        <a:buChar char="n"/>
        <a:defRPr sz="1700">
          <a:solidFill>
            <a:schemeClr val="tx1"/>
          </a:solidFill>
          <a:latin typeface="+mn-lt"/>
        </a:defRPr>
      </a:lvl2pPr>
      <a:lvl3pPr marL="1414463" indent="-352425" algn="l" defTabSz="858838" rtl="0" eaLnBrk="0" fontAlgn="base" hangingPunct="0">
        <a:spcBef>
          <a:spcPct val="0"/>
        </a:spcBef>
        <a:spcAft>
          <a:spcPct val="20000"/>
        </a:spcAft>
        <a:buChar char="–"/>
        <a:defRPr sz="1700">
          <a:solidFill>
            <a:schemeClr val="tx1"/>
          </a:solidFill>
          <a:latin typeface="+mn-lt"/>
        </a:defRPr>
      </a:lvl3pPr>
      <a:lvl4pPr marL="1865313" indent="-273050" algn="l" defTabSz="858838" rtl="0" eaLnBrk="0" fontAlgn="base" hangingPunct="0">
        <a:spcBef>
          <a:spcPct val="0"/>
        </a:spcBef>
        <a:spcAft>
          <a:spcPct val="20000"/>
        </a:spcAft>
        <a:buChar char="•"/>
        <a:defRPr sz="1700">
          <a:solidFill>
            <a:schemeClr val="tx1"/>
          </a:solidFill>
          <a:latin typeface="+mn-lt"/>
        </a:defRPr>
      </a:lvl4pPr>
      <a:lvl5pPr marL="22796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5pPr>
      <a:lvl6pPr marL="27368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6pPr>
      <a:lvl7pPr marL="31940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7pPr>
      <a:lvl8pPr marL="36512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8pPr>
      <a:lvl9pPr marL="4108450" indent="-214313" algn="l" defTabSz="858838" rtl="0" eaLnBrk="0" fontAlgn="base" hangingPunct="0">
        <a:spcBef>
          <a:spcPct val="0"/>
        </a:spcBef>
        <a:spcAft>
          <a:spcPct val="2000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294085" y="1940988"/>
            <a:ext cx="9305793" cy="3200876"/>
          </a:xfrm>
          <a:prstGeom prst="rect">
            <a:avLst/>
          </a:prstGeom>
          <a:solidFill>
            <a:schemeClr val="bg1">
              <a:alpha val="4313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algn="ctr" eaLnBrk="0" hangingPunct="0"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/>
              <a:defRPr sz="19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en-US" altLang="fr-FR" sz="3200" b="1" dirty="0" smtClean="0">
                <a:solidFill>
                  <a:srgbClr val="000066"/>
                </a:solidFill>
              </a:rPr>
              <a:t>ISO 10303 (STEP) AP 239 ed. 3</a:t>
            </a:r>
          </a:p>
          <a:p>
            <a:r>
              <a:rPr lang="en-US" altLang="fr-FR" sz="2400" b="1" dirty="0">
                <a:solidFill>
                  <a:srgbClr val="000066"/>
                </a:solidFill>
              </a:rPr>
              <a:t>Application Protocol </a:t>
            </a:r>
            <a:r>
              <a:rPr lang="en-US" altLang="fr-FR" sz="2400" b="1" dirty="0" smtClean="0">
                <a:solidFill>
                  <a:srgbClr val="000066"/>
                </a:solidFill>
              </a:rPr>
              <a:t>for </a:t>
            </a:r>
            <a:r>
              <a:rPr lang="en-US" altLang="fr-FR" sz="2400" b="1" dirty="0">
                <a:solidFill>
                  <a:srgbClr val="000066"/>
                </a:solidFill>
              </a:rPr>
              <a:t>Product Life Cycle </a:t>
            </a:r>
            <a:r>
              <a:rPr lang="en-US" altLang="fr-FR" sz="2400" b="1" dirty="0" smtClean="0">
                <a:solidFill>
                  <a:srgbClr val="000066"/>
                </a:solidFill>
              </a:rPr>
              <a:t>Support (PLCS)</a:t>
            </a:r>
          </a:p>
          <a:p>
            <a:r>
              <a:rPr lang="en-US" altLang="fr-FR" sz="4000" b="1" dirty="0" smtClean="0">
                <a:solidFill>
                  <a:srgbClr val="000066"/>
                </a:solidFill>
              </a:rPr>
              <a:t>Project status</a:t>
            </a:r>
            <a:endParaRPr lang="en-US" altLang="fr-FR" sz="3200" b="1" dirty="0">
              <a:solidFill>
                <a:srgbClr val="000066"/>
              </a:solidFill>
            </a:endParaRPr>
          </a:p>
          <a:p>
            <a:endParaRPr lang="en-US" altLang="fr-FR" sz="2400" b="1" dirty="0" smtClean="0">
              <a:solidFill>
                <a:srgbClr val="000066"/>
              </a:solidFill>
            </a:endParaRPr>
          </a:p>
          <a:p>
            <a:endParaRPr lang="en-US" altLang="fr-FR" sz="2400" b="1" dirty="0" smtClean="0">
              <a:solidFill>
                <a:srgbClr val="000066"/>
              </a:solidFill>
            </a:endParaRPr>
          </a:p>
          <a:p>
            <a:endParaRPr lang="en-US" altLang="fr-FR" sz="2400" b="1" dirty="0" smtClean="0">
              <a:solidFill>
                <a:srgbClr val="000066"/>
              </a:solidFill>
            </a:endParaRPr>
          </a:p>
          <a:p>
            <a:r>
              <a:rPr lang="en-US" altLang="fr-FR" sz="2000" b="1" dirty="0" smtClean="0">
                <a:solidFill>
                  <a:srgbClr val="000066"/>
                </a:solidFill>
              </a:rPr>
              <a:t>AIA-ASD Collaboration call, 18 October 2017</a:t>
            </a:r>
            <a:endParaRPr lang="en-US" altLang="fr-FR" sz="2000" b="1" dirty="0">
              <a:solidFill>
                <a:srgbClr val="000066"/>
              </a:solidFill>
            </a:endParaRPr>
          </a:p>
          <a:p>
            <a:endParaRPr lang="en-US" altLang="fr-FR" sz="1600" b="1" dirty="0">
              <a:solidFill>
                <a:srgbClr val="000066"/>
              </a:solidFill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582706" y="5540376"/>
            <a:ext cx="90171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08050" eaLnBrk="0" hangingPunct="0"/>
            <a:r>
              <a:rPr lang="en-GB" altLang="fr-FR" sz="2000" b="1" dirty="0" smtClean="0">
                <a:solidFill>
                  <a:srgbClr val="000066"/>
                </a:solidFill>
              </a:rPr>
              <a:t>Y. Baudier (Airbus) Project Co-Leader</a:t>
            </a:r>
          </a:p>
          <a:p>
            <a:pPr algn="r" defTabSz="908050" eaLnBrk="0" hangingPunct="0"/>
            <a:r>
              <a:rPr lang="en-GB" altLang="fr-FR" sz="2000" b="1" dirty="0" smtClean="0">
                <a:solidFill>
                  <a:srgbClr val="000066"/>
                </a:solidFill>
              </a:rPr>
              <a:t>Rick Zuray</a:t>
            </a:r>
            <a:r>
              <a:rPr lang="en-GB" altLang="fr-FR" sz="1600" dirty="0" smtClean="0">
                <a:solidFill>
                  <a:srgbClr val="000066"/>
                </a:solidFill>
              </a:rPr>
              <a:t> </a:t>
            </a:r>
            <a:r>
              <a:rPr lang="en-GB" altLang="fr-FR" sz="2000" b="1" dirty="0" smtClean="0">
                <a:solidFill>
                  <a:srgbClr val="000066"/>
                </a:solidFill>
              </a:rPr>
              <a:t>(</a:t>
            </a:r>
            <a:r>
              <a:rPr lang="en-GB" altLang="fr-FR" sz="2000" b="1" dirty="0">
                <a:solidFill>
                  <a:srgbClr val="000066"/>
                </a:solidFill>
              </a:rPr>
              <a:t>Boeing</a:t>
            </a:r>
            <a:r>
              <a:rPr lang="en-GB" altLang="fr-FR" sz="2000" b="1" dirty="0" smtClean="0">
                <a:solidFill>
                  <a:srgbClr val="000066"/>
                </a:solidFill>
              </a:rPr>
              <a:t>) Project Co-Leader  </a:t>
            </a:r>
            <a:endParaRPr lang="en-GB" altLang="fr-FR" sz="2000" b="1" dirty="0">
              <a:solidFill>
                <a:srgbClr val="000066"/>
              </a:solidFill>
            </a:endParaRPr>
          </a:p>
        </p:txBody>
      </p:sp>
      <p:pic>
        <p:nvPicPr>
          <p:cNvPr id="4" name="Picture 7" descr="C:\Users\rbn\Documents\images\plcs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275" y="3532876"/>
            <a:ext cx="927411" cy="6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AP239 ed3: move </a:t>
            </a:r>
            <a:r>
              <a:rPr lang="en-US" dirty="0"/>
              <a:t>to a consistent set of standards</a:t>
            </a:r>
            <a:endParaRPr lang="fr-FR" dirty="0"/>
          </a:p>
        </p:txBody>
      </p:sp>
      <p:sp>
        <p:nvSpPr>
          <p:cNvPr id="4" name="object 3"/>
          <p:cNvSpPr/>
          <p:nvPr/>
        </p:nvSpPr>
        <p:spPr>
          <a:xfrm>
            <a:off x="4389120" y="2064892"/>
            <a:ext cx="399415" cy="2808605"/>
          </a:xfrm>
          <a:custGeom>
            <a:avLst/>
            <a:gdLst/>
            <a:ahLst/>
            <a:cxnLst/>
            <a:rect l="l" t="t" r="r" b="b"/>
            <a:pathLst>
              <a:path w="399414" h="2808604">
                <a:moveTo>
                  <a:pt x="114045" y="0"/>
                </a:moveTo>
                <a:lnTo>
                  <a:pt x="114045" y="702056"/>
                </a:lnTo>
                <a:lnTo>
                  <a:pt x="0" y="702056"/>
                </a:lnTo>
                <a:lnTo>
                  <a:pt x="0" y="2106168"/>
                </a:lnTo>
                <a:lnTo>
                  <a:pt x="114045" y="2106168"/>
                </a:lnTo>
                <a:lnTo>
                  <a:pt x="114045" y="2808224"/>
                </a:lnTo>
                <a:lnTo>
                  <a:pt x="398906" y="1404112"/>
                </a:lnTo>
                <a:lnTo>
                  <a:pt x="11404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4389120" y="2064892"/>
            <a:ext cx="399415" cy="2808605"/>
          </a:xfrm>
          <a:custGeom>
            <a:avLst/>
            <a:gdLst/>
            <a:ahLst/>
            <a:cxnLst/>
            <a:rect l="l" t="t" r="r" b="b"/>
            <a:pathLst>
              <a:path w="399414" h="2808604">
                <a:moveTo>
                  <a:pt x="0" y="702056"/>
                </a:moveTo>
                <a:lnTo>
                  <a:pt x="114045" y="702056"/>
                </a:lnTo>
                <a:lnTo>
                  <a:pt x="114045" y="0"/>
                </a:lnTo>
                <a:lnTo>
                  <a:pt x="398906" y="1404112"/>
                </a:lnTo>
                <a:lnTo>
                  <a:pt x="114045" y="2808224"/>
                </a:lnTo>
                <a:lnTo>
                  <a:pt x="114045" y="2106168"/>
                </a:lnTo>
                <a:lnTo>
                  <a:pt x="0" y="2106168"/>
                </a:lnTo>
                <a:lnTo>
                  <a:pt x="0" y="70205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 txBox="1"/>
          <p:nvPr/>
        </p:nvSpPr>
        <p:spPr>
          <a:xfrm>
            <a:off x="896048" y="1584261"/>
            <a:ext cx="2597785" cy="584835"/>
          </a:xfrm>
          <a:prstGeom prst="rect">
            <a:avLst/>
          </a:prstGeom>
          <a:ln w="38100">
            <a:solidFill>
              <a:srgbClr val="1F487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8044" marR="253365" indent="-607060">
              <a:lnSpc>
                <a:spcPct val="100000"/>
              </a:lnSpc>
            </a:pPr>
            <a:r>
              <a:rPr sz="1600" b="1" spc="-155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o</a:t>
            </a:r>
            <a:r>
              <a:rPr sz="1600" b="1" spc="-15" dirty="0">
                <a:solidFill>
                  <a:srgbClr val="FF0000"/>
                </a:solidFill>
                <a:latin typeface="Calibri"/>
                <a:cs typeface="Calibri"/>
              </a:rPr>
              <a:t>d</a:t>
            </a:r>
            <a:r>
              <a:rPr sz="1600" b="1" spc="-35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y:</a:t>
            </a:r>
            <a:r>
              <a:rPr sz="16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0000"/>
                </a:solidFill>
                <a:latin typeface="Calibri"/>
                <a:cs typeface="Calibri"/>
              </a:rPr>
              <a:t>d</a:t>
            </a:r>
            <a:r>
              <a:rPr sz="1600" b="1" spc="-5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sz="1600" b="1" spc="-20" dirty="0">
                <a:solidFill>
                  <a:srgbClr val="FF0000"/>
                </a:solidFill>
                <a:latin typeface="Calibri"/>
                <a:cs typeface="Calibri"/>
              </a:rPr>
              <a:t>v</a:t>
            </a:r>
            <a:r>
              <a:rPr sz="1600" b="1" spc="-1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600" b="1" spc="-40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1600" b="1" spc="-15" dirty="0">
                <a:solidFill>
                  <a:srgbClr val="FF0000"/>
                </a:solidFill>
                <a:latin typeface="Calibri"/>
                <a:cs typeface="Calibri"/>
              </a:rPr>
              <a:t>gin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g</a:t>
            </a:r>
            <a:r>
              <a:rPr sz="1600" b="1" spc="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r>
              <a:rPr sz="1600" b="1" spc="-25" dirty="0">
                <a:solidFill>
                  <a:srgbClr val="FF0000"/>
                </a:solidFill>
                <a:latin typeface="Calibri"/>
                <a:cs typeface="Calibri"/>
              </a:rPr>
              <a:t>e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16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of</a:t>
            </a:r>
            <a:r>
              <a:rPr sz="1600" b="1" spc="-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0000"/>
                </a:solidFill>
                <a:latin typeface="Calibri"/>
                <a:cs typeface="Calibri"/>
              </a:rPr>
              <a:t>st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an</a:t>
            </a:r>
            <a:r>
              <a:rPr sz="1600" b="1" spc="-20" dirty="0">
                <a:solidFill>
                  <a:srgbClr val="FF0000"/>
                </a:solidFill>
                <a:latin typeface="Calibri"/>
                <a:cs typeface="Calibri"/>
              </a:rPr>
              <a:t>d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a</a:t>
            </a:r>
            <a:r>
              <a:rPr sz="1600" b="1" spc="-35" dirty="0">
                <a:solidFill>
                  <a:srgbClr val="FF0000"/>
                </a:solidFill>
                <a:latin typeface="Calibri"/>
                <a:cs typeface="Calibri"/>
              </a:rPr>
              <a:t>r</a:t>
            </a:r>
            <a:r>
              <a:rPr sz="1600" b="1" spc="-15" dirty="0">
                <a:solidFill>
                  <a:srgbClr val="FF0000"/>
                </a:solidFill>
                <a:latin typeface="Calibri"/>
                <a:cs typeface="Calibri"/>
              </a:rPr>
              <a:t>d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6"/>
          <p:cNvSpPr txBox="1"/>
          <p:nvPr/>
        </p:nvSpPr>
        <p:spPr>
          <a:xfrm>
            <a:off x="5716523" y="1523961"/>
            <a:ext cx="2628265" cy="831215"/>
          </a:xfrm>
          <a:prstGeom prst="rect">
            <a:avLst/>
          </a:prstGeom>
          <a:ln w="38100">
            <a:solidFill>
              <a:srgbClr val="1F487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2550" marR="76200" indent="1270" algn="ctr">
              <a:lnSpc>
                <a:spcPct val="100000"/>
              </a:lnSpc>
            </a:pPr>
            <a:r>
              <a:rPr sz="1600" b="1" spc="-155" dirty="0">
                <a:latin typeface="Calibri"/>
                <a:cs typeface="Calibri"/>
              </a:rPr>
              <a:t>T</a:t>
            </a:r>
            <a:r>
              <a:rPr sz="1600" b="1" spc="-10" dirty="0">
                <a:latin typeface="Calibri"/>
                <a:cs typeface="Calibri"/>
              </a:rPr>
              <a:t>o</a:t>
            </a:r>
            <a:r>
              <a:rPr sz="1600" b="1" spc="-15" dirty="0">
                <a:latin typeface="Calibri"/>
                <a:cs typeface="Calibri"/>
              </a:rPr>
              <a:t>mor</a:t>
            </a:r>
            <a:r>
              <a:rPr sz="1600" b="1" spc="-35" dirty="0">
                <a:latin typeface="Calibri"/>
                <a:cs typeface="Calibri"/>
              </a:rPr>
              <a:t>r</a:t>
            </a:r>
            <a:r>
              <a:rPr sz="1600" b="1" spc="-10" dirty="0">
                <a:latin typeface="Calibri"/>
                <a:cs typeface="Calibri"/>
              </a:rPr>
              <a:t>o</a:t>
            </a:r>
            <a:r>
              <a:rPr sz="1600" b="1" spc="-20" dirty="0">
                <a:latin typeface="Calibri"/>
                <a:cs typeface="Calibri"/>
              </a:rPr>
              <a:t>w</a:t>
            </a:r>
            <a:r>
              <a:rPr sz="1600" b="1" spc="-5" dirty="0">
                <a:latin typeface="Calibri"/>
                <a:cs typeface="Calibri"/>
              </a:rPr>
              <a:t>: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a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c</a:t>
            </a:r>
            <a:r>
              <a:rPr sz="1600" b="1" spc="-10" dirty="0">
                <a:latin typeface="Calibri"/>
                <a:cs typeface="Calibri"/>
              </a:rPr>
              <a:t>o</a:t>
            </a:r>
            <a:r>
              <a:rPr sz="1600" b="1" spc="-20" dirty="0">
                <a:latin typeface="Calibri"/>
                <a:cs typeface="Calibri"/>
              </a:rPr>
              <a:t>mmon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st</a:t>
            </a:r>
            <a:r>
              <a:rPr sz="1600" b="1" spc="-10" dirty="0">
                <a:latin typeface="Calibri"/>
                <a:cs typeface="Calibri"/>
              </a:rPr>
              <a:t>an</a:t>
            </a:r>
            <a:r>
              <a:rPr sz="1600" b="1" spc="-20" dirty="0">
                <a:latin typeface="Calibri"/>
                <a:cs typeface="Calibri"/>
              </a:rPr>
              <a:t>d</a:t>
            </a:r>
            <a:r>
              <a:rPr sz="1600" b="1" spc="-10" dirty="0">
                <a:latin typeface="Calibri"/>
                <a:cs typeface="Calibri"/>
              </a:rPr>
              <a:t>a</a:t>
            </a:r>
            <a:r>
              <a:rPr sz="1600" b="1" spc="-35" dirty="0">
                <a:latin typeface="Calibri"/>
                <a:cs typeface="Calibri"/>
              </a:rPr>
              <a:t>r</a:t>
            </a:r>
            <a:r>
              <a:rPr sz="1600" b="1" spc="-10" dirty="0">
                <a:latin typeface="Calibri"/>
                <a:cs typeface="Calibri"/>
              </a:rPr>
              <a:t>d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f</a:t>
            </a:r>
            <a:r>
              <a:rPr sz="1600" b="1" spc="-10" dirty="0">
                <a:latin typeface="Calibri"/>
                <a:cs typeface="Calibri"/>
              </a:rPr>
              <a:t>or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Logi</a:t>
            </a:r>
            <a:r>
              <a:rPr sz="1600" b="1" spc="-25" dirty="0">
                <a:latin typeface="Calibri"/>
                <a:cs typeface="Calibri"/>
              </a:rPr>
              <a:t>s</a:t>
            </a:r>
            <a:r>
              <a:rPr sz="1600" b="1" spc="-10" dirty="0">
                <a:latin typeface="Calibri"/>
                <a:cs typeface="Calibri"/>
              </a:rPr>
              <a:t>tic Su</a:t>
            </a:r>
            <a:r>
              <a:rPr sz="1600" b="1" spc="-20" dirty="0">
                <a:latin typeface="Calibri"/>
                <a:cs typeface="Calibri"/>
              </a:rPr>
              <a:t>p</a:t>
            </a:r>
            <a:r>
              <a:rPr sz="1600" b="1" spc="-15" dirty="0">
                <a:latin typeface="Calibri"/>
                <a:cs typeface="Calibri"/>
              </a:rPr>
              <a:t>p</a:t>
            </a:r>
            <a:r>
              <a:rPr sz="1600" b="1" spc="-10" dirty="0">
                <a:latin typeface="Calibri"/>
                <a:cs typeface="Calibri"/>
              </a:rPr>
              <a:t>o</a:t>
            </a:r>
            <a:r>
              <a:rPr sz="1600" b="1" spc="-15" dirty="0">
                <a:latin typeface="Calibri"/>
                <a:cs typeface="Calibri"/>
              </a:rPr>
              <a:t>rt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i</a:t>
            </a:r>
            <a:r>
              <a:rPr sz="1600" b="1" spc="-30" dirty="0">
                <a:latin typeface="Calibri"/>
                <a:cs typeface="Calibri"/>
              </a:rPr>
              <a:t>n</a:t>
            </a:r>
            <a:r>
              <a:rPr sz="1600" b="1" spc="-40" dirty="0">
                <a:latin typeface="Calibri"/>
                <a:cs typeface="Calibri"/>
              </a:rPr>
              <a:t>t</a:t>
            </a:r>
            <a:r>
              <a:rPr sz="1600" b="1" spc="-5" dirty="0">
                <a:latin typeface="Calibri"/>
                <a:cs typeface="Calibri"/>
              </a:rPr>
              <a:t>e</a:t>
            </a:r>
            <a:r>
              <a:rPr sz="1600" b="1" spc="-30" dirty="0">
                <a:latin typeface="Calibri"/>
                <a:cs typeface="Calibri"/>
              </a:rPr>
              <a:t>r</a:t>
            </a:r>
            <a:r>
              <a:rPr sz="1600" b="1" spc="-10" dirty="0">
                <a:latin typeface="Calibri"/>
                <a:cs typeface="Calibri"/>
              </a:rPr>
              <a:t>ope</a:t>
            </a:r>
            <a:r>
              <a:rPr sz="1600" b="1" spc="-55" dirty="0">
                <a:latin typeface="Calibri"/>
                <a:cs typeface="Calibri"/>
              </a:rPr>
              <a:t>r</a:t>
            </a:r>
            <a:r>
              <a:rPr sz="1600" b="1" spc="-10" dirty="0">
                <a:latin typeface="Calibri"/>
                <a:cs typeface="Calibri"/>
              </a:rPr>
              <a:t>ability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7"/>
          <p:cNvSpPr/>
          <p:nvPr/>
        </p:nvSpPr>
        <p:spPr>
          <a:xfrm>
            <a:off x="381000" y="5085588"/>
            <a:ext cx="8397240" cy="123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8"/>
          <p:cNvSpPr/>
          <p:nvPr/>
        </p:nvSpPr>
        <p:spPr>
          <a:xfrm>
            <a:off x="423075" y="5124450"/>
            <a:ext cx="8312150" cy="0"/>
          </a:xfrm>
          <a:custGeom>
            <a:avLst/>
            <a:gdLst/>
            <a:ahLst/>
            <a:cxnLst/>
            <a:rect l="l" t="t" r="r" b="b"/>
            <a:pathLst>
              <a:path w="8312150">
                <a:moveTo>
                  <a:pt x="0" y="0"/>
                </a:moveTo>
                <a:lnTo>
                  <a:pt x="8311857" y="0"/>
                </a:lnTo>
              </a:path>
            </a:pathLst>
          </a:custGeom>
          <a:ln w="3810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/>
          <p:cNvSpPr txBox="1"/>
          <p:nvPr/>
        </p:nvSpPr>
        <p:spPr>
          <a:xfrm>
            <a:off x="474370" y="5268976"/>
            <a:ext cx="8248650" cy="716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ON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ov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55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ching</a:t>
            </a:r>
            <a:r>
              <a:rPr sz="1600" spc="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600" spc="-3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an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,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purposel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600" spc="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ada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p</a:t>
            </a:r>
            <a:r>
              <a:rPr sz="1600" spc="-3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able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speci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f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ic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equi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m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ts</a:t>
            </a:r>
            <a:r>
              <a:rPr sz="1600" spc="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and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 n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ti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ona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l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le</a:t>
            </a:r>
            <a:r>
              <a:rPr sz="1600" spc="-35" dirty="0">
                <a:solidFill>
                  <a:srgbClr val="006FC0"/>
                </a:solidFill>
                <a:latin typeface="Calibri"/>
                <a:cs typeface="Calibri"/>
              </a:rPr>
              <a:t>g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al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c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xts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ONE</a:t>
            </a:r>
            <a:r>
              <a:rPr sz="1600" spc="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600" spc="-3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anda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be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mplem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nt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ed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b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IT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0" dirty="0">
                <a:solidFill>
                  <a:srgbClr val="006FC0"/>
                </a:solidFill>
                <a:latin typeface="Calibri"/>
                <a:cs typeface="Calibri"/>
              </a:rPr>
              <a:t>V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endo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(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P</a:t>
            </a:r>
            <a:r>
              <a:rPr sz="1600" spc="-4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C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,</a:t>
            </a:r>
            <a:r>
              <a:rPr sz="1600" spc="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DS,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Siemens,</a:t>
            </a:r>
            <a:r>
              <a:rPr sz="1600" spc="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…)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ON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65" dirty="0">
                <a:solidFill>
                  <a:srgbClr val="006FC0"/>
                </a:solidFill>
                <a:latin typeface="Calibri"/>
                <a:cs typeface="Calibri"/>
              </a:rPr>
              <a:t>k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600" spc="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600" spc="-3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an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suppor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600" spc="-25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spc="-45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ope</a:t>
            </a:r>
            <a:r>
              <a:rPr sz="1600" spc="-55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ability</a:t>
            </a:r>
            <a:r>
              <a:rPr sz="1600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«</a:t>
            </a:r>
            <a:r>
              <a:rPr sz="1600" spc="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h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ou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gh</a:t>
            </a:r>
            <a:r>
              <a:rPr sz="1600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6FC0"/>
                </a:solidFill>
                <a:latin typeface="Calibri"/>
                <a:cs typeface="Calibri"/>
              </a:rPr>
              <a:t>L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600" spc="-40" dirty="0">
                <a:solidFill>
                  <a:srgbClr val="006FC0"/>
                </a:solidFill>
                <a:latin typeface="Calibri"/>
                <a:cs typeface="Calibri"/>
              </a:rPr>
              <a:t>f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60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6FC0"/>
                </a:solidFill>
                <a:latin typeface="Calibri"/>
                <a:cs typeface="Calibri"/>
              </a:rPr>
              <a:t>»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0"/>
          <p:cNvSpPr/>
          <p:nvPr/>
        </p:nvSpPr>
        <p:spPr>
          <a:xfrm>
            <a:off x="293306" y="3388867"/>
            <a:ext cx="1118870" cy="302260"/>
          </a:xfrm>
          <a:custGeom>
            <a:avLst/>
            <a:gdLst/>
            <a:ahLst/>
            <a:cxnLst/>
            <a:rect l="l" t="t" r="r" b="b"/>
            <a:pathLst>
              <a:path w="1118870" h="302260">
                <a:moveTo>
                  <a:pt x="0" y="50292"/>
                </a:moveTo>
                <a:lnTo>
                  <a:pt x="16728" y="12836"/>
                </a:lnTo>
                <a:lnTo>
                  <a:pt x="1068006" y="0"/>
                </a:lnTo>
                <a:lnTo>
                  <a:pt x="1082291" y="2047"/>
                </a:lnTo>
                <a:lnTo>
                  <a:pt x="1113262" y="28092"/>
                </a:lnTo>
                <a:lnTo>
                  <a:pt x="1118425" y="251714"/>
                </a:lnTo>
                <a:lnTo>
                  <a:pt x="1116367" y="265942"/>
                </a:lnTo>
                <a:lnTo>
                  <a:pt x="1090231" y="296846"/>
                </a:lnTo>
                <a:lnTo>
                  <a:pt x="50342" y="302006"/>
                </a:lnTo>
                <a:lnTo>
                  <a:pt x="36054" y="299945"/>
                </a:lnTo>
                <a:lnTo>
                  <a:pt x="5128" y="273819"/>
                </a:lnTo>
                <a:lnTo>
                  <a:pt x="0" y="5029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1"/>
          <p:cNvSpPr txBox="1"/>
          <p:nvPr/>
        </p:nvSpPr>
        <p:spPr>
          <a:xfrm>
            <a:off x="436880" y="3464178"/>
            <a:ext cx="9404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ISO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A</a:t>
            </a:r>
            <a:r>
              <a:rPr sz="1200" spc="-5" dirty="0">
                <a:latin typeface="Calibri"/>
                <a:cs typeface="Calibri"/>
              </a:rPr>
              <a:t>P</a:t>
            </a:r>
            <a:r>
              <a:rPr sz="1200" spc="-10" dirty="0">
                <a:latin typeface="Calibri"/>
                <a:cs typeface="Calibri"/>
              </a:rPr>
              <a:t>2</a:t>
            </a:r>
            <a:r>
              <a:rPr sz="1200" spc="-5" dirty="0">
                <a:latin typeface="Calibri"/>
                <a:cs typeface="Calibri"/>
              </a:rPr>
              <a:t>3</a:t>
            </a:r>
            <a:r>
              <a:rPr sz="1200" spc="-10" dirty="0">
                <a:latin typeface="Calibri"/>
                <a:cs typeface="Calibri"/>
              </a:rPr>
              <a:t>9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e</a:t>
            </a:r>
            <a:r>
              <a:rPr sz="1200" spc="-5" dirty="0">
                <a:latin typeface="Calibri"/>
                <a:cs typeface="Calibri"/>
              </a:rPr>
              <a:t>d</a:t>
            </a:r>
            <a:r>
              <a:rPr sz="1200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2"/>
          <p:cNvSpPr/>
          <p:nvPr/>
        </p:nvSpPr>
        <p:spPr>
          <a:xfrm>
            <a:off x="1698625" y="2742310"/>
            <a:ext cx="1083310" cy="432434"/>
          </a:xfrm>
          <a:custGeom>
            <a:avLst/>
            <a:gdLst/>
            <a:ahLst/>
            <a:cxnLst/>
            <a:rect l="l" t="t" r="r" b="b"/>
            <a:pathLst>
              <a:path w="1083310" h="432435">
                <a:moveTo>
                  <a:pt x="0" y="72009"/>
                </a:moveTo>
                <a:lnTo>
                  <a:pt x="12248" y="31836"/>
                </a:lnTo>
                <a:lnTo>
                  <a:pt x="43808" y="5737"/>
                </a:lnTo>
                <a:lnTo>
                  <a:pt x="1010919" y="0"/>
                </a:lnTo>
                <a:lnTo>
                  <a:pt x="1025394" y="1457"/>
                </a:lnTo>
                <a:lnTo>
                  <a:pt x="1061740" y="21007"/>
                </a:lnTo>
                <a:lnTo>
                  <a:pt x="1081418" y="57273"/>
                </a:lnTo>
                <a:lnTo>
                  <a:pt x="1082929" y="360044"/>
                </a:lnTo>
                <a:lnTo>
                  <a:pt x="1081471" y="374555"/>
                </a:lnTo>
                <a:lnTo>
                  <a:pt x="1061921" y="410913"/>
                </a:lnTo>
                <a:lnTo>
                  <a:pt x="1025655" y="430548"/>
                </a:lnTo>
                <a:lnTo>
                  <a:pt x="72008" y="432053"/>
                </a:lnTo>
                <a:lnTo>
                  <a:pt x="57534" y="430602"/>
                </a:lnTo>
                <a:lnTo>
                  <a:pt x="21188" y="411094"/>
                </a:lnTo>
                <a:lnTo>
                  <a:pt x="1510" y="374816"/>
                </a:lnTo>
                <a:lnTo>
                  <a:pt x="0" y="7200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3"/>
          <p:cNvSpPr txBox="1"/>
          <p:nvPr/>
        </p:nvSpPr>
        <p:spPr>
          <a:xfrm>
            <a:off x="1722501" y="2781045"/>
            <a:ext cx="1033144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200" spc="-15" dirty="0">
                <a:latin typeface="Calibri"/>
                <a:cs typeface="Calibri"/>
              </a:rPr>
              <a:t>O</a:t>
            </a:r>
            <a:r>
              <a:rPr sz="1200" dirty="0">
                <a:latin typeface="Calibri"/>
                <a:cs typeface="Calibri"/>
              </a:rPr>
              <a:t>ASIS P</a:t>
            </a:r>
            <a:r>
              <a:rPr sz="1200" spc="-10" dirty="0">
                <a:latin typeface="Calibri"/>
                <a:cs typeface="Calibri"/>
              </a:rPr>
              <a:t>L</a:t>
            </a: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S</a:t>
            </a:r>
            <a:r>
              <a:rPr sz="1200" spc="-5" dirty="0">
                <a:latin typeface="Calibri"/>
                <a:cs typeface="Calibri"/>
              </a:rPr>
              <a:t> PSM</a:t>
            </a:r>
            <a:endParaRPr sz="12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</a:t>
            </a:r>
            <a:r>
              <a:rPr sz="1200" spc="-10" dirty="0">
                <a:latin typeface="Calibri"/>
                <a:cs typeface="Calibri"/>
              </a:rPr>
              <a:t>L</a:t>
            </a:r>
            <a:r>
              <a:rPr sz="1200" spc="-5" dirty="0">
                <a:latin typeface="Calibri"/>
                <a:cs typeface="Calibri"/>
              </a:rPr>
              <a:t>CSlib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5" name="object 14"/>
          <p:cNvSpPr/>
          <p:nvPr/>
        </p:nvSpPr>
        <p:spPr>
          <a:xfrm>
            <a:off x="1542033" y="4171315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9"/>
                </a:moveTo>
                <a:lnTo>
                  <a:pt x="12248" y="31836"/>
                </a:lnTo>
                <a:lnTo>
                  <a:pt x="43808" y="5737"/>
                </a:lnTo>
                <a:lnTo>
                  <a:pt x="972058" y="0"/>
                </a:lnTo>
                <a:lnTo>
                  <a:pt x="986532" y="1457"/>
                </a:lnTo>
                <a:lnTo>
                  <a:pt x="1022878" y="21007"/>
                </a:lnTo>
                <a:lnTo>
                  <a:pt x="1042556" y="57273"/>
                </a:lnTo>
                <a:lnTo>
                  <a:pt x="1044066" y="360045"/>
                </a:lnTo>
                <a:lnTo>
                  <a:pt x="1042609" y="374519"/>
                </a:lnTo>
                <a:lnTo>
                  <a:pt x="1023059" y="410865"/>
                </a:lnTo>
                <a:lnTo>
                  <a:pt x="986793" y="430543"/>
                </a:lnTo>
                <a:lnTo>
                  <a:pt x="72009" y="432054"/>
                </a:lnTo>
                <a:lnTo>
                  <a:pt x="57534" y="430596"/>
                </a:lnTo>
                <a:lnTo>
                  <a:pt x="21188" y="411046"/>
                </a:lnTo>
                <a:lnTo>
                  <a:pt x="1510" y="374780"/>
                </a:lnTo>
                <a:lnTo>
                  <a:pt x="0" y="7200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5"/>
          <p:cNvSpPr txBox="1"/>
          <p:nvPr/>
        </p:nvSpPr>
        <p:spPr>
          <a:xfrm>
            <a:off x="1676780" y="4190491"/>
            <a:ext cx="75184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>
              <a:lnSpc>
                <a:spcPct val="100000"/>
              </a:lnSpc>
            </a:pPr>
            <a:r>
              <a:rPr sz="1200" spc="-10" dirty="0">
                <a:latin typeface="Calibri"/>
                <a:cs typeface="Calibri"/>
              </a:rPr>
              <a:t>AIA-ASD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ILS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Co</a:t>
            </a:r>
            <a:r>
              <a:rPr sz="1200" spc="-15" dirty="0">
                <a:latin typeface="Calibri"/>
                <a:cs typeface="Calibri"/>
              </a:rPr>
              <a:t>r</a:t>
            </a:r>
            <a:r>
              <a:rPr sz="1200" spc="-10" dirty="0">
                <a:latin typeface="Calibri"/>
                <a:cs typeface="Calibri"/>
              </a:rPr>
              <a:t>e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M</a:t>
            </a:r>
            <a:r>
              <a:rPr sz="1200" dirty="0">
                <a:latin typeface="Calibri"/>
                <a:cs typeface="Calibri"/>
              </a:rPr>
              <a:t>odel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6"/>
          <p:cNvSpPr/>
          <p:nvPr/>
        </p:nvSpPr>
        <p:spPr>
          <a:xfrm>
            <a:off x="3271901" y="3159125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9"/>
                </a:moveTo>
                <a:lnTo>
                  <a:pt x="12215" y="31836"/>
                </a:lnTo>
                <a:lnTo>
                  <a:pt x="43754" y="5737"/>
                </a:lnTo>
                <a:lnTo>
                  <a:pt x="972058" y="0"/>
                </a:lnTo>
                <a:lnTo>
                  <a:pt x="986532" y="1457"/>
                </a:lnTo>
                <a:lnTo>
                  <a:pt x="1022878" y="21007"/>
                </a:lnTo>
                <a:lnTo>
                  <a:pt x="1042556" y="57273"/>
                </a:lnTo>
                <a:lnTo>
                  <a:pt x="1044066" y="360045"/>
                </a:lnTo>
                <a:lnTo>
                  <a:pt x="1042609" y="374519"/>
                </a:lnTo>
                <a:lnTo>
                  <a:pt x="1023059" y="410865"/>
                </a:lnTo>
                <a:lnTo>
                  <a:pt x="986793" y="430543"/>
                </a:lnTo>
                <a:lnTo>
                  <a:pt x="72009" y="432053"/>
                </a:lnTo>
                <a:lnTo>
                  <a:pt x="57498" y="430596"/>
                </a:lnTo>
                <a:lnTo>
                  <a:pt x="21140" y="411046"/>
                </a:lnTo>
                <a:lnTo>
                  <a:pt x="1505" y="374780"/>
                </a:lnTo>
                <a:lnTo>
                  <a:pt x="0" y="7200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7"/>
          <p:cNvSpPr txBox="1"/>
          <p:nvPr/>
        </p:nvSpPr>
        <p:spPr>
          <a:xfrm>
            <a:off x="3472688" y="3202051"/>
            <a:ext cx="62166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6510">
              <a:lnSpc>
                <a:spcPct val="100000"/>
              </a:lnSpc>
            </a:pPr>
            <a:r>
              <a:rPr sz="1200" spc="-15" dirty="0">
                <a:latin typeface="Calibri"/>
                <a:cs typeface="Calibri"/>
              </a:rPr>
              <a:t>S</a:t>
            </a:r>
            <a:r>
              <a:rPr sz="1200" spc="-10" dirty="0">
                <a:latin typeface="Calibri"/>
                <a:cs typeface="Calibri"/>
              </a:rPr>
              <a:t>AE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GEIA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T</a:t>
            </a:r>
            <a:r>
              <a:rPr sz="1200" spc="5" dirty="0">
                <a:latin typeface="Calibri"/>
                <a:cs typeface="Calibri"/>
              </a:rPr>
              <a:t>D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10" dirty="0">
                <a:latin typeface="Calibri"/>
                <a:cs typeface="Calibri"/>
              </a:rPr>
              <a:t>0007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8"/>
          <p:cNvSpPr/>
          <p:nvPr/>
        </p:nvSpPr>
        <p:spPr>
          <a:xfrm>
            <a:off x="890574" y="4726178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79">
                <a:moveTo>
                  <a:pt x="0" y="38862"/>
                </a:moveTo>
                <a:lnTo>
                  <a:pt x="20642" y="4536"/>
                </a:lnTo>
                <a:lnTo>
                  <a:pt x="592023" y="0"/>
                </a:lnTo>
                <a:lnTo>
                  <a:pt x="606086" y="2622"/>
                </a:lnTo>
                <a:lnTo>
                  <a:pt x="617860" y="9832"/>
                </a:lnTo>
                <a:lnTo>
                  <a:pt x="626358" y="20642"/>
                </a:lnTo>
                <a:lnTo>
                  <a:pt x="630592" y="34064"/>
                </a:lnTo>
                <a:lnTo>
                  <a:pt x="630885" y="194437"/>
                </a:lnTo>
                <a:lnTo>
                  <a:pt x="628262" y="208500"/>
                </a:lnTo>
                <a:lnTo>
                  <a:pt x="621052" y="220274"/>
                </a:lnTo>
                <a:lnTo>
                  <a:pt x="610242" y="228772"/>
                </a:lnTo>
                <a:lnTo>
                  <a:pt x="596820" y="233005"/>
                </a:lnTo>
                <a:lnTo>
                  <a:pt x="38900" y="233299"/>
                </a:lnTo>
                <a:lnTo>
                  <a:pt x="24827" y="230678"/>
                </a:lnTo>
                <a:lnTo>
                  <a:pt x="13045" y="223475"/>
                </a:lnTo>
                <a:lnTo>
                  <a:pt x="4540" y="212674"/>
                </a:lnTo>
                <a:lnTo>
                  <a:pt x="296" y="199262"/>
                </a:lnTo>
                <a:lnTo>
                  <a:pt x="0" y="388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9"/>
          <p:cNvSpPr txBox="1"/>
          <p:nvPr/>
        </p:nvSpPr>
        <p:spPr>
          <a:xfrm>
            <a:off x="948334" y="4769358"/>
            <a:ext cx="49974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1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0D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0"/>
          <p:cNvSpPr/>
          <p:nvPr/>
        </p:nvSpPr>
        <p:spPr>
          <a:xfrm>
            <a:off x="1684654" y="4769739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89" h="233679">
                <a:moveTo>
                  <a:pt x="0" y="38862"/>
                </a:moveTo>
                <a:lnTo>
                  <a:pt x="20642" y="4526"/>
                </a:lnTo>
                <a:lnTo>
                  <a:pt x="591946" y="0"/>
                </a:lnTo>
                <a:lnTo>
                  <a:pt x="606006" y="2614"/>
                </a:lnTo>
                <a:lnTo>
                  <a:pt x="617807" y="9802"/>
                </a:lnTo>
                <a:lnTo>
                  <a:pt x="626348" y="20582"/>
                </a:lnTo>
                <a:lnTo>
                  <a:pt x="630629" y="33970"/>
                </a:lnTo>
                <a:lnTo>
                  <a:pt x="630936" y="194437"/>
                </a:lnTo>
                <a:lnTo>
                  <a:pt x="628312" y="208526"/>
                </a:lnTo>
                <a:lnTo>
                  <a:pt x="621107" y="220314"/>
                </a:lnTo>
                <a:lnTo>
                  <a:pt x="610315" y="228831"/>
                </a:lnTo>
                <a:lnTo>
                  <a:pt x="596933" y="233109"/>
                </a:lnTo>
                <a:lnTo>
                  <a:pt x="38862" y="233425"/>
                </a:lnTo>
                <a:lnTo>
                  <a:pt x="24819" y="230810"/>
                </a:lnTo>
                <a:lnTo>
                  <a:pt x="13058" y="223610"/>
                </a:lnTo>
                <a:lnTo>
                  <a:pt x="4558" y="212801"/>
                </a:lnTo>
                <a:lnTo>
                  <a:pt x="304" y="199355"/>
                </a:lnTo>
                <a:lnTo>
                  <a:pt x="0" y="3886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1"/>
          <p:cNvSpPr/>
          <p:nvPr/>
        </p:nvSpPr>
        <p:spPr>
          <a:xfrm>
            <a:off x="2447163" y="4781930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89" h="233679">
                <a:moveTo>
                  <a:pt x="0" y="38862"/>
                </a:moveTo>
                <a:lnTo>
                  <a:pt x="20624" y="4558"/>
                </a:lnTo>
                <a:lnTo>
                  <a:pt x="592074" y="0"/>
                </a:lnTo>
                <a:lnTo>
                  <a:pt x="606137" y="2622"/>
                </a:lnTo>
                <a:lnTo>
                  <a:pt x="617911" y="9832"/>
                </a:lnTo>
                <a:lnTo>
                  <a:pt x="626409" y="20642"/>
                </a:lnTo>
                <a:lnTo>
                  <a:pt x="630642" y="34064"/>
                </a:lnTo>
                <a:lnTo>
                  <a:pt x="630936" y="194437"/>
                </a:lnTo>
                <a:lnTo>
                  <a:pt x="628321" y="208548"/>
                </a:lnTo>
                <a:lnTo>
                  <a:pt x="621133" y="220348"/>
                </a:lnTo>
                <a:lnTo>
                  <a:pt x="610353" y="228863"/>
                </a:lnTo>
                <a:lnTo>
                  <a:pt x="596965" y="233121"/>
                </a:lnTo>
                <a:lnTo>
                  <a:pt x="38988" y="233426"/>
                </a:lnTo>
                <a:lnTo>
                  <a:pt x="24899" y="230818"/>
                </a:lnTo>
                <a:lnTo>
                  <a:pt x="13111" y="223640"/>
                </a:lnTo>
                <a:lnTo>
                  <a:pt x="4594" y="212861"/>
                </a:lnTo>
                <a:lnTo>
                  <a:pt x="316" y="199449"/>
                </a:lnTo>
                <a:lnTo>
                  <a:pt x="0" y="3886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2"/>
          <p:cNvSpPr/>
          <p:nvPr/>
        </p:nvSpPr>
        <p:spPr>
          <a:xfrm>
            <a:off x="3237357" y="4786376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89" h="233679">
                <a:moveTo>
                  <a:pt x="0" y="38988"/>
                </a:moveTo>
                <a:lnTo>
                  <a:pt x="20582" y="4587"/>
                </a:lnTo>
                <a:lnTo>
                  <a:pt x="591946" y="0"/>
                </a:lnTo>
                <a:lnTo>
                  <a:pt x="606036" y="2623"/>
                </a:lnTo>
                <a:lnTo>
                  <a:pt x="617824" y="9828"/>
                </a:lnTo>
                <a:lnTo>
                  <a:pt x="626341" y="20620"/>
                </a:lnTo>
                <a:lnTo>
                  <a:pt x="630619" y="34002"/>
                </a:lnTo>
                <a:lnTo>
                  <a:pt x="630935" y="194563"/>
                </a:lnTo>
                <a:lnTo>
                  <a:pt x="628320" y="208606"/>
                </a:lnTo>
                <a:lnTo>
                  <a:pt x="621120" y="220367"/>
                </a:lnTo>
                <a:lnTo>
                  <a:pt x="610311" y="228867"/>
                </a:lnTo>
                <a:lnTo>
                  <a:pt x="596865" y="233121"/>
                </a:lnTo>
                <a:lnTo>
                  <a:pt x="38862" y="233425"/>
                </a:lnTo>
                <a:lnTo>
                  <a:pt x="24798" y="230803"/>
                </a:lnTo>
                <a:lnTo>
                  <a:pt x="13024" y="223593"/>
                </a:lnTo>
                <a:lnTo>
                  <a:pt x="4526" y="212783"/>
                </a:lnTo>
                <a:lnTo>
                  <a:pt x="293" y="199361"/>
                </a:lnTo>
                <a:lnTo>
                  <a:pt x="0" y="38988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3"/>
          <p:cNvSpPr/>
          <p:nvPr/>
        </p:nvSpPr>
        <p:spPr>
          <a:xfrm>
            <a:off x="276555" y="2329433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80">
                <a:moveTo>
                  <a:pt x="0" y="38862"/>
                </a:moveTo>
                <a:lnTo>
                  <a:pt x="20644" y="4533"/>
                </a:lnTo>
                <a:lnTo>
                  <a:pt x="591997" y="0"/>
                </a:lnTo>
                <a:lnTo>
                  <a:pt x="606070" y="2620"/>
                </a:lnTo>
                <a:lnTo>
                  <a:pt x="617852" y="9823"/>
                </a:lnTo>
                <a:lnTo>
                  <a:pt x="626357" y="20624"/>
                </a:lnTo>
                <a:lnTo>
                  <a:pt x="630601" y="34036"/>
                </a:lnTo>
                <a:lnTo>
                  <a:pt x="630897" y="194437"/>
                </a:lnTo>
                <a:lnTo>
                  <a:pt x="628283" y="208541"/>
                </a:lnTo>
                <a:lnTo>
                  <a:pt x="621096" y="220338"/>
                </a:lnTo>
                <a:lnTo>
                  <a:pt x="610315" y="228853"/>
                </a:lnTo>
                <a:lnTo>
                  <a:pt x="596922" y="233117"/>
                </a:lnTo>
                <a:lnTo>
                  <a:pt x="38887" y="233425"/>
                </a:lnTo>
                <a:lnTo>
                  <a:pt x="24840" y="230811"/>
                </a:lnTo>
                <a:lnTo>
                  <a:pt x="13073" y="223616"/>
                </a:lnTo>
                <a:lnTo>
                  <a:pt x="4568" y="212813"/>
                </a:lnTo>
                <a:lnTo>
                  <a:pt x="307" y="199374"/>
                </a:lnTo>
                <a:lnTo>
                  <a:pt x="0" y="388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4"/>
          <p:cNvSpPr/>
          <p:nvPr/>
        </p:nvSpPr>
        <p:spPr>
          <a:xfrm>
            <a:off x="948512" y="2329433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80">
                <a:moveTo>
                  <a:pt x="0" y="38862"/>
                </a:moveTo>
                <a:lnTo>
                  <a:pt x="20644" y="4533"/>
                </a:lnTo>
                <a:lnTo>
                  <a:pt x="591997" y="0"/>
                </a:lnTo>
                <a:lnTo>
                  <a:pt x="606061" y="2622"/>
                </a:lnTo>
                <a:lnTo>
                  <a:pt x="617835" y="9832"/>
                </a:lnTo>
                <a:lnTo>
                  <a:pt x="626332" y="20642"/>
                </a:lnTo>
                <a:lnTo>
                  <a:pt x="630566" y="34064"/>
                </a:lnTo>
                <a:lnTo>
                  <a:pt x="630859" y="194437"/>
                </a:lnTo>
                <a:lnTo>
                  <a:pt x="628245" y="208548"/>
                </a:lnTo>
                <a:lnTo>
                  <a:pt x="621057" y="220348"/>
                </a:lnTo>
                <a:lnTo>
                  <a:pt x="610277" y="228863"/>
                </a:lnTo>
                <a:lnTo>
                  <a:pt x="596888" y="233121"/>
                </a:lnTo>
                <a:lnTo>
                  <a:pt x="38887" y="233425"/>
                </a:lnTo>
                <a:lnTo>
                  <a:pt x="24840" y="230811"/>
                </a:lnTo>
                <a:lnTo>
                  <a:pt x="13073" y="223616"/>
                </a:lnTo>
                <a:lnTo>
                  <a:pt x="4568" y="212813"/>
                </a:lnTo>
                <a:lnTo>
                  <a:pt x="307" y="199374"/>
                </a:lnTo>
                <a:lnTo>
                  <a:pt x="0" y="3886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5"/>
          <p:cNvSpPr/>
          <p:nvPr/>
        </p:nvSpPr>
        <p:spPr>
          <a:xfrm>
            <a:off x="591997" y="2562860"/>
            <a:ext cx="260985" cy="182880"/>
          </a:xfrm>
          <a:custGeom>
            <a:avLst/>
            <a:gdLst/>
            <a:ahLst/>
            <a:cxnLst/>
            <a:rect l="l" t="t" r="r" b="b"/>
            <a:pathLst>
              <a:path w="260984" h="182880">
                <a:moveTo>
                  <a:pt x="260502" y="182879"/>
                </a:moveTo>
                <a:lnTo>
                  <a:pt x="0" y="0"/>
                </a:lnTo>
              </a:path>
            </a:pathLst>
          </a:custGeom>
          <a:ln w="9524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6"/>
          <p:cNvSpPr/>
          <p:nvPr/>
        </p:nvSpPr>
        <p:spPr>
          <a:xfrm>
            <a:off x="852500" y="2562860"/>
            <a:ext cx="411480" cy="182880"/>
          </a:xfrm>
          <a:custGeom>
            <a:avLst/>
            <a:gdLst/>
            <a:ahLst/>
            <a:cxnLst/>
            <a:rect l="l" t="t" r="r" b="b"/>
            <a:pathLst>
              <a:path w="411480" h="182880">
                <a:moveTo>
                  <a:pt x="0" y="182879"/>
                </a:moveTo>
                <a:lnTo>
                  <a:pt x="411454" y="0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7"/>
          <p:cNvSpPr/>
          <p:nvPr/>
        </p:nvSpPr>
        <p:spPr>
          <a:xfrm>
            <a:off x="1206030" y="4387341"/>
            <a:ext cx="336550" cy="339090"/>
          </a:xfrm>
          <a:custGeom>
            <a:avLst/>
            <a:gdLst/>
            <a:ahLst/>
            <a:cxnLst/>
            <a:rect l="l" t="t" r="r" b="b"/>
            <a:pathLst>
              <a:path w="336550" h="339089">
                <a:moveTo>
                  <a:pt x="336003" y="0"/>
                </a:moveTo>
                <a:lnTo>
                  <a:pt x="0" y="338835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8"/>
          <p:cNvSpPr/>
          <p:nvPr/>
        </p:nvSpPr>
        <p:spPr>
          <a:xfrm>
            <a:off x="2586101" y="4387341"/>
            <a:ext cx="941069" cy="388620"/>
          </a:xfrm>
          <a:custGeom>
            <a:avLst/>
            <a:gdLst/>
            <a:ahLst/>
            <a:cxnLst/>
            <a:rect l="l" t="t" r="r" b="b"/>
            <a:pathLst>
              <a:path w="941070" h="388620">
                <a:moveTo>
                  <a:pt x="0" y="0"/>
                </a:moveTo>
                <a:lnTo>
                  <a:pt x="940815" y="388111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9"/>
          <p:cNvSpPr/>
          <p:nvPr/>
        </p:nvSpPr>
        <p:spPr>
          <a:xfrm>
            <a:off x="2010791" y="4603369"/>
            <a:ext cx="53340" cy="146685"/>
          </a:xfrm>
          <a:custGeom>
            <a:avLst/>
            <a:gdLst/>
            <a:ahLst/>
            <a:cxnLst/>
            <a:rect l="l" t="t" r="r" b="b"/>
            <a:pathLst>
              <a:path w="53339" h="146685">
                <a:moveTo>
                  <a:pt x="53212" y="0"/>
                </a:moveTo>
                <a:lnTo>
                  <a:pt x="0" y="146557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0"/>
          <p:cNvSpPr/>
          <p:nvPr/>
        </p:nvSpPr>
        <p:spPr>
          <a:xfrm>
            <a:off x="2064004" y="4603369"/>
            <a:ext cx="699135" cy="179070"/>
          </a:xfrm>
          <a:custGeom>
            <a:avLst/>
            <a:gdLst/>
            <a:ahLst/>
            <a:cxnLst/>
            <a:rect l="l" t="t" r="r" b="b"/>
            <a:pathLst>
              <a:path w="699135" h="179070">
                <a:moveTo>
                  <a:pt x="0" y="0"/>
                </a:moveTo>
                <a:lnTo>
                  <a:pt x="698626" y="178561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1"/>
          <p:cNvSpPr/>
          <p:nvPr/>
        </p:nvSpPr>
        <p:spPr>
          <a:xfrm>
            <a:off x="2740151" y="2758439"/>
            <a:ext cx="519684" cy="3154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2"/>
          <p:cNvSpPr/>
          <p:nvPr/>
        </p:nvSpPr>
        <p:spPr>
          <a:xfrm>
            <a:off x="2783204" y="2862326"/>
            <a:ext cx="320040" cy="121285"/>
          </a:xfrm>
          <a:custGeom>
            <a:avLst/>
            <a:gdLst/>
            <a:ahLst/>
            <a:cxnLst/>
            <a:rect l="l" t="t" r="r" b="b"/>
            <a:pathLst>
              <a:path w="320039" h="121285">
                <a:moveTo>
                  <a:pt x="203952" y="37128"/>
                </a:moveTo>
                <a:lnTo>
                  <a:pt x="0" y="83693"/>
                </a:lnTo>
                <a:lnTo>
                  <a:pt x="8508" y="120903"/>
                </a:lnTo>
                <a:lnTo>
                  <a:pt x="212470" y="74337"/>
                </a:lnTo>
                <a:lnTo>
                  <a:pt x="203952" y="37128"/>
                </a:lnTo>
                <a:close/>
              </a:path>
              <a:path w="320039" h="121285">
                <a:moveTo>
                  <a:pt x="316570" y="32893"/>
                </a:moveTo>
                <a:lnTo>
                  <a:pt x="222503" y="32893"/>
                </a:lnTo>
                <a:lnTo>
                  <a:pt x="231012" y="70103"/>
                </a:lnTo>
                <a:lnTo>
                  <a:pt x="212470" y="74337"/>
                </a:lnTo>
                <a:lnTo>
                  <a:pt x="220980" y="111506"/>
                </a:lnTo>
                <a:lnTo>
                  <a:pt x="316570" y="32893"/>
                </a:lnTo>
                <a:close/>
              </a:path>
              <a:path w="320039" h="121285">
                <a:moveTo>
                  <a:pt x="222503" y="32893"/>
                </a:moveTo>
                <a:lnTo>
                  <a:pt x="203952" y="37128"/>
                </a:lnTo>
                <a:lnTo>
                  <a:pt x="212470" y="74337"/>
                </a:lnTo>
                <a:lnTo>
                  <a:pt x="231012" y="70103"/>
                </a:lnTo>
                <a:lnTo>
                  <a:pt x="222503" y="32893"/>
                </a:lnTo>
                <a:close/>
              </a:path>
              <a:path w="320039" h="121285">
                <a:moveTo>
                  <a:pt x="195452" y="0"/>
                </a:moveTo>
                <a:lnTo>
                  <a:pt x="203952" y="37128"/>
                </a:lnTo>
                <a:lnTo>
                  <a:pt x="222503" y="32893"/>
                </a:lnTo>
                <a:lnTo>
                  <a:pt x="316570" y="32893"/>
                </a:lnTo>
                <a:lnTo>
                  <a:pt x="319658" y="30352"/>
                </a:lnTo>
                <a:lnTo>
                  <a:pt x="195452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3"/>
          <p:cNvSpPr/>
          <p:nvPr/>
        </p:nvSpPr>
        <p:spPr>
          <a:xfrm>
            <a:off x="2081783" y="3040379"/>
            <a:ext cx="315468" cy="4069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4"/>
          <p:cNvSpPr/>
          <p:nvPr/>
        </p:nvSpPr>
        <p:spPr>
          <a:xfrm>
            <a:off x="2182876" y="3174364"/>
            <a:ext cx="114300" cy="207645"/>
          </a:xfrm>
          <a:custGeom>
            <a:avLst/>
            <a:gdLst/>
            <a:ahLst/>
            <a:cxnLst/>
            <a:rect l="l" t="t" r="r" b="b"/>
            <a:pathLst>
              <a:path w="114300" h="207645">
                <a:moveTo>
                  <a:pt x="76200" y="95250"/>
                </a:moveTo>
                <a:lnTo>
                  <a:pt x="38100" y="95250"/>
                </a:lnTo>
                <a:lnTo>
                  <a:pt x="38100" y="133350"/>
                </a:lnTo>
                <a:lnTo>
                  <a:pt x="76200" y="133350"/>
                </a:lnTo>
                <a:lnTo>
                  <a:pt x="76200" y="95250"/>
                </a:lnTo>
                <a:close/>
              </a:path>
              <a:path w="114300" h="207645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207645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  <a:path w="114300" h="207645">
                <a:moveTo>
                  <a:pt x="76200" y="171450"/>
                </a:moveTo>
                <a:lnTo>
                  <a:pt x="38100" y="171450"/>
                </a:lnTo>
                <a:lnTo>
                  <a:pt x="38100" y="207137"/>
                </a:lnTo>
                <a:lnTo>
                  <a:pt x="76200" y="207137"/>
                </a:lnTo>
                <a:lnTo>
                  <a:pt x="76200" y="17145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5"/>
          <p:cNvSpPr/>
          <p:nvPr/>
        </p:nvSpPr>
        <p:spPr>
          <a:xfrm>
            <a:off x="3677411" y="2363723"/>
            <a:ext cx="313943" cy="8625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6"/>
          <p:cNvSpPr/>
          <p:nvPr/>
        </p:nvSpPr>
        <p:spPr>
          <a:xfrm>
            <a:off x="3770376" y="2497963"/>
            <a:ext cx="114300" cy="662940"/>
          </a:xfrm>
          <a:custGeom>
            <a:avLst/>
            <a:gdLst/>
            <a:ahLst/>
            <a:cxnLst/>
            <a:rect l="l" t="t" r="r" b="b"/>
            <a:pathLst>
              <a:path w="114300" h="662939">
                <a:moveTo>
                  <a:pt x="37959" y="112814"/>
                </a:moveTo>
                <a:lnTo>
                  <a:pt x="4572" y="660019"/>
                </a:lnTo>
                <a:lnTo>
                  <a:pt x="42545" y="662432"/>
                </a:lnTo>
                <a:lnTo>
                  <a:pt x="76052" y="115147"/>
                </a:lnTo>
                <a:lnTo>
                  <a:pt x="37959" y="112814"/>
                </a:lnTo>
                <a:close/>
              </a:path>
              <a:path w="114300" h="662939">
                <a:moveTo>
                  <a:pt x="103984" y="93852"/>
                </a:moveTo>
                <a:lnTo>
                  <a:pt x="39115" y="93852"/>
                </a:lnTo>
                <a:lnTo>
                  <a:pt x="77215" y="96138"/>
                </a:lnTo>
                <a:lnTo>
                  <a:pt x="76052" y="115147"/>
                </a:lnTo>
                <a:lnTo>
                  <a:pt x="114046" y="117475"/>
                </a:lnTo>
                <a:lnTo>
                  <a:pt x="103984" y="93852"/>
                </a:lnTo>
                <a:close/>
              </a:path>
              <a:path w="114300" h="662939">
                <a:moveTo>
                  <a:pt x="39115" y="93852"/>
                </a:moveTo>
                <a:lnTo>
                  <a:pt x="37959" y="112814"/>
                </a:lnTo>
                <a:lnTo>
                  <a:pt x="76052" y="115147"/>
                </a:lnTo>
                <a:lnTo>
                  <a:pt x="77215" y="96138"/>
                </a:lnTo>
                <a:lnTo>
                  <a:pt x="39115" y="93852"/>
                </a:lnTo>
                <a:close/>
              </a:path>
              <a:path w="114300" h="662939">
                <a:moveTo>
                  <a:pt x="64008" y="0"/>
                </a:moveTo>
                <a:lnTo>
                  <a:pt x="0" y="110489"/>
                </a:lnTo>
                <a:lnTo>
                  <a:pt x="37959" y="112814"/>
                </a:lnTo>
                <a:lnTo>
                  <a:pt x="39115" y="93852"/>
                </a:lnTo>
                <a:lnTo>
                  <a:pt x="103984" y="93852"/>
                </a:lnTo>
                <a:lnTo>
                  <a:pt x="64008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7"/>
          <p:cNvSpPr/>
          <p:nvPr/>
        </p:nvSpPr>
        <p:spPr>
          <a:xfrm>
            <a:off x="2542032" y="4152900"/>
            <a:ext cx="1144523" cy="3185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8"/>
          <p:cNvSpPr/>
          <p:nvPr/>
        </p:nvSpPr>
        <p:spPr>
          <a:xfrm>
            <a:off x="2584069" y="4242689"/>
            <a:ext cx="945515" cy="163830"/>
          </a:xfrm>
          <a:custGeom>
            <a:avLst/>
            <a:gdLst/>
            <a:ahLst/>
            <a:cxnLst/>
            <a:rect l="l" t="t" r="r" b="b"/>
            <a:pathLst>
              <a:path w="945514" h="163829">
                <a:moveTo>
                  <a:pt x="829725" y="37815"/>
                </a:moveTo>
                <a:lnTo>
                  <a:pt x="0" y="125730"/>
                </a:lnTo>
                <a:lnTo>
                  <a:pt x="4063" y="163575"/>
                </a:lnTo>
                <a:lnTo>
                  <a:pt x="833714" y="75793"/>
                </a:lnTo>
                <a:lnTo>
                  <a:pt x="829725" y="37815"/>
                </a:lnTo>
                <a:close/>
              </a:path>
              <a:path w="945514" h="163829">
                <a:moveTo>
                  <a:pt x="921325" y="35813"/>
                </a:moveTo>
                <a:lnTo>
                  <a:pt x="848614" y="35813"/>
                </a:lnTo>
                <a:lnTo>
                  <a:pt x="852678" y="73787"/>
                </a:lnTo>
                <a:lnTo>
                  <a:pt x="833714" y="75793"/>
                </a:lnTo>
                <a:lnTo>
                  <a:pt x="837692" y="113665"/>
                </a:lnTo>
                <a:lnTo>
                  <a:pt x="945388" y="44831"/>
                </a:lnTo>
                <a:lnTo>
                  <a:pt x="921325" y="35813"/>
                </a:lnTo>
                <a:close/>
              </a:path>
              <a:path w="945514" h="163829">
                <a:moveTo>
                  <a:pt x="848614" y="35813"/>
                </a:moveTo>
                <a:lnTo>
                  <a:pt x="829725" y="37815"/>
                </a:lnTo>
                <a:lnTo>
                  <a:pt x="833714" y="75793"/>
                </a:lnTo>
                <a:lnTo>
                  <a:pt x="852678" y="73787"/>
                </a:lnTo>
                <a:lnTo>
                  <a:pt x="848614" y="35813"/>
                </a:lnTo>
                <a:close/>
              </a:path>
              <a:path w="945514" h="163829">
                <a:moveTo>
                  <a:pt x="825754" y="0"/>
                </a:moveTo>
                <a:lnTo>
                  <a:pt x="829725" y="37815"/>
                </a:lnTo>
                <a:lnTo>
                  <a:pt x="848614" y="35813"/>
                </a:lnTo>
                <a:lnTo>
                  <a:pt x="921325" y="35813"/>
                </a:lnTo>
                <a:lnTo>
                  <a:pt x="825754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39"/>
          <p:cNvSpPr/>
          <p:nvPr/>
        </p:nvSpPr>
        <p:spPr>
          <a:xfrm>
            <a:off x="259867" y="3890898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8"/>
                </a:moveTo>
                <a:lnTo>
                  <a:pt x="12245" y="31836"/>
                </a:lnTo>
                <a:lnTo>
                  <a:pt x="43802" y="5737"/>
                </a:lnTo>
                <a:lnTo>
                  <a:pt x="972108" y="0"/>
                </a:lnTo>
                <a:lnTo>
                  <a:pt x="986595" y="1456"/>
                </a:lnTo>
                <a:lnTo>
                  <a:pt x="1022959" y="20993"/>
                </a:lnTo>
                <a:lnTo>
                  <a:pt x="1042650" y="57239"/>
                </a:lnTo>
                <a:lnTo>
                  <a:pt x="1044168" y="360044"/>
                </a:lnTo>
                <a:lnTo>
                  <a:pt x="1042712" y="374514"/>
                </a:lnTo>
                <a:lnTo>
                  <a:pt x="1023168" y="410851"/>
                </a:lnTo>
                <a:lnTo>
                  <a:pt x="986895" y="430535"/>
                </a:lnTo>
                <a:lnTo>
                  <a:pt x="72009" y="432053"/>
                </a:lnTo>
                <a:lnTo>
                  <a:pt x="57530" y="430596"/>
                </a:lnTo>
                <a:lnTo>
                  <a:pt x="21183" y="411046"/>
                </a:lnTo>
                <a:lnTo>
                  <a:pt x="1510" y="374780"/>
                </a:lnTo>
                <a:lnTo>
                  <a:pt x="0" y="72008"/>
                </a:lnTo>
                <a:close/>
              </a:path>
            </a:pathLst>
          </a:custGeom>
          <a:ln w="2540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0"/>
          <p:cNvSpPr/>
          <p:nvPr/>
        </p:nvSpPr>
        <p:spPr>
          <a:xfrm>
            <a:off x="175260" y="4291584"/>
            <a:ext cx="664464" cy="7833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1"/>
          <p:cNvSpPr/>
          <p:nvPr/>
        </p:nvSpPr>
        <p:spPr>
          <a:xfrm>
            <a:off x="332486" y="4311141"/>
            <a:ext cx="464820" cy="583565"/>
          </a:xfrm>
          <a:custGeom>
            <a:avLst/>
            <a:gdLst/>
            <a:ahLst/>
            <a:cxnLst/>
            <a:rect l="l" t="t" r="r" b="b"/>
            <a:pathLst>
              <a:path w="464820" h="583564">
                <a:moveTo>
                  <a:pt x="25742" y="458088"/>
                </a:moveTo>
                <a:lnTo>
                  <a:pt x="0" y="583183"/>
                </a:lnTo>
                <a:lnTo>
                  <a:pt x="115582" y="528700"/>
                </a:lnTo>
                <a:lnTo>
                  <a:pt x="104756" y="520191"/>
                </a:lnTo>
                <a:lnTo>
                  <a:pt x="73863" y="520191"/>
                </a:lnTo>
                <a:lnTo>
                  <a:pt x="43916" y="496569"/>
                </a:lnTo>
                <a:lnTo>
                  <a:pt x="55677" y="481616"/>
                </a:lnTo>
                <a:lnTo>
                  <a:pt x="25742" y="458088"/>
                </a:lnTo>
                <a:close/>
              </a:path>
              <a:path w="464820" h="583564">
                <a:moveTo>
                  <a:pt x="55677" y="481616"/>
                </a:moveTo>
                <a:lnTo>
                  <a:pt x="43916" y="496569"/>
                </a:lnTo>
                <a:lnTo>
                  <a:pt x="73863" y="520191"/>
                </a:lnTo>
                <a:lnTo>
                  <a:pt x="85665" y="505186"/>
                </a:lnTo>
                <a:lnTo>
                  <a:pt x="55677" y="481616"/>
                </a:lnTo>
                <a:close/>
              </a:path>
              <a:path w="464820" h="583564">
                <a:moveTo>
                  <a:pt x="85665" y="505186"/>
                </a:moveTo>
                <a:lnTo>
                  <a:pt x="73863" y="520191"/>
                </a:lnTo>
                <a:lnTo>
                  <a:pt x="104756" y="520191"/>
                </a:lnTo>
                <a:lnTo>
                  <a:pt x="85665" y="505186"/>
                </a:lnTo>
                <a:close/>
              </a:path>
              <a:path w="464820" h="583564">
                <a:moveTo>
                  <a:pt x="434467" y="0"/>
                </a:moveTo>
                <a:lnTo>
                  <a:pt x="55677" y="481616"/>
                </a:lnTo>
                <a:lnTo>
                  <a:pt x="85665" y="505186"/>
                </a:lnTo>
                <a:lnTo>
                  <a:pt x="464413" y="23621"/>
                </a:lnTo>
                <a:lnTo>
                  <a:pt x="43446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2"/>
          <p:cNvSpPr/>
          <p:nvPr/>
        </p:nvSpPr>
        <p:spPr>
          <a:xfrm>
            <a:off x="332486" y="2745739"/>
            <a:ext cx="1040130" cy="385445"/>
          </a:xfrm>
          <a:custGeom>
            <a:avLst/>
            <a:gdLst/>
            <a:ahLst/>
            <a:cxnLst/>
            <a:rect l="l" t="t" r="r" b="b"/>
            <a:pathLst>
              <a:path w="1040130" h="385444">
                <a:moveTo>
                  <a:pt x="0" y="64135"/>
                </a:moveTo>
                <a:lnTo>
                  <a:pt x="13570" y="24687"/>
                </a:lnTo>
                <a:lnTo>
                  <a:pt x="47756" y="2119"/>
                </a:lnTo>
                <a:lnTo>
                  <a:pt x="975868" y="0"/>
                </a:lnTo>
                <a:lnTo>
                  <a:pt x="990295" y="1627"/>
                </a:lnTo>
                <a:lnTo>
                  <a:pt x="1025209" y="23150"/>
                </a:lnTo>
                <a:lnTo>
                  <a:pt x="1039969" y="62032"/>
                </a:lnTo>
                <a:lnTo>
                  <a:pt x="1040002" y="320929"/>
                </a:lnTo>
                <a:lnTo>
                  <a:pt x="1038375" y="335356"/>
                </a:lnTo>
                <a:lnTo>
                  <a:pt x="1016852" y="370270"/>
                </a:lnTo>
                <a:lnTo>
                  <a:pt x="977970" y="385030"/>
                </a:lnTo>
                <a:lnTo>
                  <a:pt x="64185" y="385063"/>
                </a:lnTo>
                <a:lnTo>
                  <a:pt x="49756" y="383437"/>
                </a:lnTo>
                <a:lnTo>
                  <a:pt x="14823" y="361930"/>
                </a:lnTo>
                <a:lnTo>
                  <a:pt x="35" y="323072"/>
                </a:lnTo>
                <a:lnTo>
                  <a:pt x="0" y="641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3"/>
          <p:cNvSpPr txBox="1"/>
          <p:nvPr/>
        </p:nvSpPr>
        <p:spPr>
          <a:xfrm>
            <a:off x="1742313" y="4810759"/>
            <a:ext cx="5539105" cy="192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00735" algn="l"/>
                <a:tab pos="4813935" algn="l"/>
              </a:tabLst>
            </a:pPr>
            <a:r>
              <a:rPr sz="1800" spc="-7" baseline="4629" dirty="0">
                <a:latin typeface="Calibri"/>
                <a:cs typeface="Calibri"/>
              </a:rPr>
              <a:t>S</a:t>
            </a:r>
            <a:r>
              <a:rPr sz="1800" baseline="4629" dirty="0">
                <a:latin typeface="Calibri"/>
                <a:cs typeface="Calibri"/>
              </a:rPr>
              <a:t>2</a:t>
            </a:r>
            <a:r>
              <a:rPr sz="1800" spc="-15" baseline="4629" dirty="0">
                <a:latin typeface="Calibri"/>
                <a:cs typeface="Calibri"/>
              </a:rPr>
              <a:t>0</a:t>
            </a:r>
            <a:r>
              <a:rPr sz="1800" spc="-7" baseline="4629" dirty="0">
                <a:latin typeface="Calibri"/>
                <a:cs typeface="Calibri"/>
              </a:rPr>
              <a:t>0</a:t>
            </a:r>
            <a:r>
              <a:rPr sz="1800" spc="-15" baseline="4629" dirty="0">
                <a:latin typeface="Calibri"/>
                <a:cs typeface="Calibri"/>
              </a:rPr>
              <a:t>0M</a:t>
            </a:r>
            <a:r>
              <a:rPr sz="1800" baseline="4629" dirty="0">
                <a:latin typeface="Calibri"/>
                <a:cs typeface="Calibri"/>
              </a:rPr>
              <a:t>	</a:t>
            </a: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3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0L	</a:t>
            </a:r>
            <a:r>
              <a:rPr sz="1800" i="1" baseline="4629" dirty="0">
                <a:solidFill>
                  <a:srgbClr val="7E7E7E"/>
                </a:solidFill>
                <a:latin typeface="Calibri"/>
                <a:cs typeface="Calibri"/>
              </a:rPr>
              <a:t>D</a:t>
            </a:r>
            <a:r>
              <a:rPr sz="1800" i="1" spc="-15" baseline="4629" dirty="0">
                <a:solidFill>
                  <a:srgbClr val="7E7E7E"/>
                </a:solidFill>
                <a:latin typeface="Calibri"/>
                <a:cs typeface="Calibri"/>
              </a:rPr>
              <a:t>ep</a:t>
            </a:r>
            <a:r>
              <a:rPr sz="1800" i="1" spc="-22" baseline="4629" dirty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800" i="1" spc="-15" baseline="4629" dirty="0">
                <a:solidFill>
                  <a:srgbClr val="7E7E7E"/>
                </a:solidFill>
                <a:latin typeface="Calibri"/>
                <a:cs typeface="Calibri"/>
              </a:rPr>
              <a:t>ec</a:t>
            </a:r>
            <a:r>
              <a:rPr sz="1800" i="1" spc="-7" baseline="4629" dirty="0">
                <a:solidFill>
                  <a:srgbClr val="7E7E7E"/>
                </a:solidFill>
                <a:latin typeface="Calibri"/>
                <a:cs typeface="Calibri"/>
              </a:rPr>
              <a:t>a</a:t>
            </a:r>
            <a:r>
              <a:rPr sz="1800" i="1" spc="-22" baseline="4629" dirty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800" i="1" spc="-15" baseline="4629" dirty="0">
                <a:solidFill>
                  <a:srgbClr val="7E7E7E"/>
                </a:solidFill>
                <a:latin typeface="Calibri"/>
                <a:cs typeface="Calibri"/>
              </a:rPr>
              <a:t>ed</a:t>
            </a:r>
            <a:endParaRPr sz="1800" baseline="4629">
              <a:latin typeface="Calibri"/>
              <a:cs typeface="Calibri"/>
            </a:endParaRPr>
          </a:p>
        </p:txBody>
      </p:sp>
      <p:sp>
        <p:nvSpPr>
          <p:cNvPr id="45" name="object 44"/>
          <p:cNvSpPr txBox="1"/>
          <p:nvPr/>
        </p:nvSpPr>
        <p:spPr>
          <a:xfrm>
            <a:off x="3286125" y="4838446"/>
            <a:ext cx="48069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5" dirty="0">
                <a:latin typeface="Calibri"/>
                <a:cs typeface="Calibri"/>
              </a:rPr>
              <a:t>S</a:t>
            </a:r>
            <a:r>
              <a:rPr sz="1200" spc="-10" dirty="0">
                <a:latin typeface="Calibri"/>
                <a:cs typeface="Calibri"/>
              </a:rPr>
              <a:t>X00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Y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5"/>
          <p:cNvSpPr txBox="1"/>
          <p:nvPr/>
        </p:nvSpPr>
        <p:spPr>
          <a:xfrm>
            <a:off x="415544" y="2372105"/>
            <a:ext cx="1022985" cy="767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740" indent="-66675">
              <a:lnSpc>
                <a:spcPct val="100000"/>
              </a:lnSpc>
              <a:tabLst>
                <a:tab pos="684530" algn="l"/>
              </a:tabLst>
            </a:pPr>
            <a:r>
              <a:rPr sz="1200" dirty="0">
                <a:latin typeface="Calibri"/>
                <a:cs typeface="Calibri"/>
              </a:rPr>
              <a:t>D</a:t>
            </a:r>
            <a:r>
              <a:rPr sz="1200" spc="-5" dirty="0">
                <a:latin typeface="Calibri"/>
                <a:cs typeface="Calibri"/>
              </a:rPr>
              <a:t>E</a:t>
            </a:r>
            <a:r>
              <a:rPr sz="1200" dirty="0">
                <a:latin typeface="Calibri"/>
                <a:cs typeface="Calibri"/>
              </a:rPr>
              <a:t>X</a:t>
            </a:r>
            <a:r>
              <a:rPr sz="1200" spc="-10" dirty="0">
                <a:latin typeface="Calibri"/>
                <a:cs typeface="Calibri"/>
              </a:rPr>
              <a:t>1</a:t>
            </a:r>
            <a:r>
              <a:rPr sz="1200" dirty="0">
                <a:latin typeface="Calibri"/>
                <a:cs typeface="Calibri"/>
              </a:rPr>
              <a:t>	D</a:t>
            </a:r>
            <a:r>
              <a:rPr sz="1200" spc="-5" dirty="0">
                <a:latin typeface="Calibri"/>
                <a:cs typeface="Calibri"/>
              </a:rPr>
              <a:t>E</a:t>
            </a:r>
            <a:r>
              <a:rPr sz="1200" dirty="0">
                <a:latin typeface="Calibri"/>
                <a:cs typeface="Calibri"/>
              </a:rPr>
              <a:t>X</a:t>
            </a:r>
            <a:r>
              <a:rPr sz="1200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500">
              <a:latin typeface="Times New Roman"/>
              <a:cs typeface="Times New Roman"/>
            </a:endParaRPr>
          </a:p>
          <a:p>
            <a:pPr marR="163830" algn="ctr">
              <a:lnSpc>
                <a:spcPct val="100000"/>
              </a:lnSpc>
            </a:pPr>
            <a:r>
              <a:rPr sz="1200" spc="-15" dirty="0">
                <a:latin typeface="Calibri"/>
                <a:cs typeface="Calibri"/>
              </a:rPr>
              <a:t>O</a:t>
            </a:r>
            <a:r>
              <a:rPr sz="1200" dirty="0">
                <a:latin typeface="Calibri"/>
                <a:cs typeface="Calibri"/>
              </a:rPr>
              <a:t>ASIS P</a:t>
            </a:r>
            <a:r>
              <a:rPr sz="1200" spc="-10" dirty="0">
                <a:latin typeface="Calibri"/>
                <a:cs typeface="Calibri"/>
              </a:rPr>
              <a:t>L</a:t>
            </a:r>
            <a:r>
              <a:rPr sz="1200" spc="-5" dirty="0">
                <a:latin typeface="Calibri"/>
                <a:cs typeface="Calibri"/>
              </a:rPr>
              <a:t>CS</a:t>
            </a:r>
            <a:endParaRPr sz="1200">
              <a:latin typeface="Calibri"/>
              <a:cs typeface="Calibri"/>
            </a:endParaRPr>
          </a:p>
          <a:p>
            <a:pPr marR="163195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D</a:t>
            </a:r>
            <a:r>
              <a:rPr sz="1200" spc="-5" dirty="0">
                <a:latin typeface="Calibri"/>
                <a:cs typeface="Calibri"/>
              </a:rPr>
              <a:t>E</a:t>
            </a:r>
            <a:r>
              <a:rPr sz="1200" dirty="0">
                <a:latin typeface="Calibri"/>
                <a:cs typeface="Calibri"/>
              </a:rPr>
              <a:t>Xlib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6"/>
          <p:cNvSpPr txBox="1"/>
          <p:nvPr/>
        </p:nvSpPr>
        <p:spPr>
          <a:xfrm>
            <a:off x="458216" y="3948810"/>
            <a:ext cx="71628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5745" marR="5080" indent="-233679">
              <a:lnSpc>
                <a:spcPct val="100000"/>
              </a:lnSpc>
            </a:pPr>
            <a:r>
              <a:rPr sz="1200" spc="-5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th</a:t>
            </a:r>
            <a:r>
              <a:rPr sz="1200" spc="-5" dirty="0">
                <a:solidFill>
                  <a:srgbClr val="006FC0"/>
                </a:solidFill>
                <a:latin typeface="Calibri"/>
                <a:cs typeface="Calibri"/>
              </a:rPr>
              <a:t>er</a:t>
            </a:r>
            <a:r>
              <a:rPr sz="1200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200" spc="-15" dirty="0">
                <a:solidFill>
                  <a:srgbClr val="006FC0"/>
                </a:solidFill>
                <a:latin typeface="Calibri"/>
                <a:cs typeface="Calibri"/>
              </a:rPr>
              <a:t>EP</a:t>
            </a:r>
            <a:r>
              <a:rPr sz="1200" spc="-10" dirty="0">
                <a:solidFill>
                  <a:srgbClr val="006FC0"/>
                </a:solidFill>
                <a:latin typeface="Calibri"/>
                <a:cs typeface="Calibri"/>
              </a:rPr>
              <a:t> A</a:t>
            </a:r>
            <a:r>
              <a:rPr sz="1200" spc="-30" dirty="0">
                <a:solidFill>
                  <a:srgbClr val="006FC0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7"/>
          <p:cNvSpPr txBox="1"/>
          <p:nvPr/>
        </p:nvSpPr>
        <p:spPr>
          <a:xfrm>
            <a:off x="1768601" y="3464178"/>
            <a:ext cx="94043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ISO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A</a:t>
            </a:r>
            <a:r>
              <a:rPr sz="1200" spc="-5" dirty="0">
                <a:latin typeface="Calibri"/>
                <a:cs typeface="Calibri"/>
              </a:rPr>
              <a:t>P</a:t>
            </a:r>
            <a:r>
              <a:rPr sz="1200" spc="-10" dirty="0">
                <a:latin typeface="Calibri"/>
                <a:cs typeface="Calibri"/>
              </a:rPr>
              <a:t>2</a:t>
            </a:r>
            <a:r>
              <a:rPr sz="1200" spc="-5" dirty="0">
                <a:latin typeface="Calibri"/>
                <a:cs typeface="Calibri"/>
              </a:rPr>
              <a:t>3</a:t>
            </a:r>
            <a:r>
              <a:rPr sz="1200" spc="-10" dirty="0">
                <a:latin typeface="Calibri"/>
                <a:cs typeface="Calibri"/>
              </a:rPr>
              <a:t>9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e</a:t>
            </a:r>
            <a:r>
              <a:rPr sz="1200" spc="-5" dirty="0">
                <a:latin typeface="Calibri"/>
                <a:cs typeface="Calibri"/>
              </a:rPr>
              <a:t>d</a:t>
            </a:r>
            <a:r>
              <a:rPr sz="1200" spc="-10" dirty="0"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8"/>
          <p:cNvSpPr/>
          <p:nvPr/>
        </p:nvSpPr>
        <p:spPr>
          <a:xfrm>
            <a:off x="1656969" y="3388867"/>
            <a:ext cx="1166495" cy="302260"/>
          </a:xfrm>
          <a:custGeom>
            <a:avLst/>
            <a:gdLst/>
            <a:ahLst/>
            <a:cxnLst/>
            <a:rect l="l" t="t" r="r" b="b"/>
            <a:pathLst>
              <a:path w="1166495" h="302260">
                <a:moveTo>
                  <a:pt x="0" y="50292"/>
                </a:moveTo>
                <a:lnTo>
                  <a:pt x="16747" y="12857"/>
                </a:lnTo>
                <a:lnTo>
                  <a:pt x="1115822" y="0"/>
                </a:lnTo>
                <a:lnTo>
                  <a:pt x="1130113" y="2052"/>
                </a:lnTo>
                <a:lnTo>
                  <a:pt x="1161007" y="28155"/>
                </a:lnTo>
                <a:lnTo>
                  <a:pt x="1166114" y="251714"/>
                </a:lnTo>
                <a:lnTo>
                  <a:pt x="1164061" y="265959"/>
                </a:lnTo>
                <a:lnTo>
                  <a:pt x="1137958" y="296877"/>
                </a:lnTo>
                <a:lnTo>
                  <a:pt x="50418" y="302006"/>
                </a:lnTo>
                <a:lnTo>
                  <a:pt x="36134" y="299948"/>
                </a:lnTo>
                <a:lnTo>
                  <a:pt x="5162" y="273857"/>
                </a:lnTo>
                <a:lnTo>
                  <a:pt x="0" y="5029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9"/>
          <p:cNvSpPr/>
          <p:nvPr/>
        </p:nvSpPr>
        <p:spPr>
          <a:xfrm>
            <a:off x="1367027" y="3404615"/>
            <a:ext cx="448056" cy="3154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0"/>
          <p:cNvSpPr/>
          <p:nvPr/>
        </p:nvSpPr>
        <p:spPr>
          <a:xfrm>
            <a:off x="1447419" y="3482721"/>
            <a:ext cx="209550" cy="114300"/>
          </a:xfrm>
          <a:custGeom>
            <a:avLst/>
            <a:gdLst/>
            <a:ahLst/>
            <a:cxnLst/>
            <a:rect l="l" t="t" r="r" b="b"/>
            <a:pathLst>
              <a:path w="209550" h="114300">
                <a:moveTo>
                  <a:pt x="95250" y="0"/>
                </a:moveTo>
                <a:lnTo>
                  <a:pt x="95377" y="114300"/>
                </a:lnTo>
                <a:lnTo>
                  <a:pt x="171155" y="76200"/>
                </a:lnTo>
                <a:lnTo>
                  <a:pt x="114427" y="76200"/>
                </a:lnTo>
                <a:lnTo>
                  <a:pt x="114300" y="38100"/>
                </a:lnTo>
                <a:lnTo>
                  <a:pt x="171790" y="38100"/>
                </a:lnTo>
                <a:lnTo>
                  <a:pt x="95250" y="0"/>
                </a:lnTo>
                <a:close/>
              </a:path>
              <a:path w="209550" h="114300">
                <a:moveTo>
                  <a:pt x="95292" y="38100"/>
                </a:moveTo>
                <a:lnTo>
                  <a:pt x="76200" y="38100"/>
                </a:lnTo>
                <a:lnTo>
                  <a:pt x="76327" y="76200"/>
                </a:lnTo>
                <a:lnTo>
                  <a:pt x="95334" y="76200"/>
                </a:lnTo>
                <a:lnTo>
                  <a:pt x="95292" y="38100"/>
                </a:lnTo>
                <a:close/>
              </a:path>
              <a:path w="209550" h="114300">
                <a:moveTo>
                  <a:pt x="171790" y="38100"/>
                </a:moveTo>
                <a:lnTo>
                  <a:pt x="114300" y="38100"/>
                </a:lnTo>
                <a:lnTo>
                  <a:pt x="114427" y="76200"/>
                </a:lnTo>
                <a:lnTo>
                  <a:pt x="171155" y="76200"/>
                </a:lnTo>
                <a:lnTo>
                  <a:pt x="209550" y="56895"/>
                </a:lnTo>
                <a:lnTo>
                  <a:pt x="171790" y="38100"/>
                </a:lnTo>
                <a:close/>
              </a:path>
              <a:path w="209550" h="114300">
                <a:moveTo>
                  <a:pt x="38100" y="38100"/>
                </a:moveTo>
                <a:lnTo>
                  <a:pt x="0" y="38226"/>
                </a:lnTo>
                <a:lnTo>
                  <a:pt x="127" y="76326"/>
                </a:lnTo>
                <a:lnTo>
                  <a:pt x="38227" y="76200"/>
                </a:lnTo>
                <a:lnTo>
                  <a:pt x="38100" y="3810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1"/>
          <p:cNvSpPr/>
          <p:nvPr/>
        </p:nvSpPr>
        <p:spPr>
          <a:xfrm>
            <a:off x="694944" y="2996183"/>
            <a:ext cx="315468" cy="4587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2"/>
          <p:cNvSpPr/>
          <p:nvPr/>
        </p:nvSpPr>
        <p:spPr>
          <a:xfrm>
            <a:off x="795350" y="3130804"/>
            <a:ext cx="114300" cy="258445"/>
          </a:xfrm>
          <a:custGeom>
            <a:avLst/>
            <a:gdLst/>
            <a:ahLst/>
            <a:cxnLst/>
            <a:rect l="l" t="t" r="r" b="b"/>
            <a:pathLst>
              <a:path w="114300" h="258445">
                <a:moveTo>
                  <a:pt x="76200" y="95250"/>
                </a:moveTo>
                <a:lnTo>
                  <a:pt x="38100" y="95250"/>
                </a:lnTo>
                <a:lnTo>
                  <a:pt x="38100" y="133350"/>
                </a:lnTo>
                <a:lnTo>
                  <a:pt x="76200" y="133350"/>
                </a:lnTo>
                <a:lnTo>
                  <a:pt x="76200" y="95250"/>
                </a:lnTo>
                <a:close/>
              </a:path>
              <a:path w="114300" h="258445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258445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  <a:path w="114300" h="258445">
                <a:moveTo>
                  <a:pt x="76200" y="171450"/>
                </a:moveTo>
                <a:lnTo>
                  <a:pt x="38100" y="171450"/>
                </a:lnTo>
                <a:lnTo>
                  <a:pt x="38100" y="209550"/>
                </a:lnTo>
                <a:lnTo>
                  <a:pt x="76200" y="209550"/>
                </a:lnTo>
                <a:lnTo>
                  <a:pt x="76200" y="171450"/>
                </a:lnTo>
                <a:close/>
              </a:path>
              <a:path w="114300" h="258445">
                <a:moveTo>
                  <a:pt x="76200" y="247650"/>
                </a:moveTo>
                <a:lnTo>
                  <a:pt x="38100" y="247650"/>
                </a:lnTo>
                <a:lnTo>
                  <a:pt x="38100" y="258063"/>
                </a:lnTo>
                <a:lnTo>
                  <a:pt x="76200" y="258063"/>
                </a:lnTo>
                <a:lnTo>
                  <a:pt x="76200" y="24765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3"/>
          <p:cNvSpPr/>
          <p:nvPr/>
        </p:nvSpPr>
        <p:spPr>
          <a:xfrm>
            <a:off x="2759964" y="3624071"/>
            <a:ext cx="373380" cy="4739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4"/>
          <p:cNvSpPr/>
          <p:nvPr/>
        </p:nvSpPr>
        <p:spPr>
          <a:xfrm>
            <a:off x="2801873" y="3643629"/>
            <a:ext cx="173990" cy="273685"/>
          </a:xfrm>
          <a:custGeom>
            <a:avLst/>
            <a:gdLst/>
            <a:ahLst/>
            <a:cxnLst/>
            <a:rect l="l" t="t" r="r" b="b"/>
            <a:pathLst>
              <a:path w="173989" h="273685">
                <a:moveTo>
                  <a:pt x="98806" y="184928"/>
                </a:moveTo>
                <a:lnTo>
                  <a:pt x="66039" y="204470"/>
                </a:lnTo>
                <a:lnTo>
                  <a:pt x="173736" y="273304"/>
                </a:lnTo>
                <a:lnTo>
                  <a:pt x="168351" y="201295"/>
                </a:lnTo>
                <a:lnTo>
                  <a:pt x="108584" y="201295"/>
                </a:lnTo>
                <a:lnTo>
                  <a:pt x="98806" y="184928"/>
                </a:lnTo>
                <a:close/>
              </a:path>
              <a:path w="173989" h="273685">
                <a:moveTo>
                  <a:pt x="131579" y="165383"/>
                </a:moveTo>
                <a:lnTo>
                  <a:pt x="98806" y="184928"/>
                </a:lnTo>
                <a:lnTo>
                  <a:pt x="108584" y="201295"/>
                </a:lnTo>
                <a:lnTo>
                  <a:pt x="141350" y="181737"/>
                </a:lnTo>
                <a:lnTo>
                  <a:pt x="131579" y="165383"/>
                </a:lnTo>
                <a:close/>
              </a:path>
              <a:path w="173989" h="273685">
                <a:moveTo>
                  <a:pt x="164211" y="145923"/>
                </a:moveTo>
                <a:lnTo>
                  <a:pt x="131579" y="165383"/>
                </a:lnTo>
                <a:lnTo>
                  <a:pt x="141350" y="181737"/>
                </a:lnTo>
                <a:lnTo>
                  <a:pt x="108584" y="201295"/>
                </a:lnTo>
                <a:lnTo>
                  <a:pt x="168351" y="201295"/>
                </a:lnTo>
                <a:lnTo>
                  <a:pt x="164211" y="145923"/>
                </a:lnTo>
                <a:close/>
              </a:path>
              <a:path w="173989" h="273685">
                <a:moveTo>
                  <a:pt x="32765" y="0"/>
                </a:moveTo>
                <a:lnTo>
                  <a:pt x="0" y="19558"/>
                </a:lnTo>
                <a:lnTo>
                  <a:pt x="98806" y="184928"/>
                </a:lnTo>
                <a:lnTo>
                  <a:pt x="131579" y="165383"/>
                </a:lnTo>
                <a:lnTo>
                  <a:pt x="32765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5"/>
          <p:cNvSpPr/>
          <p:nvPr/>
        </p:nvSpPr>
        <p:spPr>
          <a:xfrm>
            <a:off x="5749416" y="4332351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9"/>
                </a:moveTo>
                <a:lnTo>
                  <a:pt x="12248" y="31836"/>
                </a:lnTo>
                <a:lnTo>
                  <a:pt x="43808" y="5737"/>
                </a:lnTo>
                <a:lnTo>
                  <a:pt x="972058" y="0"/>
                </a:lnTo>
                <a:lnTo>
                  <a:pt x="986568" y="1457"/>
                </a:lnTo>
                <a:lnTo>
                  <a:pt x="1022926" y="21007"/>
                </a:lnTo>
                <a:lnTo>
                  <a:pt x="1042561" y="57273"/>
                </a:lnTo>
                <a:lnTo>
                  <a:pt x="1044066" y="360044"/>
                </a:lnTo>
                <a:lnTo>
                  <a:pt x="1042615" y="374519"/>
                </a:lnTo>
                <a:lnTo>
                  <a:pt x="1023107" y="410865"/>
                </a:lnTo>
                <a:lnTo>
                  <a:pt x="986829" y="430543"/>
                </a:lnTo>
                <a:lnTo>
                  <a:pt x="72009" y="432054"/>
                </a:lnTo>
                <a:lnTo>
                  <a:pt x="57534" y="430596"/>
                </a:lnTo>
                <a:lnTo>
                  <a:pt x="21188" y="411046"/>
                </a:lnTo>
                <a:lnTo>
                  <a:pt x="1510" y="374780"/>
                </a:lnTo>
                <a:lnTo>
                  <a:pt x="0" y="72009"/>
                </a:lnTo>
                <a:close/>
              </a:path>
            </a:pathLst>
          </a:custGeom>
          <a:ln w="2540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6"/>
          <p:cNvSpPr txBox="1"/>
          <p:nvPr/>
        </p:nvSpPr>
        <p:spPr>
          <a:xfrm>
            <a:off x="5921502" y="4395342"/>
            <a:ext cx="66929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200" dirty="0">
                <a:solidFill>
                  <a:srgbClr val="7E7E7E"/>
                </a:solidFill>
                <a:latin typeface="Calibri"/>
                <a:cs typeface="Calibri"/>
              </a:rPr>
              <a:t>ISO</a:t>
            </a:r>
            <a:r>
              <a:rPr sz="1200" spc="-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A</a:t>
            </a:r>
            <a:r>
              <a:rPr sz="1200" spc="-5" dirty="0">
                <a:solidFill>
                  <a:srgbClr val="7E7E7E"/>
                </a:solidFill>
                <a:latin typeface="Calibri"/>
                <a:cs typeface="Calibri"/>
              </a:rPr>
              <a:t>P</a:t>
            </a: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2</a:t>
            </a:r>
            <a:r>
              <a:rPr sz="1200" spc="-5" dirty="0">
                <a:solidFill>
                  <a:srgbClr val="7E7E7E"/>
                </a:solidFill>
                <a:latin typeface="Calibri"/>
                <a:cs typeface="Calibri"/>
              </a:rPr>
              <a:t>3</a:t>
            </a: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</a:pP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200" spc="-5" dirty="0">
                <a:solidFill>
                  <a:srgbClr val="7E7E7E"/>
                </a:solidFill>
                <a:latin typeface="Calibri"/>
                <a:cs typeface="Calibri"/>
              </a:rPr>
              <a:t>d1</a:t>
            </a:r>
            <a:r>
              <a:rPr sz="1200" dirty="0">
                <a:solidFill>
                  <a:srgbClr val="7E7E7E"/>
                </a:solidFill>
                <a:latin typeface="Calibri"/>
                <a:cs typeface="Calibri"/>
              </a:rPr>
              <a:t>-</a:t>
            </a: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7"/>
          <p:cNvSpPr/>
          <p:nvPr/>
        </p:nvSpPr>
        <p:spPr>
          <a:xfrm>
            <a:off x="6958076" y="4332351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9"/>
                </a:moveTo>
                <a:lnTo>
                  <a:pt x="12248" y="31836"/>
                </a:lnTo>
                <a:lnTo>
                  <a:pt x="43808" y="5737"/>
                </a:lnTo>
                <a:lnTo>
                  <a:pt x="972057" y="0"/>
                </a:lnTo>
                <a:lnTo>
                  <a:pt x="986568" y="1457"/>
                </a:lnTo>
                <a:lnTo>
                  <a:pt x="1022926" y="21007"/>
                </a:lnTo>
                <a:lnTo>
                  <a:pt x="1042561" y="57273"/>
                </a:lnTo>
                <a:lnTo>
                  <a:pt x="1044067" y="360044"/>
                </a:lnTo>
                <a:lnTo>
                  <a:pt x="1042615" y="374519"/>
                </a:lnTo>
                <a:lnTo>
                  <a:pt x="1023107" y="410865"/>
                </a:lnTo>
                <a:lnTo>
                  <a:pt x="986829" y="430543"/>
                </a:lnTo>
                <a:lnTo>
                  <a:pt x="72008" y="432054"/>
                </a:lnTo>
                <a:lnTo>
                  <a:pt x="57534" y="430596"/>
                </a:lnTo>
                <a:lnTo>
                  <a:pt x="21188" y="411046"/>
                </a:lnTo>
                <a:lnTo>
                  <a:pt x="1510" y="374780"/>
                </a:lnTo>
                <a:lnTo>
                  <a:pt x="0" y="72009"/>
                </a:lnTo>
                <a:close/>
              </a:path>
            </a:pathLst>
          </a:custGeom>
          <a:ln w="25400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8"/>
          <p:cNvSpPr txBox="1"/>
          <p:nvPr/>
        </p:nvSpPr>
        <p:spPr>
          <a:xfrm>
            <a:off x="7150734" y="4382770"/>
            <a:ext cx="71945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9710" marR="5080" indent="-207645">
              <a:lnSpc>
                <a:spcPct val="100000"/>
              </a:lnSpc>
            </a:pPr>
            <a:r>
              <a:rPr sz="1200" spc="-15" dirty="0">
                <a:solidFill>
                  <a:srgbClr val="7E7E7E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7E7E7E"/>
                </a:solidFill>
                <a:latin typeface="Calibri"/>
                <a:cs typeface="Calibri"/>
              </a:rPr>
              <a:t>ASIS P</a:t>
            </a:r>
            <a:r>
              <a:rPr sz="1200" spc="-10" dirty="0">
                <a:solidFill>
                  <a:srgbClr val="7E7E7E"/>
                </a:solidFill>
                <a:latin typeface="Calibri"/>
                <a:cs typeface="Calibri"/>
              </a:rPr>
              <a:t>L</a:t>
            </a:r>
            <a:r>
              <a:rPr sz="1200" spc="-5" dirty="0">
                <a:solidFill>
                  <a:srgbClr val="7E7E7E"/>
                </a:solidFill>
                <a:latin typeface="Calibri"/>
                <a:cs typeface="Calibri"/>
              </a:rPr>
              <a:t>CS </a:t>
            </a:r>
            <a:r>
              <a:rPr sz="1200" dirty="0">
                <a:solidFill>
                  <a:srgbClr val="7E7E7E"/>
                </a:solidFill>
                <a:latin typeface="Calibri"/>
                <a:cs typeface="Calibri"/>
              </a:rPr>
              <a:t>PS</a:t>
            </a:r>
            <a:r>
              <a:rPr sz="1200" spc="-15" dirty="0">
                <a:solidFill>
                  <a:srgbClr val="7E7E7E"/>
                </a:solidFill>
                <a:latin typeface="Calibri"/>
                <a:cs typeface="Calibri"/>
              </a:rPr>
              <a:t>M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0" name="object 59"/>
          <p:cNvSpPr/>
          <p:nvPr/>
        </p:nvSpPr>
        <p:spPr>
          <a:xfrm>
            <a:off x="6062217" y="3595370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8"/>
                </a:moveTo>
                <a:lnTo>
                  <a:pt x="12248" y="31836"/>
                </a:lnTo>
                <a:lnTo>
                  <a:pt x="43808" y="5737"/>
                </a:lnTo>
                <a:lnTo>
                  <a:pt x="972185" y="0"/>
                </a:lnTo>
                <a:lnTo>
                  <a:pt x="986659" y="1457"/>
                </a:lnTo>
                <a:lnTo>
                  <a:pt x="1023005" y="21007"/>
                </a:lnTo>
                <a:lnTo>
                  <a:pt x="1042683" y="57273"/>
                </a:lnTo>
                <a:lnTo>
                  <a:pt x="1044193" y="360044"/>
                </a:lnTo>
                <a:lnTo>
                  <a:pt x="1042736" y="374519"/>
                </a:lnTo>
                <a:lnTo>
                  <a:pt x="1023186" y="410865"/>
                </a:lnTo>
                <a:lnTo>
                  <a:pt x="986920" y="430543"/>
                </a:lnTo>
                <a:lnTo>
                  <a:pt x="72009" y="432053"/>
                </a:lnTo>
                <a:lnTo>
                  <a:pt x="57534" y="430596"/>
                </a:lnTo>
                <a:lnTo>
                  <a:pt x="21188" y="411046"/>
                </a:lnTo>
                <a:lnTo>
                  <a:pt x="1510" y="374780"/>
                </a:lnTo>
                <a:lnTo>
                  <a:pt x="0" y="7200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0"/>
          <p:cNvSpPr/>
          <p:nvPr/>
        </p:nvSpPr>
        <p:spPr>
          <a:xfrm>
            <a:off x="8128381" y="2942463"/>
            <a:ext cx="764540" cy="356235"/>
          </a:xfrm>
          <a:custGeom>
            <a:avLst/>
            <a:gdLst/>
            <a:ahLst/>
            <a:cxnLst/>
            <a:rect l="l" t="t" r="r" b="b"/>
            <a:pathLst>
              <a:path w="764540" h="356235">
                <a:moveTo>
                  <a:pt x="0" y="59309"/>
                </a:moveTo>
                <a:lnTo>
                  <a:pt x="14525" y="20414"/>
                </a:lnTo>
                <a:lnTo>
                  <a:pt x="50485" y="651"/>
                </a:lnTo>
                <a:lnTo>
                  <a:pt x="704850" y="0"/>
                </a:lnTo>
                <a:lnTo>
                  <a:pt x="719193" y="1755"/>
                </a:lnTo>
                <a:lnTo>
                  <a:pt x="752986" y="24695"/>
                </a:lnTo>
                <a:lnTo>
                  <a:pt x="764159" y="296417"/>
                </a:lnTo>
                <a:lnTo>
                  <a:pt x="762396" y="310803"/>
                </a:lnTo>
                <a:lnTo>
                  <a:pt x="739408" y="344590"/>
                </a:lnTo>
                <a:lnTo>
                  <a:pt x="59309" y="355726"/>
                </a:lnTo>
                <a:lnTo>
                  <a:pt x="44923" y="353971"/>
                </a:lnTo>
                <a:lnTo>
                  <a:pt x="11136" y="331031"/>
                </a:lnTo>
                <a:lnTo>
                  <a:pt x="0" y="5930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1"/>
          <p:cNvSpPr/>
          <p:nvPr/>
        </p:nvSpPr>
        <p:spPr>
          <a:xfrm>
            <a:off x="5117084" y="3009392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89" h="233680">
                <a:moveTo>
                  <a:pt x="0" y="38988"/>
                </a:moveTo>
                <a:lnTo>
                  <a:pt x="20582" y="4587"/>
                </a:lnTo>
                <a:lnTo>
                  <a:pt x="592074" y="0"/>
                </a:lnTo>
                <a:lnTo>
                  <a:pt x="606116" y="2631"/>
                </a:lnTo>
                <a:lnTo>
                  <a:pt x="617877" y="9858"/>
                </a:lnTo>
                <a:lnTo>
                  <a:pt x="626377" y="20680"/>
                </a:lnTo>
                <a:lnTo>
                  <a:pt x="630631" y="34095"/>
                </a:lnTo>
                <a:lnTo>
                  <a:pt x="630936" y="194563"/>
                </a:lnTo>
                <a:lnTo>
                  <a:pt x="628313" y="208627"/>
                </a:lnTo>
                <a:lnTo>
                  <a:pt x="621103" y="220401"/>
                </a:lnTo>
                <a:lnTo>
                  <a:pt x="610293" y="228899"/>
                </a:lnTo>
                <a:lnTo>
                  <a:pt x="596871" y="233132"/>
                </a:lnTo>
                <a:lnTo>
                  <a:pt x="38862" y="233425"/>
                </a:lnTo>
                <a:lnTo>
                  <a:pt x="24798" y="230803"/>
                </a:lnTo>
                <a:lnTo>
                  <a:pt x="13024" y="223593"/>
                </a:lnTo>
                <a:lnTo>
                  <a:pt x="4526" y="212783"/>
                </a:lnTo>
                <a:lnTo>
                  <a:pt x="293" y="199361"/>
                </a:lnTo>
                <a:lnTo>
                  <a:pt x="0" y="38988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2"/>
          <p:cNvSpPr/>
          <p:nvPr/>
        </p:nvSpPr>
        <p:spPr>
          <a:xfrm>
            <a:off x="5911215" y="3025775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79">
                <a:moveTo>
                  <a:pt x="0" y="38862"/>
                </a:moveTo>
                <a:lnTo>
                  <a:pt x="20642" y="4526"/>
                </a:lnTo>
                <a:lnTo>
                  <a:pt x="591946" y="0"/>
                </a:lnTo>
                <a:lnTo>
                  <a:pt x="606010" y="2622"/>
                </a:lnTo>
                <a:lnTo>
                  <a:pt x="617784" y="9832"/>
                </a:lnTo>
                <a:lnTo>
                  <a:pt x="626282" y="20642"/>
                </a:lnTo>
                <a:lnTo>
                  <a:pt x="630515" y="34064"/>
                </a:lnTo>
                <a:lnTo>
                  <a:pt x="630809" y="194437"/>
                </a:lnTo>
                <a:lnTo>
                  <a:pt x="628194" y="208548"/>
                </a:lnTo>
                <a:lnTo>
                  <a:pt x="621006" y="220348"/>
                </a:lnTo>
                <a:lnTo>
                  <a:pt x="610226" y="228863"/>
                </a:lnTo>
                <a:lnTo>
                  <a:pt x="596838" y="233121"/>
                </a:lnTo>
                <a:lnTo>
                  <a:pt x="38862" y="233425"/>
                </a:lnTo>
                <a:lnTo>
                  <a:pt x="24819" y="230810"/>
                </a:lnTo>
                <a:lnTo>
                  <a:pt x="13058" y="223610"/>
                </a:lnTo>
                <a:lnTo>
                  <a:pt x="4558" y="212801"/>
                </a:lnTo>
                <a:lnTo>
                  <a:pt x="304" y="199355"/>
                </a:lnTo>
                <a:lnTo>
                  <a:pt x="0" y="388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3"/>
          <p:cNvSpPr/>
          <p:nvPr/>
        </p:nvSpPr>
        <p:spPr>
          <a:xfrm>
            <a:off x="6673722" y="3037967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79">
                <a:moveTo>
                  <a:pt x="0" y="38862"/>
                </a:moveTo>
                <a:lnTo>
                  <a:pt x="20642" y="4526"/>
                </a:lnTo>
                <a:lnTo>
                  <a:pt x="592074" y="0"/>
                </a:lnTo>
                <a:lnTo>
                  <a:pt x="606137" y="2622"/>
                </a:lnTo>
                <a:lnTo>
                  <a:pt x="617911" y="9832"/>
                </a:lnTo>
                <a:lnTo>
                  <a:pt x="626409" y="20642"/>
                </a:lnTo>
                <a:lnTo>
                  <a:pt x="630642" y="34064"/>
                </a:lnTo>
                <a:lnTo>
                  <a:pt x="630935" y="194437"/>
                </a:lnTo>
                <a:lnTo>
                  <a:pt x="628321" y="208496"/>
                </a:lnTo>
                <a:lnTo>
                  <a:pt x="621133" y="220297"/>
                </a:lnTo>
                <a:lnTo>
                  <a:pt x="610353" y="228838"/>
                </a:lnTo>
                <a:lnTo>
                  <a:pt x="596965" y="233119"/>
                </a:lnTo>
                <a:lnTo>
                  <a:pt x="38861" y="233425"/>
                </a:lnTo>
                <a:lnTo>
                  <a:pt x="24819" y="230794"/>
                </a:lnTo>
                <a:lnTo>
                  <a:pt x="13058" y="223567"/>
                </a:lnTo>
                <a:lnTo>
                  <a:pt x="4558" y="212745"/>
                </a:lnTo>
                <a:lnTo>
                  <a:pt x="304" y="199330"/>
                </a:lnTo>
                <a:lnTo>
                  <a:pt x="0" y="3886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4"/>
          <p:cNvSpPr/>
          <p:nvPr/>
        </p:nvSpPr>
        <p:spPr>
          <a:xfrm>
            <a:off x="7417434" y="3042411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79">
                <a:moveTo>
                  <a:pt x="0" y="38988"/>
                </a:moveTo>
                <a:lnTo>
                  <a:pt x="20582" y="4587"/>
                </a:lnTo>
                <a:lnTo>
                  <a:pt x="591947" y="0"/>
                </a:lnTo>
                <a:lnTo>
                  <a:pt x="605984" y="2623"/>
                </a:lnTo>
                <a:lnTo>
                  <a:pt x="617773" y="9828"/>
                </a:lnTo>
                <a:lnTo>
                  <a:pt x="626316" y="20620"/>
                </a:lnTo>
                <a:lnTo>
                  <a:pt x="630617" y="34002"/>
                </a:lnTo>
                <a:lnTo>
                  <a:pt x="630936" y="194563"/>
                </a:lnTo>
                <a:lnTo>
                  <a:pt x="628304" y="208606"/>
                </a:lnTo>
                <a:lnTo>
                  <a:pt x="621077" y="220367"/>
                </a:lnTo>
                <a:lnTo>
                  <a:pt x="610255" y="228867"/>
                </a:lnTo>
                <a:lnTo>
                  <a:pt x="596840" y="233121"/>
                </a:lnTo>
                <a:lnTo>
                  <a:pt x="38862" y="233425"/>
                </a:lnTo>
                <a:lnTo>
                  <a:pt x="24798" y="230803"/>
                </a:lnTo>
                <a:lnTo>
                  <a:pt x="13024" y="223593"/>
                </a:lnTo>
                <a:lnTo>
                  <a:pt x="4526" y="212783"/>
                </a:lnTo>
                <a:lnTo>
                  <a:pt x="293" y="199361"/>
                </a:lnTo>
                <a:lnTo>
                  <a:pt x="0" y="38988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5"/>
          <p:cNvSpPr txBox="1"/>
          <p:nvPr/>
        </p:nvSpPr>
        <p:spPr>
          <a:xfrm>
            <a:off x="7511542" y="2964942"/>
            <a:ext cx="1306830" cy="299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4540">
              <a:lnSpc>
                <a:spcPts val="1220"/>
              </a:lnSpc>
            </a:pPr>
            <a:r>
              <a:rPr sz="1200" spc="-15" dirty="0">
                <a:latin typeface="Calibri"/>
                <a:cs typeface="Calibri"/>
              </a:rPr>
              <a:t>S</a:t>
            </a:r>
            <a:r>
              <a:rPr sz="1200" spc="-10" dirty="0">
                <a:latin typeface="Calibri"/>
                <a:cs typeface="Calibri"/>
              </a:rPr>
              <a:t>AE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G</a:t>
            </a:r>
            <a:r>
              <a:rPr sz="1050" spc="-5" dirty="0">
                <a:latin typeface="Calibri"/>
                <a:cs typeface="Calibri"/>
              </a:rPr>
              <a:t>EIA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ts val="1220"/>
              </a:lnSpc>
              <a:tabLst>
                <a:tab pos="766445" algn="l"/>
              </a:tabLst>
            </a:pPr>
            <a:r>
              <a:rPr sz="1800" spc="-22" baseline="2314" dirty="0">
                <a:latin typeface="Calibri"/>
                <a:cs typeface="Calibri"/>
              </a:rPr>
              <a:t>S</a:t>
            </a:r>
            <a:r>
              <a:rPr sz="1800" spc="-15" baseline="2314" dirty="0">
                <a:latin typeface="Calibri"/>
                <a:cs typeface="Calibri"/>
              </a:rPr>
              <a:t>X00</a:t>
            </a:r>
            <a:r>
              <a:rPr sz="1800" spc="-7" baseline="2314" dirty="0">
                <a:latin typeface="Calibri"/>
                <a:cs typeface="Calibri"/>
              </a:rPr>
              <a:t>0</a:t>
            </a:r>
            <a:r>
              <a:rPr sz="1800" baseline="2314" dirty="0">
                <a:latin typeface="Calibri"/>
                <a:cs typeface="Calibri"/>
              </a:rPr>
              <a:t>Y	</a:t>
            </a:r>
            <a:r>
              <a:rPr sz="1050" spc="-5" dirty="0">
                <a:latin typeface="Calibri"/>
                <a:cs typeface="Calibri"/>
              </a:rPr>
              <a:t>STD</a:t>
            </a:r>
            <a:r>
              <a:rPr sz="1050" dirty="0">
                <a:latin typeface="Calibri"/>
                <a:cs typeface="Calibri"/>
              </a:rPr>
              <a:t>-0007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67" name="object 66"/>
          <p:cNvSpPr txBox="1"/>
          <p:nvPr/>
        </p:nvSpPr>
        <p:spPr>
          <a:xfrm>
            <a:off x="5181980" y="3043808"/>
            <a:ext cx="49974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1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0D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7"/>
          <p:cNvSpPr/>
          <p:nvPr/>
        </p:nvSpPr>
        <p:spPr>
          <a:xfrm>
            <a:off x="5591047" y="2719704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89" h="233680">
                <a:moveTo>
                  <a:pt x="0" y="38989"/>
                </a:moveTo>
                <a:lnTo>
                  <a:pt x="20582" y="4562"/>
                </a:lnTo>
                <a:lnTo>
                  <a:pt x="592074" y="0"/>
                </a:lnTo>
                <a:lnTo>
                  <a:pt x="606116" y="2615"/>
                </a:lnTo>
                <a:lnTo>
                  <a:pt x="617877" y="9815"/>
                </a:lnTo>
                <a:lnTo>
                  <a:pt x="626377" y="20624"/>
                </a:lnTo>
                <a:lnTo>
                  <a:pt x="630631" y="34070"/>
                </a:lnTo>
                <a:lnTo>
                  <a:pt x="630936" y="194564"/>
                </a:lnTo>
                <a:lnTo>
                  <a:pt x="628313" y="208627"/>
                </a:lnTo>
                <a:lnTo>
                  <a:pt x="621103" y="220401"/>
                </a:lnTo>
                <a:lnTo>
                  <a:pt x="610293" y="228899"/>
                </a:lnTo>
                <a:lnTo>
                  <a:pt x="596871" y="233132"/>
                </a:lnTo>
                <a:lnTo>
                  <a:pt x="38862" y="233425"/>
                </a:lnTo>
                <a:lnTo>
                  <a:pt x="24798" y="230803"/>
                </a:lnTo>
                <a:lnTo>
                  <a:pt x="13024" y="223593"/>
                </a:lnTo>
                <a:lnTo>
                  <a:pt x="4526" y="212783"/>
                </a:lnTo>
                <a:lnTo>
                  <a:pt x="293" y="199361"/>
                </a:lnTo>
                <a:lnTo>
                  <a:pt x="0" y="38989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8"/>
          <p:cNvSpPr txBox="1"/>
          <p:nvPr/>
        </p:nvSpPr>
        <p:spPr>
          <a:xfrm>
            <a:off x="5731002" y="2762504"/>
            <a:ext cx="774700" cy="483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D</a:t>
            </a:r>
            <a:r>
              <a:rPr sz="1200" spc="-5" dirty="0">
                <a:latin typeface="Calibri"/>
                <a:cs typeface="Calibri"/>
              </a:rPr>
              <a:t>E</a:t>
            </a:r>
            <a:r>
              <a:rPr sz="1200" dirty="0">
                <a:latin typeface="Calibri"/>
                <a:cs typeface="Calibri"/>
              </a:rPr>
              <a:t>X</a:t>
            </a:r>
            <a:r>
              <a:rPr sz="1200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  <a:p>
            <a:pPr marL="250825">
              <a:lnSpc>
                <a:spcPct val="100000"/>
              </a:lnSpc>
              <a:spcBef>
                <a:spcPts val="969"/>
              </a:spcBef>
            </a:pP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spc="-10" dirty="0">
                <a:latin typeface="Calibri"/>
                <a:cs typeface="Calibri"/>
              </a:rPr>
              <a:t>0M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0" name="object 69"/>
          <p:cNvSpPr/>
          <p:nvPr/>
        </p:nvSpPr>
        <p:spPr>
          <a:xfrm>
            <a:off x="6447028" y="2741548"/>
            <a:ext cx="631190" cy="233679"/>
          </a:xfrm>
          <a:custGeom>
            <a:avLst/>
            <a:gdLst/>
            <a:ahLst/>
            <a:cxnLst/>
            <a:rect l="l" t="t" r="r" b="b"/>
            <a:pathLst>
              <a:path w="631190" h="233680">
                <a:moveTo>
                  <a:pt x="0" y="38862"/>
                </a:moveTo>
                <a:lnTo>
                  <a:pt x="20642" y="4526"/>
                </a:lnTo>
                <a:lnTo>
                  <a:pt x="591947" y="0"/>
                </a:lnTo>
                <a:lnTo>
                  <a:pt x="606058" y="2614"/>
                </a:lnTo>
                <a:lnTo>
                  <a:pt x="617858" y="9802"/>
                </a:lnTo>
                <a:lnTo>
                  <a:pt x="626373" y="20582"/>
                </a:lnTo>
                <a:lnTo>
                  <a:pt x="630631" y="33970"/>
                </a:lnTo>
                <a:lnTo>
                  <a:pt x="630936" y="194437"/>
                </a:lnTo>
                <a:lnTo>
                  <a:pt x="628328" y="208526"/>
                </a:lnTo>
                <a:lnTo>
                  <a:pt x="621150" y="220314"/>
                </a:lnTo>
                <a:lnTo>
                  <a:pt x="610371" y="228831"/>
                </a:lnTo>
                <a:lnTo>
                  <a:pt x="596959" y="233109"/>
                </a:lnTo>
                <a:lnTo>
                  <a:pt x="38862" y="233425"/>
                </a:lnTo>
                <a:lnTo>
                  <a:pt x="24819" y="230810"/>
                </a:lnTo>
                <a:lnTo>
                  <a:pt x="13058" y="223610"/>
                </a:lnTo>
                <a:lnTo>
                  <a:pt x="4558" y="212801"/>
                </a:lnTo>
                <a:lnTo>
                  <a:pt x="304" y="199355"/>
                </a:lnTo>
                <a:lnTo>
                  <a:pt x="0" y="388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0"/>
          <p:cNvSpPr txBox="1"/>
          <p:nvPr/>
        </p:nvSpPr>
        <p:spPr>
          <a:xfrm>
            <a:off x="6587108" y="2776473"/>
            <a:ext cx="648970" cy="474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D</a:t>
            </a:r>
            <a:r>
              <a:rPr sz="1200" spc="-5" dirty="0">
                <a:latin typeface="Calibri"/>
                <a:cs typeface="Calibri"/>
              </a:rPr>
              <a:t>E</a:t>
            </a:r>
            <a:r>
              <a:rPr sz="1200" dirty="0">
                <a:latin typeface="Calibri"/>
                <a:cs typeface="Calibri"/>
              </a:rPr>
              <a:t>X</a:t>
            </a:r>
            <a:r>
              <a:rPr sz="1200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  <a:p>
            <a:pPr marL="191135">
              <a:lnSpc>
                <a:spcPct val="100000"/>
              </a:lnSpc>
              <a:spcBef>
                <a:spcPts val="890"/>
              </a:spcBef>
            </a:pPr>
            <a:r>
              <a:rPr sz="1200" spc="-5" dirty="0">
                <a:latin typeface="Calibri"/>
                <a:cs typeface="Calibri"/>
              </a:rPr>
              <a:t>S</a:t>
            </a:r>
            <a:r>
              <a:rPr sz="1200" dirty="0">
                <a:latin typeface="Calibri"/>
                <a:cs typeface="Calibri"/>
              </a:rPr>
              <a:t>3</a:t>
            </a:r>
            <a:r>
              <a:rPr sz="1200" spc="-10" dirty="0">
                <a:latin typeface="Calibri"/>
                <a:cs typeface="Calibri"/>
              </a:rPr>
              <a:t>0</a:t>
            </a:r>
            <a:r>
              <a:rPr sz="1200" spc="-5" dirty="0">
                <a:latin typeface="Calibri"/>
                <a:cs typeface="Calibri"/>
              </a:rPr>
              <a:t>0</a:t>
            </a:r>
            <a:r>
              <a:rPr sz="1200" dirty="0">
                <a:latin typeface="Calibri"/>
                <a:cs typeface="Calibri"/>
              </a:rPr>
              <a:t>0L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2" name="object 71"/>
          <p:cNvSpPr/>
          <p:nvPr/>
        </p:nvSpPr>
        <p:spPr>
          <a:xfrm>
            <a:off x="7800467" y="3582670"/>
            <a:ext cx="1044575" cy="432434"/>
          </a:xfrm>
          <a:custGeom>
            <a:avLst/>
            <a:gdLst/>
            <a:ahLst/>
            <a:cxnLst/>
            <a:rect l="l" t="t" r="r" b="b"/>
            <a:pathLst>
              <a:path w="1044575" h="432435">
                <a:moveTo>
                  <a:pt x="0" y="72008"/>
                </a:moveTo>
                <a:lnTo>
                  <a:pt x="12248" y="31780"/>
                </a:lnTo>
                <a:lnTo>
                  <a:pt x="43808" y="5719"/>
                </a:lnTo>
                <a:lnTo>
                  <a:pt x="972057" y="0"/>
                </a:lnTo>
                <a:lnTo>
                  <a:pt x="986532" y="1451"/>
                </a:lnTo>
                <a:lnTo>
                  <a:pt x="1022878" y="20959"/>
                </a:lnTo>
                <a:lnTo>
                  <a:pt x="1042556" y="57237"/>
                </a:lnTo>
                <a:lnTo>
                  <a:pt x="1044066" y="360044"/>
                </a:lnTo>
                <a:lnTo>
                  <a:pt x="1042609" y="374519"/>
                </a:lnTo>
                <a:lnTo>
                  <a:pt x="1023059" y="410865"/>
                </a:lnTo>
                <a:lnTo>
                  <a:pt x="986793" y="430543"/>
                </a:lnTo>
                <a:lnTo>
                  <a:pt x="72008" y="432053"/>
                </a:lnTo>
                <a:lnTo>
                  <a:pt x="57534" y="430596"/>
                </a:lnTo>
                <a:lnTo>
                  <a:pt x="21188" y="411046"/>
                </a:lnTo>
                <a:lnTo>
                  <a:pt x="1510" y="374780"/>
                </a:lnTo>
                <a:lnTo>
                  <a:pt x="0" y="72008"/>
                </a:lnTo>
                <a:close/>
              </a:path>
            </a:pathLst>
          </a:custGeom>
          <a:ln w="2540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2"/>
          <p:cNvSpPr txBox="1"/>
          <p:nvPr/>
        </p:nvSpPr>
        <p:spPr>
          <a:xfrm>
            <a:off x="8002651" y="3645306"/>
            <a:ext cx="716915" cy="361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200" spc="-5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ther</a:t>
            </a:r>
            <a:r>
              <a:rPr sz="1200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spc="-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EP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spc="-10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200" spc="-30" dirty="0">
                <a:solidFill>
                  <a:srgbClr val="006FC0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4" name="object 73"/>
          <p:cNvSpPr txBox="1"/>
          <p:nvPr/>
        </p:nvSpPr>
        <p:spPr>
          <a:xfrm>
            <a:off x="6208267" y="3634232"/>
            <a:ext cx="687705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54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ISO A</a:t>
            </a:r>
            <a:r>
              <a:rPr sz="1200" b="1" spc="-15" dirty="0">
                <a:latin typeface="Calibri"/>
                <a:cs typeface="Calibri"/>
              </a:rPr>
              <a:t>P2</a:t>
            </a:r>
            <a:r>
              <a:rPr sz="1200" b="1" spc="-10" dirty="0">
                <a:latin typeface="Calibri"/>
                <a:cs typeface="Calibri"/>
              </a:rPr>
              <a:t>39</a:t>
            </a:r>
            <a:r>
              <a:rPr sz="1200" b="1" spc="-5" dirty="0">
                <a:latin typeface="Calibri"/>
                <a:cs typeface="Calibri"/>
              </a:rPr>
              <a:t> (</a:t>
            </a:r>
            <a:r>
              <a:rPr sz="1200" b="1" spc="-15" dirty="0">
                <a:latin typeface="Calibri"/>
                <a:cs typeface="Calibri"/>
              </a:rPr>
              <a:t>P</a:t>
            </a:r>
            <a:r>
              <a:rPr sz="1200" b="1" spc="-25" dirty="0">
                <a:latin typeface="Calibri"/>
                <a:cs typeface="Calibri"/>
              </a:rPr>
              <a:t>L</a:t>
            </a:r>
            <a:r>
              <a:rPr sz="1200" b="1" spc="-15" dirty="0">
                <a:latin typeface="Calibri"/>
                <a:cs typeface="Calibri"/>
              </a:rPr>
              <a:t>CS</a:t>
            </a:r>
            <a:r>
              <a:rPr sz="1200" b="1" spc="-5" dirty="0">
                <a:latin typeface="Calibri"/>
                <a:cs typeface="Calibri"/>
              </a:rPr>
              <a:t>)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e</a:t>
            </a:r>
            <a:r>
              <a:rPr sz="1200" b="1" spc="-10" dirty="0">
                <a:latin typeface="Calibri"/>
                <a:cs typeface="Calibri"/>
              </a:rPr>
              <a:t>d3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5" name="object 74"/>
          <p:cNvSpPr/>
          <p:nvPr/>
        </p:nvSpPr>
        <p:spPr>
          <a:xfrm>
            <a:off x="5117084" y="3396234"/>
            <a:ext cx="3727450" cy="0"/>
          </a:xfrm>
          <a:custGeom>
            <a:avLst/>
            <a:gdLst/>
            <a:ahLst/>
            <a:cxnLst/>
            <a:rect l="l" t="t" r="r" b="b"/>
            <a:pathLst>
              <a:path w="3727450">
                <a:moveTo>
                  <a:pt x="0" y="0"/>
                </a:moveTo>
                <a:lnTo>
                  <a:pt x="3727449" y="0"/>
                </a:lnTo>
              </a:path>
            </a:pathLst>
          </a:custGeom>
          <a:ln w="317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5"/>
          <p:cNvSpPr/>
          <p:nvPr/>
        </p:nvSpPr>
        <p:spPr>
          <a:xfrm>
            <a:off x="5093080" y="4188333"/>
            <a:ext cx="3727450" cy="0"/>
          </a:xfrm>
          <a:custGeom>
            <a:avLst/>
            <a:gdLst/>
            <a:ahLst/>
            <a:cxnLst/>
            <a:rect l="l" t="t" r="r" b="b"/>
            <a:pathLst>
              <a:path w="3727450">
                <a:moveTo>
                  <a:pt x="0" y="0"/>
                </a:moveTo>
                <a:lnTo>
                  <a:pt x="3727450" y="0"/>
                </a:lnTo>
              </a:path>
            </a:pathLst>
          </a:custGeom>
          <a:ln w="317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6"/>
          <p:cNvSpPr/>
          <p:nvPr/>
        </p:nvSpPr>
        <p:spPr>
          <a:xfrm>
            <a:off x="6221984" y="4097146"/>
            <a:ext cx="1070610" cy="186690"/>
          </a:xfrm>
          <a:custGeom>
            <a:avLst/>
            <a:gdLst/>
            <a:ahLst/>
            <a:cxnLst/>
            <a:rect l="l" t="t" r="r" b="b"/>
            <a:pathLst>
              <a:path w="1070609" h="186689">
                <a:moveTo>
                  <a:pt x="802766" y="93090"/>
                </a:moveTo>
                <a:lnTo>
                  <a:pt x="267588" y="93090"/>
                </a:lnTo>
                <a:lnTo>
                  <a:pt x="267588" y="186181"/>
                </a:lnTo>
                <a:lnTo>
                  <a:pt x="802766" y="186181"/>
                </a:lnTo>
                <a:lnTo>
                  <a:pt x="802766" y="93090"/>
                </a:lnTo>
                <a:close/>
              </a:path>
              <a:path w="1070609" h="186689">
                <a:moveTo>
                  <a:pt x="535177" y="0"/>
                </a:moveTo>
                <a:lnTo>
                  <a:pt x="0" y="93090"/>
                </a:lnTo>
                <a:lnTo>
                  <a:pt x="1070356" y="93090"/>
                </a:lnTo>
                <a:lnTo>
                  <a:pt x="535177" y="0"/>
                </a:lnTo>
                <a:close/>
              </a:path>
            </a:pathLst>
          </a:custGeom>
          <a:solidFill>
            <a:srgbClr val="C5D9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7"/>
          <p:cNvSpPr/>
          <p:nvPr/>
        </p:nvSpPr>
        <p:spPr>
          <a:xfrm>
            <a:off x="6221984" y="4097146"/>
            <a:ext cx="1070610" cy="186690"/>
          </a:xfrm>
          <a:custGeom>
            <a:avLst/>
            <a:gdLst/>
            <a:ahLst/>
            <a:cxnLst/>
            <a:rect l="l" t="t" r="r" b="b"/>
            <a:pathLst>
              <a:path w="1070609" h="186689">
                <a:moveTo>
                  <a:pt x="802766" y="186181"/>
                </a:moveTo>
                <a:lnTo>
                  <a:pt x="802766" y="93090"/>
                </a:lnTo>
                <a:lnTo>
                  <a:pt x="1070356" y="93090"/>
                </a:lnTo>
                <a:lnTo>
                  <a:pt x="535177" y="0"/>
                </a:lnTo>
                <a:lnTo>
                  <a:pt x="0" y="93090"/>
                </a:lnTo>
                <a:lnTo>
                  <a:pt x="267588" y="93090"/>
                </a:lnTo>
                <a:lnTo>
                  <a:pt x="267588" y="186181"/>
                </a:lnTo>
                <a:lnTo>
                  <a:pt x="802766" y="18618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8"/>
          <p:cNvSpPr/>
          <p:nvPr/>
        </p:nvSpPr>
        <p:spPr>
          <a:xfrm>
            <a:off x="6665976" y="3252089"/>
            <a:ext cx="132715" cy="288290"/>
          </a:xfrm>
          <a:custGeom>
            <a:avLst/>
            <a:gdLst/>
            <a:ahLst/>
            <a:cxnLst/>
            <a:rect l="l" t="t" r="r" b="b"/>
            <a:pathLst>
              <a:path w="132715" h="288289">
                <a:moveTo>
                  <a:pt x="15875" y="157861"/>
                </a:moveTo>
                <a:lnTo>
                  <a:pt x="9017" y="161798"/>
                </a:lnTo>
                <a:lnTo>
                  <a:pt x="2285" y="165735"/>
                </a:lnTo>
                <a:lnTo>
                  <a:pt x="0" y="174498"/>
                </a:lnTo>
                <a:lnTo>
                  <a:pt x="3937" y="181356"/>
                </a:lnTo>
                <a:lnTo>
                  <a:pt x="66294" y="288163"/>
                </a:lnTo>
                <a:lnTo>
                  <a:pt x="82828" y="259841"/>
                </a:lnTo>
                <a:lnTo>
                  <a:pt x="51943" y="259841"/>
                </a:lnTo>
                <a:lnTo>
                  <a:pt x="51943" y="206918"/>
                </a:lnTo>
                <a:lnTo>
                  <a:pt x="24638" y="160147"/>
                </a:lnTo>
                <a:lnTo>
                  <a:pt x="15875" y="157861"/>
                </a:lnTo>
                <a:close/>
              </a:path>
              <a:path w="132715" h="288289">
                <a:moveTo>
                  <a:pt x="51943" y="206918"/>
                </a:moveTo>
                <a:lnTo>
                  <a:pt x="51943" y="259841"/>
                </a:lnTo>
                <a:lnTo>
                  <a:pt x="80518" y="259841"/>
                </a:lnTo>
                <a:lnTo>
                  <a:pt x="80518" y="252602"/>
                </a:lnTo>
                <a:lnTo>
                  <a:pt x="53975" y="252602"/>
                </a:lnTo>
                <a:lnTo>
                  <a:pt x="66277" y="231472"/>
                </a:lnTo>
                <a:lnTo>
                  <a:pt x="51943" y="206918"/>
                </a:lnTo>
                <a:close/>
              </a:path>
              <a:path w="132715" h="288289">
                <a:moveTo>
                  <a:pt x="116713" y="157861"/>
                </a:moveTo>
                <a:lnTo>
                  <a:pt x="107950" y="160147"/>
                </a:lnTo>
                <a:lnTo>
                  <a:pt x="103885" y="166877"/>
                </a:lnTo>
                <a:lnTo>
                  <a:pt x="80573" y="206918"/>
                </a:lnTo>
                <a:lnTo>
                  <a:pt x="80518" y="259841"/>
                </a:lnTo>
                <a:lnTo>
                  <a:pt x="82828" y="259841"/>
                </a:lnTo>
                <a:lnTo>
                  <a:pt x="128650" y="181356"/>
                </a:lnTo>
                <a:lnTo>
                  <a:pt x="132588" y="174498"/>
                </a:lnTo>
                <a:lnTo>
                  <a:pt x="130301" y="165735"/>
                </a:lnTo>
                <a:lnTo>
                  <a:pt x="123444" y="161798"/>
                </a:lnTo>
                <a:lnTo>
                  <a:pt x="116713" y="157861"/>
                </a:lnTo>
                <a:close/>
              </a:path>
              <a:path w="132715" h="288289">
                <a:moveTo>
                  <a:pt x="66277" y="231472"/>
                </a:moveTo>
                <a:lnTo>
                  <a:pt x="53975" y="252602"/>
                </a:lnTo>
                <a:lnTo>
                  <a:pt x="78613" y="252602"/>
                </a:lnTo>
                <a:lnTo>
                  <a:pt x="66277" y="231472"/>
                </a:lnTo>
                <a:close/>
              </a:path>
              <a:path w="132715" h="288289">
                <a:moveTo>
                  <a:pt x="80518" y="207013"/>
                </a:moveTo>
                <a:lnTo>
                  <a:pt x="66277" y="231472"/>
                </a:lnTo>
                <a:lnTo>
                  <a:pt x="78613" y="252602"/>
                </a:lnTo>
                <a:lnTo>
                  <a:pt x="80518" y="252602"/>
                </a:lnTo>
                <a:lnTo>
                  <a:pt x="80518" y="207013"/>
                </a:lnTo>
                <a:close/>
              </a:path>
              <a:path w="132715" h="288289">
                <a:moveTo>
                  <a:pt x="66278" y="56691"/>
                </a:moveTo>
                <a:lnTo>
                  <a:pt x="52002" y="81149"/>
                </a:lnTo>
                <a:lnTo>
                  <a:pt x="51998" y="207013"/>
                </a:lnTo>
                <a:lnTo>
                  <a:pt x="66277" y="231472"/>
                </a:lnTo>
                <a:lnTo>
                  <a:pt x="80518" y="207013"/>
                </a:lnTo>
                <a:lnTo>
                  <a:pt x="80518" y="81149"/>
                </a:lnTo>
                <a:lnTo>
                  <a:pt x="66278" y="56691"/>
                </a:lnTo>
                <a:close/>
              </a:path>
              <a:path w="132715" h="288289">
                <a:moveTo>
                  <a:pt x="66294" y="0"/>
                </a:moveTo>
                <a:lnTo>
                  <a:pt x="3937" y="106934"/>
                </a:lnTo>
                <a:lnTo>
                  <a:pt x="0" y="113791"/>
                </a:lnTo>
                <a:lnTo>
                  <a:pt x="2285" y="122427"/>
                </a:lnTo>
                <a:lnTo>
                  <a:pt x="9017" y="126491"/>
                </a:lnTo>
                <a:lnTo>
                  <a:pt x="15875" y="130428"/>
                </a:lnTo>
                <a:lnTo>
                  <a:pt x="24638" y="128143"/>
                </a:lnTo>
                <a:lnTo>
                  <a:pt x="28575" y="121285"/>
                </a:lnTo>
                <a:lnTo>
                  <a:pt x="51943" y="81250"/>
                </a:lnTo>
                <a:lnTo>
                  <a:pt x="51943" y="28448"/>
                </a:lnTo>
                <a:lnTo>
                  <a:pt x="82883" y="28448"/>
                </a:lnTo>
                <a:lnTo>
                  <a:pt x="66294" y="0"/>
                </a:lnTo>
                <a:close/>
              </a:path>
              <a:path w="132715" h="288289">
                <a:moveTo>
                  <a:pt x="82883" y="28448"/>
                </a:moveTo>
                <a:lnTo>
                  <a:pt x="80518" y="28448"/>
                </a:lnTo>
                <a:lnTo>
                  <a:pt x="80577" y="81250"/>
                </a:lnTo>
                <a:lnTo>
                  <a:pt x="103885" y="121285"/>
                </a:lnTo>
                <a:lnTo>
                  <a:pt x="107950" y="128143"/>
                </a:lnTo>
                <a:lnTo>
                  <a:pt x="116713" y="130428"/>
                </a:lnTo>
                <a:lnTo>
                  <a:pt x="130301" y="122427"/>
                </a:lnTo>
                <a:lnTo>
                  <a:pt x="132588" y="113791"/>
                </a:lnTo>
                <a:lnTo>
                  <a:pt x="128650" y="106934"/>
                </a:lnTo>
                <a:lnTo>
                  <a:pt x="82883" y="28448"/>
                </a:lnTo>
                <a:close/>
              </a:path>
              <a:path w="132715" h="288289">
                <a:moveTo>
                  <a:pt x="80518" y="28448"/>
                </a:moveTo>
                <a:lnTo>
                  <a:pt x="51943" y="28448"/>
                </a:lnTo>
                <a:lnTo>
                  <a:pt x="51943" y="81250"/>
                </a:lnTo>
                <a:lnTo>
                  <a:pt x="66278" y="56691"/>
                </a:lnTo>
                <a:lnTo>
                  <a:pt x="53975" y="35560"/>
                </a:lnTo>
                <a:lnTo>
                  <a:pt x="80518" y="35560"/>
                </a:lnTo>
                <a:lnTo>
                  <a:pt x="80518" y="28448"/>
                </a:lnTo>
                <a:close/>
              </a:path>
              <a:path w="132715" h="288289">
                <a:moveTo>
                  <a:pt x="80518" y="35560"/>
                </a:moveTo>
                <a:lnTo>
                  <a:pt x="78613" y="35560"/>
                </a:lnTo>
                <a:lnTo>
                  <a:pt x="66278" y="56691"/>
                </a:lnTo>
                <a:lnTo>
                  <a:pt x="80518" y="81149"/>
                </a:lnTo>
                <a:lnTo>
                  <a:pt x="80518" y="35560"/>
                </a:lnTo>
                <a:close/>
              </a:path>
              <a:path w="132715" h="288289">
                <a:moveTo>
                  <a:pt x="78613" y="35560"/>
                </a:moveTo>
                <a:lnTo>
                  <a:pt x="53975" y="35560"/>
                </a:lnTo>
                <a:lnTo>
                  <a:pt x="66278" y="56691"/>
                </a:lnTo>
                <a:lnTo>
                  <a:pt x="78613" y="3556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79"/>
          <p:cNvSpPr/>
          <p:nvPr/>
        </p:nvSpPr>
        <p:spPr>
          <a:xfrm>
            <a:off x="7106284" y="3734434"/>
            <a:ext cx="694690" cy="141605"/>
          </a:xfrm>
          <a:custGeom>
            <a:avLst/>
            <a:gdLst/>
            <a:ahLst/>
            <a:cxnLst/>
            <a:rect l="l" t="t" r="r" b="b"/>
            <a:pathLst>
              <a:path w="694690" h="141604">
                <a:moveTo>
                  <a:pt x="112522" y="8635"/>
                </a:moveTo>
                <a:lnTo>
                  <a:pt x="0" y="76962"/>
                </a:lnTo>
                <a:lnTo>
                  <a:pt x="114935" y="141223"/>
                </a:lnTo>
                <a:lnTo>
                  <a:pt x="123698" y="138683"/>
                </a:lnTo>
                <a:lnTo>
                  <a:pt x="131318" y="124967"/>
                </a:lnTo>
                <a:lnTo>
                  <a:pt x="128905" y="116204"/>
                </a:lnTo>
                <a:lnTo>
                  <a:pt x="83358" y="90804"/>
                </a:lnTo>
                <a:lnTo>
                  <a:pt x="28701" y="90804"/>
                </a:lnTo>
                <a:lnTo>
                  <a:pt x="28067" y="62229"/>
                </a:lnTo>
                <a:lnTo>
                  <a:pt x="80886" y="61251"/>
                </a:lnTo>
                <a:lnTo>
                  <a:pt x="127381" y="33019"/>
                </a:lnTo>
                <a:lnTo>
                  <a:pt x="129540" y="24256"/>
                </a:lnTo>
                <a:lnTo>
                  <a:pt x="125349" y="17525"/>
                </a:lnTo>
                <a:lnTo>
                  <a:pt x="121285" y="10667"/>
                </a:lnTo>
                <a:lnTo>
                  <a:pt x="112522" y="8635"/>
                </a:lnTo>
                <a:close/>
              </a:path>
              <a:path w="694690" h="141604">
                <a:moveTo>
                  <a:pt x="669462" y="50418"/>
                </a:moveTo>
                <a:lnTo>
                  <a:pt x="665607" y="50418"/>
                </a:lnTo>
                <a:lnTo>
                  <a:pt x="666115" y="78993"/>
                </a:lnTo>
                <a:lnTo>
                  <a:pt x="613425" y="79970"/>
                </a:lnTo>
                <a:lnTo>
                  <a:pt x="566928" y="108203"/>
                </a:lnTo>
                <a:lnTo>
                  <a:pt x="564769" y="116966"/>
                </a:lnTo>
                <a:lnTo>
                  <a:pt x="568833" y="123697"/>
                </a:lnTo>
                <a:lnTo>
                  <a:pt x="573024" y="130428"/>
                </a:lnTo>
                <a:lnTo>
                  <a:pt x="581787" y="132587"/>
                </a:lnTo>
                <a:lnTo>
                  <a:pt x="694182" y="64262"/>
                </a:lnTo>
                <a:lnTo>
                  <a:pt x="669462" y="50418"/>
                </a:lnTo>
                <a:close/>
              </a:path>
              <a:path w="694690" h="141604">
                <a:moveTo>
                  <a:pt x="80886" y="61251"/>
                </a:moveTo>
                <a:lnTo>
                  <a:pt x="28067" y="62229"/>
                </a:lnTo>
                <a:lnTo>
                  <a:pt x="28701" y="90804"/>
                </a:lnTo>
                <a:lnTo>
                  <a:pt x="81600" y="89824"/>
                </a:lnTo>
                <a:lnTo>
                  <a:pt x="79486" y="88645"/>
                </a:lnTo>
                <a:lnTo>
                  <a:pt x="35814" y="88645"/>
                </a:lnTo>
                <a:lnTo>
                  <a:pt x="35306" y="64007"/>
                </a:lnTo>
                <a:lnTo>
                  <a:pt x="76351" y="64007"/>
                </a:lnTo>
                <a:lnTo>
                  <a:pt x="80886" y="61251"/>
                </a:lnTo>
                <a:close/>
              </a:path>
              <a:path w="694690" h="141604">
                <a:moveTo>
                  <a:pt x="81600" y="89824"/>
                </a:moveTo>
                <a:lnTo>
                  <a:pt x="28701" y="90804"/>
                </a:lnTo>
                <a:lnTo>
                  <a:pt x="83358" y="90804"/>
                </a:lnTo>
                <a:lnTo>
                  <a:pt x="81600" y="89824"/>
                </a:lnTo>
                <a:close/>
              </a:path>
              <a:path w="694690" h="141604">
                <a:moveTo>
                  <a:pt x="612664" y="51399"/>
                </a:moveTo>
                <a:lnTo>
                  <a:pt x="80886" y="61251"/>
                </a:lnTo>
                <a:lnTo>
                  <a:pt x="56711" y="75944"/>
                </a:lnTo>
                <a:lnTo>
                  <a:pt x="81600" y="89824"/>
                </a:lnTo>
                <a:lnTo>
                  <a:pt x="613425" y="79970"/>
                </a:lnTo>
                <a:lnTo>
                  <a:pt x="637555" y="65305"/>
                </a:lnTo>
                <a:lnTo>
                  <a:pt x="612664" y="51399"/>
                </a:lnTo>
                <a:close/>
              </a:path>
              <a:path w="694690" h="141604">
                <a:moveTo>
                  <a:pt x="35306" y="64007"/>
                </a:moveTo>
                <a:lnTo>
                  <a:pt x="35814" y="88645"/>
                </a:lnTo>
                <a:lnTo>
                  <a:pt x="56711" y="75944"/>
                </a:lnTo>
                <a:lnTo>
                  <a:pt x="35306" y="64007"/>
                </a:lnTo>
                <a:close/>
              </a:path>
              <a:path w="694690" h="141604">
                <a:moveTo>
                  <a:pt x="56711" y="75944"/>
                </a:moveTo>
                <a:lnTo>
                  <a:pt x="35814" y="88645"/>
                </a:lnTo>
                <a:lnTo>
                  <a:pt x="79486" y="88645"/>
                </a:lnTo>
                <a:lnTo>
                  <a:pt x="56711" y="75944"/>
                </a:lnTo>
                <a:close/>
              </a:path>
              <a:path w="694690" h="141604">
                <a:moveTo>
                  <a:pt x="637555" y="65305"/>
                </a:moveTo>
                <a:lnTo>
                  <a:pt x="613425" y="79970"/>
                </a:lnTo>
                <a:lnTo>
                  <a:pt x="666115" y="78993"/>
                </a:lnTo>
                <a:lnTo>
                  <a:pt x="666083" y="77215"/>
                </a:lnTo>
                <a:lnTo>
                  <a:pt x="658876" y="77215"/>
                </a:lnTo>
                <a:lnTo>
                  <a:pt x="637555" y="65305"/>
                </a:lnTo>
                <a:close/>
              </a:path>
              <a:path w="694690" h="141604">
                <a:moveTo>
                  <a:pt x="658495" y="52577"/>
                </a:moveTo>
                <a:lnTo>
                  <a:pt x="637555" y="65305"/>
                </a:lnTo>
                <a:lnTo>
                  <a:pt x="658876" y="77215"/>
                </a:lnTo>
                <a:lnTo>
                  <a:pt x="658495" y="52577"/>
                </a:lnTo>
                <a:close/>
              </a:path>
              <a:path w="694690" h="141604">
                <a:moveTo>
                  <a:pt x="665645" y="52577"/>
                </a:moveTo>
                <a:lnTo>
                  <a:pt x="658495" y="52577"/>
                </a:lnTo>
                <a:lnTo>
                  <a:pt x="658876" y="77215"/>
                </a:lnTo>
                <a:lnTo>
                  <a:pt x="666083" y="77215"/>
                </a:lnTo>
                <a:lnTo>
                  <a:pt x="665645" y="52577"/>
                </a:lnTo>
                <a:close/>
              </a:path>
              <a:path w="694690" h="141604">
                <a:moveTo>
                  <a:pt x="76351" y="64007"/>
                </a:moveTo>
                <a:lnTo>
                  <a:pt x="35306" y="64007"/>
                </a:lnTo>
                <a:lnTo>
                  <a:pt x="56711" y="75944"/>
                </a:lnTo>
                <a:lnTo>
                  <a:pt x="76351" y="64007"/>
                </a:lnTo>
                <a:close/>
              </a:path>
              <a:path w="694690" h="141604">
                <a:moveTo>
                  <a:pt x="665607" y="50418"/>
                </a:moveTo>
                <a:lnTo>
                  <a:pt x="612664" y="51399"/>
                </a:lnTo>
                <a:lnTo>
                  <a:pt x="637555" y="65305"/>
                </a:lnTo>
                <a:lnTo>
                  <a:pt x="658495" y="52577"/>
                </a:lnTo>
                <a:lnTo>
                  <a:pt x="665645" y="52577"/>
                </a:lnTo>
                <a:lnTo>
                  <a:pt x="665607" y="50418"/>
                </a:lnTo>
                <a:close/>
              </a:path>
              <a:path w="694690" h="141604">
                <a:moveTo>
                  <a:pt x="579374" y="0"/>
                </a:moveTo>
                <a:lnTo>
                  <a:pt x="570611" y="2412"/>
                </a:lnTo>
                <a:lnTo>
                  <a:pt x="566801" y="9270"/>
                </a:lnTo>
                <a:lnTo>
                  <a:pt x="562864" y="16256"/>
                </a:lnTo>
                <a:lnTo>
                  <a:pt x="565404" y="24891"/>
                </a:lnTo>
                <a:lnTo>
                  <a:pt x="572262" y="28828"/>
                </a:lnTo>
                <a:lnTo>
                  <a:pt x="612664" y="51399"/>
                </a:lnTo>
                <a:lnTo>
                  <a:pt x="665607" y="50418"/>
                </a:lnTo>
                <a:lnTo>
                  <a:pt x="669462" y="50418"/>
                </a:lnTo>
                <a:lnTo>
                  <a:pt x="579374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0"/>
          <p:cNvSpPr txBox="1"/>
          <p:nvPr/>
        </p:nvSpPr>
        <p:spPr>
          <a:xfrm>
            <a:off x="7443978" y="2690241"/>
            <a:ext cx="95504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15" dirty="0">
                <a:solidFill>
                  <a:srgbClr val="7E7E7E"/>
                </a:solidFill>
                <a:latin typeface="Calibri"/>
                <a:cs typeface="Calibri"/>
              </a:rPr>
              <a:t>B</a:t>
            </a:r>
            <a:r>
              <a:rPr sz="1200" i="1" spc="-5" dirty="0">
                <a:solidFill>
                  <a:srgbClr val="7E7E7E"/>
                </a:solidFill>
                <a:latin typeface="Calibri"/>
                <a:cs typeface="Calibri"/>
              </a:rPr>
              <a:t>usin</a:t>
            </a:r>
            <a:r>
              <a:rPr sz="1200" i="1" spc="-10" dirty="0">
                <a:solidFill>
                  <a:srgbClr val="7E7E7E"/>
                </a:solidFill>
                <a:latin typeface="Calibri"/>
                <a:cs typeface="Calibri"/>
              </a:rPr>
              <a:t>es</a:t>
            </a:r>
            <a:r>
              <a:rPr sz="1200" i="1" dirty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200" i="1" spc="-1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200" i="1" spc="-5" dirty="0">
                <a:solidFill>
                  <a:srgbClr val="7E7E7E"/>
                </a:solidFill>
                <a:latin typeface="Calibri"/>
                <a:cs typeface="Calibri"/>
              </a:rPr>
              <a:t>sp</a:t>
            </a:r>
            <a:r>
              <a:rPr sz="1200" i="1" spc="-10" dirty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200" i="1" dirty="0">
                <a:solidFill>
                  <a:srgbClr val="7E7E7E"/>
                </a:solidFill>
                <a:latin typeface="Calibri"/>
                <a:cs typeface="Calibri"/>
              </a:rPr>
              <a:t>c</a:t>
            </a:r>
            <a:r>
              <a:rPr sz="1200" i="1" spc="-5" dirty="0">
                <a:solidFill>
                  <a:srgbClr val="7E7E7E"/>
                </a:solidFill>
                <a:latin typeface="Calibri"/>
                <a:cs typeface="Calibri"/>
              </a:rPr>
              <a:t>s.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2" name="object 81"/>
          <p:cNvSpPr txBox="1"/>
          <p:nvPr/>
        </p:nvSpPr>
        <p:spPr>
          <a:xfrm>
            <a:off x="5185917" y="3757929"/>
            <a:ext cx="23177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i="1" spc="-5" dirty="0">
                <a:solidFill>
                  <a:srgbClr val="7E7E7E"/>
                </a:solidFill>
                <a:latin typeface="Calibri"/>
                <a:cs typeface="Calibri"/>
              </a:rPr>
              <a:t>ISO</a:t>
            </a:r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6427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Project overall planning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5355" y="1159654"/>
            <a:ext cx="8915400" cy="1992979"/>
          </a:xfrm>
        </p:spPr>
        <p:txBody>
          <a:bodyPr/>
          <a:lstStyle/>
          <a:p>
            <a:r>
              <a:rPr lang="en-GB" sz="1600" dirty="0" smtClean="0"/>
              <a:t>New Work Item Proposal (NP): January 2016</a:t>
            </a:r>
            <a:endParaRPr lang="en-GB" sz="800" dirty="0" smtClean="0"/>
          </a:p>
          <a:p>
            <a:pPr marL="0" indent="0"/>
            <a:r>
              <a:rPr lang="en-GB" sz="1600" dirty="0" smtClean="0"/>
              <a:t>Activity so far: preparatory work, harmonization workshop, new architecture work</a:t>
            </a:r>
          </a:p>
          <a:p>
            <a:pPr marL="0" indent="0"/>
            <a:r>
              <a:rPr lang="en-GB" sz="1600" dirty="0" smtClean="0"/>
              <a:t>Discussions ongoing to go directly to DIS (no CD), planned end of 2018</a:t>
            </a:r>
            <a:endParaRPr lang="en-GB" sz="1600" b="1" dirty="0"/>
          </a:p>
        </p:txBody>
      </p:sp>
      <p:cxnSp>
        <p:nvCxnSpPr>
          <p:cNvPr id="4" name="Connecteur droit 3"/>
          <p:cNvCxnSpPr>
            <a:cxnSpLocks noChangeShapeType="1"/>
            <a:stCxn id="29" idx="3"/>
            <a:endCxn id="23" idx="3"/>
          </p:cNvCxnSpPr>
          <p:nvPr/>
        </p:nvCxnSpPr>
        <p:spPr bwMode="auto">
          <a:xfrm>
            <a:off x="1547839" y="3809697"/>
            <a:ext cx="7286863" cy="17462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</p:cxnSp>
      <p:cxnSp>
        <p:nvCxnSpPr>
          <p:cNvPr id="5" name="Connecteur droit 4"/>
          <p:cNvCxnSpPr/>
          <p:nvPr/>
        </p:nvCxnSpPr>
        <p:spPr bwMode="auto">
          <a:xfrm>
            <a:off x="1319239" y="3144535"/>
            <a:ext cx="7277026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 bwMode="auto">
          <a:xfrm flipH="1">
            <a:off x="1312095" y="2609547"/>
            <a:ext cx="7144" cy="227091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8"/>
          <p:cNvSpPr txBox="1">
            <a:spLocks noChangeArrowheads="1"/>
          </p:cNvSpPr>
          <p:nvPr/>
        </p:nvSpPr>
        <p:spPr bwMode="auto">
          <a:xfrm>
            <a:off x="1717701" y="2609547"/>
            <a:ext cx="7302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/>
              <a:t>2016</a:t>
            </a:r>
          </a:p>
        </p:txBody>
      </p:sp>
      <p:cxnSp>
        <p:nvCxnSpPr>
          <p:cNvPr id="9" name="Connecteur droit 8"/>
          <p:cNvCxnSpPr/>
          <p:nvPr/>
        </p:nvCxnSpPr>
        <p:spPr bwMode="auto">
          <a:xfrm>
            <a:off x="3033739" y="2609547"/>
            <a:ext cx="0" cy="227091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3271864" y="2609547"/>
            <a:ext cx="7302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/>
              <a:t>2017</a:t>
            </a:r>
          </a:p>
        </p:txBody>
      </p:sp>
      <p:cxnSp>
        <p:nvCxnSpPr>
          <p:cNvPr id="11" name="Connecteur droit 10"/>
          <p:cNvCxnSpPr/>
          <p:nvPr/>
        </p:nvCxnSpPr>
        <p:spPr bwMode="auto">
          <a:xfrm>
            <a:off x="4746870" y="2609547"/>
            <a:ext cx="0" cy="22407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2"/>
          <p:cNvSpPr txBox="1">
            <a:spLocks noChangeArrowheads="1"/>
          </p:cNvSpPr>
          <p:nvPr/>
        </p:nvSpPr>
        <p:spPr bwMode="auto">
          <a:xfrm>
            <a:off x="5138343" y="2609547"/>
            <a:ext cx="7302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/>
              <a:t>2018</a:t>
            </a:r>
          </a:p>
        </p:txBody>
      </p:sp>
      <p:sp>
        <p:nvSpPr>
          <p:cNvPr id="13" name="Pentagone 12"/>
          <p:cNvSpPr/>
          <p:nvPr/>
        </p:nvSpPr>
        <p:spPr bwMode="auto">
          <a:xfrm>
            <a:off x="4547826" y="3546172"/>
            <a:ext cx="955641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CD </a:t>
            </a: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dev.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74726" y="4060522"/>
            <a:ext cx="9429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AP239 ed3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NWI</a:t>
            </a:r>
          </a:p>
        </p:txBody>
      </p:sp>
      <p:sp>
        <p:nvSpPr>
          <p:cNvPr id="17" name="Pentagone 16"/>
          <p:cNvSpPr/>
          <p:nvPr/>
        </p:nvSpPr>
        <p:spPr bwMode="auto">
          <a:xfrm>
            <a:off x="5499177" y="3563634"/>
            <a:ext cx="312064" cy="482600"/>
          </a:xfrm>
          <a:prstGeom prst="homePlate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5138343" y="3301697"/>
            <a:ext cx="5667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Ballot</a:t>
            </a:r>
          </a:p>
        </p:txBody>
      </p:sp>
      <p:sp>
        <p:nvSpPr>
          <p:cNvPr id="19" name="Pentagone 18"/>
          <p:cNvSpPr/>
          <p:nvPr/>
        </p:nvSpPr>
        <p:spPr bwMode="auto">
          <a:xfrm>
            <a:off x="5868593" y="3563634"/>
            <a:ext cx="854226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DIS </a:t>
            </a: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dev.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0" name="Pentagone 19"/>
          <p:cNvSpPr/>
          <p:nvPr/>
        </p:nvSpPr>
        <p:spPr bwMode="auto">
          <a:xfrm>
            <a:off x="6754069" y="3577922"/>
            <a:ext cx="325437" cy="482600"/>
          </a:xfrm>
          <a:prstGeom prst="homePlate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6511181" y="3275833"/>
            <a:ext cx="56832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Ballot</a:t>
            </a:r>
          </a:p>
        </p:txBody>
      </p:sp>
      <p:sp>
        <p:nvSpPr>
          <p:cNvPr id="22" name="Pentagone 21"/>
          <p:cNvSpPr/>
          <p:nvPr/>
        </p:nvSpPr>
        <p:spPr bwMode="auto">
          <a:xfrm>
            <a:off x="7096480" y="3577921"/>
            <a:ext cx="1479460" cy="482601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Finalization</a:t>
            </a:r>
          </a:p>
        </p:txBody>
      </p:sp>
      <p:sp>
        <p:nvSpPr>
          <p:cNvPr id="23" name="Losange 35"/>
          <p:cNvSpPr>
            <a:spLocks noChangeArrowheads="1"/>
          </p:cNvSpPr>
          <p:nvPr/>
        </p:nvSpPr>
        <p:spPr bwMode="auto">
          <a:xfrm>
            <a:off x="8575940" y="3706509"/>
            <a:ext cx="258762" cy="241300"/>
          </a:xfrm>
          <a:prstGeom prst="diamond">
            <a:avLst/>
          </a:prstGeom>
          <a:solidFill>
            <a:srgbClr val="FFFF00"/>
          </a:solidFill>
          <a:ln w="9525" algn="ctr">
            <a:solidFill>
              <a:schemeClr val="tx2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buClr>
                <a:srgbClr val="000000"/>
              </a:buClr>
              <a:buSzPct val="90000"/>
              <a:buFont typeface="Monotype Sorts"/>
              <a:buNone/>
            </a:pPr>
            <a:endParaRPr lang="en-US" altLang="en-US" sz="19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7653290" y="3238197"/>
            <a:ext cx="9429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AP239 ed3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IS</a:t>
            </a:r>
          </a:p>
        </p:txBody>
      </p:sp>
      <p:cxnSp>
        <p:nvCxnSpPr>
          <p:cNvPr id="25" name="Connecteur droit 24"/>
          <p:cNvCxnSpPr/>
          <p:nvPr/>
        </p:nvCxnSpPr>
        <p:spPr bwMode="auto">
          <a:xfrm>
            <a:off x="6721231" y="2592085"/>
            <a:ext cx="1588" cy="22494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entagone 28"/>
          <p:cNvSpPr/>
          <p:nvPr/>
        </p:nvSpPr>
        <p:spPr bwMode="auto">
          <a:xfrm>
            <a:off x="1149376" y="3568397"/>
            <a:ext cx="398463" cy="482600"/>
          </a:xfrm>
          <a:prstGeom prst="homePlate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sp>
        <p:nvSpPr>
          <p:cNvPr id="31" name="ZoneTexte 46"/>
          <p:cNvSpPr txBox="1">
            <a:spLocks noChangeArrowheads="1"/>
          </p:cNvSpPr>
          <p:nvPr/>
        </p:nvSpPr>
        <p:spPr bwMode="auto">
          <a:xfrm>
            <a:off x="7197481" y="2609547"/>
            <a:ext cx="7302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/>
              <a:t>2019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1705001" y="4147834"/>
            <a:ext cx="9429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AP239 ed3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Kick-off</a:t>
            </a:r>
          </a:p>
        </p:txBody>
      </p:sp>
      <p:cxnSp>
        <p:nvCxnSpPr>
          <p:cNvPr id="34" name="Connecteur droit 33"/>
          <p:cNvCxnSpPr/>
          <p:nvPr/>
        </p:nvCxnSpPr>
        <p:spPr bwMode="auto">
          <a:xfrm>
            <a:off x="8596265" y="2609547"/>
            <a:ext cx="0" cy="22407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entagone 36"/>
          <p:cNvSpPr/>
          <p:nvPr/>
        </p:nvSpPr>
        <p:spPr bwMode="auto">
          <a:xfrm>
            <a:off x="2093458" y="3575740"/>
            <a:ext cx="1812923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preparation.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8" name="Pentagone 37"/>
          <p:cNvSpPr/>
          <p:nvPr/>
        </p:nvSpPr>
        <p:spPr bwMode="auto">
          <a:xfrm>
            <a:off x="3877406" y="3546172"/>
            <a:ext cx="670421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 err="1" smtClean="0">
                <a:solidFill>
                  <a:schemeClr val="bg1"/>
                </a:solidFill>
                <a:latin typeface="Arial" pitchFamily="34" charset="0"/>
              </a:rPr>
              <a:t>Harmo</a:t>
            </a: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cxnSp>
        <p:nvCxnSpPr>
          <p:cNvPr id="40" name="Connecteur droit 39"/>
          <p:cNvCxnSpPr/>
          <p:nvPr/>
        </p:nvCxnSpPr>
        <p:spPr bwMode="auto">
          <a:xfrm>
            <a:off x="3947522" y="3144535"/>
            <a:ext cx="0" cy="1705768"/>
          </a:xfrm>
          <a:prstGeom prst="line">
            <a:avLst/>
          </a:prstGeom>
          <a:ln>
            <a:solidFill>
              <a:srgbClr val="CC33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Pentagone 35"/>
          <p:cNvSpPr/>
          <p:nvPr/>
        </p:nvSpPr>
        <p:spPr bwMode="auto">
          <a:xfrm>
            <a:off x="5308270" y="4820409"/>
            <a:ext cx="1448199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DIS </a:t>
            </a: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dev.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9" name="Pentagone 38"/>
          <p:cNvSpPr/>
          <p:nvPr/>
        </p:nvSpPr>
        <p:spPr bwMode="auto">
          <a:xfrm>
            <a:off x="6787719" y="4834697"/>
            <a:ext cx="325437" cy="482600"/>
          </a:xfrm>
          <a:prstGeom prst="homePlate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6544831" y="4532608"/>
            <a:ext cx="56832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Ballot</a:t>
            </a:r>
          </a:p>
        </p:txBody>
      </p:sp>
      <p:sp>
        <p:nvSpPr>
          <p:cNvPr id="42" name="Pentagone 41"/>
          <p:cNvSpPr/>
          <p:nvPr/>
        </p:nvSpPr>
        <p:spPr bwMode="auto">
          <a:xfrm>
            <a:off x="7130130" y="4834696"/>
            <a:ext cx="1479460" cy="482601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AP239 ed3</a:t>
            </a:r>
          </a:p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</a:rPr>
              <a:t>Finalization</a:t>
            </a:r>
          </a:p>
        </p:txBody>
      </p:sp>
      <p:sp>
        <p:nvSpPr>
          <p:cNvPr id="43" name="Losange 35"/>
          <p:cNvSpPr>
            <a:spLocks noChangeArrowheads="1"/>
          </p:cNvSpPr>
          <p:nvPr/>
        </p:nvSpPr>
        <p:spPr bwMode="auto">
          <a:xfrm>
            <a:off x="8609590" y="4963284"/>
            <a:ext cx="258762" cy="241300"/>
          </a:xfrm>
          <a:prstGeom prst="diamond">
            <a:avLst/>
          </a:prstGeom>
          <a:solidFill>
            <a:srgbClr val="FFFF00"/>
          </a:solidFill>
          <a:ln w="9525" algn="ctr">
            <a:solidFill>
              <a:schemeClr val="tx2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buClr>
                <a:srgbClr val="000000"/>
              </a:buClr>
              <a:buSzPct val="90000"/>
              <a:buFont typeface="Monotype Sorts"/>
              <a:buNone/>
            </a:pPr>
            <a:endParaRPr lang="en-US" altLang="en-US" sz="19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44" name="Pentagone 43"/>
          <p:cNvSpPr/>
          <p:nvPr/>
        </p:nvSpPr>
        <p:spPr bwMode="auto">
          <a:xfrm>
            <a:off x="3911056" y="4802947"/>
            <a:ext cx="1397214" cy="482600"/>
          </a:xfrm>
          <a:prstGeom prst="homePlate">
            <a:avLst/>
          </a:prstGeom>
          <a:gradFill>
            <a:gsLst>
              <a:gs pos="0">
                <a:schemeClr val="accent1">
                  <a:shade val="51000"/>
                  <a:satMod val="130000"/>
                  <a:lumMod val="80000"/>
                </a:schemeClr>
              </a:gs>
              <a:gs pos="80000">
                <a:schemeClr val="accent1">
                  <a:shade val="93000"/>
                  <a:satMod val="130000"/>
                  <a:lumMod val="80000"/>
                </a:schemeClr>
              </a:gs>
              <a:gs pos="100000">
                <a:schemeClr val="accent1">
                  <a:shade val="94000"/>
                  <a:satMod val="135000"/>
                  <a:lumMod val="80000"/>
                </a:schemeClr>
              </a:gs>
            </a:gsLst>
          </a:gradFill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  <a:defRPr/>
            </a:pPr>
            <a:r>
              <a:rPr lang="en-US" sz="1050" dirty="0" err="1" smtClean="0">
                <a:solidFill>
                  <a:schemeClr val="bg1"/>
                </a:solidFill>
                <a:latin typeface="Arial" pitchFamily="34" charset="0"/>
              </a:rPr>
              <a:t>Harmo</a:t>
            </a:r>
            <a:r>
              <a:rPr lang="en-US" sz="105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  <a:endParaRPr lang="en-US" sz="105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6" name="Flèche vers le bas 5"/>
          <p:cNvSpPr/>
          <p:nvPr/>
        </p:nvSpPr>
        <p:spPr bwMode="auto">
          <a:xfrm>
            <a:off x="4958586" y="4291503"/>
            <a:ext cx="1775770" cy="31829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48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Harmonization work objective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Aim is to ensure consistency between AP242 and AP239 by sharing of the same information models (e.g. product structure and configuration management, requirement, V&amp;V).</a:t>
            </a:r>
          </a:p>
          <a:p>
            <a:endParaRPr lang="en-GB" dirty="0" smtClean="0"/>
          </a:p>
          <a:p>
            <a:r>
              <a:rPr lang="en-GB" dirty="0" smtClean="0"/>
              <a:t>Objective then is to develop a set of Core Technical Capabilities (CTCs) shared by AP239 ed3 and by AP242 ed2 – and usable by any other AP.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/>
              <a:t>Move to the STEP Enhanced Architecture (e.g. </a:t>
            </a:r>
            <a:r>
              <a:rPr lang="en-GB" dirty="0" err="1" smtClean="0"/>
              <a:t>SysML</a:t>
            </a:r>
            <a:r>
              <a:rPr lang="en-GB" dirty="0" smtClean="0"/>
              <a:t> modelling)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/>
              <a:t>Reuse and complete the first Harmonization work done for AP242 ed1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/>
              <a:t>Start from AP242 ed1 BOM, compare with OASIS PLCS PSM, find shared solutions when gaps identified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/>
              <a:t>Requires agreement from AP242 ed2 team and AP239 ed3 team, then validation from ISO WG12-WG21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 smtClean="0"/>
              <a:t>Target: main Harmonization results incorporated in AP242 ed2 FDIS and AP239 ed3 CD/DIS.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dirty="0" smtClean="0"/>
          </a:p>
          <a:p>
            <a:pPr lvl="1">
              <a:buFont typeface="Wingdings" panose="05000000000000000000" pitchFamily="2" charset="2"/>
              <a:buChar char="Ø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378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2682131" y="1212867"/>
            <a:ext cx="4169209" cy="4803619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6991" y="76637"/>
            <a:ext cx="9472992" cy="442035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400" dirty="0" smtClean="0"/>
              <a:t>STEP Core Technical Capabilities </a:t>
            </a:r>
            <a:r>
              <a:rPr lang="en-GB" sz="2000" dirty="0" smtClean="0"/>
              <a:t>used by AP242 ed2 and AP239 ed3</a:t>
            </a:r>
            <a:endParaRPr lang="en-GB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844476" y="3290898"/>
            <a:ext cx="1808026" cy="437985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Requirement Management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844476" y="2216609"/>
            <a:ext cx="1800000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Work Management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852840" y="4824009"/>
            <a:ext cx="1799661" cy="441619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Product Specification and  Configuration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52840" y="5390992"/>
            <a:ext cx="1799662" cy="441619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Product Data Management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435493" y="2686209"/>
            <a:ext cx="2008325" cy="360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Process Plan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270511" y="1318648"/>
            <a:ext cx="1025335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Mating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398309" y="1319626"/>
            <a:ext cx="123577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Material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435492" y="2242193"/>
            <a:ext cx="2008327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Kinematics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852839" y="1759254"/>
            <a:ext cx="1799662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>
                <a:solidFill>
                  <a:prstClr val="black"/>
                </a:solidFill>
                <a:latin typeface="Calibri"/>
                <a:cs typeface="+mn-cs"/>
              </a:rPr>
              <a:t>Individual Part</a:t>
            </a:r>
            <a:endParaRPr lang="en-US" sz="12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435492" y="4192216"/>
            <a:ext cx="2008327" cy="534553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Representation and External Element Reference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858124" y="5047691"/>
            <a:ext cx="1787094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Document Management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435492" y="3571596"/>
            <a:ext cx="2008327" cy="519078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Composite Structural Shape and Structure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845217" y="1317860"/>
            <a:ext cx="1800000" cy="826202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Common resources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Incl.: Classification,</a:t>
            </a:r>
            <a:r>
              <a:rPr kumimoji="0" lang="en-GB" sz="9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en-GB" sz="900" b="1" kern="0" dirty="0" smtClean="0">
                <a:solidFill>
                  <a:schemeClr val="bg1"/>
                </a:solidFill>
                <a:latin typeface="Calibri"/>
              </a:rPr>
              <a:t>Date &amp; Time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Effectivity, Property,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Condition, State,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kern="0" dirty="0" smtClean="0">
                <a:solidFill>
                  <a:schemeClr val="bg1"/>
                </a:solidFill>
                <a:latin typeface="Calibri"/>
              </a:rPr>
              <a:t>Identification, name &amp; description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858123" y="5508112"/>
            <a:ext cx="1787094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Breakdown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852840" y="1317860"/>
            <a:ext cx="1799662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Activity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270511" y="1792544"/>
            <a:ext cx="2363573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Shape Association and Structure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16516" y="3136247"/>
            <a:ext cx="2027304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>
                <a:solidFill>
                  <a:prstClr val="black"/>
                </a:solidFill>
                <a:latin typeface="Calibri"/>
              </a:rPr>
              <a:t>Electrical Harness</a:t>
            </a:r>
            <a:endParaRPr lang="en-US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181867" y="5847788"/>
            <a:ext cx="1546953" cy="243293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Common resources</a:t>
            </a: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181866" y="5618480"/>
            <a:ext cx="1546953" cy="229309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Management resources</a:t>
            </a: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435493" y="4851659"/>
            <a:ext cx="2008325" cy="545495"/>
          </a:xfrm>
          <a:prstGeom prst="rect">
            <a:avLst/>
          </a:prstGeom>
          <a:ln>
            <a:prstDash val="dash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3D geometry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81866" y="6091081"/>
            <a:ext cx="1546953" cy="20642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Project</a:t>
            </a:r>
            <a:r>
              <a:rPr kumimoji="0" lang="en-GB" sz="11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 ?</a:t>
            </a: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ZoneTexte 6"/>
          <p:cNvSpPr txBox="1"/>
          <p:nvPr/>
        </p:nvSpPr>
        <p:spPr>
          <a:xfrm>
            <a:off x="2623070" y="664986"/>
            <a:ext cx="4307305" cy="3077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tx1"/>
                </a:solidFill>
              </a:rPr>
              <a:t>CTCs shared between AP239 ed3 and AP242 ed2</a:t>
            </a:r>
            <a:endParaRPr lang="en-GB" sz="1400" b="1" dirty="0">
              <a:solidFill>
                <a:schemeClr val="tx1"/>
              </a:solidFill>
            </a:endParaRPr>
          </a:p>
        </p:txBody>
      </p:sp>
      <p:cxnSp>
        <p:nvCxnSpPr>
          <p:cNvPr id="56" name="Straight Arrow Connector 55"/>
          <p:cNvCxnSpPr>
            <a:stCxn id="63" idx="2"/>
            <a:endCxn id="6" idx="0"/>
          </p:cNvCxnSpPr>
          <p:nvPr/>
        </p:nvCxnSpPr>
        <p:spPr bwMode="auto">
          <a:xfrm flipH="1">
            <a:off x="4766736" y="972763"/>
            <a:ext cx="9987" cy="2401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ZoneTexte 54"/>
          <p:cNvSpPr txBox="1"/>
          <p:nvPr/>
        </p:nvSpPr>
        <p:spPr>
          <a:xfrm>
            <a:off x="7243528" y="664986"/>
            <a:ext cx="2649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tx1"/>
                </a:solidFill>
              </a:rPr>
              <a:t>AP242 ed2 specific CTCs</a:t>
            </a:r>
            <a:br>
              <a:rPr lang="en-GB" sz="1400" b="1" dirty="0" smtClean="0">
                <a:solidFill>
                  <a:schemeClr val="tx1"/>
                </a:solidFill>
              </a:rPr>
            </a:br>
            <a:r>
              <a:rPr lang="en-GB" sz="1400" b="1" dirty="0" smtClean="0">
                <a:solidFill>
                  <a:schemeClr val="tx1"/>
                </a:solidFill>
              </a:rPr>
              <a:t> </a:t>
            </a:r>
            <a:r>
              <a:rPr lang="en-GB" sz="1050" dirty="0" smtClean="0">
                <a:solidFill>
                  <a:schemeClr val="tx1"/>
                </a:solidFill>
              </a:rPr>
              <a:t>(to be validated)</a:t>
            </a:r>
            <a:endParaRPr lang="en-GB" sz="1400" dirty="0">
              <a:solidFill>
                <a:schemeClr val="tx1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 bwMode="auto">
          <a:xfrm flipH="1">
            <a:off x="8459163" y="977534"/>
            <a:ext cx="2326" cy="24027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7280731" y="653771"/>
            <a:ext cx="2247580" cy="33855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en-US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2858122" y="4126847"/>
            <a:ext cx="1787095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 smtClean="0">
                <a:solidFill>
                  <a:prstClr val="black"/>
                </a:solidFill>
                <a:latin typeface="Calibri"/>
              </a:rPr>
              <a:t>Message</a:t>
            </a:r>
            <a:endParaRPr lang="en-US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7182665" y="1217486"/>
            <a:ext cx="2557682" cy="429497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2858122" y="2272301"/>
            <a:ext cx="1800000" cy="95053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>
                <a:solidFill>
                  <a:prstClr val="black"/>
                </a:solidFill>
                <a:latin typeface="Calibri"/>
                <a:cs typeface="+mn-cs"/>
              </a:rPr>
              <a:t>Management </a:t>
            </a:r>
            <a:r>
              <a:rPr lang="en-GB" sz="1200" b="1" kern="0" dirty="0" smtClean="0">
                <a:solidFill>
                  <a:prstClr val="black"/>
                </a:solidFill>
                <a:latin typeface="Calibri"/>
                <a:cs typeface="+mn-cs"/>
              </a:rPr>
              <a:t>resources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900" b="1" kern="0" dirty="0" smtClean="0">
                <a:solidFill>
                  <a:prstClr val="black"/>
                </a:solidFill>
                <a:latin typeface="Calibri"/>
                <a:cs typeface="+mn-cs"/>
              </a:rPr>
              <a:t>Incl.: Person, organization and Address, Approval/Certification, Information rights, Contract and project</a:t>
            </a:r>
            <a:endParaRPr lang="en-US" sz="9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852839" y="2679509"/>
            <a:ext cx="1799663" cy="483242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Planned and evaluated characteristics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4852840" y="4029817"/>
            <a:ext cx="1799662" cy="648372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prstClr val="black"/>
                </a:solidFill>
                <a:latin typeface="Calibri"/>
                <a:cs typeface="+mn-cs"/>
              </a:rPr>
              <a:t>Representation and external element reference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" name="Connecteur droit 14"/>
          <p:cNvCxnSpPr/>
          <p:nvPr/>
        </p:nvCxnSpPr>
        <p:spPr bwMode="auto">
          <a:xfrm flipV="1">
            <a:off x="2682132" y="3859750"/>
            <a:ext cx="4169208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ZoneTexte 15"/>
          <p:cNvSpPr txBox="1"/>
          <p:nvPr/>
        </p:nvSpPr>
        <p:spPr>
          <a:xfrm>
            <a:off x="2707247" y="3632140"/>
            <a:ext cx="20934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ym typeface="Wingdings"/>
              </a:rPr>
              <a:t> </a:t>
            </a:r>
            <a:r>
              <a:rPr lang="en-US" sz="1100" dirty="0" smtClean="0"/>
              <a:t>Harmonization Batch 1</a:t>
            </a:r>
            <a:endParaRPr lang="en-US" sz="1100" dirty="0"/>
          </a:p>
        </p:txBody>
      </p:sp>
      <p:sp>
        <p:nvSpPr>
          <p:cNvPr id="93" name="ZoneTexte 92"/>
          <p:cNvSpPr txBox="1"/>
          <p:nvPr/>
        </p:nvSpPr>
        <p:spPr>
          <a:xfrm>
            <a:off x="2707248" y="3816624"/>
            <a:ext cx="20934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ym typeface="Wingdings"/>
              </a:rPr>
              <a:t> </a:t>
            </a:r>
            <a:r>
              <a:rPr lang="en-US" sz="1100" dirty="0" smtClean="0"/>
              <a:t>Harmonization Batch 2</a:t>
            </a:r>
            <a:endParaRPr lang="en-US" sz="1100" dirty="0"/>
          </a:p>
        </p:txBody>
      </p:sp>
      <p:sp>
        <p:nvSpPr>
          <p:cNvPr id="43" name="Rectangle 42"/>
          <p:cNvSpPr/>
          <p:nvPr/>
        </p:nvSpPr>
        <p:spPr>
          <a:xfrm>
            <a:off x="452310" y="2349701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>
                <a:solidFill>
                  <a:prstClr val="black"/>
                </a:solidFill>
                <a:latin typeface="Calibri"/>
                <a:cs typeface="+mn-cs"/>
              </a:rPr>
              <a:t>Probability</a:t>
            </a:r>
            <a:endParaRPr lang="en-US" sz="1200" b="1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52310" y="1841792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Risk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52310" y="3873428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Slot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52310" y="4381337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Interface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52310" y="1333883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Planning, scheduling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52310" y="2857610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Task description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52310" y="4889246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Observation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52310" y="3365519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>
                <a:solidFill>
                  <a:prstClr val="black"/>
                </a:solidFill>
                <a:latin typeface="Calibri"/>
              </a:rPr>
              <a:t>Resources</a:t>
            </a:r>
            <a:endParaRPr lang="en-US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52310" y="5397154"/>
            <a:ext cx="1588526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 smtClean="0">
                <a:solidFill>
                  <a:prstClr val="black"/>
                </a:solidFill>
                <a:latin typeface="Calibri"/>
              </a:rPr>
              <a:t>Analysis</a:t>
            </a:r>
            <a:endParaRPr lang="en-US" sz="12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60868" y="651539"/>
            <a:ext cx="2351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tx1"/>
                </a:solidFill>
              </a:rPr>
              <a:t>AP239 ed3 specific CTCs</a:t>
            </a:r>
            <a:br>
              <a:rPr lang="en-GB" sz="1400" b="1" dirty="0" smtClean="0">
                <a:solidFill>
                  <a:schemeClr val="tx1"/>
                </a:solidFill>
              </a:rPr>
            </a:br>
            <a:r>
              <a:rPr lang="en-GB" sz="1400" b="1" dirty="0" smtClean="0">
                <a:solidFill>
                  <a:schemeClr val="tx1"/>
                </a:solidFill>
              </a:rPr>
              <a:t> </a:t>
            </a:r>
            <a:r>
              <a:rPr lang="en-GB" sz="1050" dirty="0" smtClean="0">
                <a:solidFill>
                  <a:schemeClr val="tx1"/>
                </a:solidFill>
              </a:rPr>
              <a:t>(to be validated)</a:t>
            </a:r>
            <a:endParaRPr lang="en-GB" sz="1400" dirty="0">
              <a:solidFill>
                <a:schemeClr val="tx1"/>
              </a:solidFill>
            </a:endParaRPr>
          </a:p>
        </p:txBody>
      </p:sp>
      <p:cxnSp>
        <p:nvCxnSpPr>
          <p:cNvPr id="68" name="Straight Arrow Connector 59"/>
          <p:cNvCxnSpPr/>
          <p:nvPr/>
        </p:nvCxnSpPr>
        <p:spPr bwMode="auto">
          <a:xfrm flipH="1">
            <a:off x="1236746" y="977534"/>
            <a:ext cx="2326" cy="24027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71565" y="640324"/>
            <a:ext cx="2313825" cy="33855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en-US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225288" y="1217485"/>
            <a:ext cx="2001078" cy="475194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itchFamily="2" charset="2"/>
              <a:buNone/>
              <a:tabLst/>
            </a:pPr>
            <a:endParaRPr kumimoji="0" lang="fr-FR" sz="19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858123" y="4587269"/>
            <a:ext cx="1787094" cy="360000"/>
          </a:xfrm>
          <a:prstGeom prst="rect">
            <a:avLst/>
          </a:prstGeom>
          <a:gradFill rotWithShape="1">
            <a:gsLst>
              <a:gs pos="0">
                <a:srgbClr val="F79646">
                  <a:tint val="100000"/>
                  <a:shade val="100000"/>
                  <a:satMod val="130000"/>
                </a:srgbClr>
              </a:gs>
              <a:gs pos="100000">
                <a:srgbClr val="F79646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72000" tIns="0" rIns="7200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kern="0" dirty="0" smtClean="0">
                <a:solidFill>
                  <a:prstClr val="black"/>
                </a:solidFill>
                <a:latin typeface="Calibri"/>
              </a:rPr>
              <a:t>Delta change</a:t>
            </a:r>
            <a:endParaRPr lang="en-US" sz="1200" b="1" kern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339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Harmonization costs/funding</a:t>
            </a:r>
            <a:endParaRPr lang="en-GB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290536"/>
              </p:ext>
            </p:extLst>
          </p:nvPr>
        </p:nvGraphicFramePr>
        <p:xfrm>
          <a:off x="265977" y="1002634"/>
          <a:ext cx="9347924" cy="343158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711402"/>
                <a:gridCol w="1251618"/>
                <a:gridCol w="1021729"/>
                <a:gridCol w="1315476"/>
                <a:gridCol w="1085587"/>
                <a:gridCol w="1021729"/>
                <a:gridCol w="1121159"/>
                <a:gridCol w="819224"/>
              </a:tblGrid>
              <a:tr h="352754">
                <a:tc gridSpan="2">
                  <a:txBody>
                    <a:bodyPr/>
                    <a:lstStyle/>
                    <a:p>
                      <a:pPr algn="l" fontAlgn="t"/>
                      <a:endParaRPr lang="en-GB" sz="20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u="none" strike="noStrike" noProof="0" dirty="0" smtClean="0">
                          <a:effectLst/>
                        </a:rPr>
                        <a:t>Saab</a:t>
                      </a:r>
                      <a:endParaRPr lang="en-GB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u="none" strike="noStrike" noProof="0" dirty="0" err="1" smtClean="0">
                          <a:effectLst/>
                        </a:rPr>
                        <a:t>Cimpa</a:t>
                      </a:r>
                      <a:endParaRPr lang="en-GB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u="none" strike="noStrike" noProof="0" dirty="0" err="1" smtClean="0">
                          <a:effectLst/>
                        </a:rPr>
                        <a:t>MtiK</a:t>
                      </a:r>
                      <a:endParaRPr lang="en-GB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u="none" strike="noStrike" noProof="0" dirty="0" err="1" smtClean="0">
                          <a:effectLst/>
                        </a:rPr>
                        <a:t>LKSoft</a:t>
                      </a:r>
                      <a:endParaRPr lang="en-GB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u="none" strike="noStrike" noProof="0" dirty="0" err="1" smtClean="0">
                          <a:effectLst/>
                        </a:rPr>
                        <a:t>Eurostep</a:t>
                      </a:r>
                      <a:endParaRPr lang="en-GB" sz="16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200" b="1" u="none" strike="noStrike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n-GB" sz="1200" b="1" u="none" strike="noStrike" kern="1200" noProof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42518">
                <a:tc gridSpan="2">
                  <a:txBody>
                    <a:bodyPr/>
                    <a:lstStyle/>
                    <a:p>
                      <a:pPr lvl="1" algn="ctr" fontAlgn="t"/>
                      <a:r>
                        <a:rPr lang="en-GB" sz="1400" b="1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Total workload (</a:t>
                      </a:r>
                      <a:r>
                        <a:rPr lang="en-GB" sz="1400" b="1" i="0" u="none" strike="noStrike" noProof="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Person.days</a:t>
                      </a:r>
                      <a:r>
                        <a:rPr lang="en-GB" sz="1400" b="1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)</a:t>
                      </a:r>
                      <a:endParaRPr lang="en-GB" sz="1400" b="1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noProof="0" dirty="0" smtClean="0">
                          <a:effectLst/>
                        </a:rPr>
                        <a:t>24,5</a:t>
                      </a:r>
                      <a:endParaRPr lang="en-GB" sz="14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noProof="0" dirty="0" smtClean="0">
                          <a:solidFill>
                            <a:schemeClr val="tx1"/>
                          </a:solidFill>
                          <a:effectLst/>
                        </a:rPr>
                        <a:t>30 (*)</a:t>
                      </a:r>
                      <a:endParaRPr lang="en-GB" sz="1400" b="1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noProof="0" dirty="0" smtClean="0">
                          <a:effectLst/>
                        </a:rPr>
                        <a:t>32</a:t>
                      </a:r>
                      <a:endParaRPr lang="en-GB" sz="14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noProof="0" dirty="0" smtClean="0">
                          <a:effectLst/>
                        </a:rPr>
                        <a:t>5</a:t>
                      </a:r>
                      <a:endParaRPr lang="en-GB" sz="14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noProof="0" dirty="0" smtClean="0">
                          <a:effectLst/>
                        </a:rPr>
                        <a:t>50</a:t>
                      </a:r>
                      <a:endParaRPr lang="en-GB" sz="140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2095">
                <a:tc gridSpan="2">
                  <a:txBody>
                    <a:bodyPr/>
                    <a:lstStyle/>
                    <a:p>
                      <a:pPr algn="r" fontAlgn="t"/>
                      <a:r>
                        <a:rPr lang="en-GB" sz="1400" u="none" strike="noStrike" noProof="0" dirty="0" smtClean="0">
                          <a:effectLst/>
                        </a:rPr>
                        <a:t>People:</a:t>
                      </a:r>
                      <a:endParaRPr lang="en-GB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noProof="0" dirty="0" smtClean="0">
                          <a:effectLst/>
                        </a:rPr>
                        <a:t>Leif</a:t>
                      </a:r>
                      <a:endParaRPr lang="en-GB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noProof="0" dirty="0" err="1" smtClean="0">
                          <a:solidFill>
                            <a:schemeClr val="tx1"/>
                          </a:solidFill>
                          <a:effectLst/>
                        </a:rPr>
                        <a:t>Frédéric</a:t>
                      </a:r>
                      <a:r>
                        <a:rPr lang="en-GB" sz="1200" u="none" strike="noStrike" noProof="0" dirty="0" smtClean="0">
                          <a:solidFill>
                            <a:schemeClr val="tx1"/>
                          </a:solidFill>
                          <a:effectLst/>
                        </a:rPr>
                        <a:t>, Didier, Guillaume</a:t>
                      </a:r>
                      <a:endParaRPr lang="en-GB" sz="120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noProof="0" dirty="0" smtClean="0">
                          <a:effectLst/>
                        </a:rPr>
                        <a:t>Tor Arne, Jon</a:t>
                      </a:r>
                      <a:endParaRPr lang="en-GB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noProof="0" dirty="0" err="1" smtClean="0">
                          <a:effectLst/>
                        </a:rPr>
                        <a:t>Lothar</a:t>
                      </a:r>
                      <a:r>
                        <a:rPr lang="en-GB" sz="1200" u="none" strike="noStrike" noProof="0" dirty="0" smtClean="0">
                          <a:effectLst/>
                        </a:rPr>
                        <a:t> </a:t>
                      </a:r>
                      <a:endParaRPr lang="en-GB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u="none" strike="noStrike" noProof="0" dirty="0" smtClean="0">
                          <a:effectLst/>
                        </a:rPr>
                        <a:t>Phil, Mike, Nigel</a:t>
                      </a:r>
                      <a:endParaRPr lang="en-GB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50936">
                <a:tc rowSpan="2">
                  <a:txBody>
                    <a:bodyPr/>
                    <a:lstStyle/>
                    <a:p>
                      <a:pPr algn="r" fontAlgn="t"/>
                      <a:r>
                        <a:rPr lang="en-GB" sz="1400" b="1" u="none" strike="noStrike" noProof="0" dirty="0" smtClean="0">
                          <a:effectLst/>
                        </a:rPr>
                        <a:t>BATCH 1</a:t>
                      </a:r>
                    </a:p>
                    <a:p>
                      <a:pPr algn="r" fontAlgn="t"/>
                      <a:r>
                        <a:rPr lang="en-GB" sz="1400" u="none" strike="noStrike" noProof="0" dirty="0" smtClean="0">
                          <a:effectLst/>
                        </a:rPr>
                        <a:t>European Funding / AFNeT contract</a:t>
                      </a:r>
                      <a:endParaRPr lang="en-GB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noProof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Person.Day</a:t>
                      </a:r>
                      <a:endParaRPr lang="en-GB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en-GB" sz="1200" b="1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noProof="0" dirty="0" smtClean="0">
                          <a:effectLst/>
                        </a:rPr>
                        <a:t>76</a:t>
                      </a:r>
                      <a:endParaRPr lang="en-GB" sz="11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5093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Estimated K€ (**)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GB" sz="12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en-GB" sz="12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en-GB" sz="12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GB" sz="12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22 </a:t>
                      </a:r>
                      <a:endParaRPr lang="en-GB" sz="12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92 K€</a:t>
                      </a:r>
                      <a:endParaRPr lang="en-GB" sz="1100" b="1" i="0" u="none" strike="noStrike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670">
                <a:tc rowSpan="2">
                  <a:txBody>
                    <a:bodyPr/>
                    <a:lstStyle/>
                    <a:p>
                      <a:pPr algn="r" fontAlgn="t"/>
                      <a:r>
                        <a:rPr lang="en-GB" sz="1400" b="1" u="none" strike="noStrike" noProof="0" dirty="0" smtClean="0">
                          <a:effectLst/>
                        </a:rPr>
                        <a:t>BATCH 2</a:t>
                      </a:r>
                    </a:p>
                    <a:p>
                      <a:pPr algn="r" fontAlgn="t"/>
                      <a:r>
                        <a:rPr lang="en-GB" sz="1400" u="none" strike="noStrike" noProof="0" dirty="0" smtClean="0">
                          <a:effectLst/>
                        </a:rPr>
                        <a:t>US Funding / </a:t>
                      </a:r>
                    </a:p>
                    <a:p>
                      <a:pPr algn="r" fontAlgn="t"/>
                      <a:r>
                        <a:rPr lang="en-GB" sz="1400" u="none" strike="noStrike" noProof="0" dirty="0" smtClean="0">
                          <a:effectLst/>
                        </a:rPr>
                        <a:t>PDES, Inc. contract</a:t>
                      </a:r>
                      <a:endParaRPr lang="en-GB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Person. Day</a:t>
                      </a:r>
                      <a:endParaRPr lang="en-GB" sz="14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14,5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en-GB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noProof="0" dirty="0" smtClean="0">
                          <a:effectLst/>
                        </a:rPr>
                        <a:t>66,5</a:t>
                      </a:r>
                      <a:endParaRPr lang="en-GB" sz="11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67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Estimated K$ (**)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400" b="1" i="0" u="none" strike="noStrike" kern="1200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19,5</a:t>
                      </a:r>
                      <a:endParaRPr lang="en-GB" sz="14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4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400" b="1" i="0" u="none" strike="noStrike" kern="1200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</a:t>
                      </a:r>
                      <a:endParaRPr lang="en-GB" sz="14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4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400" b="1" i="0" u="none" strike="noStrike" kern="1200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40</a:t>
                      </a:r>
                      <a:endParaRPr lang="en-GB" sz="14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1" i="0" u="none" strike="noStrike" kern="1200" noProof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94,5 K$</a:t>
                      </a:r>
                      <a:endParaRPr lang="en-GB" sz="1100" b="1" i="0" u="none" strike="noStrike" kern="1200" noProof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75003">
                <a:tc gridSpan="8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noProof="0" dirty="0" smtClean="0"/>
                        <a:t>(*): + 70 </a:t>
                      </a:r>
                      <a:r>
                        <a:rPr lang="en-GB" sz="1100" noProof="0" dirty="0" err="1" smtClean="0"/>
                        <a:t>person.days</a:t>
                      </a:r>
                      <a:r>
                        <a:rPr lang="en-GB" sz="1100" noProof="0" dirty="0" smtClean="0"/>
                        <a:t> funded by Airbus   (**) Final numbers to be based on commercial offers</a:t>
                      </a:r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000" marR="36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862642" y="5192623"/>
            <a:ext cx="81605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Batch 1, May to November, supported by AFNeT: </a:t>
            </a:r>
            <a:r>
              <a:rPr lang="en-GB" sz="1200" b="1" dirty="0" smtClean="0"/>
              <a:t>Funds available, contracts to </a:t>
            </a:r>
            <a:r>
              <a:rPr lang="en-GB" sz="1200" b="1" dirty="0" err="1" smtClean="0"/>
              <a:t>Eurostep</a:t>
            </a:r>
            <a:r>
              <a:rPr lang="en-GB" sz="1200" b="1" dirty="0" smtClean="0"/>
              <a:t>, </a:t>
            </a:r>
            <a:r>
              <a:rPr lang="en-GB" sz="1200" b="1" dirty="0" err="1" smtClean="0"/>
              <a:t>MtiK</a:t>
            </a:r>
            <a:r>
              <a:rPr lang="en-GB" sz="1200" b="1" dirty="0" smtClean="0"/>
              <a:t>, Saab and </a:t>
            </a:r>
            <a:r>
              <a:rPr lang="en-GB" sz="1200" b="1" dirty="0" err="1" smtClean="0"/>
              <a:t>LKSoft</a:t>
            </a:r>
            <a:r>
              <a:rPr lang="en-GB" sz="1200" b="1" dirty="0" smtClean="0"/>
              <a:t> established </a:t>
            </a:r>
          </a:p>
          <a:p>
            <a:endParaRPr lang="en-GB" sz="1200" dirty="0"/>
          </a:p>
          <a:p>
            <a:r>
              <a:rPr lang="en-GB" sz="1200" dirty="0" smtClean="0"/>
              <a:t>Batch 2, From November 2017, supported by PDES, Inc.: </a:t>
            </a:r>
            <a:r>
              <a:rPr lang="en-GB" sz="1200" b="1" dirty="0" smtClean="0"/>
              <a:t>Availability of funds to be confirmed by PDES Executive Board</a:t>
            </a:r>
            <a:endParaRPr lang="en-GB" sz="1200" dirty="0"/>
          </a:p>
        </p:txBody>
      </p:sp>
      <p:sp>
        <p:nvSpPr>
          <p:cNvPr id="6" name="ZoneTexte 5"/>
          <p:cNvSpPr txBox="1"/>
          <p:nvPr/>
        </p:nvSpPr>
        <p:spPr>
          <a:xfrm>
            <a:off x="1180381" y="4721700"/>
            <a:ext cx="6546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Harmonization activity, from May 2017 to February/March 2018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438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Harmonization status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</a:pPr>
            <a:r>
              <a:rPr lang="en-GB" sz="2000" b="1" dirty="0" smtClean="0"/>
              <a:t>Batch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Harmonization activity presentation to WG12/21 done 7 September 2017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1</a:t>
            </a:r>
            <a:r>
              <a:rPr lang="en-GB" sz="1800" baseline="30000" dirty="0" smtClean="0"/>
              <a:t>st</a:t>
            </a:r>
            <a:r>
              <a:rPr lang="en-GB" sz="1800" dirty="0" smtClean="0"/>
              <a:t> CTC presentation to WG12/21 done 5 October 2017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Recent harmonization workshop (Darmstadt, 13-14 October 2017) </a:t>
            </a:r>
          </a:p>
          <a:p>
            <a:pPr marL="531813" lvl="1" indent="0">
              <a:spcAft>
                <a:spcPts val="600"/>
              </a:spcAft>
              <a:buNone/>
            </a:pPr>
            <a:r>
              <a:rPr lang="en-GB" sz="1600" dirty="0" smtClean="0"/>
              <a:t>Good technical progress, agreed completion plan.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Completion Plan:</a:t>
            </a:r>
            <a:endParaRPr lang="en-GB" sz="1800" dirty="0"/>
          </a:p>
          <a:p>
            <a:pPr marL="0" indent="0"/>
            <a:endParaRPr lang="en-GB" sz="1800" dirty="0" smtClean="0"/>
          </a:p>
          <a:p>
            <a:pPr marL="0" indent="0"/>
            <a:endParaRPr lang="en-GB" sz="1800" dirty="0" smtClean="0"/>
          </a:p>
          <a:p>
            <a:pPr marL="0" indent="0"/>
            <a:endParaRPr lang="en-GB" sz="1800" dirty="0" smtClean="0"/>
          </a:p>
          <a:p>
            <a:pPr marL="0" indent="0"/>
            <a:r>
              <a:rPr lang="en-GB" sz="2000" b="1" dirty="0" smtClean="0"/>
              <a:t>Batch 2</a:t>
            </a:r>
            <a:endParaRPr lang="en-GB" sz="2000" b="1" dirty="0"/>
          </a:p>
          <a:p>
            <a:pPr marL="0" indent="0"/>
            <a:r>
              <a:rPr lang="en-GB" sz="1800" dirty="0" smtClean="0"/>
              <a:t>Results to be delivered by March 2018 the latest</a:t>
            </a:r>
            <a:r>
              <a:rPr lang="en-GB" sz="1800" dirty="0" smtClean="0">
                <a:solidFill>
                  <a:srgbClr val="FF0000"/>
                </a:solidFill>
              </a:rPr>
              <a:t> (to be confirmed)</a:t>
            </a:r>
          </a:p>
          <a:p>
            <a:pPr marL="0" indent="0"/>
            <a:r>
              <a:rPr lang="en-GB" sz="1800" dirty="0" smtClean="0">
                <a:solidFill>
                  <a:srgbClr val="FF0000"/>
                </a:solidFill>
              </a:rPr>
              <a:t>Need to fund and launch Harmonization Batch 2 contracts.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828798" y="3379303"/>
            <a:ext cx="7460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All Batch 1 CTC </a:t>
            </a:r>
            <a:r>
              <a:rPr lang="en-GB" sz="1600" b="1" dirty="0" err="1" smtClean="0"/>
              <a:t>SysML</a:t>
            </a:r>
            <a:r>
              <a:rPr lang="en-GB" sz="1600" b="1" dirty="0" smtClean="0"/>
              <a:t> models + mappings to ARM + technical documentation </a:t>
            </a:r>
            <a:r>
              <a:rPr lang="en-GB" sz="1600" dirty="0" smtClean="0"/>
              <a:t>will be delivered by mid-November</a:t>
            </a:r>
          </a:p>
          <a:p>
            <a:r>
              <a:rPr lang="en-GB" sz="1600" dirty="0" smtClean="0"/>
              <a:t>All Batch 1 CTC </a:t>
            </a:r>
            <a:r>
              <a:rPr lang="en-GB" sz="1600" b="1" dirty="0" smtClean="0"/>
              <a:t>1st version of Reference Data and OCL constraints </a:t>
            </a:r>
            <a:r>
              <a:rPr lang="en-GB" sz="1600" dirty="0" smtClean="0"/>
              <a:t>to be delivered by end November.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13264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CMA">
  <a:themeElements>
    <a:clrScheme name="">
      <a:dk1>
        <a:srgbClr val="000000"/>
      </a:dk1>
      <a:lt1>
        <a:srgbClr val="FFFFFF"/>
      </a:lt1>
      <a:dk2>
        <a:srgbClr val="0052BA"/>
      </a:dk2>
      <a:lt2>
        <a:srgbClr val="DDDDDD"/>
      </a:lt2>
      <a:accent1>
        <a:srgbClr val="99CCFF"/>
      </a:accent1>
      <a:accent2>
        <a:srgbClr val="3333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E7"/>
      </a:accent6>
      <a:hlink>
        <a:srgbClr val="FF9933"/>
      </a:hlink>
      <a:folHlink>
        <a:srgbClr val="4D4D4D"/>
      </a:folHlink>
    </a:clrScheme>
    <a:fontScheme name="AECM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90000"/>
          <a:buFont typeface="Monotype Sorts" pitchFamily="2" charset="2"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90000"/>
          <a:buFont typeface="Monotype Sorts" pitchFamily="2" charset="2"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AEC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EC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EC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Office\Templates\AECMA.pot</Template>
  <TotalTime>0</TotalTime>
  <Words>797</Words>
  <Application>Microsoft Office PowerPoint</Application>
  <PresentationFormat>Format A4 (210 x 297 mm)</PresentationFormat>
  <Paragraphs>200</Paragraphs>
  <Slides>7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AECMA</vt:lpstr>
      <vt:lpstr>Présentation PowerPoint</vt:lpstr>
      <vt:lpstr>Why AP239 ed3: move to a consistent set of standards</vt:lpstr>
      <vt:lpstr>Project overall planning</vt:lpstr>
      <vt:lpstr>Harmonization work objective</vt:lpstr>
      <vt:lpstr>STEP Core Technical Capabilities used by AP242 ed2 and AP239 ed3</vt:lpstr>
      <vt:lpstr>Harmonization costs/funding</vt:lpstr>
      <vt:lpstr>Harmonization status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DC</dc:creator>
  <cp:lastModifiedBy>BAUDIER, Yves</cp:lastModifiedBy>
  <cp:revision>796</cp:revision>
  <cp:lastPrinted>2014-04-10T09:14:40Z</cp:lastPrinted>
  <dcterms:created xsi:type="dcterms:W3CDTF">1999-01-06T11:33:51Z</dcterms:created>
  <dcterms:modified xsi:type="dcterms:W3CDTF">2017-10-18T14:14:51Z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</Properties>
</file>