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14" r:id="rId2"/>
    <p:sldId id="456" r:id="rId3"/>
    <p:sldId id="403" r:id="rId4"/>
    <p:sldId id="442" r:id="rId5"/>
    <p:sldId id="406" r:id="rId6"/>
    <p:sldId id="429" r:id="rId7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0000FF"/>
    <a:srgbClr val="F37029"/>
    <a:srgbClr val="EE42D5"/>
    <a:srgbClr val="00205B"/>
    <a:srgbClr val="FFFF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7254" autoAdjust="0"/>
    <p:restoredTop sz="95382" autoAdjust="0"/>
  </p:normalViewPr>
  <p:slideViewPr>
    <p:cSldViewPr snapToGrid="0">
      <p:cViewPr varScale="1">
        <p:scale>
          <a:sx n="67" d="100"/>
          <a:sy n="67" d="100"/>
        </p:scale>
        <p:origin x="67" y="9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BF1EE708-CD72-3842-B753-94CA2A25DCEE}" type="datetimeFigureOut">
              <a:rPr lang="fr-FR" smtClean="0"/>
              <a:t>17/10/2017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B70B1DDE-7D21-184D-98A7-0EC8673085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21171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C1271DAF-6830-436A-A0C9-03780CAB7DA0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3B5AA239-AD6F-42F2-AA03-5B096C04A4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8385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6E2CB-B494-8140-B4D0-842AFDC66C50}" type="datetime1">
              <a:rPr lang="en-US" smtClean="0"/>
              <a:t>10/17/2017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26642" y="6356350"/>
            <a:ext cx="2743200" cy="365125"/>
          </a:xfrm>
        </p:spPr>
        <p:txBody>
          <a:bodyPr/>
          <a:lstStyle/>
          <a:p>
            <a:fld id="{5B2B6CFE-E656-428F-A09E-EDBE6ED80CE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806116" y="6039088"/>
            <a:ext cx="10294006" cy="864095"/>
            <a:chOff x="381286" y="3780632"/>
            <a:chExt cx="10294006" cy="864095"/>
          </a:xfrm>
        </p:grpSpPr>
        <p:pic>
          <p:nvPicPr>
            <p:cNvPr id="8" name="Image 5" descr="Logo_GALIA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8322" y="3924647"/>
              <a:ext cx="1275095" cy="5312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Groupe 8"/>
            <p:cNvGrpSpPr>
              <a:grpSpLocks/>
            </p:cNvGrpSpPr>
            <p:nvPr/>
          </p:nvGrpSpPr>
          <p:grpSpPr bwMode="auto">
            <a:xfrm>
              <a:off x="1962324" y="3906929"/>
              <a:ext cx="956065" cy="521774"/>
              <a:chOff x="304" y="359"/>
              <a:chExt cx="740" cy="493"/>
            </a:xfrm>
          </p:grpSpPr>
          <p:pic>
            <p:nvPicPr>
              <p:cNvPr id="18" name="Picture 26" descr="ASD_logo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4" y="359"/>
                <a:ext cx="668" cy="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Picture 2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" y="620"/>
                <a:ext cx="690" cy="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286" y="3852639"/>
              <a:ext cx="1004974" cy="546941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C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DDDDDD"/>
                    </a:outerShdw>
                  </a:effectLst>
                </a14:hiddenEffects>
              </a:ext>
            </a:extLst>
          </p:spPr>
        </p:pic>
        <p:grpSp>
          <p:nvGrpSpPr>
            <p:cNvPr id="11" name="Group 14"/>
            <p:cNvGrpSpPr>
              <a:grpSpLocks/>
            </p:cNvGrpSpPr>
            <p:nvPr/>
          </p:nvGrpSpPr>
          <p:grpSpPr bwMode="auto">
            <a:xfrm>
              <a:off x="8443044" y="3847411"/>
              <a:ext cx="1187662" cy="797316"/>
              <a:chOff x="6525" y="12183"/>
              <a:chExt cx="1755" cy="1317"/>
            </a:xfrm>
          </p:grpSpPr>
          <p:sp>
            <p:nvSpPr>
              <p:cNvPr id="16" name="Text Box 29"/>
              <p:cNvSpPr txBox="1">
                <a:spLocks noChangeArrowheads="1"/>
              </p:cNvSpPr>
              <p:nvPr/>
            </p:nvSpPr>
            <p:spPr bwMode="auto">
              <a:xfrm>
                <a:off x="6525" y="12884"/>
                <a:ext cx="1755" cy="6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fr-FR" sz="1800" b="1" i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PDES, Inc.</a:t>
                </a:r>
                <a:endParaRPr kumimoji="0" lang="fr-FR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17" name="Picture 30" descr="pdesinc_gold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5" y="12183"/>
                <a:ext cx="858" cy="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2" name="Picture 2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6868" y="3996655"/>
              <a:ext cx="1192160" cy="392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2660" y="3996655"/>
              <a:ext cx="1432342" cy="3672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3163" y="3780632"/>
              <a:ext cx="1152129" cy="686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Objet 19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376737" y="3852640"/>
              <a:ext cx="554139" cy="622598"/>
            </a:xfrm>
            <a:prstGeom prst="rect">
              <a:avLst/>
            </a:prstGeom>
            <a:noFill/>
          </p:spPr>
        </p:pic>
      </p:grpSp>
      <p:sp>
        <p:nvSpPr>
          <p:cNvPr id="5" name="ZoneTexte 4"/>
          <p:cNvSpPr txBox="1"/>
          <p:nvPr userDrawn="1"/>
        </p:nvSpPr>
        <p:spPr>
          <a:xfrm>
            <a:off x="3603810" y="1"/>
            <a:ext cx="42702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smtClean="0"/>
              <a:t>STEP AP242 e2 Steering Committee of the 19</a:t>
            </a:r>
            <a:r>
              <a:rPr lang="en-GB" sz="1200" b="1" baseline="30000" dirty="0" smtClean="0"/>
              <a:t>th</a:t>
            </a:r>
            <a:r>
              <a:rPr lang="en-GB" sz="1200" b="1" dirty="0" smtClean="0"/>
              <a:t> of  October 2017 </a:t>
            </a:r>
            <a:endParaRPr lang="en-GB" sz="1200" b="1" dirty="0"/>
          </a:p>
        </p:txBody>
      </p:sp>
    </p:spTree>
    <p:extLst>
      <p:ext uri="{BB962C8B-B14F-4D97-AF65-F5344CB8AC3E}">
        <p14:creationId xmlns:p14="http://schemas.microsoft.com/office/powerpoint/2010/main" val="2231930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48E39-E128-6F45-B7EA-B55F551C4AF9}" type="datetime1">
              <a:rPr lang="en-US" smtClean="0"/>
              <a:t>10/17/2017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 242 Ed2 Virtual Kickoff - September 2, 2014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375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465BA-ECC4-1548-AF4A-097A3F0B3512}" type="datetime1">
              <a:rPr lang="en-US" smtClean="0"/>
              <a:t>10/17/2017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948997" y="5674817"/>
            <a:ext cx="10294006" cy="864095"/>
            <a:chOff x="381286" y="3780632"/>
            <a:chExt cx="10294006" cy="864095"/>
          </a:xfrm>
        </p:grpSpPr>
        <p:pic>
          <p:nvPicPr>
            <p:cNvPr id="8" name="Image 5" descr="Logo_GALIA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8322" y="3924647"/>
              <a:ext cx="1275095" cy="5312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Groupe 8"/>
            <p:cNvGrpSpPr>
              <a:grpSpLocks/>
            </p:cNvGrpSpPr>
            <p:nvPr/>
          </p:nvGrpSpPr>
          <p:grpSpPr bwMode="auto">
            <a:xfrm>
              <a:off x="1962324" y="3906929"/>
              <a:ext cx="956065" cy="521774"/>
              <a:chOff x="304" y="359"/>
              <a:chExt cx="740" cy="493"/>
            </a:xfrm>
          </p:grpSpPr>
          <p:pic>
            <p:nvPicPr>
              <p:cNvPr id="18" name="Picture 26" descr="ASD_logo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4" y="359"/>
                <a:ext cx="668" cy="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Picture 2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" y="620"/>
                <a:ext cx="690" cy="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286" y="3852639"/>
              <a:ext cx="1004974" cy="546941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C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DDDDDD"/>
                    </a:outerShdw>
                  </a:effectLst>
                </a14:hiddenEffects>
              </a:ext>
            </a:extLst>
          </p:spPr>
        </p:pic>
        <p:grpSp>
          <p:nvGrpSpPr>
            <p:cNvPr id="11" name="Group 14"/>
            <p:cNvGrpSpPr>
              <a:grpSpLocks/>
            </p:cNvGrpSpPr>
            <p:nvPr/>
          </p:nvGrpSpPr>
          <p:grpSpPr bwMode="auto">
            <a:xfrm>
              <a:off x="8443044" y="3847411"/>
              <a:ext cx="1187662" cy="797316"/>
              <a:chOff x="6525" y="12183"/>
              <a:chExt cx="1755" cy="1317"/>
            </a:xfrm>
          </p:grpSpPr>
          <p:sp>
            <p:nvSpPr>
              <p:cNvPr id="16" name="Text Box 29"/>
              <p:cNvSpPr txBox="1">
                <a:spLocks noChangeArrowheads="1"/>
              </p:cNvSpPr>
              <p:nvPr/>
            </p:nvSpPr>
            <p:spPr bwMode="auto">
              <a:xfrm>
                <a:off x="6525" y="12884"/>
                <a:ext cx="1755" cy="6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fr-FR" sz="1800" b="1" i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PDES, Inc.</a:t>
                </a:r>
                <a:endParaRPr kumimoji="0" lang="fr-FR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17" name="Picture 30" descr="pdesinc_gold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5" y="12183"/>
                <a:ext cx="858" cy="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2" name="Picture 2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6868" y="3996655"/>
              <a:ext cx="1192160" cy="392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2660" y="3996655"/>
              <a:ext cx="1432342" cy="3672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3163" y="3780632"/>
              <a:ext cx="1152129" cy="686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Objet 19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376737" y="3852640"/>
              <a:ext cx="554139" cy="62259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500156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1B554-5EC2-9345-8C5E-F341AAF08C42}" type="datetime1">
              <a:rPr lang="en-US" smtClean="0"/>
              <a:t>10/17/2017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838200" y="5744915"/>
            <a:ext cx="10294006" cy="864095"/>
            <a:chOff x="381286" y="3780632"/>
            <a:chExt cx="10294006" cy="864095"/>
          </a:xfrm>
        </p:grpSpPr>
        <p:pic>
          <p:nvPicPr>
            <p:cNvPr id="8" name="Image 5" descr="Logo_GALIA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8322" y="3924647"/>
              <a:ext cx="1275095" cy="5312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Groupe 8"/>
            <p:cNvGrpSpPr>
              <a:grpSpLocks/>
            </p:cNvGrpSpPr>
            <p:nvPr/>
          </p:nvGrpSpPr>
          <p:grpSpPr bwMode="auto">
            <a:xfrm>
              <a:off x="1962324" y="3906929"/>
              <a:ext cx="956065" cy="521774"/>
              <a:chOff x="304" y="359"/>
              <a:chExt cx="740" cy="493"/>
            </a:xfrm>
          </p:grpSpPr>
          <p:pic>
            <p:nvPicPr>
              <p:cNvPr id="18" name="Picture 26" descr="ASD_logo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4" y="359"/>
                <a:ext cx="668" cy="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Picture 2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" y="620"/>
                <a:ext cx="690" cy="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286" y="3852639"/>
              <a:ext cx="1004974" cy="546941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C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DDDDDD"/>
                    </a:outerShdw>
                  </a:effectLst>
                </a14:hiddenEffects>
              </a:ext>
            </a:extLst>
          </p:spPr>
        </p:pic>
        <p:grpSp>
          <p:nvGrpSpPr>
            <p:cNvPr id="11" name="Group 14"/>
            <p:cNvGrpSpPr>
              <a:grpSpLocks/>
            </p:cNvGrpSpPr>
            <p:nvPr/>
          </p:nvGrpSpPr>
          <p:grpSpPr bwMode="auto">
            <a:xfrm>
              <a:off x="8443044" y="3847411"/>
              <a:ext cx="1187662" cy="797316"/>
              <a:chOff x="6525" y="12183"/>
              <a:chExt cx="1755" cy="1317"/>
            </a:xfrm>
          </p:grpSpPr>
          <p:sp>
            <p:nvSpPr>
              <p:cNvPr id="16" name="Text Box 29"/>
              <p:cNvSpPr txBox="1">
                <a:spLocks noChangeArrowheads="1"/>
              </p:cNvSpPr>
              <p:nvPr/>
            </p:nvSpPr>
            <p:spPr bwMode="auto">
              <a:xfrm>
                <a:off x="6525" y="12884"/>
                <a:ext cx="1755" cy="6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fr-FR" sz="1800" b="1" i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PDES, Inc.</a:t>
                </a:r>
                <a:endParaRPr kumimoji="0" lang="fr-FR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17" name="Picture 30" descr="pdesinc_gold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5" y="12183"/>
                <a:ext cx="858" cy="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2" name="Picture 2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6868" y="3996655"/>
              <a:ext cx="1192160" cy="392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2660" y="3996655"/>
              <a:ext cx="1432342" cy="3672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3163" y="3780632"/>
              <a:ext cx="1152129" cy="686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Objet 19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376737" y="3852640"/>
              <a:ext cx="554139" cy="62259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3578565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de-DE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altLang="de-DE" smtClean="0"/>
              <a:t>6 June 2017</a:t>
            </a:r>
            <a:endParaRPr lang="de-DE" altLang="de-D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114C8-F7F2-4E05-9CAE-DDD3D22A4BE8}" type="slidenum">
              <a:rPr lang="de-DE" altLang="de-DE" smtClean="0"/>
              <a:pPr/>
              <a:t>‹#›</a:t>
            </a:fld>
            <a:endParaRPr lang="de-DE" altLang="de-DE"/>
          </a:p>
        </p:txBody>
      </p:sp>
      <p:sp>
        <p:nvSpPr>
          <p:cNvPr id="4" name="ZoneTexte 3"/>
          <p:cNvSpPr txBox="1"/>
          <p:nvPr userDrawn="1"/>
        </p:nvSpPr>
        <p:spPr>
          <a:xfrm>
            <a:off x="3314866" y="0"/>
            <a:ext cx="5490157" cy="2866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The Role of ISO 10303 STEP AP242 in the Aerospace and Defence industries</a:t>
            </a:r>
            <a:endParaRPr lang="en-GB" sz="1200" dirty="0"/>
          </a:p>
        </p:txBody>
      </p:sp>
      <p:sp>
        <p:nvSpPr>
          <p:cNvPr id="8" name="ZoneTexte 7"/>
          <p:cNvSpPr txBox="1"/>
          <p:nvPr userDrawn="1"/>
        </p:nvSpPr>
        <p:spPr>
          <a:xfrm>
            <a:off x="11102223" y="0"/>
            <a:ext cx="989373" cy="270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 smtClean="0"/>
              <a:t>19</a:t>
            </a:r>
            <a:r>
              <a:rPr lang="en-GB" sz="1100" baseline="0" dirty="0" smtClean="0"/>
              <a:t> Oct. 2017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2466692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579F-C128-574A-837E-D7158ECEB81C}" type="datetime1">
              <a:rPr lang="en-US" smtClean="0"/>
              <a:t>10/17/2017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934452" y="6094269"/>
            <a:ext cx="10294006" cy="864095"/>
            <a:chOff x="381286" y="3780632"/>
            <a:chExt cx="10294006" cy="864095"/>
          </a:xfrm>
        </p:grpSpPr>
        <p:pic>
          <p:nvPicPr>
            <p:cNvPr id="8" name="Image 5" descr="Logo_GALIA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8322" y="3924647"/>
              <a:ext cx="1275095" cy="5312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Groupe 8"/>
            <p:cNvGrpSpPr>
              <a:grpSpLocks/>
            </p:cNvGrpSpPr>
            <p:nvPr/>
          </p:nvGrpSpPr>
          <p:grpSpPr bwMode="auto">
            <a:xfrm>
              <a:off x="1962324" y="3906929"/>
              <a:ext cx="956065" cy="521774"/>
              <a:chOff x="304" y="359"/>
              <a:chExt cx="740" cy="493"/>
            </a:xfrm>
          </p:grpSpPr>
          <p:pic>
            <p:nvPicPr>
              <p:cNvPr id="18" name="Picture 26" descr="ASD_logo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4" y="359"/>
                <a:ext cx="668" cy="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Picture 2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" y="620"/>
                <a:ext cx="690" cy="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286" y="3852639"/>
              <a:ext cx="1004974" cy="546941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C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DDDDDD"/>
                    </a:outerShdw>
                  </a:effectLst>
                </a14:hiddenEffects>
              </a:ext>
            </a:extLst>
          </p:spPr>
        </p:pic>
        <p:grpSp>
          <p:nvGrpSpPr>
            <p:cNvPr id="11" name="Group 14"/>
            <p:cNvGrpSpPr>
              <a:grpSpLocks/>
            </p:cNvGrpSpPr>
            <p:nvPr/>
          </p:nvGrpSpPr>
          <p:grpSpPr bwMode="auto">
            <a:xfrm>
              <a:off x="8443044" y="3847411"/>
              <a:ext cx="1187662" cy="797316"/>
              <a:chOff x="6525" y="12183"/>
              <a:chExt cx="1755" cy="1317"/>
            </a:xfrm>
          </p:grpSpPr>
          <p:sp>
            <p:nvSpPr>
              <p:cNvPr id="16" name="Text Box 29"/>
              <p:cNvSpPr txBox="1">
                <a:spLocks noChangeArrowheads="1"/>
              </p:cNvSpPr>
              <p:nvPr/>
            </p:nvSpPr>
            <p:spPr bwMode="auto">
              <a:xfrm>
                <a:off x="6525" y="12884"/>
                <a:ext cx="1755" cy="6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fr-FR" sz="1800" b="1" i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PDES, Inc.</a:t>
                </a:r>
                <a:endParaRPr kumimoji="0" lang="fr-FR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17" name="Picture 30" descr="pdesinc_gold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5" y="12183"/>
                <a:ext cx="858" cy="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2" name="Picture 2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6868" y="3996655"/>
              <a:ext cx="1192160" cy="392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2660" y="3996655"/>
              <a:ext cx="1432342" cy="3672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3163" y="3780632"/>
              <a:ext cx="1152129" cy="686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Objet 19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376737" y="3852640"/>
              <a:ext cx="554139" cy="62259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412935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070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833" y="1483751"/>
            <a:ext cx="10515600" cy="476876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2A843-08F4-D740-8855-98A249D36F5D}" type="datetime1">
              <a:rPr lang="en-US" smtClean="0"/>
              <a:t>10/17/2017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/>
          </p:nvPr>
        </p:nvSpPr>
        <p:spPr>
          <a:xfrm>
            <a:off x="857247" y="1000848"/>
            <a:ext cx="10500957" cy="630237"/>
          </a:xfrm>
        </p:spPr>
        <p:txBody>
          <a:bodyPr/>
          <a:lstStyle>
            <a:lvl1pPr marL="0" indent="0">
              <a:buNone/>
              <a:defRPr i="1">
                <a:latin typeface="+mj-lt"/>
              </a:defRPr>
            </a:lvl1pPr>
          </a:lstStyle>
          <a:p>
            <a:pPr lvl="0"/>
            <a:r>
              <a:rPr lang="fr-FR" dirty="0" smtClean="0"/>
              <a:t>Cliquez pour modifier les styles du texte du masque</a:t>
            </a:r>
            <a:endParaRPr lang="en-GB" dirty="0"/>
          </a:p>
        </p:txBody>
      </p:sp>
      <p:pic>
        <p:nvPicPr>
          <p:cNvPr id="10" name="Image 5" descr="Logo_GAL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2453" y="2434383"/>
            <a:ext cx="1275095" cy="531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e 8"/>
          <p:cNvGrpSpPr>
            <a:grpSpLocks/>
          </p:cNvGrpSpPr>
          <p:nvPr/>
        </p:nvGrpSpPr>
        <p:grpSpPr bwMode="auto">
          <a:xfrm>
            <a:off x="11181483" y="909789"/>
            <a:ext cx="956065" cy="521774"/>
            <a:chOff x="304" y="359"/>
            <a:chExt cx="740" cy="493"/>
          </a:xfrm>
        </p:grpSpPr>
        <p:pic>
          <p:nvPicPr>
            <p:cNvPr id="20" name="Picture 26" descr="ASD_log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" y="359"/>
              <a:ext cx="668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" y="620"/>
              <a:ext cx="690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2574" y="45070"/>
            <a:ext cx="1004974" cy="54694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/>
                  </a:outerShdw>
                </a:effectLst>
              </a14:hiddenEffects>
            </a:ext>
          </a:extLst>
        </p:spPr>
      </p:pic>
      <p:grpSp>
        <p:nvGrpSpPr>
          <p:cNvPr id="13" name="Group 14"/>
          <p:cNvGrpSpPr>
            <a:grpSpLocks/>
          </p:cNvGrpSpPr>
          <p:nvPr/>
        </p:nvGrpSpPr>
        <p:grpSpPr bwMode="auto">
          <a:xfrm>
            <a:off x="10949886" y="4934235"/>
            <a:ext cx="1187662" cy="797316"/>
            <a:chOff x="6525" y="12183"/>
            <a:chExt cx="1755" cy="1317"/>
          </a:xfrm>
        </p:grpSpPr>
        <p:sp>
          <p:nvSpPr>
            <p:cNvPr id="18" name="Text Box 29"/>
            <p:cNvSpPr txBox="1">
              <a:spLocks noChangeArrowheads="1"/>
            </p:cNvSpPr>
            <p:nvPr/>
          </p:nvSpPr>
          <p:spPr bwMode="auto">
            <a:xfrm>
              <a:off x="6525" y="12884"/>
              <a:ext cx="1755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sz="1800" b="1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PDES, Inc.</a:t>
              </a: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9" name="Picture 30" descr="pdesinc_gold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5" y="12183"/>
              <a:ext cx="858" cy="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Picture 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5388" y="4223827"/>
            <a:ext cx="1192160" cy="392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5206" y="1749341"/>
            <a:ext cx="1432342" cy="367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344" y="6049330"/>
            <a:ext cx="1152129" cy="68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Objet 1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1583409" y="3283451"/>
            <a:ext cx="554139" cy="6225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55297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B0868-4AA9-7E4A-90C9-0042D4B22BF5}" type="datetime1">
              <a:rPr lang="en-US" smtClean="0"/>
              <a:t>10/17/2017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059794" y="5818022"/>
            <a:ext cx="10294006" cy="864095"/>
            <a:chOff x="381286" y="3780632"/>
            <a:chExt cx="10294006" cy="864095"/>
          </a:xfrm>
        </p:grpSpPr>
        <p:pic>
          <p:nvPicPr>
            <p:cNvPr id="8" name="Image 5" descr="Logo_GALIA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8322" y="3924647"/>
              <a:ext cx="1275095" cy="5312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Groupe 8"/>
            <p:cNvGrpSpPr>
              <a:grpSpLocks/>
            </p:cNvGrpSpPr>
            <p:nvPr/>
          </p:nvGrpSpPr>
          <p:grpSpPr bwMode="auto">
            <a:xfrm>
              <a:off x="1962324" y="3906929"/>
              <a:ext cx="956065" cy="521774"/>
              <a:chOff x="304" y="359"/>
              <a:chExt cx="740" cy="493"/>
            </a:xfrm>
          </p:grpSpPr>
          <p:pic>
            <p:nvPicPr>
              <p:cNvPr id="18" name="Picture 26" descr="ASD_logo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4" y="359"/>
                <a:ext cx="668" cy="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Picture 2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" y="620"/>
                <a:ext cx="690" cy="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286" y="3852639"/>
              <a:ext cx="1004974" cy="546941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C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DDDDDD"/>
                    </a:outerShdw>
                  </a:effectLst>
                </a14:hiddenEffects>
              </a:ext>
            </a:extLst>
          </p:spPr>
        </p:pic>
        <p:grpSp>
          <p:nvGrpSpPr>
            <p:cNvPr id="11" name="Group 14"/>
            <p:cNvGrpSpPr>
              <a:grpSpLocks/>
            </p:cNvGrpSpPr>
            <p:nvPr/>
          </p:nvGrpSpPr>
          <p:grpSpPr bwMode="auto">
            <a:xfrm>
              <a:off x="8443044" y="3847411"/>
              <a:ext cx="1187662" cy="797316"/>
              <a:chOff x="6525" y="12183"/>
              <a:chExt cx="1755" cy="1317"/>
            </a:xfrm>
          </p:grpSpPr>
          <p:sp>
            <p:nvSpPr>
              <p:cNvPr id="16" name="Text Box 29"/>
              <p:cNvSpPr txBox="1">
                <a:spLocks noChangeArrowheads="1"/>
              </p:cNvSpPr>
              <p:nvPr/>
            </p:nvSpPr>
            <p:spPr bwMode="auto">
              <a:xfrm>
                <a:off x="6525" y="12884"/>
                <a:ext cx="1755" cy="6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fr-FR" sz="1800" b="1" i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PDES, Inc.</a:t>
                </a:r>
                <a:endParaRPr kumimoji="0" lang="fr-FR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17" name="Picture 30" descr="pdesinc_gold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5" y="12183"/>
                <a:ext cx="858" cy="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2" name="Picture 2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6868" y="3996655"/>
              <a:ext cx="1192160" cy="392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2660" y="3996655"/>
              <a:ext cx="1432342" cy="3672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3163" y="3780632"/>
              <a:ext cx="1152129" cy="686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Objet 19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376737" y="3852640"/>
              <a:ext cx="554139" cy="62259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674381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D9243-6625-6747-8EFE-2BB6F1B3F72F}" type="datetime1">
              <a:rPr lang="en-US" smtClean="0"/>
              <a:t>10/17/2017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838200" y="5744915"/>
            <a:ext cx="10294006" cy="864095"/>
            <a:chOff x="381286" y="3780632"/>
            <a:chExt cx="10294006" cy="864095"/>
          </a:xfrm>
        </p:grpSpPr>
        <p:pic>
          <p:nvPicPr>
            <p:cNvPr id="9" name="Image 5" descr="Logo_GALIA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8322" y="3924647"/>
              <a:ext cx="1275095" cy="5312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Groupe 8"/>
            <p:cNvGrpSpPr>
              <a:grpSpLocks/>
            </p:cNvGrpSpPr>
            <p:nvPr/>
          </p:nvGrpSpPr>
          <p:grpSpPr bwMode="auto">
            <a:xfrm>
              <a:off x="1962324" y="3906929"/>
              <a:ext cx="956065" cy="521774"/>
              <a:chOff x="304" y="359"/>
              <a:chExt cx="740" cy="493"/>
            </a:xfrm>
          </p:grpSpPr>
          <p:pic>
            <p:nvPicPr>
              <p:cNvPr id="19" name="Picture 26" descr="ASD_logo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4" y="359"/>
                <a:ext cx="668" cy="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" name="Picture 2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" y="620"/>
                <a:ext cx="690" cy="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286" y="3852639"/>
              <a:ext cx="1004974" cy="546941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C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DDDDDD"/>
                    </a:outerShdw>
                  </a:effectLst>
                </a14:hiddenEffects>
              </a:ext>
            </a:extLst>
          </p:spPr>
        </p:pic>
        <p:grpSp>
          <p:nvGrpSpPr>
            <p:cNvPr id="12" name="Group 14"/>
            <p:cNvGrpSpPr>
              <a:grpSpLocks/>
            </p:cNvGrpSpPr>
            <p:nvPr/>
          </p:nvGrpSpPr>
          <p:grpSpPr bwMode="auto">
            <a:xfrm>
              <a:off x="8443044" y="3847411"/>
              <a:ext cx="1187662" cy="797316"/>
              <a:chOff x="6525" y="12183"/>
              <a:chExt cx="1755" cy="1317"/>
            </a:xfrm>
          </p:grpSpPr>
          <p:sp>
            <p:nvSpPr>
              <p:cNvPr id="17" name="Text Box 29"/>
              <p:cNvSpPr txBox="1">
                <a:spLocks noChangeArrowheads="1"/>
              </p:cNvSpPr>
              <p:nvPr/>
            </p:nvSpPr>
            <p:spPr bwMode="auto">
              <a:xfrm>
                <a:off x="6525" y="12884"/>
                <a:ext cx="1755" cy="6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fr-FR" sz="1800" b="1" i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PDES, Inc.</a:t>
                </a:r>
                <a:endParaRPr kumimoji="0" lang="fr-FR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18" name="Picture 30" descr="pdesinc_gold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5" y="12183"/>
                <a:ext cx="858" cy="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3" name="Picture 2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6868" y="3996655"/>
              <a:ext cx="1192160" cy="392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2660" y="3996655"/>
              <a:ext cx="1432342" cy="3672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2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3163" y="3780632"/>
              <a:ext cx="1152129" cy="686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Objet 19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376737" y="3852640"/>
              <a:ext cx="554139" cy="62259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167356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75285-0C6F-C449-A29A-E39FE807D328}" type="datetime1">
              <a:rPr lang="en-US" smtClean="0"/>
              <a:t>10/17/2017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 242 Ed2 Virtual Kickoff - September 2, 2014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185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AB867-7DF5-9F41-BF74-B33561FCD131}" type="datetime1">
              <a:rPr lang="en-US" smtClean="0"/>
              <a:t>10/17/2017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AP 242 Ed2 Virtual Kickoff - September 2, 2014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52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669BA-2DA3-D04E-8610-77D07CF21C55}" type="datetime1">
              <a:rPr lang="en-US" smtClean="0"/>
              <a:t>10/17/2017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948997" y="5857380"/>
            <a:ext cx="10294006" cy="864095"/>
            <a:chOff x="381286" y="3780632"/>
            <a:chExt cx="10294006" cy="864095"/>
          </a:xfrm>
        </p:grpSpPr>
        <p:pic>
          <p:nvPicPr>
            <p:cNvPr id="6" name="Image 5" descr="Logo_GALIA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8322" y="3924647"/>
              <a:ext cx="1275095" cy="5312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Groupe 8"/>
            <p:cNvGrpSpPr>
              <a:grpSpLocks/>
            </p:cNvGrpSpPr>
            <p:nvPr/>
          </p:nvGrpSpPr>
          <p:grpSpPr bwMode="auto">
            <a:xfrm>
              <a:off x="1962324" y="3906929"/>
              <a:ext cx="956065" cy="521774"/>
              <a:chOff x="304" y="359"/>
              <a:chExt cx="740" cy="493"/>
            </a:xfrm>
          </p:grpSpPr>
          <p:pic>
            <p:nvPicPr>
              <p:cNvPr id="16" name="Picture 26" descr="ASD_logo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4" y="359"/>
                <a:ext cx="668" cy="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" name="Picture 2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" y="620"/>
                <a:ext cx="690" cy="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286" y="3852639"/>
              <a:ext cx="1004974" cy="546941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C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DDDDDD"/>
                    </a:outerShdw>
                  </a:effectLst>
                </a14:hiddenEffects>
              </a:ext>
            </a:extLst>
          </p:spPr>
        </p:pic>
        <p:grpSp>
          <p:nvGrpSpPr>
            <p:cNvPr id="9" name="Group 14"/>
            <p:cNvGrpSpPr>
              <a:grpSpLocks/>
            </p:cNvGrpSpPr>
            <p:nvPr/>
          </p:nvGrpSpPr>
          <p:grpSpPr bwMode="auto">
            <a:xfrm>
              <a:off x="8443044" y="3847411"/>
              <a:ext cx="1187662" cy="797316"/>
              <a:chOff x="6525" y="12183"/>
              <a:chExt cx="1755" cy="1317"/>
            </a:xfrm>
          </p:grpSpPr>
          <p:sp>
            <p:nvSpPr>
              <p:cNvPr id="14" name="Text Box 29"/>
              <p:cNvSpPr txBox="1">
                <a:spLocks noChangeArrowheads="1"/>
              </p:cNvSpPr>
              <p:nvPr/>
            </p:nvSpPr>
            <p:spPr bwMode="auto">
              <a:xfrm>
                <a:off x="6525" y="12884"/>
                <a:ext cx="1755" cy="6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fr-FR" sz="1800" b="1" i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PDES, Inc.</a:t>
                </a:r>
                <a:endParaRPr kumimoji="0" lang="fr-FR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15" name="Picture 30" descr="pdesinc_gold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5" y="12183"/>
                <a:ext cx="858" cy="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0" name="Picture 2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6868" y="3996655"/>
              <a:ext cx="1192160" cy="392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2660" y="3996655"/>
              <a:ext cx="1432342" cy="3672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3163" y="3780632"/>
              <a:ext cx="1152129" cy="686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Objet 19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376737" y="3852640"/>
              <a:ext cx="554139" cy="62259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4024271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656A7-5468-8F4D-BF53-2DB987E80955}" type="datetime1">
              <a:rPr lang="en-US" smtClean="0"/>
              <a:t>10/17/2017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838200" y="5728748"/>
            <a:ext cx="10294006" cy="864095"/>
            <a:chOff x="381286" y="3780632"/>
            <a:chExt cx="10294006" cy="864095"/>
          </a:xfrm>
        </p:grpSpPr>
        <p:pic>
          <p:nvPicPr>
            <p:cNvPr id="9" name="Image 5" descr="Logo_GALIA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8322" y="3924647"/>
              <a:ext cx="1275095" cy="5312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Groupe 8"/>
            <p:cNvGrpSpPr>
              <a:grpSpLocks/>
            </p:cNvGrpSpPr>
            <p:nvPr/>
          </p:nvGrpSpPr>
          <p:grpSpPr bwMode="auto">
            <a:xfrm>
              <a:off x="1962324" y="3906929"/>
              <a:ext cx="956065" cy="521774"/>
              <a:chOff x="304" y="359"/>
              <a:chExt cx="740" cy="493"/>
            </a:xfrm>
          </p:grpSpPr>
          <p:pic>
            <p:nvPicPr>
              <p:cNvPr id="19" name="Picture 26" descr="ASD_logo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4" y="359"/>
                <a:ext cx="668" cy="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" name="Picture 2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" y="620"/>
                <a:ext cx="690" cy="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286" y="3852639"/>
              <a:ext cx="1004974" cy="546941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C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DDDDDD"/>
                    </a:outerShdw>
                  </a:effectLst>
                </a14:hiddenEffects>
              </a:ext>
            </a:extLst>
          </p:spPr>
        </p:pic>
        <p:grpSp>
          <p:nvGrpSpPr>
            <p:cNvPr id="12" name="Group 14"/>
            <p:cNvGrpSpPr>
              <a:grpSpLocks/>
            </p:cNvGrpSpPr>
            <p:nvPr/>
          </p:nvGrpSpPr>
          <p:grpSpPr bwMode="auto">
            <a:xfrm>
              <a:off x="8443044" y="3847411"/>
              <a:ext cx="1187662" cy="797316"/>
              <a:chOff x="6525" y="12183"/>
              <a:chExt cx="1755" cy="1317"/>
            </a:xfrm>
          </p:grpSpPr>
          <p:sp>
            <p:nvSpPr>
              <p:cNvPr id="17" name="Text Box 29"/>
              <p:cNvSpPr txBox="1">
                <a:spLocks noChangeArrowheads="1"/>
              </p:cNvSpPr>
              <p:nvPr/>
            </p:nvSpPr>
            <p:spPr bwMode="auto">
              <a:xfrm>
                <a:off x="6525" y="12884"/>
                <a:ext cx="1755" cy="6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fr-FR" sz="1800" b="1" i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PDES, Inc.</a:t>
                </a:r>
                <a:endParaRPr kumimoji="0" lang="fr-FR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18" name="Picture 30" descr="pdesinc_gold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5" y="12183"/>
                <a:ext cx="858" cy="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3" name="Picture 2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6868" y="3996655"/>
              <a:ext cx="1192160" cy="392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2660" y="3996655"/>
              <a:ext cx="1432342" cy="3672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2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3163" y="3780632"/>
              <a:ext cx="1152129" cy="686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Objet 19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376737" y="3852640"/>
              <a:ext cx="554139" cy="62259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971040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756C0-9C95-884F-8400-FCEC661DE1C2}" type="datetime1">
              <a:rPr lang="en-US" smtClean="0"/>
              <a:t>10/17/2017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AP 242 Ed2 Virtual Kickoff - September 2,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B6CFE-E656-428F-A09E-EDBE6ED80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15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713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/>
              <a:t>1</a:t>
            </a:fld>
            <a:endParaRPr lang="en-US"/>
          </a:p>
        </p:txBody>
      </p:sp>
      <p:sp>
        <p:nvSpPr>
          <p:cNvPr id="6" name="Title 4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GB" sz="4800" dirty="0"/>
              <a:t>STEP AP242 </a:t>
            </a:r>
            <a:r>
              <a:rPr lang="en-GB" sz="4800" dirty="0" smtClean="0"/>
              <a:t>e2 </a:t>
            </a:r>
            <a:r>
              <a:rPr lang="en-GB" sz="4800" dirty="0"/>
              <a:t/>
            </a:r>
            <a:br>
              <a:rPr lang="en-GB" sz="4800" dirty="0"/>
            </a:br>
            <a:r>
              <a:rPr lang="en-GB" sz="4800" dirty="0" smtClean="0"/>
              <a:t>AIA-ASD Collaboration</a:t>
            </a: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4800" dirty="0" smtClean="0"/>
              <a:t>18</a:t>
            </a:r>
            <a:r>
              <a:rPr lang="en-GB" sz="4800" baseline="30000" dirty="0" smtClean="0"/>
              <a:t>th</a:t>
            </a:r>
            <a:r>
              <a:rPr lang="en-GB" sz="4800" dirty="0" smtClean="0"/>
              <a:t> </a:t>
            </a:r>
            <a:r>
              <a:rPr lang="en-GB" sz="4800" dirty="0" smtClean="0"/>
              <a:t>of October 2017 </a:t>
            </a:r>
            <a:r>
              <a:rPr lang="en-GB" sz="4800" dirty="0"/>
              <a:t/>
            </a:r>
            <a:br>
              <a:rPr lang="en-GB" sz="4800" dirty="0"/>
            </a:br>
            <a:endParaRPr lang="en-GB" sz="4800" dirty="0"/>
          </a:p>
        </p:txBody>
      </p:sp>
      <p:sp>
        <p:nvSpPr>
          <p:cNvPr id="7" name="Subtitle 5"/>
          <p:cNvSpPr>
            <a:spLocks noGrp="1"/>
          </p:cNvSpPr>
          <p:nvPr>
            <p:ph type="subTitle" idx="1"/>
          </p:nvPr>
        </p:nvSpPr>
        <p:spPr>
          <a:xfrm>
            <a:off x="1524000" y="3430588"/>
            <a:ext cx="9144000" cy="1655762"/>
          </a:xfrm>
        </p:spPr>
        <p:txBody>
          <a:bodyPr>
            <a:normAutofit fontScale="77500" lnSpcReduction="20000"/>
          </a:bodyPr>
          <a:lstStyle/>
          <a:p>
            <a:r>
              <a:rPr lang="en-US" u="sng" dirty="0">
                <a:sym typeface="Helvetica Light"/>
              </a:rPr>
              <a:t>Project Coordination:</a:t>
            </a:r>
          </a:p>
          <a:p>
            <a:r>
              <a:rPr lang="en-US" dirty="0">
                <a:sym typeface="Helvetica Light"/>
              </a:rPr>
              <a:t>Jean </a:t>
            </a:r>
            <a:r>
              <a:rPr lang="en-US" dirty="0" smtClean="0">
                <a:sym typeface="Helvetica Light"/>
              </a:rPr>
              <a:t>Brange</a:t>
            </a:r>
            <a:r>
              <a:rPr lang="en-US" dirty="0">
                <a:sym typeface="Helvetica Light"/>
              </a:rPr>
              <a:t>, Boost </a:t>
            </a:r>
            <a:r>
              <a:rPr lang="en-US" dirty="0" smtClean="0">
                <a:sym typeface="Helvetica Light"/>
              </a:rPr>
              <a:t>Conseil</a:t>
            </a:r>
            <a:endParaRPr lang="en-US" dirty="0">
              <a:sym typeface="Helvetica Light"/>
            </a:endParaRPr>
          </a:p>
          <a:p>
            <a:r>
              <a:rPr lang="en-US" dirty="0" smtClean="0">
                <a:sym typeface="Helvetica Light"/>
              </a:rPr>
              <a:t>Jean-Yves Delaunay</a:t>
            </a:r>
            <a:r>
              <a:rPr lang="en-US" dirty="0">
                <a:sym typeface="Helvetica Light"/>
              </a:rPr>
              <a:t>, </a:t>
            </a:r>
            <a:r>
              <a:rPr lang="en-US" dirty="0" smtClean="0">
                <a:sym typeface="Helvetica Light"/>
              </a:rPr>
              <a:t>Airbus</a:t>
            </a:r>
          </a:p>
          <a:p>
            <a:r>
              <a:rPr lang="en-US" dirty="0" smtClean="0">
                <a:sym typeface="Helvetica Light"/>
              </a:rPr>
              <a:t>Tom </a:t>
            </a:r>
            <a:r>
              <a:rPr lang="en-US" dirty="0" smtClean="0">
                <a:sym typeface="Helvetica Light"/>
              </a:rPr>
              <a:t>Bluhm</a:t>
            </a:r>
            <a:r>
              <a:rPr lang="en-US" dirty="0" smtClean="0">
                <a:sym typeface="Helvetica Light"/>
              </a:rPr>
              <a:t>, Boeing</a:t>
            </a:r>
            <a:endParaRPr lang="en-US" dirty="0">
              <a:sym typeface="Helvetica Light"/>
            </a:endParaRPr>
          </a:p>
          <a:p>
            <a:r>
              <a:rPr lang="en-US" dirty="0" smtClean="0">
                <a:sym typeface="Helvetica Light"/>
              </a:rPr>
              <a:t>Darla </a:t>
            </a:r>
            <a:r>
              <a:rPr lang="en-US" dirty="0">
                <a:sym typeface="Helvetica Light"/>
              </a:rPr>
              <a:t>Nettles-Edwards, Liberty </a:t>
            </a:r>
            <a:r>
              <a:rPr lang="en-US" dirty="0" smtClean="0">
                <a:sym typeface="Helvetica Light"/>
              </a:rPr>
              <a:t>Business Associates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858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6" name="Connecteur droit avec flèche 145"/>
          <p:cNvCxnSpPr/>
          <p:nvPr/>
        </p:nvCxnSpPr>
        <p:spPr>
          <a:xfrm flipV="1">
            <a:off x="3296861" y="3166982"/>
            <a:ext cx="1789169" cy="499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/>
          <p:cNvCxnSpPr/>
          <p:nvPr/>
        </p:nvCxnSpPr>
        <p:spPr>
          <a:xfrm flipH="1" flipV="1">
            <a:off x="1126665" y="3891550"/>
            <a:ext cx="90060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2056" y="25400"/>
            <a:ext cx="11566359" cy="781050"/>
          </a:xfrm>
        </p:spPr>
        <p:txBody>
          <a:bodyPr>
            <a:noAutofit/>
          </a:bodyPr>
          <a:lstStyle/>
          <a:p>
            <a:r>
              <a:rPr lang="fr-FR" sz="3600" b="1" dirty="0" smtClean="0"/>
              <a:t>AP242 ed2 plan and </a:t>
            </a:r>
            <a:r>
              <a:rPr lang="fr-FR" sz="3600" b="1" dirty="0" smtClean="0"/>
              <a:t>Key </a:t>
            </a:r>
            <a:r>
              <a:rPr lang="fr-FR" sz="3600" b="1" dirty="0" err="1"/>
              <a:t>I</a:t>
            </a:r>
            <a:r>
              <a:rPr lang="fr-FR" sz="3600" b="1" dirty="0" err="1" smtClean="0"/>
              <a:t>nterdependencies</a:t>
            </a:r>
            <a:endParaRPr lang="fr-FR" sz="3600" b="1" dirty="0"/>
          </a:p>
        </p:txBody>
      </p:sp>
      <p:sp>
        <p:nvSpPr>
          <p:cNvPr id="4" name="Pentagone 3"/>
          <p:cNvSpPr/>
          <p:nvPr/>
        </p:nvSpPr>
        <p:spPr>
          <a:xfrm>
            <a:off x="2183341" y="3589084"/>
            <a:ext cx="1674348" cy="711310"/>
          </a:xfrm>
          <a:prstGeom prst="homePlat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" bIns="3600" rtlCol="0" anchor="ctr"/>
          <a:lstStyle/>
          <a:p>
            <a:pPr algn="ctr"/>
            <a:r>
              <a:rPr lang="en-GB" sz="1400" dirty="0" smtClean="0">
                <a:solidFill>
                  <a:prstClr val="white"/>
                </a:solidFill>
              </a:rPr>
              <a:t>DIS Ballot including</a:t>
            </a:r>
            <a:br>
              <a:rPr lang="en-GB" sz="1400" dirty="0" smtClean="0">
                <a:solidFill>
                  <a:prstClr val="white"/>
                </a:solidFill>
              </a:rPr>
            </a:br>
            <a:r>
              <a:rPr lang="en-GB" sz="1400" dirty="0" smtClean="0">
                <a:solidFill>
                  <a:prstClr val="white"/>
                </a:solidFill>
              </a:rPr>
              <a:t> ISO process</a:t>
            </a:r>
            <a:endParaRPr lang="en-GB" sz="1400" dirty="0">
              <a:solidFill>
                <a:prstClr val="white"/>
              </a:solidFill>
            </a:endParaRPr>
          </a:p>
        </p:txBody>
      </p:sp>
      <p:sp>
        <p:nvSpPr>
          <p:cNvPr id="5" name="Pentagone 4"/>
          <p:cNvSpPr/>
          <p:nvPr/>
        </p:nvSpPr>
        <p:spPr>
          <a:xfrm>
            <a:off x="7220778" y="3589084"/>
            <a:ext cx="1100066" cy="698110"/>
          </a:xfrm>
          <a:prstGeom prst="homePlat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" tIns="3600" rIns="3600" bIns="3600" rtlCol="0" anchor="ctr"/>
          <a:lstStyle/>
          <a:p>
            <a:pPr algn="ctr"/>
            <a:r>
              <a:rPr lang="en-GB" sz="1400" dirty="0" smtClean="0">
                <a:solidFill>
                  <a:prstClr val="white"/>
                </a:solidFill>
              </a:rPr>
              <a:t>FDIS Ballot</a:t>
            </a:r>
            <a:endParaRPr lang="en-GB" sz="1400" dirty="0">
              <a:solidFill>
                <a:prstClr val="white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9970116" y="4570932"/>
            <a:ext cx="16321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prstClr val="black"/>
                </a:solidFill>
              </a:rPr>
              <a:t>ISO Deadline</a:t>
            </a:r>
            <a:endParaRPr lang="fr-FR" sz="1200" dirty="0">
              <a:solidFill>
                <a:prstClr val="black"/>
              </a:solidFill>
            </a:endParaRPr>
          </a:p>
        </p:txBody>
      </p:sp>
      <p:cxnSp>
        <p:nvCxnSpPr>
          <p:cNvPr id="15" name="Connecteur droit avec flèche 14"/>
          <p:cNvCxnSpPr/>
          <p:nvPr/>
        </p:nvCxnSpPr>
        <p:spPr>
          <a:xfrm flipV="1">
            <a:off x="10192125" y="4221780"/>
            <a:ext cx="0" cy="2946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riangle isocèle 17"/>
          <p:cNvSpPr/>
          <p:nvPr/>
        </p:nvSpPr>
        <p:spPr>
          <a:xfrm rot="10800000">
            <a:off x="1826054" y="4747941"/>
            <a:ext cx="248134" cy="22786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1590187" y="4937705"/>
            <a:ext cx="854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>
                <a:solidFill>
                  <a:prstClr val="black"/>
                </a:solidFill>
              </a:rPr>
              <a:t>12 Dec. </a:t>
            </a:r>
            <a:br>
              <a:rPr lang="en-GB" sz="1400" dirty="0" smtClean="0">
                <a:solidFill>
                  <a:prstClr val="black"/>
                </a:solidFill>
              </a:rPr>
            </a:br>
            <a:r>
              <a:rPr lang="en-GB" sz="1400" dirty="0" smtClean="0">
                <a:solidFill>
                  <a:prstClr val="black"/>
                </a:solidFill>
              </a:rPr>
              <a:t>2017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6623565" y="4979494"/>
            <a:ext cx="771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/>
            </a:lvl1pPr>
          </a:lstStyle>
          <a:p>
            <a:r>
              <a:rPr lang="en-GB" dirty="0">
                <a:solidFill>
                  <a:prstClr val="black"/>
                </a:solidFill>
              </a:rPr>
              <a:t>4</a:t>
            </a:r>
            <a:r>
              <a:rPr lang="en-GB" dirty="0" smtClean="0">
                <a:solidFill>
                  <a:prstClr val="black"/>
                </a:solidFill>
              </a:rPr>
              <a:t> July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7957830" y="5005718"/>
            <a:ext cx="8530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/>
            </a:lvl1pPr>
          </a:lstStyle>
          <a:p>
            <a:r>
              <a:rPr lang="en-GB" dirty="0" smtClean="0">
                <a:solidFill>
                  <a:prstClr val="black"/>
                </a:solidFill>
              </a:rPr>
              <a:t>29 Aug. 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29" name="Pentagone 28"/>
          <p:cNvSpPr/>
          <p:nvPr/>
        </p:nvSpPr>
        <p:spPr>
          <a:xfrm>
            <a:off x="3853150" y="3589083"/>
            <a:ext cx="1269411" cy="704963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" tIns="3600" rIns="3600" bIns="3600" rtlCol="0" anchor="ctr"/>
          <a:lstStyle/>
          <a:p>
            <a:pPr algn="ctr"/>
            <a:r>
              <a:rPr lang="en-GB" sz="1400" dirty="0" smtClean="0">
                <a:solidFill>
                  <a:prstClr val="white"/>
                </a:solidFill>
              </a:rPr>
              <a:t>DIS Ballot resolution</a:t>
            </a:r>
            <a:endParaRPr lang="en-GB" sz="1400" dirty="0">
              <a:solidFill>
                <a:prstClr val="white"/>
              </a:solidFill>
            </a:endParaRPr>
          </a:p>
        </p:txBody>
      </p:sp>
      <p:cxnSp>
        <p:nvCxnSpPr>
          <p:cNvPr id="32" name="Connecteur droit avec flèche 31"/>
          <p:cNvCxnSpPr/>
          <p:nvPr/>
        </p:nvCxnSpPr>
        <p:spPr>
          <a:xfrm flipV="1">
            <a:off x="1950120" y="4462020"/>
            <a:ext cx="1883473" cy="389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/>
          <p:cNvSpPr txBox="1"/>
          <p:nvPr/>
        </p:nvSpPr>
        <p:spPr>
          <a:xfrm>
            <a:off x="2364949" y="4376594"/>
            <a:ext cx="1008112" cy="22998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lIns="7200" tIns="7200" rIns="7200" bIns="7200" rtlCol="0">
            <a:spAutoFit/>
          </a:bodyPr>
          <a:lstStyle/>
          <a:p>
            <a:r>
              <a:rPr lang="en-GB" sz="1400" b="1" dirty="0" smtClean="0">
                <a:solidFill>
                  <a:prstClr val="black"/>
                </a:solidFill>
              </a:rPr>
              <a:t>12 + 8 Weeks</a:t>
            </a:r>
            <a:endParaRPr lang="en-GB" sz="1400" b="1" dirty="0">
              <a:solidFill>
                <a:prstClr val="black"/>
              </a:solidFill>
            </a:endParaRPr>
          </a:p>
        </p:txBody>
      </p:sp>
      <p:cxnSp>
        <p:nvCxnSpPr>
          <p:cNvPr id="34" name="Connecteur droit avec flèche 33"/>
          <p:cNvCxnSpPr/>
          <p:nvPr/>
        </p:nvCxnSpPr>
        <p:spPr>
          <a:xfrm>
            <a:off x="3828216" y="4468249"/>
            <a:ext cx="1286166" cy="446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ZoneTexte 34"/>
          <p:cNvSpPr txBox="1"/>
          <p:nvPr/>
        </p:nvSpPr>
        <p:spPr>
          <a:xfrm>
            <a:off x="4137882" y="4551450"/>
            <a:ext cx="860613" cy="22998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lIns="7200" tIns="7200" rIns="7200" bIns="7200" rtlCol="0">
            <a:spAutoFit/>
          </a:bodyPr>
          <a:lstStyle/>
          <a:p>
            <a:r>
              <a:rPr lang="en-GB" sz="1400" b="1" dirty="0">
                <a:solidFill>
                  <a:prstClr val="black"/>
                </a:solidFill>
              </a:rPr>
              <a:t>6</a:t>
            </a:r>
            <a:r>
              <a:rPr lang="en-GB" sz="1400" b="1" dirty="0" smtClean="0">
                <a:solidFill>
                  <a:prstClr val="black"/>
                </a:solidFill>
              </a:rPr>
              <a:t>,5 weeks</a:t>
            </a:r>
            <a:endParaRPr lang="en-GB" sz="1400" b="1" dirty="0">
              <a:solidFill>
                <a:prstClr val="black"/>
              </a:solidFill>
            </a:endParaRPr>
          </a:p>
        </p:txBody>
      </p:sp>
      <p:cxnSp>
        <p:nvCxnSpPr>
          <p:cNvPr id="38" name="Connecteur droit avec flèche 37"/>
          <p:cNvCxnSpPr/>
          <p:nvPr/>
        </p:nvCxnSpPr>
        <p:spPr>
          <a:xfrm>
            <a:off x="7020739" y="4495275"/>
            <a:ext cx="1302412" cy="230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39"/>
          <p:cNvCxnSpPr/>
          <p:nvPr/>
        </p:nvCxnSpPr>
        <p:spPr>
          <a:xfrm>
            <a:off x="8293679" y="4496071"/>
            <a:ext cx="1650904" cy="83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ZoneTexte 40"/>
          <p:cNvSpPr txBox="1"/>
          <p:nvPr/>
        </p:nvSpPr>
        <p:spPr>
          <a:xfrm>
            <a:off x="8672555" y="4406330"/>
            <a:ext cx="662244" cy="22998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lIns="7200" tIns="7200" rIns="7200" bIns="7200" rtlCol="0">
            <a:spAutoFit/>
          </a:bodyPr>
          <a:lstStyle>
            <a:defPPr>
              <a:defRPr lang="en-US"/>
            </a:defPPr>
            <a:lvl1pPr>
              <a:defRPr sz="1400" b="1"/>
            </a:lvl1pPr>
          </a:lstStyle>
          <a:p>
            <a:r>
              <a:rPr lang="en-GB" dirty="0">
                <a:solidFill>
                  <a:prstClr val="black"/>
                </a:solidFill>
              </a:rPr>
              <a:t>2</a:t>
            </a:r>
            <a:r>
              <a:rPr lang="en-GB" dirty="0" smtClean="0">
                <a:solidFill>
                  <a:prstClr val="black"/>
                </a:solidFill>
              </a:rPr>
              <a:t> </a:t>
            </a:r>
            <a:r>
              <a:rPr lang="en-GB" dirty="0">
                <a:solidFill>
                  <a:prstClr val="black"/>
                </a:solidFill>
              </a:rPr>
              <a:t>weeks</a:t>
            </a:r>
          </a:p>
        </p:txBody>
      </p:sp>
      <p:sp>
        <p:nvSpPr>
          <p:cNvPr id="42" name="Pentagone 41"/>
          <p:cNvSpPr/>
          <p:nvPr/>
        </p:nvSpPr>
        <p:spPr>
          <a:xfrm>
            <a:off x="8347723" y="3589084"/>
            <a:ext cx="1296469" cy="69811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" rIns="0" bIns="3600" rtlCol="0" anchor="ctr"/>
          <a:lstStyle/>
          <a:p>
            <a:pPr algn="ctr"/>
            <a:r>
              <a:rPr lang="en-GB" sz="1400" dirty="0" smtClean="0">
                <a:solidFill>
                  <a:prstClr val="white"/>
                </a:solidFill>
              </a:rPr>
              <a:t>FDIS Ballot resolution</a:t>
            </a:r>
            <a:endParaRPr lang="en-GB" sz="1400" dirty="0">
              <a:solidFill>
                <a:prstClr val="white"/>
              </a:solidFill>
            </a:endParaRPr>
          </a:p>
        </p:txBody>
      </p:sp>
      <p:sp>
        <p:nvSpPr>
          <p:cNvPr id="43" name="Pentagone 42"/>
          <p:cNvSpPr/>
          <p:nvPr/>
        </p:nvSpPr>
        <p:spPr>
          <a:xfrm>
            <a:off x="5976812" y="3545520"/>
            <a:ext cx="877177" cy="754873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" tIns="3600" rIns="3600" bIns="3600" rtlCol="0" anchor="ctr"/>
          <a:lstStyle/>
          <a:p>
            <a:pPr algn="ctr"/>
            <a:r>
              <a:rPr lang="en-GB" sz="1400" dirty="0" smtClean="0">
                <a:solidFill>
                  <a:prstClr val="white"/>
                </a:solidFill>
              </a:rPr>
              <a:t>FDIS Ballot</a:t>
            </a:r>
            <a:br>
              <a:rPr lang="en-GB" sz="1400" dirty="0" smtClean="0">
                <a:solidFill>
                  <a:prstClr val="white"/>
                </a:solidFill>
              </a:rPr>
            </a:br>
            <a:r>
              <a:rPr lang="en-GB" sz="1400" dirty="0" smtClean="0">
                <a:solidFill>
                  <a:prstClr val="white"/>
                </a:solidFill>
              </a:rPr>
              <a:t>convener review</a:t>
            </a:r>
            <a:endParaRPr lang="en-GB" sz="1400" dirty="0">
              <a:solidFill>
                <a:prstClr val="white"/>
              </a:solidFill>
            </a:endParaRPr>
          </a:p>
        </p:txBody>
      </p:sp>
      <p:sp>
        <p:nvSpPr>
          <p:cNvPr id="44" name="ZoneTexte 43"/>
          <p:cNvSpPr txBox="1"/>
          <p:nvPr/>
        </p:nvSpPr>
        <p:spPr>
          <a:xfrm>
            <a:off x="3149802" y="4958889"/>
            <a:ext cx="13164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prstClr val="black"/>
                </a:solidFill>
              </a:rPr>
              <a:t>4</a:t>
            </a:r>
            <a:r>
              <a:rPr lang="en-GB" sz="1400" dirty="0" smtClean="0">
                <a:solidFill>
                  <a:prstClr val="black"/>
                </a:solidFill>
              </a:rPr>
              <a:t> May </a:t>
            </a:r>
            <a:endParaRPr lang="en-GB" sz="1400" dirty="0">
              <a:solidFill>
                <a:prstClr val="black"/>
              </a:solidFill>
            </a:endParaRPr>
          </a:p>
        </p:txBody>
      </p:sp>
      <p:sp>
        <p:nvSpPr>
          <p:cNvPr id="46" name="ZoneTexte 45"/>
          <p:cNvSpPr txBox="1"/>
          <p:nvPr/>
        </p:nvSpPr>
        <p:spPr>
          <a:xfrm>
            <a:off x="7369853" y="4410441"/>
            <a:ext cx="707835" cy="22998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lIns="7200" tIns="7200" rIns="7200" bIns="7200" rtlCol="0">
            <a:spAutoFit/>
          </a:bodyPr>
          <a:lstStyle/>
          <a:p>
            <a:r>
              <a:rPr lang="en-GB" sz="1400" b="1" dirty="0">
                <a:solidFill>
                  <a:prstClr val="black"/>
                </a:solidFill>
              </a:rPr>
              <a:t>8</a:t>
            </a:r>
            <a:r>
              <a:rPr lang="en-GB" sz="1400" b="1" dirty="0" smtClean="0">
                <a:solidFill>
                  <a:prstClr val="black"/>
                </a:solidFill>
              </a:rPr>
              <a:t> weeks</a:t>
            </a:r>
            <a:endParaRPr lang="en-GB" sz="1400" b="1" dirty="0">
              <a:solidFill>
                <a:prstClr val="black"/>
              </a:solidFill>
            </a:endParaRPr>
          </a:p>
        </p:txBody>
      </p:sp>
      <p:cxnSp>
        <p:nvCxnSpPr>
          <p:cNvPr id="47" name="Connecteur droit avec flèche 46"/>
          <p:cNvCxnSpPr/>
          <p:nvPr/>
        </p:nvCxnSpPr>
        <p:spPr>
          <a:xfrm flipV="1">
            <a:off x="5092112" y="4468249"/>
            <a:ext cx="888895" cy="463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rganigramme : Décision 47"/>
          <p:cNvSpPr/>
          <p:nvPr/>
        </p:nvSpPr>
        <p:spPr>
          <a:xfrm>
            <a:off x="1753549" y="3694090"/>
            <a:ext cx="366789" cy="391688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49" name="Organigramme : Décision 48"/>
          <p:cNvSpPr/>
          <p:nvPr/>
        </p:nvSpPr>
        <p:spPr>
          <a:xfrm>
            <a:off x="6853989" y="3702159"/>
            <a:ext cx="366789" cy="391688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50" name="Organigramme : Décision 49"/>
          <p:cNvSpPr/>
          <p:nvPr/>
        </p:nvSpPr>
        <p:spPr>
          <a:xfrm>
            <a:off x="9673308" y="3702159"/>
            <a:ext cx="366789" cy="391688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cxnSp>
        <p:nvCxnSpPr>
          <p:cNvPr id="54" name="Connecteur droit 53"/>
          <p:cNvCxnSpPr/>
          <p:nvPr/>
        </p:nvCxnSpPr>
        <p:spPr>
          <a:xfrm flipH="1" flipV="1">
            <a:off x="1179705" y="4996038"/>
            <a:ext cx="9387609" cy="25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59"/>
          <p:cNvCxnSpPr/>
          <p:nvPr/>
        </p:nvCxnSpPr>
        <p:spPr>
          <a:xfrm flipH="1">
            <a:off x="9854238" y="3182093"/>
            <a:ext cx="2464" cy="19884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/>
          <p:cNvCxnSpPr/>
          <p:nvPr/>
        </p:nvCxnSpPr>
        <p:spPr>
          <a:xfrm>
            <a:off x="3818320" y="3371954"/>
            <a:ext cx="10287" cy="16646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ZoneTexte 62"/>
          <p:cNvSpPr txBox="1"/>
          <p:nvPr/>
        </p:nvSpPr>
        <p:spPr>
          <a:xfrm>
            <a:off x="9509556" y="5031857"/>
            <a:ext cx="8192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/>
            </a:lvl1pPr>
          </a:lstStyle>
          <a:p>
            <a:r>
              <a:rPr lang="en-GB" dirty="0" smtClean="0">
                <a:solidFill>
                  <a:prstClr val="black"/>
                </a:solidFill>
              </a:rPr>
              <a:t>12 SEPT</a:t>
            </a:r>
            <a:r>
              <a:rPr lang="en-GB" dirty="0">
                <a:solidFill>
                  <a:prstClr val="black"/>
                </a:solidFill>
              </a:rPr>
              <a:t>. </a:t>
            </a:r>
          </a:p>
        </p:txBody>
      </p:sp>
      <p:cxnSp>
        <p:nvCxnSpPr>
          <p:cNvPr id="64" name="Connecteur droit 63"/>
          <p:cNvCxnSpPr/>
          <p:nvPr/>
        </p:nvCxnSpPr>
        <p:spPr>
          <a:xfrm flipH="1">
            <a:off x="8333733" y="3896038"/>
            <a:ext cx="1" cy="13600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/>
          <p:cNvCxnSpPr/>
          <p:nvPr/>
        </p:nvCxnSpPr>
        <p:spPr>
          <a:xfrm>
            <a:off x="5958666" y="2348543"/>
            <a:ext cx="22341" cy="26604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ZoneTexte 66"/>
          <p:cNvSpPr txBox="1"/>
          <p:nvPr/>
        </p:nvSpPr>
        <p:spPr>
          <a:xfrm>
            <a:off x="5693333" y="4982006"/>
            <a:ext cx="778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/>
            </a:lvl1pPr>
          </a:lstStyle>
          <a:p>
            <a:r>
              <a:rPr lang="en-GB" dirty="0" smtClean="0">
                <a:solidFill>
                  <a:prstClr val="black"/>
                </a:solidFill>
              </a:rPr>
              <a:t>20 June</a:t>
            </a:r>
          </a:p>
        </p:txBody>
      </p:sp>
      <p:sp>
        <p:nvSpPr>
          <p:cNvPr id="70" name="ZoneTexte 69"/>
          <p:cNvSpPr txBox="1"/>
          <p:nvPr/>
        </p:nvSpPr>
        <p:spPr>
          <a:xfrm>
            <a:off x="9647080" y="3286970"/>
            <a:ext cx="22782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prstClr val="black"/>
                </a:solidFill>
              </a:rPr>
              <a:t>Sending of </a:t>
            </a:r>
            <a:r>
              <a:rPr lang="en-GB" dirty="0" smtClean="0">
                <a:solidFill>
                  <a:prstClr val="black"/>
                </a:solidFill>
              </a:rPr>
              <a:t>the IS</a:t>
            </a:r>
          </a:p>
          <a:p>
            <a:pPr algn="ctr"/>
            <a:r>
              <a:rPr lang="en-GB" dirty="0" smtClean="0">
                <a:solidFill>
                  <a:prstClr val="black"/>
                </a:solidFill>
              </a:rPr>
              <a:t> </a:t>
            </a:r>
            <a:r>
              <a:rPr lang="en-GB" dirty="0">
                <a:solidFill>
                  <a:prstClr val="black"/>
                </a:solidFill>
              </a:rPr>
              <a:t>for </a:t>
            </a:r>
            <a:r>
              <a:rPr lang="en-GB" dirty="0" smtClean="0">
                <a:solidFill>
                  <a:prstClr val="black"/>
                </a:solidFill>
              </a:rPr>
              <a:t>publication  </a:t>
            </a:r>
            <a:r>
              <a:rPr lang="en-GB" dirty="0">
                <a:solidFill>
                  <a:prstClr val="black"/>
                </a:solidFill>
              </a:rPr>
              <a:t>to ISO</a:t>
            </a:r>
          </a:p>
        </p:txBody>
      </p:sp>
      <p:cxnSp>
        <p:nvCxnSpPr>
          <p:cNvPr id="71" name="Connecteur droit 70"/>
          <p:cNvCxnSpPr/>
          <p:nvPr/>
        </p:nvCxnSpPr>
        <p:spPr>
          <a:xfrm flipH="1">
            <a:off x="1940596" y="2577946"/>
            <a:ext cx="0" cy="23978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ZoneTexte 75"/>
          <p:cNvSpPr txBox="1"/>
          <p:nvPr/>
        </p:nvSpPr>
        <p:spPr>
          <a:xfrm>
            <a:off x="6288334" y="3217865"/>
            <a:ext cx="1669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prstClr val="black"/>
                </a:solidFill>
              </a:rPr>
              <a:t>FDIS sent to </a:t>
            </a:r>
            <a:r>
              <a:rPr lang="en-GB" dirty="0">
                <a:solidFill>
                  <a:prstClr val="black"/>
                </a:solidFill>
              </a:rPr>
              <a:t>ISO</a:t>
            </a:r>
          </a:p>
        </p:txBody>
      </p:sp>
      <p:sp>
        <p:nvSpPr>
          <p:cNvPr id="78" name="Flèche droite 77"/>
          <p:cNvSpPr/>
          <p:nvPr/>
        </p:nvSpPr>
        <p:spPr>
          <a:xfrm>
            <a:off x="1528040" y="5990570"/>
            <a:ext cx="10386455" cy="3399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79" name="ZoneTexte 78"/>
          <p:cNvSpPr txBox="1"/>
          <p:nvPr/>
        </p:nvSpPr>
        <p:spPr>
          <a:xfrm>
            <a:off x="5365562" y="5602965"/>
            <a:ext cx="1411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prstClr val="black"/>
                </a:solidFill>
              </a:rPr>
              <a:t>SC 4 meeting</a:t>
            </a:r>
            <a:endParaRPr lang="en-GB" dirty="0">
              <a:solidFill>
                <a:prstClr val="black"/>
              </a:solidFill>
            </a:endParaRPr>
          </a:p>
        </p:txBody>
      </p:sp>
      <p:cxnSp>
        <p:nvCxnSpPr>
          <p:cNvPr id="81" name="Connecteur droit 80"/>
          <p:cNvCxnSpPr/>
          <p:nvPr/>
        </p:nvCxnSpPr>
        <p:spPr>
          <a:xfrm>
            <a:off x="3540356" y="2305541"/>
            <a:ext cx="4760" cy="10456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ZoneTexte 85"/>
          <p:cNvSpPr txBox="1"/>
          <p:nvPr/>
        </p:nvSpPr>
        <p:spPr>
          <a:xfrm>
            <a:off x="4541899" y="4975810"/>
            <a:ext cx="10676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/>
            </a:lvl1pPr>
          </a:lstStyle>
          <a:p>
            <a:r>
              <a:rPr lang="en-GB" dirty="0" smtClean="0">
                <a:solidFill>
                  <a:prstClr val="black"/>
                </a:solidFill>
              </a:rPr>
              <a:t>23 May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87" name="ZoneTexte 86"/>
          <p:cNvSpPr txBox="1"/>
          <p:nvPr/>
        </p:nvSpPr>
        <p:spPr>
          <a:xfrm>
            <a:off x="-84621" y="1502913"/>
            <a:ext cx="18126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prstClr val="black"/>
                </a:solidFill>
              </a:rPr>
              <a:t>Harmonization</a:t>
            </a:r>
          </a:p>
          <a:p>
            <a:pPr algn="ctr"/>
            <a:r>
              <a:rPr lang="en-GB" sz="2000" dirty="0">
                <a:solidFill>
                  <a:prstClr val="black"/>
                </a:solidFill>
              </a:rPr>
              <a:t>Finalization</a:t>
            </a:r>
          </a:p>
        </p:txBody>
      </p:sp>
      <p:sp>
        <p:nvSpPr>
          <p:cNvPr id="92" name="ZoneTexte 91"/>
          <p:cNvSpPr txBox="1"/>
          <p:nvPr/>
        </p:nvSpPr>
        <p:spPr>
          <a:xfrm>
            <a:off x="4234901" y="5427824"/>
            <a:ext cx="991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prstClr val="black"/>
                </a:solidFill>
              </a:rPr>
              <a:t>PDES </a:t>
            </a:r>
            <a:r>
              <a:rPr lang="en-GB" dirty="0" err="1" smtClean="0">
                <a:solidFill>
                  <a:prstClr val="black"/>
                </a:solidFill>
              </a:rPr>
              <a:t>Inc</a:t>
            </a:r>
            <a:endParaRPr lang="en-GB" dirty="0" smtClean="0">
              <a:solidFill>
                <a:prstClr val="black"/>
              </a:solidFill>
            </a:endParaRPr>
          </a:p>
          <a:p>
            <a:r>
              <a:rPr lang="en-GB" dirty="0" smtClean="0">
                <a:solidFill>
                  <a:prstClr val="black"/>
                </a:solidFill>
              </a:rPr>
              <a:t>offsite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102" name="Triangle isocèle 101"/>
          <p:cNvSpPr/>
          <p:nvPr/>
        </p:nvSpPr>
        <p:spPr>
          <a:xfrm rot="10800000">
            <a:off x="3709526" y="4768169"/>
            <a:ext cx="248134" cy="22786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03" name="Triangle isocèle 102"/>
          <p:cNvSpPr/>
          <p:nvPr/>
        </p:nvSpPr>
        <p:spPr>
          <a:xfrm rot="10800000">
            <a:off x="4998496" y="4768169"/>
            <a:ext cx="248134" cy="22786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04" name="Triangle isocèle 103"/>
          <p:cNvSpPr/>
          <p:nvPr/>
        </p:nvSpPr>
        <p:spPr>
          <a:xfrm rot="10800000">
            <a:off x="5856940" y="4781434"/>
            <a:ext cx="248134" cy="22786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05" name="Triangle isocèle 104"/>
          <p:cNvSpPr/>
          <p:nvPr/>
        </p:nvSpPr>
        <p:spPr>
          <a:xfrm rot="10800000">
            <a:off x="6914290" y="4781434"/>
            <a:ext cx="248134" cy="22786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06" name="ZoneTexte 105"/>
          <p:cNvSpPr txBox="1"/>
          <p:nvPr/>
        </p:nvSpPr>
        <p:spPr>
          <a:xfrm>
            <a:off x="76589" y="3598925"/>
            <a:ext cx="1237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solidFill>
                  <a:prstClr val="black"/>
                </a:solidFill>
              </a:rPr>
              <a:t>AP242 ED2</a:t>
            </a:r>
            <a:endParaRPr lang="en-GB" sz="2400" dirty="0">
              <a:solidFill>
                <a:prstClr val="black"/>
              </a:solidFill>
            </a:endParaRPr>
          </a:p>
        </p:txBody>
      </p:sp>
      <p:sp>
        <p:nvSpPr>
          <p:cNvPr id="107" name="ZoneTexte 106"/>
          <p:cNvSpPr txBox="1"/>
          <p:nvPr/>
        </p:nvSpPr>
        <p:spPr>
          <a:xfrm>
            <a:off x="-1046" y="2559895"/>
            <a:ext cx="1620296" cy="70788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GB" sz="2000" dirty="0" smtClean="0">
                <a:solidFill>
                  <a:prstClr val="black"/>
                </a:solidFill>
              </a:rPr>
              <a:t>Core model V1</a:t>
            </a:r>
          </a:p>
          <a:p>
            <a:pPr algn="ctr"/>
            <a:r>
              <a:rPr lang="en-GB" sz="2000" dirty="0" smtClean="0">
                <a:solidFill>
                  <a:prstClr val="black"/>
                </a:solidFill>
              </a:rPr>
              <a:t>(P4000)</a:t>
            </a:r>
            <a:endParaRPr lang="en-GB" sz="2000" dirty="0">
              <a:solidFill>
                <a:prstClr val="black"/>
              </a:solidFill>
            </a:endParaRPr>
          </a:p>
        </p:txBody>
      </p:sp>
      <p:cxnSp>
        <p:nvCxnSpPr>
          <p:cNvPr id="108" name="Connecteur droit 107"/>
          <p:cNvCxnSpPr/>
          <p:nvPr/>
        </p:nvCxnSpPr>
        <p:spPr>
          <a:xfrm>
            <a:off x="1593903" y="909201"/>
            <a:ext cx="0" cy="49736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riangle isocèle 109"/>
          <p:cNvSpPr/>
          <p:nvPr/>
        </p:nvSpPr>
        <p:spPr>
          <a:xfrm rot="10800000">
            <a:off x="8209666" y="4781434"/>
            <a:ext cx="248134" cy="22786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11" name="Triangle isocèle 110"/>
          <p:cNvSpPr/>
          <p:nvPr/>
        </p:nvSpPr>
        <p:spPr>
          <a:xfrm rot="10800000">
            <a:off x="9742609" y="4781434"/>
            <a:ext cx="248134" cy="22786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13" name="ZoneTexte 112"/>
          <p:cNvSpPr txBox="1"/>
          <p:nvPr/>
        </p:nvSpPr>
        <p:spPr>
          <a:xfrm>
            <a:off x="-46521" y="5427824"/>
            <a:ext cx="14118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prstClr val="black"/>
                </a:solidFill>
              </a:rPr>
              <a:t>ISO /TC184 /SC 4</a:t>
            </a:r>
            <a:endParaRPr lang="en-GB" sz="2000" dirty="0">
              <a:solidFill>
                <a:prstClr val="black"/>
              </a:solidFill>
            </a:endParaRPr>
          </a:p>
        </p:txBody>
      </p:sp>
      <p:cxnSp>
        <p:nvCxnSpPr>
          <p:cNvPr id="114" name="Connecteur droit 113"/>
          <p:cNvCxnSpPr/>
          <p:nvPr/>
        </p:nvCxnSpPr>
        <p:spPr>
          <a:xfrm flipH="1" flipV="1">
            <a:off x="52914" y="3238604"/>
            <a:ext cx="12139086" cy="0"/>
          </a:xfrm>
          <a:prstGeom prst="line">
            <a:avLst/>
          </a:prstGeom>
          <a:ln>
            <a:solidFill>
              <a:srgbClr val="0020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Connecteur droit 115"/>
          <p:cNvCxnSpPr/>
          <p:nvPr/>
        </p:nvCxnSpPr>
        <p:spPr>
          <a:xfrm flipH="1" flipV="1">
            <a:off x="-8353" y="5481793"/>
            <a:ext cx="12139086" cy="0"/>
          </a:xfrm>
          <a:prstGeom prst="line">
            <a:avLst/>
          </a:prstGeom>
          <a:ln>
            <a:solidFill>
              <a:srgbClr val="0020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Connecteur droit 116"/>
          <p:cNvCxnSpPr/>
          <p:nvPr/>
        </p:nvCxnSpPr>
        <p:spPr>
          <a:xfrm flipH="1" flipV="1">
            <a:off x="1693" y="2045087"/>
            <a:ext cx="12139086" cy="0"/>
          </a:xfrm>
          <a:prstGeom prst="line">
            <a:avLst/>
          </a:prstGeom>
          <a:ln>
            <a:solidFill>
              <a:srgbClr val="0020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Pentagone 120"/>
          <p:cNvSpPr/>
          <p:nvPr/>
        </p:nvSpPr>
        <p:spPr>
          <a:xfrm>
            <a:off x="5114382" y="3551942"/>
            <a:ext cx="855454" cy="754873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" tIns="3600" rIns="3600" bIns="3600" rtlCol="0" anchor="ctr"/>
          <a:lstStyle/>
          <a:p>
            <a:pPr algn="ctr"/>
            <a:r>
              <a:rPr lang="en-GB" sz="1400" dirty="0" smtClean="0">
                <a:solidFill>
                  <a:prstClr val="white"/>
                </a:solidFill>
              </a:rPr>
              <a:t>FDIS</a:t>
            </a:r>
          </a:p>
          <a:p>
            <a:pPr algn="ctr"/>
            <a:r>
              <a:rPr lang="en-GB" sz="1400" dirty="0" smtClean="0">
                <a:solidFill>
                  <a:prstClr val="white"/>
                </a:solidFill>
              </a:rPr>
              <a:t>Doc.</a:t>
            </a:r>
          </a:p>
          <a:p>
            <a:pPr algn="ctr"/>
            <a:r>
              <a:rPr lang="en-GB" sz="1400" dirty="0" smtClean="0">
                <a:solidFill>
                  <a:prstClr val="white"/>
                </a:solidFill>
              </a:rPr>
              <a:t>Prep.</a:t>
            </a:r>
            <a:endParaRPr lang="en-GB" sz="1400" dirty="0">
              <a:solidFill>
                <a:prstClr val="white"/>
              </a:solidFill>
            </a:endParaRPr>
          </a:p>
        </p:txBody>
      </p:sp>
      <p:sp>
        <p:nvSpPr>
          <p:cNvPr id="122" name="ZoneTexte 121"/>
          <p:cNvSpPr txBox="1"/>
          <p:nvPr/>
        </p:nvSpPr>
        <p:spPr>
          <a:xfrm>
            <a:off x="5234103" y="4389443"/>
            <a:ext cx="626965" cy="22998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lIns="7200" tIns="7200" rIns="7200" bIns="7200" rtlCol="0">
            <a:spAutoFit/>
          </a:bodyPr>
          <a:lstStyle/>
          <a:p>
            <a:r>
              <a:rPr lang="en-GB" sz="1400" b="1" dirty="0">
                <a:solidFill>
                  <a:prstClr val="black"/>
                </a:solidFill>
              </a:rPr>
              <a:t>4</a:t>
            </a:r>
            <a:r>
              <a:rPr lang="en-GB" sz="1400" b="1" dirty="0" smtClean="0">
                <a:solidFill>
                  <a:prstClr val="black"/>
                </a:solidFill>
              </a:rPr>
              <a:t> weeks</a:t>
            </a:r>
            <a:endParaRPr lang="en-GB" sz="1400" b="1" dirty="0">
              <a:solidFill>
                <a:prstClr val="black"/>
              </a:solidFill>
            </a:endParaRPr>
          </a:p>
        </p:txBody>
      </p:sp>
      <p:cxnSp>
        <p:nvCxnSpPr>
          <p:cNvPr id="123" name="Connecteur droit 122"/>
          <p:cNvCxnSpPr/>
          <p:nvPr/>
        </p:nvCxnSpPr>
        <p:spPr>
          <a:xfrm>
            <a:off x="7022070" y="2341328"/>
            <a:ext cx="22341" cy="26604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Pentagone 124"/>
          <p:cNvSpPr/>
          <p:nvPr/>
        </p:nvSpPr>
        <p:spPr>
          <a:xfrm>
            <a:off x="4664651" y="2030782"/>
            <a:ext cx="1167309" cy="882791"/>
          </a:xfrm>
          <a:prstGeom prst="homePlat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" rIns="0" bIns="3600" rtlCol="0" anchor="ctr"/>
          <a:lstStyle/>
          <a:p>
            <a:pPr algn="ctr"/>
            <a:r>
              <a:rPr lang="en-GB" sz="1400" dirty="0" smtClean="0">
                <a:solidFill>
                  <a:prstClr val="white"/>
                </a:solidFill>
              </a:rPr>
              <a:t>Core Model </a:t>
            </a:r>
          </a:p>
          <a:p>
            <a:pPr algn="ctr"/>
            <a:r>
              <a:rPr lang="en-GB" sz="1400" dirty="0" smtClean="0">
                <a:solidFill>
                  <a:prstClr val="white"/>
                </a:solidFill>
              </a:rPr>
              <a:t>DIS Ballot</a:t>
            </a:r>
          </a:p>
          <a:p>
            <a:pPr algn="ctr"/>
            <a:r>
              <a:rPr lang="en-GB" sz="1400" dirty="0" smtClean="0">
                <a:solidFill>
                  <a:prstClr val="white"/>
                </a:solidFill>
              </a:rPr>
              <a:t>Incl. ISO process</a:t>
            </a:r>
            <a:endParaRPr lang="en-GB" sz="1400" dirty="0">
              <a:solidFill>
                <a:prstClr val="white"/>
              </a:solidFill>
            </a:endParaRPr>
          </a:p>
        </p:txBody>
      </p:sp>
      <p:sp>
        <p:nvSpPr>
          <p:cNvPr id="126" name="Pentagone 125"/>
          <p:cNvSpPr/>
          <p:nvPr/>
        </p:nvSpPr>
        <p:spPr>
          <a:xfrm>
            <a:off x="5839072" y="1820988"/>
            <a:ext cx="991938" cy="109335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" tIns="3600" rIns="3600" bIns="3600" rtlCol="0" anchor="ctr"/>
          <a:lstStyle/>
          <a:p>
            <a:pPr algn="ctr"/>
            <a:r>
              <a:rPr lang="en-GB" sz="1400" dirty="0" smtClean="0">
                <a:solidFill>
                  <a:prstClr val="white"/>
                </a:solidFill>
              </a:rPr>
              <a:t>Core model</a:t>
            </a:r>
          </a:p>
          <a:p>
            <a:pPr algn="ctr"/>
            <a:r>
              <a:rPr lang="en-GB" sz="1400" dirty="0" smtClean="0">
                <a:solidFill>
                  <a:prstClr val="white"/>
                </a:solidFill>
              </a:rPr>
              <a:t>Ballot resolution</a:t>
            </a:r>
            <a:endParaRPr lang="en-GB" sz="1400" dirty="0">
              <a:solidFill>
                <a:prstClr val="white"/>
              </a:solidFill>
            </a:endParaRPr>
          </a:p>
        </p:txBody>
      </p:sp>
      <p:cxnSp>
        <p:nvCxnSpPr>
          <p:cNvPr id="135" name="Connecteur droit avec flèche 134"/>
          <p:cNvCxnSpPr/>
          <p:nvPr/>
        </p:nvCxnSpPr>
        <p:spPr>
          <a:xfrm>
            <a:off x="5958590" y="4471558"/>
            <a:ext cx="1085821" cy="2002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ZoneTexte 119"/>
          <p:cNvSpPr txBox="1"/>
          <p:nvPr/>
        </p:nvSpPr>
        <p:spPr>
          <a:xfrm>
            <a:off x="6186449" y="4402143"/>
            <a:ext cx="626965" cy="22998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lIns="7200" tIns="7200" rIns="7200" bIns="7200" rtlCol="0">
            <a:spAutoFit/>
          </a:bodyPr>
          <a:lstStyle/>
          <a:p>
            <a:r>
              <a:rPr lang="en-GB" sz="1400" b="1" dirty="0" smtClean="0">
                <a:solidFill>
                  <a:prstClr val="black"/>
                </a:solidFill>
              </a:rPr>
              <a:t>2 weeks</a:t>
            </a:r>
            <a:endParaRPr lang="en-GB" sz="1400" b="1" dirty="0">
              <a:solidFill>
                <a:prstClr val="black"/>
              </a:solidFill>
            </a:endParaRPr>
          </a:p>
        </p:txBody>
      </p:sp>
      <p:sp>
        <p:nvSpPr>
          <p:cNvPr id="138" name="Pentagone 137"/>
          <p:cNvSpPr/>
          <p:nvPr/>
        </p:nvSpPr>
        <p:spPr>
          <a:xfrm>
            <a:off x="1494091" y="1350288"/>
            <a:ext cx="2643791" cy="632644"/>
          </a:xfrm>
          <a:prstGeom prst="homePlat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" bIns="3600" rtlCol="0" anchor="ctr"/>
          <a:lstStyle/>
          <a:p>
            <a:pPr algn="ctr"/>
            <a:r>
              <a:rPr lang="en-GB" sz="1400" dirty="0" smtClean="0">
                <a:solidFill>
                  <a:prstClr val="white"/>
                </a:solidFill>
              </a:rPr>
              <a:t>CTCs harmonization</a:t>
            </a:r>
            <a:endParaRPr lang="en-GB" sz="1400" dirty="0">
              <a:solidFill>
                <a:prstClr val="white"/>
              </a:solidFill>
            </a:endParaRPr>
          </a:p>
        </p:txBody>
      </p:sp>
      <p:sp>
        <p:nvSpPr>
          <p:cNvPr id="139" name="Flèche vers le bas 138"/>
          <p:cNvSpPr/>
          <p:nvPr/>
        </p:nvSpPr>
        <p:spPr>
          <a:xfrm>
            <a:off x="406369" y="2193015"/>
            <a:ext cx="506025" cy="4510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cxnSp>
        <p:nvCxnSpPr>
          <p:cNvPr id="142" name="Connecteur droit 141"/>
          <p:cNvCxnSpPr/>
          <p:nvPr/>
        </p:nvCxnSpPr>
        <p:spPr>
          <a:xfrm>
            <a:off x="5065457" y="1771385"/>
            <a:ext cx="20573" cy="3348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Pentagone 142"/>
          <p:cNvSpPr/>
          <p:nvPr/>
        </p:nvSpPr>
        <p:spPr>
          <a:xfrm>
            <a:off x="3545683" y="2195420"/>
            <a:ext cx="1118968" cy="704963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" tIns="3600" rIns="3600" bIns="3600" rtlCol="0" anchor="ctr"/>
          <a:lstStyle/>
          <a:p>
            <a:pPr algn="ctr"/>
            <a:r>
              <a:rPr lang="en-GB" sz="1400" dirty="0">
                <a:solidFill>
                  <a:prstClr val="white"/>
                </a:solidFill>
              </a:rPr>
              <a:t>Core Model </a:t>
            </a:r>
          </a:p>
          <a:p>
            <a:pPr algn="ctr"/>
            <a:r>
              <a:rPr lang="en-GB" sz="1400" dirty="0" smtClean="0">
                <a:solidFill>
                  <a:prstClr val="white"/>
                </a:solidFill>
              </a:rPr>
              <a:t>DIS Ballot</a:t>
            </a:r>
          </a:p>
          <a:p>
            <a:pPr algn="ctr"/>
            <a:r>
              <a:rPr lang="en-GB" sz="1400" dirty="0" smtClean="0">
                <a:solidFill>
                  <a:prstClr val="white"/>
                </a:solidFill>
              </a:rPr>
              <a:t>Doc. prep</a:t>
            </a:r>
            <a:endParaRPr lang="en-GB" sz="1400" dirty="0">
              <a:solidFill>
                <a:prstClr val="white"/>
              </a:solidFill>
            </a:endParaRPr>
          </a:p>
        </p:txBody>
      </p:sp>
      <p:sp>
        <p:nvSpPr>
          <p:cNvPr id="145" name="ZoneTexte 144"/>
          <p:cNvSpPr txBox="1"/>
          <p:nvPr/>
        </p:nvSpPr>
        <p:spPr>
          <a:xfrm>
            <a:off x="3108856" y="3056986"/>
            <a:ext cx="753815" cy="22998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lIns="7200" tIns="7200" rIns="7200" bIns="7200" rtlCol="0">
            <a:spAutoFit/>
          </a:bodyPr>
          <a:lstStyle/>
          <a:p>
            <a:r>
              <a:rPr lang="en-GB" sz="1400" b="1" dirty="0" smtClean="0">
                <a:solidFill>
                  <a:prstClr val="black"/>
                </a:solidFill>
              </a:rPr>
              <a:t>12 + 4  W</a:t>
            </a:r>
            <a:endParaRPr lang="en-GB" sz="1400" b="1" dirty="0">
              <a:solidFill>
                <a:prstClr val="black"/>
              </a:solidFill>
            </a:endParaRPr>
          </a:p>
        </p:txBody>
      </p:sp>
      <p:cxnSp>
        <p:nvCxnSpPr>
          <p:cNvPr id="148" name="Connecteur droit avec flèche 147"/>
          <p:cNvCxnSpPr/>
          <p:nvPr/>
        </p:nvCxnSpPr>
        <p:spPr>
          <a:xfrm>
            <a:off x="1695450" y="3155766"/>
            <a:ext cx="1259116" cy="2243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ZoneTexte 71"/>
          <p:cNvSpPr txBox="1"/>
          <p:nvPr/>
        </p:nvSpPr>
        <p:spPr>
          <a:xfrm>
            <a:off x="2095499" y="3040774"/>
            <a:ext cx="766655" cy="22998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lIns="7200" tIns="7200" rIns="7200" bIns="7200" rtlCol="0">
            <a:spAutoFit/>
          </a:bodyPr>
          <a:lstStyle/>
          <a:p>
            <a:r>
              <a:rPr lang="en-GB" sz="1400" b="1" dirty="0" smtClean="0">
                <a:solidFill>
                  <a:prstClr val="black"/>
                </a:solidFill>
              </a:rPr>
              <a:t>4 weeks</a:t>
            </a:r>
            <a:endParaRPr lang="en-GB" sz="1400" b="1" dirty="0">
              <a:solidFill>
                <a:prstClr val="black"/>
              </a:solidFill>
            </a:endParaRPr>
          </a:p>
        </p:txBody>
      </p:sp>
      <p:sp>
        <p:nvSpPr>
          <p:cNvPr id="77" name="ZoneTexte 76"/>
          <p:cNvSpPr txBox="1"/>
          <p:nvPr/>
        </p:nvSpPr>
        <p:spPr>
          <a:xfrm>
            <a:off x="4191445" y="3067101"/>
            <a:ext cx="666342" cy="22998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lIns="7200" tIns="7200" rIns="7200" bIns="7200" rtlCol="0">
            <a:spAutoFit/>
          </a:bodyPr>
          <a:lstStyle/>
          <a:p>
            <a:r>
              <a:rPr lang="en-GB" sz="1400" b="1" dirty="0" smtClean="0">
                <a:solidFill>
                  <a:prstClr val="black"/>
                </a:solidFill>
              </a:rPr>
              <a:t>2 weeks</a:t>
            </a:r>
            <a:endParaRPr lang="en-GB" sz="1400" b="1" dirty="0">
              <a:solidFill>
                <a:prstClr val="black"/>
              </a:solidFill>
            </a:endParaRPr>
          </a:p>
        </p:txBody>
      </p:sp>
      <p:sp>
        <p:nvSpPr>
          <p:cNvPr id="80" name="ZoneTexte 79"/>
          <p:cNvSpPr txBox="1"/>
          <p:nvPr/>
        </p:nvSpPr>
        <p:spPr>
          <a:xfrm>
            <a:off x="4568188" y="3244165"/>
            <a:ext cx="10676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/>
            </a:lvl1pPr>
          </a:lstStyle>
          <a:p>
            <a:r>
              <a:rPr lang="en-GB" dirty="0" smtClean="0">
                <a:solidFill>
                  <a:prstClr val="black"/>
                </a:solidFill>
              </a:rPr>
              <a:t>23 May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82" name="Triangle isocèle 81"/>
          <p:cNvSpPr/>
          <p:nvPr/>
        </p:nvSpPr>
        <p:spPr>
          <a:xfrm rot="10800000">
            <a:off x="4968045" y="3038410"/>
            <a:ext cx="248134" cy="22786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3" name="Triangle isocèle 82"/>
          <p:cNvSpPr/>
          <p:nvPr/>
        </p:nvSpPr>
        <p:spPr>
          <a:xfrm rot="10800000">
            <a:off x="3878335" y="3019119"/>
            <a:ext cx="248134" cy="22786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5" name="ZoneTexte 84"/>
          <p:cNvSpPr txBox="1"/>
          <p:nvPr/>
        </p:nvSpPr>
        <p:spPr>
          <a:xfrm>
            <a:off x="3613852" y="3244165"/>
            <a:ext cx="10676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/>
            </a:lvl1pPr>
          </a:lstStyle>
          <a:p>
            <a:r>
              <a:rPr lang="en-GB" dirty="0">
                <a:solidFill>
                  <a:prstClr val="black"/>
                </a:solidFill>
              </a:rPr>
              <a:t>9</a:t>
            </a:r>
            <a:r>
              <a:rPr lang="en-GB" dirty="0" smtClean="0">
                <a:solidFill>
                  <a:prstClr val="black"/>
                </a:solidFill>
              </a:rPr>
              <a:t> May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88" name="ZoneTexte 87"/>
          <p:cNvSpPr txBox="1"/>
          <p:nvPr/>
        </p:nvSpPr>
        <p:spPr>
          <a:xfrm>
            <a:off x="2549843" y="3233757"/>
            <a:ext cx="10676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/>
            </a:lvl1pPr>
          </a:lstStyle>
          <a:p>
            <a:r>
              <a:rPr lang="en-GB" dirty="0" smtClean="0">
                <a:solidFill>
                  <a:prstClr val="black"/>
                </a:solidFill>
              </a:rPr>
              <a:t>10 Jan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89" name="Triangle isocèle 88"/>
          <p:cNvSpPr/>
          <p:nvPr/>
        </p:nvSpPr>
        <p:spPr>
          <a:xfrm rot="10800000">
            <a:off x="2891856" y="2999457"/>
            <a:ext cx="248134" cy="22786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90" name="ZoneTexte 89"/>
          <p:cNvSpPr txBox="1"/>
          <p:nvPr/>
        </p:nvSpPr>
        <p:spPr>
          <a:xfrm>
            <a:off x="-124710" y="671202"/>
            <a:ext cx="1892870" cy="70788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GB" sz="2000" dirty="0" smtClean="0">
                <a:solidFill>
                  <a:prstClr val="black"/>
                </a:solidFill>
              </a:rPr>
              <a:t>STEP extended Architecture</a:t>
            </a:r>
            <a:endParaRPr lang="en-GB" sz="2000" dirty="0">
              <a:solidFill>
                <a:prstClr val="black"/>
              </a:solidFill>
            </a:endParaRPr>
          </a:p>
        </p:txBody>
      </p:sp>
      <p:sp>
        <p:nvSpPr>
          <p:cNvPr id="91" name="Pentagone 90"/>
          <p:cNvSpPr/>
          <p:nvPr/>
        </p:nvSpPr>
        <p:spPr>
          <a:xfrm>
            <a:off x="2364949" y="2106505"/>
            <a:ext cx="1167309" cy="882791"/>
          </a:xfrm>
          <a:prstGeom prst="homePlat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" rIns="0" bIns="3600" rtlCol="0" anchor="ctr"/>
          <a:lstStyle/>
          <a:p>
            <a:pPr algn="ctr"/>
            <a:r>
              <a:rPr lang="en-GB" sz="1400" dirty="0" smtClean="0">
                <a:solidFill>
                  <a:prstClr val="white"/>
                </a:solidFill>
              </a:rPr>
              <a:t>Core Model </a:t>
            </a:r>
          </a:p>
          <a:p>
            <a:pPr algn="ctr"/>
            <a:r>
              <a:rPr lang="en-GB" sz="1400" dirty="0" smtClean="0">
                <a:solidFill>
                  <a:prstClr val="white"/>
                </a:solidFill>
              </a:rPr>
              <a:t>NWI Ballot</a:t>
            </a:r>
            <a:br>
              <a:rPr lang="en-GB" sz="1400" dirty="0" smtClean="0">
                <a:solidFill>
                  <a:prstClr val="white"/>
                </a:solidFill>
              </a:rPr>
            </a:br>
            <a:r>
              <a:rPr lang="en-GB" sz="1400" dirty="0" smtClean="0">
                <a:solidFill>
                  <a:prstClr val="white"/>
                </a:solidFill>
              </a:rPr>
              <a:t>incl. Core model</a:t>
            </a:r>
          </a:p>
        </p:txBody>
      </p:sp>
      <p:cxnSp>
        <p:nvCxnSpPr>
          <p:cNvPr id="93" name="Connecteur droit 92"/>
          <p:cNvCxnSpPr/>
          <p:nvPr/>
        </p:nvCxnSpPr>
        <p:spPr>
          <a:xfrm flipH="1" flipV="1">
            <a:off x="-46937" y="1350288"/>
            <a:ext cx="12139086" cy="0"/>
          </a:xfrm>
          <a:prstGeom prst="line">
            <a:avLst/>
          </a:prstGeom>
          <a:ln>
            <a:solidFill>
              <a:srgbClr val="0020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/>
          <p:cNvSpPr txBox="1"/>
          <p:nvPr/>
        </p:nvSpPr>
        <p:spPr>
          <a:xfrm>
            <a:off x="7074150" y="2119146"/>
            <a:ext cx="51718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NWI: 25 Oct. : before the ballot of the STEP Ext Archi.</a:t>
            </a:r>
          </a:p>
          <a:p>
            <a:r>
              <a:rPr lang="en-GB" dirty="0" smtClean="0"/>
              <a:t>2 months ballot: 25 Dec</a:t>
            </a:r>
          </a:p>
          <a:p>
            <a:r>
              <a:rPr lang="en-GB" dirty="0" smtClean="0"/>
              <a:t>DIS ballot start 25 Dec. : 4 month ;: 25 April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777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057" y="219982"/>
            <a:ext cx="10515600" cy="737961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GB" sz="3200" dirty="0"/>
              <a:t>Plan to deliver the AP242 e2 FDIS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6656" y="1419225"/>
            <a:ext cx="11905344" cy="4351338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End of DIS ballot resolution and  of the technical work to introduce the core model: 20 May 2018</a:t>
            </a:r>
          </a:p>
          <a:p>
            <a:r>
              <a:rPr lang="en-GB" dirty="0" smtClean="0"/>
              <a:t>End of preparation of the FDIS technical documentation: 14 June 2018</a:t>
            </a:r>
          </a:p>
          <a:p>
            <a:r>
              <a:rPr lang="en-GB" dirty="0" smtClean="0"/>
              <a:t>Start of FDIS Ballot: 14 June</a:t>
            </a:r>
          </a:p>
          <a:p>
            <a:r>
              <a:rPr lang="en-GB" dirty="0" smtClean="0"/>
              <a:t>FDIS Ballot : 8 weeks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 smtClean="0"/>
              <a:t>Risks</a:t>
            </a:r>
          </a:p>
          <a:p>
            <a:pPr lvl="1"/>
            <a:r>
              <a:rPr lang="en-GB" sz="2800" dirty="0" smtClean="0"/>
              <a:t>AP242 e2 DIS ballot resolution</a:t>
            </a:r>
          </a:p>
          <a:p>
            <a:pPr lvl="1"/>
            <a:r>
              <a:rPr lang="en-GB" sz="2800" dirty="0" smtClean="0"/>
              <a:t>Core model E1, including the AP239 e3 – AP242 e2 harmonization</a:t>
            </a:r>
            <a:br>
              <a:rPr lang="en-GB" sz="2800" dirty="0" smtClean="0"/>
            </a:br>
            <a:r>
              <a:rPr lang="en-GB" sz="2800" dirty="0" smtClean="0"/>
              <a:t>to be part as a technical annex</a:t>
            </a:r>
            <a:endParaRPr lang="en-GB" sz="2800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98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9901" y="325445"/>
            <a:ext cx="11249698" cy="881187"/>
          </a:xfrm>
        </p:spPr>
        <p:txBody>
          <a:bodyPr>
            <a:normAutofit fontScale="90000"/>
          </a:bodyPr>
          <a:lstStyle/>
          <a:p>
            <a:r>
              <a:rPr lang="en-GB" sz="3200" dirty="0" smtClean="0"/>
              <a:t>Preparation in Q3 2018 of the whitepaper for STEP AP242 roadmap</a:t>
            </a:r>
            <a:r>
              <a:rPr lang="en-GB" sz="3200" dirty="0"/>
              <a:t/>
            </a:r>
            <a:br>
              <a:rPr lang="en-GB" sz="3200" dirty="0"/>
            </a:br>
            <a:endParaRPr lang="en-GB" sz="2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124744"/>
            <a:ext cx="9803130" cy="4896544"/>
          </a:xfrm>
        </p:spPr>
        <p:txBody>
          <a:bodyPr>
            <a:normAutofit fontScale="92500" lnSpcReduction="20000"/>
          </a:bodyPr>
          <a:lstStyle/>
          <a:p>
            <a:r>
              <a:rPr lang="en-GB" sz="2400" dirty="0" smtClean="0"/>
              <a:t>Complete </a:t>
            </a:r>
            <a:r>
              <a:rPr lang="en-GB" sz="2400" dirty="0" smtClean="0"/>
              <a:t>STEP </a:t>
            </a:r>
            <a:r>
              <a:rPr lang="en-GB" sz="2400" dirty="0" smtClean="0"/>
              <a:t>Extended Architecture</a:t>
            </a:r>
          </a:p>
          <a:p>
            <a:r>
              <a:rPr lang="en-GB" sz="2400" dirty="0" smtClean="0"/>
              <a:t>Maintenance of </a:t>
            </a:r>
            <a:r>
              <a:rPr lang="en-GB" sz="2400" dirty="0" smtClean="0"/>
              <a:t>STEPmod and SMRL </a:t>
            </a:r>
            <a:endParaRPr lang="en-GB" sz="2400" dirty="0" smtClean="0"/>
          </a:p>
          <a:p>
            <a:r>
              <a:rPr lang="en-GB" sz="2400" dirty="0" smtClean="0"/>
              <a:t>Industry Requirements</a:t>
            </a:r>
          </a:p>
          <a:p>
            <a:pPr lvl="1"/>
            <a:r>
              <a:rPr lang="en-GB" dirty="0"/>
              <a:t>Increasing need of the A&amp;D industries for interoperability</a:t>
            </a:r>
          </a:p>
          <a:p>
            <a:pPr lvl="1"/>
            <a:r>
              <a:rPr lang="en-GB" dirty="0"/>
              <a:t>Integrated technological processes used in the 3D Model Based Definition</a:t>
            </a:r>
          </a:p>
          <a:p>
            <a:pPr lvl="1"/>
            <a:r>
              <a:rPr lang="en-GB" dirty="0" smtClean="0"/>
              <a:t>Enhancements: PMI </a:t>
            </a:r>
            <a:r>
              <a:rPr lang="en-GB" dirty="0"/>
              <a:t>semantic, Composite design, mechanical features, holes and fastener, additive manufacturing, </a:t>
            </a:r>
            <a:r>
              <a:rPr lang="en-GB" dirty="0" smtClean="0"/>
              <a:t>etc. </a:t>
            </a:r>
            <a:endParaRPr lang="en-GB" dirty="0"/>
          </a:p>
          <a:p>
            <a:pPr lvl="1"/>
            <a:r>
              <a:rPr lang="en-GB" dirty="0" smtClean="0"/>
              <a:t>New content: Tubing</a:t>
            </a:r>
            <a:r>
              <a:rPr lang="en-GB" dirty="0"/>
              <a:t>, etc.</a:t>
            </a:r>
          </a:p>
          <a:p>
            <a:pPr lvl="1"/>
            <a:endParaRPr lang="en-GB" sz="1000" dirty="0"/>
          </a:p>
          <a:p>
            <a:r>
              <a:rPr lang="en-GB" sz="2400" dirty="0"/>
              <a:t>Start of identification of gaps and enhancements, to be incorporated in the project plan for the STEP AP242 e3 project</a:t>
            </a:r>
          </a:p>
          <a:p>
            <a:r>
              <a:rPr lang="en-GB" sz="2400" dirty="0">
                <a:sym typeface="Wingdings" panose="05000000000000000000" pitchFamily="2" charset="2"/>
              </a:rPr>
              <a:t>Help needed: </a:t>
            </a:r>
            <a:r>
              <a:rPr lang="en-GB" sz="2400" dirty="0" smtClean="0">
                <a:sym typeface="Wingdings" panose="05000000000000000000" pitchFamily="2" charset="2"/>
              </a:rPr>
              <a:t>Industries </a:t>
            </a:r>
            <a:r>
              <a:rPr lang="en-GB" sz="2400" dirty="0">
                <a:sym typeface="Wingdings" panose="05000000000000000000" pitchFamily="2" charset="2"/>
              </a:rPr>
              <a:t>to identify their priorities and </a:t>
            </a:r>
            <a:r>
              <a:rPr lang="en-GB" sz="2400" dirty="0" smtClean="0">
                <a:sym typeface="Wingdings" panose="05000000000000000000" pitchFamily="2" charset="2"/>
              </a:rPr>
              <a:t>resources </a:t>
            </a:r>
            <a:r>
              <a:rPr lang="en-GB" sz="2400" dirty="0">
                <a:sym typeface="Wingdings" panose="05000000000000000000" pitchFamily="2" charset="2"/>
              </a:rPr>
              <a:t>for the development of STEP AP242 e3</a:t>
            </a:r>
            <a:endParaRPr lang="en-GB" sz="2400" dirty="0"/>
          </a:p>
          <a:p>
            <a:r>
              <a:rPr lang="en-GB" sz="2400" dirty="0" smtClean="0"/>
              <a:t>Planning a </a:t>
            </a:r>
            <a:r>
              <a:rPr lang="en-GB" sz="2400" dirty="0"/>
              <a:t>whitepaper </a:t>
            </a:r>
            <a:r>
              <a:rPr lang="en-GB" sz="2400" dirty="0" smtClean="0"/>
              <a:t>for Q2 </a:t>
            </a:r>
            <a:r>
              <a:rPr lang="en-GB" sz="2400" dirty="0"/>
              <a:t>– Q3 </a:t>
            </a:r>
            <a:r>
              <a:rPr lang="en-GB" sz="2400" dirty="0" smtClean="0"/>
              <a:t>2018 as </a:t>
            </a:r>
            <a:r>
              <a:rPr lang="en-GB" sz="2400" dirty="0"/>
              <a:t>input for AP242 e3 New Work </a:t>
            </a:r>
            <a:r>
              <a:rPr lang="en-GB" sz="2400" dirty="0" smtClean="0"/>
              <a:t>Item</a:t>
            </a:r>
          </a:p>
          <a:p>
            <a:pPr lvl="1"/>
            <a:r>
              <a:rPr lang="en-GB" dirty="0"/>
              <a:t>To </a:t>
            </a:r>
            <a:r>
              <a:rPr lang="en-GB" dirty="0"/>
              <a:t>be proposed to ISO for ballot before the end of 2018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114C8-F7F2-4E05-9CAE-DDD3D22A4BE8}" type="slidenum">
              <a:rPr lang="de-DE" altLang="de-DE" smtClean="0"/>
              <a:pPr/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4453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7571" y="190954"/>
            <a:ext cx="10515600" cy="825046"/>
          </a:xfrm>
        </p:spPr>
        <p:txBody>
          <a:bodyPr>
            <a:noAutofit/>
          </a:bodyPr>
          <a:lstStyle/>
          <a:p>
            <a:pPr lvl="1"/>
            <a:r>
              <a:rPr lang="en-GB" sz="3200" dirty="0" smtClean="0"/>
              <a:t>Issues and project risks (1/2)</a:t>
            </a:r>
            <a:endParaRPr lang="en-GB" sz="32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7371" y="1216024"/>
            <a:ext cx="11480800" cy="4351338"/>
          </a:xfrm>
        </p:spPr>
        <p:txBody>
          <a:bodyPr>
            <a:noAutofit/>
          </a:bodyPr>
          <a:lstStyle/>
          <a:p>
            <a:r>
              <a:rPr lang="en-GB" dirty="0" smtClean="0"/>
              <a:t>CVS </a:t>
            </a:r>
            <a:r>
              <a:rPr lang="en-GB" dirty="0" smtClean="0"/>
              <a:t>S</a:t>
            </a:r>
            <a:r>
              <a:rPr lang="en-GB" dirty="0" smtClean="0"/>
              <a:t>ource Forge </a:t>
            </a:r>
            <a:r>
              <a:rPr lang="en-GB" dirty="0" smtClean="0"/>
              <a:t>stops on the 30</a:t>
            </a:r>
            <a:r>
              <a:rPr lang="en-GB" baseline="30000" dirty="0" smtClean="0"/>
              <a:t>th</a:t>
            </a:r>
            <a:r>
              <a:rPr lang="en-GB" dirty="0" smtClean="0"/>
              <a:t>  of Nov. 2017</a:t>
            </a:r>
          </a:p>
          <a:p>
            <a:pPr lvl="2"/>
            <a:endParaRPr lang="en-GB" sz="400" dirty="0" smtClean="0"/>
          </a:p>
          <a:p>
            <a:r>
              <a:rPr lang="en-GB" dirty="0" smtClean="0"/>
              <a:t>Validation of the STEP Extended architecture</a:t>
            </a:r>
          </a:p>
          <a:p>
            <a:pPr lvl="1"/>
            <a:r>
              <a:rPr lang="en-GB" dirty="0" smtClean="0"/>
              <a:t>Standing document CIB ballot planned to start in Jan. 2018</a:t>
            </a:r>
          </a:p>
          <a:p>
            <a:pPr lvl="1"/>
            <a:r>
              <a:rPr lang="en-GB" dirty="0" smtClean="0"/>
              <a:t>Core model E1 attached in a technical annex (informative) of AP242 e2 FDIS</a:t>
            </a:r>
          </a:p>
          <a:p>
            <a:pPr lvl="1"/>
            <a:endParaRPr lang="en-GB" sz="400" dirty="0" smtClean="0"/>
          </a:p>
          <a:p>
            <a:r>
              <a:rPr lang="en-GB" dirty="0" smtClean="0"/>
              <a:t>Limited resources</a:t>
            </a:r>
          </a:p>
          <a:p>
            <a:pPr lvl="1"/>
            <a:r>
              <a:rPr lang="en-GB" dirty="0" smtClean="0"/>
              <a:t>Same persons used in multiples projects / activities</a:t>
            </a:r>
          </a:p>
          <a:p>
            <a:endParaRPr lang="en-GB" sz="4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04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7571" y="190954"/>
            <a:ext cx="10515600" cy="825046"/>
          </a:xfrm>
        </p:spPr>
        <p:txBody>
          <a:bodyPr>
            <a:noAutofit/>
          </a:bodyPr>
          <a:lstStyle/>
          <a:p>
            <a:pPr lvl="1"/>
            <a:r>
              <a:rPr lang="en-GB" sz="3200" dirty="0" smtClean="0"/>
              <a:t>Issues and project risks (2/2)</a:t>
            </a:r>
            <a:endParaRPr lang="en-GB" sz="32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7371" y="1216024"/>
            <a:ext cx="11480800" cy="4351338"/>
          </a:xfrm>
        </p:spPr>
        <p:txBody>
          <a:bodyPr>
            <a:noAutofit/>
          </a:bodyPr>
          <a:lstStyle/>
          <a:p>
            <a:endParaRPr lang="en-GB" sz="400" dirty="0"/>
          </a:p>
          <a:p>
            <a:r>
              <a:rPr lang="en-GB" dirty="0" smtClean="0"/>
              <a:t>3 months to finalize the STEP AP242 e2 – AP239 e3 harmonization</a:t>
            </a:r>
            <a:br>
              <a:rPr lang="en-GB" dirty="0" smtClean="0"/>
            </a:br>
            <a:endParaRPr lang="en-GB" sz="1000" dirty="0"/>
          </a:p>
          <a:p>
            <a:r>
              <a:rPr lang="en-GB" dirty="0" smtClean="0"/>
              <a:t>Need an </a:t>
            </a:r>
            <a:r>
              <a:rPr lang="en-GB" dirty="0" smtClean="0"/>
              <a:t>overall </a:t>
            </a:r>
            <a:r>
              <a:rPr lang="en-GB" dirty="0" smtClean="0"/>
              <a:t>plan for the </a:t>
            </a:r>
            <a:r>
              <a:rPr lang="en-GB" dirty="0" smtClean="0"/>
              <a:t>development, including the update of STEPmod and of the STEP lib, with the ballot of the Core Model e1 before the AP239 e3 DIS</a:t>
            </a:r>
          </a:p>
          <a:p>
            <a:endParaRPr lang="en-GB" sz="1000" dirty="0"/>
          </a:p>
          <a:p>
            <a:r>
              <a:rPr lang="en-GB" dirty="0" smtClean="0"/>
              <a:t>Short period of time for the resolution of the AP242 E2 DIS comments</a:t>
            </a:r>
          </a:p>
          <a:p>
            <a:pPr lvl="1"/>
            <a:r>
              <a:rPr lang="en-GB" dirty="0" smtClean="0"/>
              <a:t>Face to face meeting during the next PDES </a:t>
            </a:r>
            <a:r>
              <a:rPr lang="en-GB" dirty="0" err="1" smtClean="0"/>
              <a:t>Inc</a:t>
            </a:r>
            <a:r>
              <a:rPr lang="en-GB" dirty="0" smtClean="0"/>
              <a:t> offsite (12 – 16 March 2018) </a:t>
            </a:r>
          </a:p>
          <a:p>
            <a:pPr lvl="1"/>
            <a:r>
              <a:rPr lang="en-GB" dirty="0" smtClean="0"/>
              <a:t>Face to face meeting before the ISO /TC 184 /SC 4 meeting in May 2018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B6CFE-E656-428F-A09E-EDBE6ED80CE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57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1020</TotalTime>
  <Words>477</Words>
  <Application>Microsoft Office PowerPoint</Application>
  <PresentationFormat>Widescreen</PresentationFormat>
  <Paragraphs>108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Helvetica Light</vt:lpstr>
      <vt:lpstr>Wingdings</vt:lpstr>
      <vt:lpstr>Office Theme</vt:lpstr>
      <vt:lpstr>STEP AP242 e2  AIA-ASD Collaboration 18th of October 2017  </vt:lpstr>
      <vt:lpstr>AP242 ed2 plan and Key Interdependencies</vt:lpstr>
      <vt:lpstr>Plan to deliver the AP242 e2 FDIS</vt:lpstr>
      <vt:lpstr>Preparation in Q3 2018 of the whitepaper for STEP AP242 roadmap </vt:lpstr>
      <vt:lpstr>Issues and project risks (1/2)</vt:lpstr>
      <vt:lpstr>Issues and project risks (2/2)</vt:lpstr>
    </vt:vector>
  </TitlesOfParts>
  <Company>The Boeing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AP242 e2</dc:title>
  <dc:creator>Bluhm, Thomas H</dc:creator>
  <cp:lastModifiedBy>Bluhm, Thomas H</cp:lastModifiedBy>
  <cp:revision>555</cp:revision>
  <cp:lastPrinted>2017-07-07T17:58:20Z</cp:lastPrinted>
  <dcterms:created xsi:type="dcterms:W3CDTF">2014-08-07T14:38:16Z</dcterms:created>
  <dcterms:modified xsi:type="dcterms:W3CDTF">2017-10-18T13:25:26Z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553835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D5.0.2</vt:lpwstr>
  </property>
  <property fmtid="{D5CDD505-2E9C-101B-9397-08002B2CF9AE}" pid="9" name="_NewReviewCycle">
    <vt:lpwstr/>
  </property>
</Properties>
</file>