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9" r:id="rId4"/>
  </p:sldMasterIdLst>
  <p:notesMasterIdLst>
    <p:notesMasterId r:id="rId9"/>
  </p:notesMasterIdLst>
  <p:handoutMasterIdLst>
    <p:handoutMasterId r:id="rId10"/>
  </p:handoutMasterIdLst>
  <p:sldIdLst>
    <p:sldId id="312" r:id="rId5"/>
    <p:sldId id="426" r:id="rId6"/>
    <p:sldId id="444" r:id="rId7"/>
    <p:sldId id="445" r:id="rId8"/>
  </p:sldIdLst>
  <p:sldSz cx="9144000" cy="5143500" type="screen16x9"/>
  <p:notesSz cx="7104063" cy="10234613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" id="{9C28BE3C-59A2-4FE9-BF82-B85AA77AF45D}">
          <p14:sldIdLst>
            <p14:sldId id="312"/>
            <p14:sldId id="426"/>
            <p14:sldId id="444"/>
            <p14:sldId id="445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bw"/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E165"/>
    <a:srgbClr val="CCF8B8"/>
    <a:srgbClr val="BEF5A5"/>
    <a:srgbClr val="63CC34"/>
    <a:srgbClr val="E8FFDD"/>
    <a:srgbClr val="D8F9C9"/>
    <a:srgbClr val="33CC33"/>
    <a:srgbClr val="96FF67"/>
    <a:srgbClr val="DCFFCD"/>
    <a:srgbClr val="B9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73" autoAdjust="0"/>
    <p:restoredTop sz="99093" autoAdjust="0"/>
  </p:normalViewPr>
  <p:slideViewPr>
    <p:cSldViewPr snapToGrid="0" snapToObjects="1" showGuides="1">
      <p:cViewPr>
        <p:scale>
          <a:sx n="90" d="100"/>
          <a:sy n="90" d="100"/>
        </p:scale>
        <p:origin x="-900" y="-180"/>
      </p:cViewPr>
      <p:guideLst>
        <p:guide orient="horz" pos="532"/>
        <p:guide pos="5612"/>
        <p:guide pos="157"/>
      </p:guideLst>
    </p:cSldViewPr>
  </p:slideViewPr>
  <p:outlineViewPr>
    <p:cViewPr>
      <p:scale>
        <a:sx n="33" d="100"/>
        <a:sy n="33" d="100"/>
      </p:scale>
      <p:origin x="0" y="17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 snapToGrid="0" snapToObjects="1" showGuides="1">
      <p:cViewPr varScale="1">
        <p:scale>
          <a:sx n="88" d="100"/>
          <a:sy n="88" d="100"/>
        </p:scale>
        <p:origin x="-3192" y="-102"/>
      </p:cViewPr>
      <p:guideLst>
        <p:guide orient="horz" pos="3223"/>
        <p:guide pos="223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auto">
          <a:xfrm>
            <a:off x="0" y="9658613"/>
            <a:ext cx="7104063" cy="576000"/>
          </a:xfrm>
          <a:prstGeom prst="rect">
            <a:avLst/>
          </a:prstGeom>
          <a:solidFill>
            <a:srgbClr val="96A0B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149" name="Rectangle 29"/>
          <p:cNvSpPr>
            <a:spLocks noChangeArrowheads="1"/>
          </p:cNvSpPr>
          <p:nvPr/>
        </p:nvSpPr>
        <p:spPr bwMode="auto">
          <a:xfrm>
            <a:off x="236364" y="9797826"/>
            <a:ext cx="881443" cy="218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 anchorCtr="0">
            <a:noAutofit/>
          </a:bodyPr>
          <a:lstStyle/>
          <a:p>
            <a:pPr defTabSz="943849">
              <a:defRPr/>
            </a:pPr>
            <a:r>
              <a:rPr lang="en-GB" sz="800" b="1" noProof="1" smtClean="0">
                <a:solidFill>
                  <a:schemeClr val="bg1"/>
                </a:solidFill>
              </a:rPr>
              <a:t>Page </a:t>
            </a:r>
            <a:fld id="{1A7E7312-5716-4E23-AA98-442308871A0A}" type="slidenum">
              <a:rPr lang="en-GB" sz="800" b="1" noProof="1" dirty="0" smtClean="0">
                <a:solidFill>
                  <a:schemeClr val="bg1"/>
                </a:solidFill>
              </a:rPr>
              <a:pPr defTabSz="943849">
                <a:defRPr/>
              </a:pPr>
              <a:t>‹#›</a:t>
            </a:fld>
            <a:endParaRPr lang="en-GB" sz="800" b="1" noProof="1">
              <a:solidFill>
                <a:schemeClr val="bg1"/>
              </a:solidFill>
            </a:endParaRPr>
          </a:p>
        </p:txBody>
      </p:sp>
      <p:sp>
        <p:nvSpPr>
          <p:cNvPr id="5151" name="Text Box 31"/>
          <p:cNvSpPr txBox="1">
            <a:spLocks noChangeArrowheads="1"/>
          </p:cNvSpPr>
          <p:nvPr/>
        </p:nvSpPr>
        <p:spPr bwMode="auto">
          <a:xfrm>
            <a:off x="236363" y="10038573"/>
            <a:ext cx="3316461" cy="76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</a:bodyPr>
          <a:lstStyle/>
          <a:p>
            <a:pPr defTabSz="943849">
              <a:defRPr/>
            </a:pPr>
            <a:r>
              <a:rPr lang="en-GB" sz="500" noProof="1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© AIRBUS Operations LTD. All rights reserved. Confidential and proprietary document.</a:t>
            </a:r>
            <a:endParaRPr lang="en-GB" sz="1900" noProof="1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8" name="Picture 2" descr="c:\Users\koshorst_c\Desktop\AIRBUS_WHT_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40357" y="9766613"/>
            <a:ext cx="1493390" cy="360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6545286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41288" y="466725"/>
            <a:ext cx="6821487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7100" y="4860251"/>
            <a:ext cx="5209865" cy="460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528" tIns="47264" rIns="94528" bIns="4726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984615" y="9996445"/>
            <a:ext cx="779675" cy="238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6083" tIns="47264" rIns="0" bIns="47264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defRPr sz="800" noProof="1"/>
            </a:lvl1pPr>
          </a:lstStyle>
          <a:p>
            <a:pPr>
              <a:defRPr/>
            </a:pPr>
            <a:r>
              <a:rPr lang="en-GB" noProof="1" smtClean="0"/>
              <a:t>Page </a:t>
            </a:r>
            <a:fld id="{BC89887F-75E8-4502-9923-4EA07A7E13B8}" type="slidenum">
              <a:rPr lang="en-GB" noProof="1" smtClean="0"/>
              <a:pPr>
                <a:defRPr/>
              </a:pPr>
              <a:t>‹#›</a:t>
            </a:fld>
            <a:endParaRPr lang="en-GB" noProof="1"/>
          </a:p>
        </p:txBody>
      </p:sp>
    </p:spTree>
    <p:extLst>
      <p:ext uri="{BB962C8B-B14F-4D97-AF65-F5344CB8AC3E}">
        <p14:creationId xmlns:p14="http://schemas.microsoft.com/office/powerpoint/2010/main" val="2406866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1905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3810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5715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7620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 block right">
    <p:bg>
      <p:bgPr>
        <a:blipFill dpi="0" rotWithShape="1">
          <a:blip r:embed="rId2">
            <a:alphaModFix amt="20000"/>
            <a:lum/>
          </a:blip>
          <a:srcRect/>
          <a:tile tx="0" ty="0" sx="75000" sy="75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auto">
          <a:xfrm>
            <a:off x="5629275" y="401041"/>
            <a:ext cx="3233737" cy="65147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5629275" y="1122069"/>
            <a:ext cx="3233737" cy="1840206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0" y="0"/>
            <a:ext cx="9144000" cy="162000"/>
          </a:xfrm>
          <a:prstGeom prst="rect">
            <a:avLst/>
          </a:prstGeom>
          <a:solidFill>
            <a:srgbClr val="96A0B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0" y="4711500"/>
            <a:ext cx="9144000" cy="432000"/>
          </a:xfrm>
          <a:prstGeom prst="rect">
            <a:avLst/>
          </a:prstGeom>
          <a:solidFill>
            <a:srgbClr val="96A0B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380891" y="1283740"/>
            <a:ext cx="2340000" cy="1080000"/>
          </a:xfrm>
          <a:noFill/>
          <a:ln w="9525">
            <a:noFill/>
          </a:ln>
        </p:spPr>
        <p:txBody>
          <a:bodyPr lIns="0" tIns="0" rIns="0" bIns="36000" anchor="b"/>
          <a:lstStyle>
            <a:lvl1pPr algn="l">
              <a:defRPr sz="1700" b="1" spc="-40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380891" y="2363740"/>
            <a:ext cx="2340000" cy="486006"/>
          </a:xfrm>
        </p:spPr>
        <p:txBody>
          <a:bodyPr lIns="0" tIns="36000" rIns="0" bIns="0"/>
          <a:lstStyle>
            <a:lvl1pPr marL="0" indent="0" algn="l">
              <a:lnSpc>
                <a:spcPct val="80000"/>
              </a:lnSpc>
              <a:buFontTx/>
              <a:buNone/>
              <a:defRPr sz="1200" b="0" spc="-20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r>
              <a:rPr lang="en-US" noProof="0" smtClean="0"/>
              <a:t>Click to edit Master subtitle style</a:t>
            </a:r>
            <a:endParaRPr lang="en-GB" noProof="0" dirty="0" smtClean="0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>
              <a:lnSpc>
                <a:spcPct val="100000"/>
              </a:lnSpc>
              <a:spcBef>
                <a:spcPct val="0"/>
              </a:spcBef>
              <a:defRPr sz="7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October 18th 2017</a:t>
            </a:r>
            <a:endParaRPr lang="en-GB" dirty="0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268767" y="1"/>
            <a:ext cx="7128320" cy="161925"/>
          </a:xfrm>
        </p:spPr>
        <p:txBody>
          <a:bodyPr lIns="90000"/>
          <a:lstStyle>
            <a:lvl1pPr algn="l">
              <a:lnSpc>
                <a:spcPct val="100000"/>
              </a:lnSpc>
              <a:spcBef>
                <a:spcPct val="0"/>
              </a:spcBef>
              <a:defRPr sz="600" noProof="1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GB" smtClean="0"/>
              <a:t>MoSSEC update for AIA-ASD</a:t>
            </a:r>
            <a:endParaRPr lang="en-GB" dirty="0"/>
          </a:p>
        </p:txBody>
      </p:sp>
      <p:sp>
        <p:nvSpPr>
          <p:cNvPr id="18" name="Text Placeholder 17" descr="Function / Department / Event"/>
          <p:cNvSpPr>
            <a:spLocks noGrp="1"/>
          </p:cNvSpPr>
          <p:nvPr>
            <p:ph type="body" sz="quarter" idx="12" hasCustomPrompt="1"/>
          </p:nvPr>
        </p:nvSpPr>
        <p:spPr>
          <a:xfrm>
            <a:off x="6381087" y="513001"/>
            <a:ext cx="2340000" cy="162428"/>
          </a:xfrm>
        </p:spPr>
        <p:txBody>
          <a:bodyPr lIns="0" tIns="0" rIns="0" bIns="36000"/>
          <a:lstStyle>
            <a:lvl1pPr algn="r">
              <a:buFontTx/>
              <a:buNone/>
              <a:defRPr sz="1200" b="1" spc="-20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pPr lvl="0"/>
            <a:r>
              <a:rPr lang="en-GB" smtClean="0"/>
              <a:t>Function / Event</a:t>
            </a:r>
            <a:endParaRPr lang="en-GB" dirty="0" smtClean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3" hasCustomPrompt="1"/>
          </p:nvPr>
        </p:nvSpPr>
        <p:spPr>
          <a:xfrm>
            <a:off x="6381087" y="717254"/>
            <a:ext cx="2340000" cy="269571"/>
          </a:xfrm>
        </p:spPr>
        <p:txBody>
          <a:bodyPr lIns="0" tIns="36000" rIns="0"/>
          <a:lstStyle>
            <a:lvl1pPr algn="r">
              <a:lnSpc>
                <a:spcPts val="700"/>
              </a:lnSpc>
              <a:buFontTx/>
              <a:buNone/>
              <a:defRPr sz="1000" spc="-10" baseline="0">
                <a:solidFill>
                  <a:schemeClr val="tx2">
                    <a:lumMod val="50000"/>
                  </a:schemeClr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GB" smtClean="0"/>
              <a:t>Presented by Name</a:t>
            </a:r>
          </a:p>
          <a:p>
            <a:pPr lvl="0"/>
            <a:r>
              <a:rPr lang="en-GB" smtClean="0"/>
              <a:t>Job title</a:t>
            </a:r>
            <a:endParaRPr lang="en-GB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noProof="1" smtClean="0"/>
              <a:t>October 18th 2017</a:t>
            </a:r>
            <a:endParaRPr lang="en-GB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2413" y="1"/>
            <a:ext cx="7271915" cy="161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noProof="1" smtClean="0"/>
              <a:t>MoSSEC update for AIA-ASD</a:t>
            </a:r>
            <a:endParaRPr lang="en-GB" noProof="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noProof="1" smtClean="0"/>
              <a:t>Page </a:t>
            </a:r>
            <a:fld id="{F7CE7AB7-A104-46A5-B6CD-26082A13EDB6}" type="slidenum">
              <a:rPr lang="en-GB" noProof="1" smtClean="0"/>
              <a:pPr>
                <a:defRPr/>
              </a:pPr>
              <a:t>‹#›</a:t>
            </a:fld>
            <a:endParaRPr lang="en-GB" noProof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noProof="0"/>
            </a:lvl1pPr>
          </a:lstStyle>
          <a:p>
            <a:pPr>
              <a:defRPr/>
            </a:pPr>
            <a:r>
              <a:rPr lang="en-US" noProof="0" smtClean="0"/>
              <a:t>October 18th 2017</a:t>
            </a:r>
            <a:endParaRPr lang="en-GB" noProof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noProof="1" smtClean="0"/>
              <a:t>MoSSEC update for AIA-ASD</a:t>
            </a:r>
            <a:endParaRPr lang="en-GB" noProof="1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noProof="1" smtClean="0"/>
              <a:t>Page </a:t>
            </a:r>
            <a:fld id="{88964653-3594-43D6-B07B-9D599E8B2A12}" type="slidenum">
              <a:rPr lang="en-GB" noProof="1" smtClean="0"/>
              <a:pPr>
                <a:defRPr/>
              </a:pPr>
              <a:t>‹#›</a:t>
            </a:fld>
            <a:endParaRPr lang="en-GB" noProof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noProof="0"/>
            </a:lvl1pPr>
          </a:lstStyle>
          <a:p>
            <a:pPr>
              <a:defRPr/>
            </a:pPr>
            <a:r>
              <a:rPr lang="en-US" noProof="0" smtClean="0"/>
              <a:t>October 18th 2017</a:t>
            </a:r>
            <a:endParaRPr lang="en-GB" noProof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noProof="1" smtClean="0"/>
              <a:t>MoSSEC update for AIA-ASD</a:t>
            </a:r>
            <a:endParaRPr lang="en-GB" noProof="1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noProof="1" smtClean="0"/>
              <a:t>Page </a:t>
            </a:r>
            <a:fld id="{88964653-3594-43D6-B07B-9D599E8B2A12}" type="slidenum">
              <a:rPr lang="en-GB" noProof="1" smtClean="0"/>
              <a:pPr>
                <a:defRPr/>
              </a:pPr>
              <a:t>‹#›</a:t>
            </a:fld>
            <a:endParaRPr lang="en-GB" noProof="1"/>
          </a:p>
        </p:txBody>
      </p:sp>
      <p:sp>
        <p:nvSpPr>
          <p:cNvPr id="6" name="Rectangle 5"/>
          <p:cNvSpPr/>
          <p:nvPr/>
        </p:nvSpPr>
        <p:spPr>
          <a:xfrm>
            <a:off x="548986" y="1150174"/>
            <a:ext cx="613756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6000" indent="-216000">
              <a:lnSpc>
                <a:spcPct val="200000"/>
              </a:lnSpc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GB" sz="2000" b="1" kern="1200" dirty="0" smtClean="0">
                <a:solidFill>
                  <a:schemeClr val="tx2">
                    <a:lumMod val="50000"/>
                  </a:schemeClr>
                </a:solidFill>
                <a:latin typeface="Arial" charset="0"/>
                <a:ea typeface="+mn-ea"/>
                <a:cs typeface="+mn-cs"/>
              </a:rPr>
              <a:t>Why do I need MoSSEC?</a:t>
            </a:r>
          </a:p>
          <a:p>
            <a:pPr marL="216000" marR="0" indent="-21600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2000" b="1" kern="1200" dirty="0" smtClean="0">
                <a:solidFill>
                  <a:schemeClr val="tx2">
                    <a:lumMod val="50000"/>
                  </a:schemeClr>
                </a:solidFill>
                <a:latin typeface="Arial" charset="0"/>
                <a:ea typeface="+mn-ea"/>
                <a:cs typeface="+mn-cs"/>
              </a:rPr>
              <a:t>What</a:t>
            </a:r>
            <a:r>
              <a:rPr lang="en-GB" sz="2000" b="1" kern="1200" baseline="0" dirty="0" smtClean="0">
                <a:solidFill>
                  <a:schemeClr val="tx2">
                    <a:lumMod val="50000"/>
                  </a:schemeClr>
                </a:solidFill>
                <a:latin typeface="Arial" charset="0"/>
                <a:ea typeface="+mn-ea"/>
                <a:cs typeface="+mn-cs"/>
              </a:rPr>
              <a:t> is MoSSEC?</a:t>
            </a:r>
            <a:endParaRPr lang="en-GB" sz="2000" b="1" kern="1200" dirty="0" smtClean="0">
              <a:solidFill>
                <a:schemeClr val="tx2">
                  <a:lumMod val="50000"/>
                </a:schemeClr>
              </a:solidFill>
              <a:latin typeface="Arial" charset="0"/>
              <a:ea typeface="+mn-ea"/>
              <a:cs typeface="+mn-cs"/>
            </a:endParaRPr>
          </a:p>
          <a:p>
            <a:pPr marL="216000" indent="-216000">
              <a:lnSpc>
                <a:spcPct val="200000"/>
              </a:lnSpc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GB" sz="2000" b="1" kern="1200" dirty="0" smtClean="0">
                <a:solidFill>
                  <a:schemeClr val="tx2">
                    <a:lumMod val="50000"/>
                  </a:schemeClr>
                </a:solidFill>
                <a:latin typeface="Arial" charset="0"/>
                <a:ea typeface="+mn-ea"/>
                <a:cs typeface="+mn-cs"/>
              </a:rPr>
              <a:t>How can MoSSEC be used?</a:t>
            </a:r>
          </a:p>
          <a:p>
            <a:pPr marL="216000" indent="-216000">
              <a:lnSpc>
                <a:spcPct val="200000"/>
              </a:lnSpc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GB" sz="2000" b="1" kern="1200" baseline="0" dirty="0" smtClean="0">
                <a:solidFill>
                  <a:schemeClr val="tx2">
                    <a:lumMod val="50000"/>
                  </a:schemeClr>
                </a:solidFill>
                <a:latin typeface="Arial" charset="0"/>
                <a:ea typeface="+mn-ea"/>
                <a:cs typeface="+mn-cs"/>
              </a:rPr>
              <a:t>Summary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6934" y="258618"/>
            <a:ext cx="284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0" dirty="0" smtClean="0"/>
              <a:t>Agenda</a:t>
            </a:r>
            <a:endParaRPr lang="en-GB" sz="1800" b="0" dirty="0"/>
          </a:p>
        </p:txBody>
      </p:sp>
    </p:spTree>
    <p:extLst>
      <p:ext uri="{BB962C8B-B14F-4D97-AF65-F5344CB8AC3E}">
        <p14:creationId xmlns:p14="http://schemas.microsoft.com/office/powerpoint/2010/main" val="4043179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>
            <a:off x="2" y="158384"/>
            <a:ext cx="9144000" cy="59362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latinLnBrk="0" hangingPunct="1">
              <a:lnSpc>
                <a:spcPct val="80000"/>
              </a:lnSpc>
              <a:spcBef>
                <a:spcPct val="50000"/>
              </a:spcBef>
              <a:buClrTx/>
              <a:buSzTx/>
              <a:buFontTx/>
              <a:buNone/>
              <a:tabLst/>
            </a:pPr>
            <a:endParaRPr kumimoji="0" lang="en-GB" b="0" i="0" u="none" strike="noStrike" cap="none" normalizeH="0" baseline="0" smtClean="0">
              <a:ln>
                <a:noFill/>
              </a:ln>
              <a:effectLst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0" y="4711500"/>
            <a:ext cx="9144000" cy="432000"/>
          </a:xfrm>
          <a:prstGeom prst="rect">
            <a:avLst/>
          </a:prstGeom>
          <a:solidFill>
            <a:srgbClr val="96A0B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0" y="0"/>
            <a:ext cx="9144000" cy="162000"/>
          </a:xfrm>
          <a:prstGeom prst="rect">
            <a:avLst/>
          </a:prstGeom>
          <a:solidFill>
            <a:srgbClr val="96A0B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656512" y="1"/>
            <a:ext cx="1225550" cy="16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defRPr sz="600" b="1" noProof="1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October 18th 2017</a:t>
            </a:r>
            <a:endParaRPr lang="en-GB" dirty="0"/>
          </a:p>
        </p:txBody>
      </p:sp>
      <p:sp>
        <p:nvSpPr>
          <p:cNvPr id="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2413" y="1"/>
            <a:ext cx="7199907" cy="16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spcBef>
                <a:spcPct val="0"/>
              </a:spcBef>
              <a:defRPr sz="600" b="0" noProof="1" smtClean="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 smtClean="0"/>
              <a:t>MoSSEC update for AIA-ASD</a:t>
            </a:r>
            <a:endParaRPr lang="en-GB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61940" y="4786313"/>
            <a:ext cx="1081087" cy="16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spcBef>
                <a:spcPct val="0"/>
              </a:spcBef>
              <a:defRPr sz="600" b="1" noProof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GB" dirty="0" smtClean="0"/>
              <a:t>Page </a:t>
            </a:r>
            <a:fld id="{18D8B383-48A2-4F68-A457-302CFCBCB6D2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1037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2414" y="836999"/>
            <a:ext cx="8640000" cy="38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90000" rIns="91440" bIns="90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 smtClean="0"/>
          </a:p>
        </p:txBody>
      </p:sp>
      <p:sp>
        <p:nvSpPr>
          <p:cNvPr id="1038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252414" y="215504"/>
            <a:ext cx="8640000" cy="459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title style</a:t>
            </a:r>
            <a:endParaRPr lang="en-GB" noProof="0" dirty="0" smtClean="0"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25476" y="4733724"/>
            <a:ext cx="390178" cy="390178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hf hdr="0"/>
  <p:txStyles>
    <p:titleStyle>
      <a:lvl1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1800" b="0" spc="-50">
          <a:solidFill>
            <a:schemeClr val="tx2">
              <a:lumMod val="75000"/>
            </a:schemeClr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800">
          <a:solidFill>
            <a:srgbClr val="565C6A"/>
          </a:solidFill>
          <a:latin typeface="Arial" charset="0"/>
        </a:defRPr>
      </a:lvl2pPr>
      <a:lvl3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800">
          <a:solidFill>
            <a:srgbClr val="565C6A"/>
          </a:solidFill>
          <a:latin typeface="Arial" charset="0"/>
        </a:defRPr>
      </a:lvl3pPr>
      <a:lvl4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800">
          <a:solidFill>
            <a:srgbClr val="565C6A"/>
          </a:solidFill>
          <a:latin typeface="Arial" charset="0"/>
        </a:defRPr>
      </a:lvl4pPr>
      <a:lvl5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800">
          <a:solidFill>
            <a:srgbClr val="565C6A"/>
          </a:solidFill>
          <a:latin typeface="Arial" charset="0"/>
        </a:defRPr>
      </a:lvl5pPr>
      <a:lvl6pPr marL="4572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rgbClr val="FFFFFF"/>
          </a:solidFill>
          <a:latin typeface="Arial" charset="0"/>
        </a:defRPr>
      </a:lvl6pPr>
      <a:lvl7pPr marL="9144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rgbClr val="FFFFFF"/>
          </a:solidFill>
          <a:latin typeface="Arial" charset="0"/>
        </a:defRPr>
      </a:lvl7pPr>
      <a:lvl8pPr marL="13716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rgbClr val="FFFFFF"/>
          </a:solidFill>
          <a:latin typeface="Arial" charset="0"/>
        </a:defRPr>
      </a:lvl8pPr>
      <a:lvl9pPr marL="18288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rgbClr val="FFFFFF"/>
          </a:solidFill>
          <a:latin typeface="Arial" charset="0"/>
        </a:defRPr>
      </a:lvl9pPr>
    </p:titleStyle>
    <p:bodyStyle>
      <a:lvl1pPr marL="180000" indent="-180000" algn="l" rtl="0" eaLnBrk="1" fontAlgn="base" hangingPunct="1">
        <a:spcBef>
          <a:spcPts val="600"/>
        </a:spcBef>
        <a:spcAft>
          <a:spcPct val="0"/>
        </a:spcAft>
        <a:buSzPct val="120000"/>
        <a:buFont typeface="Arial" pitchFamily="34" charset="0"/>
        <a:buChar char="•"/>
        <a:defRPr sz="1700" spc="-20">
          <a:solidFill>
            <a:schemeClr val="tx2">
              <a:lumMod val="50000"/>
            </a:schemeClr>
          </a:solidFill>
          <a:latin typeface="+mn-lt"/>
          <a:ea typeface="+mn-ea"/>
          <a:cs typeface="+mn-cs"/>
        </a:defRPr>
      </a:lvl1pPr>
      <a:lvl2pPr marL="360000" indent="-180000" algn="l" rtl="0" eaLnBrk="1" fontAlgn="base" hangingPunct="1">
        <a:spcBef>
          <a:spcPts val="600"/>
        </a:spcBef>
        <a:spcAft>
          <a:spcPct val="0"/>
        </a:spcAft>
        <a:buSzPct val="120000"/>
        <a:buFont typeface="Arial" pitchFamily="34" charset="0"/>
        <a:buChar char="•"/>
        <a:defRPr sz="1500" spc="-20">
          <a:solidFill>
            <a:schemeClr val="tx2">
              <a:lumMod val="50000"/>
            </a:schemeClr>
          </a:solidFill>
          <a:latin typeface="+mn-lt"/>
        </a:defRPr>
      </a:lvl2pPr>
      <a:lvl3pPr marL="540000" indent="-180000" algn="l" rtl="0" eaLnBrk="1" fontAlgn="base" hangingPunct="1">
        <a:spcBef>
          <a:spcPts val="600"/>
        </a:spcBef>
        <a:spcAft>
          <a:spcPct val="0"/>
        </a:spcAft>
        <a:buSzPct val="120000"/>
        <a:buFont typeface="Arial" pitchFamily="34" charset="0"/>
        <a:buChar char="•"/>
        <a:defRPr sz="1500" spc="-20">
          <a:solidFill>
            <a:schemeClr val="tx2">
              <a:lumMod val="50000"/>
            </a:schemeClr>
          </a:solidFill>
          <a:latin typeface="+mn-lt"/>
        </a:defRPr>
      </a:lvl3pPr>
      <a:lvl4pPr marL="720000" indent="-180000" algn="l" rtl="0" eaLnBrk="1" fontAlgn="base" hangingPunct="1">
        <a:spcBef>
          <a:spcPts val="600"/>
        </a:spcBef>
        <a:spcAft>
          <a:spcPct val="0"/>
        </a:spcAft>
        <a:buSzPct val="120000"/>
        <a:buFont typeface="Arial" pitchFamily="34" charset="0"/>
        <a:buChar char="•"/>
        <a:defRPr sz="1300" spc="-20">
          <a:solidFill>
            <a:schemeClr val="tx2">
              <a:lumMod val="50000"/>
            </a:schemeClr>
          </a:solidFill>
          <a:latin typeface="+mn-lt"/>
        </a:defRPr>
      </a:lvl4pPr>
      <a:lvl5pPr marL="900000" indent="-180000" algn="l" rtl="0" eaLnBrk="1" fontAlgn="base" hangingPunct="1">
        <a:spcBef>
          <a:spcPts val="600"/>
        </a:spcBef>
        <a:spcAft>
          <a:spcPct val="0"/>
        </a:spcAft>
        <a:buSzPct val="120000"/>
        <a:buFont typeface="Arial" pitchFamily="34" charset="0"/>
        <a:buChar char="•"/>
        <a:defRPr sz="1300" spc="-20">
          <a:solidFill>
            <a:schemeClr val="tx2">
              <a:lumMod val="50000"/>
            </a:schemeClr>
          </a:solidFill>
          <a:latin typeface="+mn-lt"/>
        </a:defRPr>
      </a:lvl5pPr>
      <a:lvl6pPr marL="1080000" indent="-180000" algn="l" rtl="0" eaLnBrk="1" fontAlgn="base" hangingPunct="1">
        <a:spcBef>
          <a:spcPts val="600"/>
        </a:spcBef>
        <a:spcAft>
          <a:spcPct val="0"/>
        </a:spcAft>
        <a:buFont typeface="Arial" pitchFamily="34" charset="0"/>
        <a:buChar char="•"/>
        <a:defRPr sz="1100">
          <a:solidFill>
            <a:schemeClr val="tx2">
              <a:lumMod val="50000"/>
            </a:schemeClr>
          </a:solidFill>
          <a:latin typeface="+mn-lt"/>
        </a:defRPr>
      </a:lvl6pPr>
      <a:lvl7pPr marL="1260000" indent="-180000" algn="l" rtl="0" eaLnBrk="1" fontAlgn="base" hangingPunct="1">
        <a:spcBef>
          <a:spcPts val="600"/>
        </a:spcBef>
        <a:spcAft>
          <a:spcPct val="0"/>
        </a:spcAft>
        <a:buFont typeface="Arial" pitchFamily="34" charset="0"/>
        <a:buChar char="•"/>
        <a:defRPr sz="1100">
          <a:solidFill>
            <a:schemeClr val="tx2">
              <a:lumMod val="50000"/>
            </a:schemeClr>
          </a:solidFill>
          <a:latin typeface="+mn-lt"/>
        </a:defRPr>
      </a:lvl7pPr>
      <a:lvl8pPr marL="3086100" indent="-190500" algn="l" rtl="0" eaLnBrk="1" fontAlgn="base" hangingPunct="1">
        <a:spcBef>
          <a:spcPct val="20000"/>
        </a:spcBef>
        <a:spcAft>
          <a:spcPct val="0"/>
        </a:spcAft>
        <a:buFont typeface="Webdings" pitchFamily="18" charset="2"/>
        <a:buChar char="4"/>
        <a:defRPr sz="1600">
          <a:solidFill>
            <a:schemeClr val="tx1"/>
          </a:solidFill>
          <a:latin typeface="+mn-lt"/>
        </a:defRPr>
      </a:lvl8pPr>
      <a:lvl9pPr marL="3543300" indent="-190500" algn="l" rtl="0" eaLnBrk="1" fontAlgn="base" hangingPunct="1">
        <a:spcBef>
          <a:spcPct val="20000"/>
        </a:spcBef>
        <a:spcAft>
          <a:spcPct val="0"/>
        </a:spcAft>
        <a:buFont typeface="Webdings" pitchFamily="18" charset="2"/>
        <a:buChar char="4"/>
        <a:defRPr sz="16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iso.org/iso/home/store/catalogue_tc/catalogue_detail.htm?csnumber=72491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mossec.org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5638799" y="1283740"/>
            <a:ext cx="3243262" cy="440285"/>
          </a:xfrm>
        </p:spPr>
        <p:txBody>
          <a:bodyPr/>
          <a:lstStyle/>
          <a:p>
            <a:pPr algn="ctr"/>
            <a:r>
              <a:rPr lang="en-GB" sz="2400" dirty="0" smtClean="0"/>
              <a:t>MoSSEC</a:t>
            </a:r>
            <a:endParaRPr lang="en-GB" sz="24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5638800" y="1895475"/>
            <a:ext cx="3243261" cy="954271"/>
          </a:xfrm>
        </p:spPr>
        <p:txBody>
          <a:bodyPr lIns="72000" rIns="72000"/>
          <a:lstStyle/>
          <a:p>
            <a:pPr algn="ctr">
              <a:lnSpc>
                <a:spcPct val="100000"/>
              </a:lnSpc>
            </a:pPr>
            <a:r>
              <a:rPr lang="en-GB" sz="1400" spc="0" dirty="0" smtClean="0">
                <a:latin typeface="Arial" panose="020B0604020202020204" pitchFamily="34" charset="0"/>
                <a:cs typeface="Arial" panose="020B0604020202020204" pitchFamily="34" charset="0"/>
              </a:rPr>
              <a:t>Status update</a:t>
            </a:r>
            <a:endParaRPr lang="en-GB" sz="1400" spc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October 18th 2017</a:t>
            </a:r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MoSSEC update for AIA-ASD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Judith Crockford</a:t>
            </a:r>
          </a:p>
          <a:p>
            <a:r>
              <a:rPr lang="en-GB" dirty="0" smtClean="0"/>
              <a:t>Airbus Operations Ltd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 smtClean="0"/>
              <a:t>MoSSEC update for AIA-ASD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37469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MoSSEC: A work-in-progress ISO Standard</a:t>
            </a:r>
            <a:endParaRPr lang="en-GB" i="1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52414" y="685744"/>
            <a:ext cx="8762190" cy="4000556"/>
          </a:xfrm>
        </p:spPr>
        <p:txBody>
          <a:bodyPr/>
          <a:lstStyle/>
          <a:p>
            <a:pPr marL="257175" lvl="1" indent="-257175">
              <a:buFont typeface="Arial" charset="0"/>
              <a:buChar char="•"/>
            </a:pPr>
            <a:r>
              <a:rPr lang="en-GB" sz="1800" dirty="0"/>
              <a:t>ISO “Approved new Work Item” - Dec 2016 </a:t>
            </a:r>
            <a:r>
              <a:rPr lang="en-GB" dirty="0"/>
              <a:t>(</a:t>
            </a:r>
            <a:r>
              <a:rPr lang="en-GB" sz="1800" dirty="0">
                <a:hlinkClick r:id="rId2"/>
              </a:rPr>
              <a:t>ISO/AWI 22071</a:t>
            </a:r>
            <a:r>
              <a:rPr lang="en-GB" sz="1800" dirty="0"/>
              <a:t>, AP243)</a:t>
            </a:r>
          </a:p>
          <a:p>
            <a:pPr marL="557213" lvl="2" indent="-257175"/>
            <a:r>
              <a:rPr lang="en-GB" dirty="0"/>
              <a:t>Committee Draft planned end 2017</a:t>
            </a:r>
          </a:p>
          <a:p>
            <a:r>
              <a:rPr lang="en-GB" sz="1800" dirty="0"/>
              <a:t>Shares systems engineering context of modelling and simulation data between internal teams/domains and Extended Enterprise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dirty="0"/>
              <a:t>Who, What ,Where, When, How, Why</a:t>
            </a:r>
          </a:p>
          <a:p>
            <a:r>
              <a:rPr lang="en-GB" sz="1800" dirty="0"/>
              <a:t>Supported by industrial partners (e.g. Airbus, Rockwell Collins, Boeing, BAE Systems) </a:t>
            </a:r>
          </a:p>
          <a:p>
            <a:r>
              <a:rPr lang="en-GB" sz="1800" dirty="0"/>
              <a:t>Supported by vendors (e.g. Eurostep, Dassault Systèmes, MSC Software, Siemens</a:t>
            </a:r>
            <a:r>
              <a:rPr lang="en-GB" sz="1800" dirty="0" smtClean="0"/>
              <a:t>)</a:t>
            </a:r>
          </a:p>
          <a:p>
            <a:endParaRPr lang="en-GB" sz="1800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noProof="1" smtClean="0"/>
              <a:t>October 18th 2017</a:t>
            </a:r>
            <a:endParaRPr lang="en-GB" noProof="1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noProof="1" smtClean="0"/>
              <a:t>MoSSEC update for AIA-ASD</a:t>
            </a:r>
            <a:endParaRPr lang="en-GB" noProof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noProof="1" smtClean="0"/>
              <a:t>Page </a:t>
            </a:r>
            <a:fld id="{F7CE7AB7-A104-46A5-B6CD-26082A13EDB6}" type="slidenum">
              <a:rPr lang="en-GB" noProof="1" smtClean="0"/>
              <a:pPr>
                <a:defRPr/>
              </a:pPr>
              <a:t>2</a:t>
            </a:fld>
            <a:endParaRPr lang="en-GB" noProof="1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1611" y="2995168"/>
            <a:ext cx="5078168" cy="212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6411433" y="3708836"/>
            <a:ext cx="2317897" cy="3716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72000" rIns="72000" anchor="ctr">
            <a:noAutofit/>
          </a:bodyPr>
          <a:lstStyle/>
          <a:p>
            <a:pPr marL="7253" lvl="1"/>
            <a:r>
              <a:rPr lang="en-GB" dirty="0" smtClean="0"/>
              <a:t>See: </a:t>
            </a:r>
            <a:r>
              <a:rPr lang="en-GB" dirty="0" smtClean="0">
                <a:hlinkClick r:id="rId4"/>
              </a:rPr>
              <a:t>www.mossec.org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3251639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MoSSEC: Building on Related Standards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noProof="1" smtClean="0"/>
              <a:t>October 18th 2017</a:t>
            </a:r>
            <a:endParaRPr lang="en-GB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noProof="1" smtClean="0"/>
              <a:t>MoSSEC update for AIA-ASD</a:t>
            </a:r>
            <a:endParaRPr lang="en-GB" noProof="1"/>
          </a:p>
        </p:txBody>
      </p:sp>
      <p:sp>
        <p:nvSpPr>
          <p:cNvPr id="7" name="Content Placeholder 31"/>
          <p:cNvSpPr txBox="1">
            <a:spLocks/>
          </p:cNvSpPr>
          <p:nvPr/>
        </p:nvSpPr>
        <p:spPr bwMode="auto">
          <a:xfrm>
            <a:off x="143508" y="3585565"/>
            <a:ext cx="8748973" cy="1009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90000" rIns="91440" bIns="90000" numCol="1" anchor="t" anchorCtr="0" compatLnSpc="1">
            <a:prstTxWarp prst="textNoShape">
              <a:avLst/>
            </a:prstTxWarp>
          </a:bodyPr>
          <a:lstStyle>
            <a:lvl1pPr marL="180000" indent="-180000" algn="l" rtl="0" eaLnBrk="1" fontAlgn="base" hangingPunct="1">
              <a:spcBef>
                <a:spcPts val="600"/>
              </a:spcBef>
              <a:spcAft>
                <a:spcPct val="0"/>
              </a:spcAft>
              <a:buSzPct val="120000"/>
              <a:buFont typeface="Arial" pitchFamily="34" charset="0"/>
              <a:buChar char="•"/>
              <a:defRPr sz="1700" spc="-2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60000" indent="-180000" algn="l" rtl="0" eaLnBrk="1" fontAlgn="base" hangingPunct="1">
              <a:spcBef>
                <a:spcPts val="600"/>
              </a:spcBef>
              <a:spcAft>
                <a:spcPct val="0"/>
              </a:spcAft>
              <a:buSzPct val="120000"/>
              <a:buFont typeface="Arial" pitchFamily="34" charset="0"/>
              <a:buChar char="•"/>
              <a:defRPr sz="1500" spc="-20">
                <a:solidFill>
                  <a:schemeClr val="tx2">
                    <a:lumMod val="50000"/>
                  </a:schemeClr>
                </a:solidFill>
                <a:latin typeface="+mn-lt"/>
              </a:defRPr>
            </a:lvl2pPr>
            <a:lvl3pPr marL="540000" indent="-180000" algn="l" rtl="0" eaLnBrk="1" fontAlgn="base" hangingPunct="1">
              <a:spcBef>
                <a:spcPts val="600"/>
              </a:spcBef>
              <a:spcAft>
                <a:spcPct val="0"/>
              </a:spcAft>
              <a:buSzPct val="120000"/>
              <a:buFont typeface="Arial" pitchFamily="34" charset="0"/>
              <a:buChar char="•"/>
              <a:defRPr sz="1500" spc="-20">
                <a:solidFill>
                  <a:schemeClr val="tx2">
                    <a:lumMod val="50000"/>
                  </a:schemeClr>
                </a:solidFill>
                <a:latin typeface="+mn-lt"/>
              </a:defRPr>
            </a:lvl3pPr>
            <a:lvl4pPr marL="720000" indent="-180000" algn="l" rtl="0" eaLnBrk="1" fontAlgn="base" hangingPunct="1">
              <a:spcBef>
                <a:spcPts val="600"/>
              </a:spcBef>
              <a:spcAft>
                <a:spcPct val="0"/>
              </a:spcAft>
              <a:buSzPct val="120000"/>
              <a:buFont typeface="Arial" pitchFamily="34" charset="0"/>
              <a:buChar char="•"/>
              <a:defRPr sz="1300" spc="-20">
                <a:solidFill>
                  <a:schemeClr val="tx2">
                    <a:lumMod val="50000"/>
                  </a:schemeClr>
                </a:solidFill>
                <a:latin typeface="+mn-lt"/>
              </a:defRPr>
            </a:lvl4pPr>
            <a:lvl5pPr marL="900000" indent="-180000" algn="l" rtl="0" eaLnBrk="1" fontAlgn="base" hangingPunct="1">
              <a:spcBef>
                <a:spcPts val="600"/>
              </a:spcBef>
              <a:spcAft>
                <a:spcPct val="0"/>
              </a:spcAft>
              <a:buSzPct val="120000"/>
              <a:buFont typeface="Arial" pitchFamily="34" charset="0"/>
              <a:buChar char="•"/>
              <a:defRPr sz="1300" spc="-20">
                <a:solidFill>
                  <a:schemeClr val="tx2">
                    <a:lumMod val="50000"/>
                  </a:schemeClr>
                </a:solidFill>
                <a:latin typeface="+mn-lt"/>
              </a:defRPr>
            </a:lvl5pPr>
            <a:lvl6pPr marL="1080000" indent="-180000" algn="l" rtl="0" eaLnBrk="1" fontAlgn="base" hangingPunct="1">
              <a:spcBef>
                <a:spcPts val="600"/>
              </a:spcBef>
              <a:spcAft>
                <a:spcPct val="0"/>
              </a:spcAft>
              <a:buFont typeface="Arial" pitchFamily="34" charset="0"/>
              <a:buChar char="•"/>
              <a:defRPr sz="1100">
                <a:solidFill>
                  <a:schemeClr val="tx2">
                    <a:lumMod val="50000"/>
                  </a:schemeClr>
                </a:solidFill>
                <a:latin typeface="+mn-lt"/>
              </a:defRPr>
            </a:lvl6pPr>
            <a:lvl7pPr marL="1260000" indent="-180000" algn="l" rtl="0" eaLnBrk="1" fontAlgn="base" hangingPunct="1">
              <a:spcBef>
                <a:spcPts val="600"/>
              </a:spcBef>
              <a:spcAft>
                <a:spcPct val="0"/>
              </a:spcAft>
              <a:buFont typeface="Arial" pitchFamily="34" charset="0"/>
              <a:buChar char="•"/>
              <a:defRPr sz="1100">
                <a:solidFill>
                  <a:schemeClr val="tx2">
                    <a:lumMod val="50000"/>
                  </a:schemeClr>
                </a:solidFill>
                <a:latin typeface="+mn-lt"/>
              </a:defRPr>
            </a:lvl7pPr>
            <a:lvl8pPr marL="3086100" indent="-190500" algn="l" rtl="0" eaLnBrk="1" fontAlgn="base" hangingPunct="1">
              <a:spcBef>
                <a:spcPct val="20000"/>
              </a:spcBef>
              <a:spcAft>
                <a:spcPct val="0"/>
              </a:spcAft>
              <a:buFont typeface="Webdings" pitchFamily="18" charset="2"/>
              <a:buChar char="4"/>
              <a:defRPr sz="1600">
                <a:solidFill>
                  <a:schemeClr val="tx1"/>
                </a:solidFill>
                <a:latin typeface="+mn-lt"/>
              </a:defRPr>
            </a:lvl8pPr>
            <a:lvl9pPr marL="3543300" indent="-190500" algn="l" rtl="0" eaLnBrk="1" fontAlgn="base" hangingPunct="1">
              <a:spcBef>
                <a:spcPct val="20000"/>
              </a:spcBef>
              <a:spcAft>
                <a:spcPct val="0"/>
              </a:spcAft>
              <a:buFont typeface="Webdings" pitchFamily="18" charset="2"/>
              <a:buChar char="4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GB" sz="1800" kern="0" dirty="0" smtClean="0"/>
              <a:t>STEP modular architecture - Mapping to AP239 (PLCS</a:t>
            </a:r>
            <a:r>
              <a:rPr lang="en-GB" sz="1800" kern="0" dirty="0" smtClean="0"/>
              <a:t>) and Core</a:t>
            </a:r>
            <a:endParaRPr lang="en-GB" sz="1800" kern="0" dirty="0" smtClean="0"/>
          </a:p>
          <a:p>
            <a:r>
              <a:rPr lang="en-GB" sz="1800" kern="0" dirty="0" smtClean="0"/>
              <a:t>REST/OSLC - Developing implementation methods for services</a:t>
            </a:r>
          </a:p>
          <a:p>
            <a:r>
              <a:rPr lang="en-GB" sz="1800" kern="0" dirty="0" smtClean="0"/>
              <a:t>Exploitation facilitated by improved implementer guides</a:t>
            </a:r>
          </a:p>
          <a:p>
            <a:pPr marL="0" indent="0">
              <a:buFont typeface="Arial" pitchFamily="34" charset="0"/>
              <a:buNone/>
            </a:pPr>
            <a:endParaRPr lang="en-GB" kern="0" dirty="0"/>
          </a:p>
        </p:txBody>
      </p:sp>
      <p:grpSp>
        <p:nvGrpSpPr>
          <p:cNvPr id="8" name="Group 7"/>
          <p:cNvGrpSpPr/>
          <p:nvPr/>
        </p:nvGrpSpPr>
        <p:grpSpPr>
          <a:xfrm>
            <a:off x="464066" y="1215474"/>
            <a:ext cx="3589608" cy="1806334"/>
            <a:chOff x="961708" y="1705891"/>
            <a:chExt cx="3589608" cy="1806334"/>
          </a:xfrm>
        </p:grpSpPr>
        <p:grpSp>
          <p:nvGrpSpPr>
            <p:cNvPr id="9" name="Group 8"/>
            <p:cNvGrpSpPr/>
            <p:nvPr/>
          </p:nvGrpSpPr>
          <p:grpSpPr>
            <a:xfrm>
              <a:off x="961708" y="2800970"/>
              <a:ext cx="3583048" cy="711255"/>
              <a:chOff x="1849167" y="3828754"/>
              <a:chExt cx="3583048" cy="711255"/>
            </a:xfrm>
          </p:grpSpPr>
          <p:grpSp>
            <p:nvGrpSpPr>
              <p:cNvPr id="15" name="Group 14"/>
              <p:cNvGrpSpPr/>
              <p:nvPr/>
            </p:nvGrpSpPr>
            <p:grpSpPr>
              <a:xfrm>
                <a:off x="1849167" y="3828754"/>
                <a:ext cx="3406833" cy="547126"/>
                <a:chOff x="1849167" y="3828754"/>
                <a:chExt cx="3406833" cy="547126"/>
              </a:xfrm>
            </p:grpSpPr>
            <p:sp>
              <p:nvSpPr>
                <p:cNvPr id="26" name="Cube 25"/>
                <p:cNvSpPr/>
                <p:nvPr/>
              </p:nvSpPr>
              <p:spPr bwMode="auto">
                <a:xfrm flipH="1">
                  <a:off x="4320000" y="3828754"/>
                  <a:ext cx="936000" cy="547126"/>
                </a:xfrm>
                <a:prstGeom prst="cube">
                  <a:avLst>
                    <a:gd name="adj" fmla="val 13573"/>
                  </a:avLst>
                </a:prstGeom>
                <a:gradFill rotWithShape="1">
                  <a:gsLst>
                    <a:gs pos="0">
                      <a:srgbClr val="99CCFF">
                        <a:tint val="50000"/>
                        <a:satMod val="300000"/>
                      </a:srgbClr>
                    </a:gs>
                    <a:gs pos="35000">
                      <a:srgbClr val="99CCFF">
                        <a:tint val="37000"/>
                        <a:satMod val="300000"/>
                      </a:srgbClr>
                    </a:gs>
                    <a:gs pos="100000">
                      <a:srgbClr val="99CCFF">
                        <a:tint val="15000"/>
                        <a:satMod val="350000"/>
                      </a:srgbClr>
                    </a:gs>
                  </a:gsLst>
                  <a:lin ang="16200000" scaled="1"/>
                </a:gradFill>
                <a:ln w="9525" cap="flat" cmpd="sng" algn="ctr">
                  <a:solidFill>
                    <a:srgbClr val="99CCFF">
                      <a:shade val="95000"/>
                      <a:satMod val="105000"/>
                    </a:srgbClr>
                  </a:solidFill>
                  <a:prstDash val="solid"/>
                  <a:headEnd type="none" w="med" len="med"/>
                  <a:tailEnd type="triangle" w="med" len="me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vert="horz" wrap="square" lIns="0" tIns="0" rIns="0" bIns="0" numCol="1" rtlCol="0" anchor="ctr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914378" fontAlgn="auto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ct val="90000"/>
                    <a:defRPr/>
                  </a:pPr>
                  <a:r>
                    <a:rPr lang="en-GB" sz="1200" kern="0" dirty="0">
                      <a:solidFill>
                        <a:srgbClr val="0052BA"/>
                      </a:solidFill>
                      <a:latin typeface="Arial"/>
                    </a:rPr>
                    <a:t>…more…</a:t>
                  </a:r>
                </a:p>
              </p:txBody>
            </p:sp>
            <p:sp>
              <p:nvSpPr>
                <p:cNvPr id="27" name="Cube 26"/>
                <p:cNvSpPr/>
                <p:nvPr/>
              </p:nvSpPr>
              <p:spPr bwMode="auto">
                <a:xfrm flipH="1">
                  <a:off x="3495184" y="3828754"/>
                  <a:ext cx="936000" cy="547126"/>
                </a:xfrm>
                <a:prstGeom prst="cube">
                  <a:avLst>
                    <a:gd name="adj" fmla="val 13573"/>
                  </a:avLst>
                </a:prstGeom>
                <a:gradFill rotWithShape="1">
                  <a:gsLst>
                    <a:gs pos="0">
                      <a:srgbClr val="99CCFF">
                        <a:tint val="50000"/>
                        <a:satMod val="300000"/>
                      </a:srgbClr>
                    </a:gs>
                    <a:gs pos="35000">
                      <a:srgbClr val="99CCFF">
                        <a:tint val="37000"/>
                        <a:satMod val="300000"/>
                      </a:srgbClr>
                    </a:gs>
                    <a:gs pos="100000">
                      <a:srgbClr val="99CCFF">
                        <a:tint val="15000"/>
                        <a:satMod val="350000"/>
                      </a:srgbClr>
                    </a:gs>
                  </a:gsLst>
                  <a:lin ang="16200000" scaled="1"/>
                </a:gradFill>
                <a:ln w="9525" cap="flat" cmpd="sng" algn="ctr">
                  <a:solidFill>
                    <a:srgbClr val="99CCFF">
                      <a:shade val="95000"/>
                      <a:satMod val="105000"/>
                    </a:srgbClr>
                  </a:solidFill>
                  <a:prstDash val="solid"/>
                  <a:headEnd type="none" w="med" len="med"/>
                  <a:tailEnd type="triangle" w="med" len="me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vert="horz" wrap="square" lIns="0" tIns="0" rIns="0" bIns="0" numCol="1" rtlCol="0" anchor="ctr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914378" fontAlgn="auto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ct val="90000"/>
                    <a:defRPr/>
                  </a:pPr>
                  <a:r>
                    <a:rPr lang="en-GB" sz="1200" kern="0" dirty="0">
                      <a:solidFill>
                        <a:srgbClr val="0052BA"/>
                      </a:solidFill>
                      <a:latin typeface="Arial"/>
                    </a:rPr>
                    <a:t>Geometry</a:t>
                  </a:r>
                </a:p>
              </p:txBody>
            </p:sp>
            <p:sp>
              <p:nvSpPr>
                <p:cNvPr id="28" name="Cube 27"/>
                <p:cNvSpPr/>
                <p:nvPr/>
              </p:nvSpPr>
              <p:spPr bwMode="auto">
                <a:xfrm flipH="1">
                  <a:off x="2669000" y="3828754"/>
                  <a:ext cx="936000" cy="547126"/>
                </a:xfrm>
                <a:prstGeom prst="cube">
                  <a:avLst>
                    <a:gd name="adj" fmla="val 13573"/>
                  </a:avLst>
                </a:prstGeom>
                <a:gradFill rotWithShape="1">
                  <a:gsLst>
                    <a:gs pos="0">
                      <a:srgbClr val="99CCFF">
                        <a:tint val="50000"/>
                        <a:satMod val="300000"/>
                      </a:srgbClr>
                    </a:gs>
                    <a:gs pos="35000">
                      <a:srgbClr val="99CCFF">
                        <a:tint val="37000"/>
                        <a:satMod val="300000"/>
                      </a:srgbClr>
                    </a:gs>
                    <a:gs pos="100000">
                      <a:srgbClr val="99CCFF">
                        <a:tint val="15000"/>
                        <a:satMod val="350000"/>
                      </a:srgbClr>
                    </a:gs>
                  </a:gsLst>
                  <a:lin ang="16200000" scaled="1"/>
                </a:gradFill>
                <a:ln w="9525" cap="flat" cmpd="sng" algn="ctr">
                  <a:solidFill>
                    <a:srgbClr val="99CCFF">
                      <a:shade val="95000"/>
                      <a:satMod val="105000"/>
                    </a:srgbClr>
                  </a:solidFill>
                  <a:prstDash val="solid"/>
                  <a:headEnd type="none" w="med" len="med"/>
                  <a:tailEnd type="triangle" w="med" len="me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vert="horz" wrap="square" lIns="0" tIns="0" rIns="0" bIns="0" numCol="1" rtlCol="0" anchor="ctr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914378" fontAlgn="auto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ct val="90000"/>
                    <a:defRPr/>
                  </a:pPr>
                  <a:r>
                    <a:rPr lang="en-GB" sz="1000" kern="0" dirty="0">
                      <a:solidFill>
                        <a:srgbClr val="0052BA"/>
                      </a:solidFill>
                      <a:latin typeface="Arial"/>
                    </a:rPr>
                    <a:t>Requirements</a:t>
                  </a:r>
                </a:p>
              </p:txBody>
            </p:sp>
            <p:sp>
              <p:nvSpPr>
                <p:cNvPr id="29" name="Cube 28"/>
                <p:cNvSpPr/>
                <p:nvPr/>
              </p:nvSpPr>
              <p:spPr bwMode="auto">
                <a:xfrm flipH="1">
                  <a:off x="1849167" y="3828754"/>
                  <a:ext cx="936000" cy="547126"/>
                </a:xfrm>
                <a:prstGeom prst="cube">
                  <a:avLst>
                    <a:gd name="adj" fmla="val 13573"/>
                  </a:avLst>
                </a:prstGeom>
                <a:gradFill rotWithShape="1">
                  <a:gsLst>
                    <a:gs pos="0">
                      <a:srgbClr val="99CCFF">
                        <a:tint val="50000"/>
                        <a:satMod val="300000"/>
                      </a:srgbClr>
                    </a:gs>
                    <a:gs pos="35000">
                      <a:srgbClr val="99CCFF">
                        <a:tint val="37000"/>
                        <a:satMod val="300000"/>
                      </a:srgbClr>
                    </a:gs>
                    <a:gs pos="100000">
                      <a:srgbClr val="99CCFF">
                        <a:tint val="15000"/>
                        <a:satMod val="350000"/>
                      </a:srgbClr>
                    </a:gs>
                  </a:gsLst>
                  <a:lin ang="16200000" scaled="1"/>
                </a:gradFill>
                <a:ln w="9525" cap="flat" cmpd="sng" algn="ctr">
                  <a:solidFill>
                    <a:srgbClr val="99CCFF">
                      <a:shade val="95000"/>
                      <a:satMod val="105000"/>
                    </a:srgbClr>
                  </a:solidFill>
                  <a:prstDash val="solid"/>
                  <a:headEnd type="none" w="med" len="med"/>
                  <a:tailEnd type="triangle" w="med" len="me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vert="horz" wrap="square" lIns="0" tIns="0" rIns="0" bIns="0" numCol="1" rtlCol="0" anchor="ctr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914378" fontAlgn="auto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ct val="90000"/>
                    <a:defRPr/>
                  </a:pPr>
                  <a:r>
                    <a:rPr lang="en-GB" sz="1200" kern="0" dirty="0">
                      <a:solidFill>
                        <a:srgbClr val="0052BA"/>
                      </a:solidFill>
                      <a:latin typeface="Arial"/>
                    </a:rPr>
                    <a:t>PDM</a:t>
                  </a:r>
                </a:p>
              </p:txBody>
            </p:sp>
          </p:grpSp>
          <p:grpSp>
            <p:nvGrpSpPr>
              <p:cNvPr id="16" name="Group 15"/>
              <p:cNvGrpSpPr/>
              <p:nvPr/>
            </p:nvGrpSpPr>
            <p:grpSpPr>
              <a:xfrm>
                <a:off x="1934885" y="3910814"/>
                <a:ext cx="3406833" cy="547126"/>
                <a:chOff x="1982515" y="3910814"/>
                <a:chExt cx="3406833" cy="547126"/>
              </a:xfrm>
            </p:grpSpPr>
            <p:sp>
              <p:nvSpPr>
                <p:cNvPr id="22" name="Cube 21"/>
                <p:cNvSpPr/>
                <p:nvPr/>
              </p:nvSpPr>
              <p:spPr bwMode="auto">
                <a:xfrm flipH="1">
                  <a:off x="4453348" y="3910814"/>
                  <a:ext cx="936000" cy="547126"/>
                </a:xfrm>
                <a:prstGeom prst="cube">
                  <a:avLst>
                    <a:gd name="adj" fmla="val 13573"/>
                  </a:avLst>
                </a:prstGeom>
                <a:gradFill rotWithShape="1">
                  <a:gsLst>
                    <a:gs pos="0">
                      <a:srgbClr val="99CCFF">
                        <a:tint val="50000"/>
                        <a:satMod val="300000"/>
                      </a:srgbClr>
                    </a:gs>
                    <a:gs pos="35000">
                      <a:srgbClr val="99CCFF">
                        <a:tint val="37000"/>
                        <a:satMod val="300000"/>
                      </a:srgbClr>
                    </a:gs>
                    <a:gs pos="100000">
                      <a:srgbClr val="99CCFF">
                        <a:tint val="15000"/>
                        <a:satMod val="350000"/>
                      </a:srgbClr>
                    </a:gs>
                  </a:gsLst>
                  <a:lin ang="16200000" scaled="1"/>
                </a:gradFill>
                <a:ln w="9525" cap="flat" cmpd="sng" algn="ctr">
                  <a:solidFill>
                    <a:srgbClr val="99CCFF">
                      <a:shade val="95000"/>
                      <a:satMod val="105000"/>
                    </a:srgbClr>
                  </a:solidFill>
                  <a:prstDash val="solid"/>
                  <a:headEnd type="none" w="med" len="med"/>
                  <a:tailEnd type="triangle" w="med" len="me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vert="horz" wrap="square" lIns="0" tIns="0" rIns="0" bIns="0" numCol="1" rtlCol="0" anchor="ctr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914378" fontAlgn="auto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ct val="90000"/>
                    <a:defRPr/>
                  </a:pPr>
                  <a:r>
                    <a:rPr lang="en-GB" sz="1200" kern="0" dirty="0">
                      <a:solidFill>
                        <a:srgbClr val="0052BA"/>
                      </a:solidFill>
                      <a:latin typeface="Arial"/>
                    </a:rPr>
                    <a:t>…more…</a:t>
                  </a:r>
                </a:p>
              </p:txBody>
            </p:sp>
            <p:sp>
              <p:nvSpPr>
                <p:cNvPr id="23" name="Cube 22"/>
                <p:cNvSpPr/>
                <p:nvPr/>
              </p:nvSpPr>
              <p:spPr bwMode="auto">
                <a:xfrm flipH="1">
                  <a:off x="3628532" y="3910814"/>
                  <a:ext cx="936000" cy="547126"/>
                </a:xfrm>
                <a:prstGeom prst="cube">
                  <a:avLst>
                    <a:gd name="adj" fmla="val 13573"/>
                  </a:avLst>
                </a:prstGeom>
                <a:gradFill rotWithShape="1">
                  <a:gsLst>
                    <a:gs pos="0">
                      <a:srgbClr val="99CCFF">
                        <a:tint val="50000"/>
                        <a:satMod val="300000"/>
                      </a:srgbClr>
                    </a:gs>
                    <a:gs pos="35000">
                      <a:srgbClr val="99CCFF">
                        <a:tint val="37000"/>
                        <a:satMod val="300000"/>
                      </a:srgbClr>
                    </a:gs>
                    <a:gs pos="100000">
                      <a:srgbClr val="99CCFF">
                        <a:tint val="15000"/>
                        <a:satMod val="350000"/>
                      </a:srgbClr>
                    </a:gs>
                  </a:gsLst>
                  <a:lin ang="16200000" scaled="1"/>
                </a:gradFill>
                <a:ln w="9525" cap="flat" cmpd="sng" algn="ctr">
                  <a:solidFill>
                    <a:srgbClr val="99CCFF">
                      <a:shade val="95000"/>
                      <a:satMod val="105000"/>
                    </a:srgbClr>
                  </a:solidFill>
                  <a:prstDash val="solid"/>
                  <a:headEnd type="none" w="med" len="med"/>
                  <a:tailEnd type="triangle" w="med" len="me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vert="horz" wrap="square" lIns="0" tIns="0" rIns="0" bIns="0" numCol="1" rtlCol="0" anchor="ctr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914378" fontAlgn="auto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ct val="90000"/>
                    <a:defRPr/>
                  </a:pPr>
                  <a:r>
                    <a:rPr lang="en-GB" sz="1200" kern="0" dirty="0">
                      <a:solidFill>
                        <a:srgbClr val="0052BA"/>
                      </a:solidFill>
                      <a:latin typeface="Arial"/>
                    </a:rPr>
                    <a:t>Geometry</a:t>
                  </a:r>
                </a:p>
              </p:txBody>
            </p:sp>
            <p:sp>
              <p:nvSpPr>
                <p:cNvPr id="24" name="Cube 23"/>
                <p:cNvSpPr/>
                <p:nvPr/>
              </p:nvSpPr>
              <p:spPr bwMode="auto">
                <a:xfrm flipH="1">
                  <a:off x="2802348" y="3910814"/>
                  <a:ext cx="936000" cy="547126"/>
                </a:xfrm>
                <a:prstGeom prst="cube">
                  <a:avLst>
                    <a:gd name="adj" fmla="val 13573"/>
                  </a:avLst>
                </a:prstGeom>
                <a:gradFill rotWithShape="1">
                  <a:gsLst>
                    <a:gs pos="0">
                      <a:srgbClr val="99CCFF">
                        <a:tint val="50000"/>
                        <a:satMod val="300000"/>
                      </a:srgbClr>
                    </a:gs>
                    <a:gs pos="35000">
                      <a:srgbClr val="99CCFF">
                        <a:tint val="37000"/>
                        <a:satMod val="300000"/>
                      </a:srgbClr>
                    </a:gs>
                    <a:gs pos="100000">
                      <a:srgbClr val="99CCFF">
                        <a:tint val="15000"/>
                        <a:satMod val="350000"/>
                      </a:srgbClr>
                    </a:gs>
                  </a:gsLst>
                  <a:lin ang="16200000" scaled="1"/>
                </a:gradFill>
                <a:ln w="9525" cap="flat" cmpd="sng" algn="ctr">
                  <a:solidFill>
                    <a:srgbClr val="99CCFF">
                      <a:shade val="95000"/>
                      <a:satMod val="105000"/>
                    </a:srgbClr>
                  </a:solidFill>
                  <a:prstDash val="solid"/>
                  <a:headEnd type="none" w="med" len="med"/>
                  <a:tailEnd type="triangle" w="med" len="me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vert="horz" wrap="square" lIns="0" tIns="0" rIns="0" bIns="0" numCol="1" rtlCol="0" anchor="ctr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914378" fontAlgn="auto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ct val="90000"/>
                    <a:defRPr/>
                  </a:pPr>
                  <a:r>
                    <a:rPr lang="en-GB" sz="1000" kern="0" dirty="0">
                      <a:solidFill>
                        <a:srgbClr val="0052BA"/>
                      </a:solidFill>
                      <a:latin typeface="Arial"/>
                    </a:rPr>
                    <a:t>Requirements</a:t>
                  </a:r>
                </a:p>
              </p:txBody>
            </p:sp>
            <p:sp>
              <p:nvSpPr>
                <p:cNvPr id="25" name="Cube 24"/>
                <p:cNvSpPr/>
                <p:nvPr/>
              </p:nvSpPr>
              <p:spPr bwMode="auto">
                <a:xfrm flipH="1">
                  <a:off x="1982515" y="3910814"/>
                  <a:ext cx="936000" cy="547126"/>
                </a:xfrm>
                <a:prstGeom prst="cube">
                  <a:avLst>
                    <a:gd name="adj" fmla="val 13573"/>
                  </a:avLst>
                </a:prstGeom>
                <a:gradFill rotWithShape="1">
                  <a:gsLst>
                    <a:gs pos="0">
                      <a:srgbClr val="99CCFF">
                        <a:tint val="50000"/>
                        <a:satMod val="300000"/>
                      </a:srgbClr>
                    </a:gs>
                    <a:gs pos="35000">
                      <a:srgbClr val="99CCFF">
                        <a:tint val="37000"/>
                        <a:satMod val="300000"/>
                      </a:srgbClr>
                    </a:gs>
                    <a:gs pos="100000">
                      <a:srgbClr val="99CCFF">
                        <a:tint val="15000"/>
                        <a:satMod val="350000"/>
                      </a:srgbClr>
                    </a:gs>
                  </a:gsLst>
                  <a:lin ang="16200000" scaled="1"/>
                </a:gradFill>
                <a:ln w="9525" cap="flat" cmpd="sng" algn="ctr">
                  <a:solidFill>
                    <a:srgbClr val="99CCFF">
                      <a:shade val="95000"/>
                      <a:satMod val="105000"/>
                    </a:srgbClr>
                  </a:solidFill>
                  <a:prstDash val="solid"/>
                  <a:headEnd type="none" w="med" len="med"/>
                  <a:tailEnd type="triangle" w="med" len="me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vert="horz" wrap="square" lIns="0" tIns="0" rIns="0" bIns="0" numCol="1" rtlCol="0" anchor="ctr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914378" fontAlgn="auto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ct val="90000"/>
                    <a:defRPr/>
                  </a:pPr>
                  <a:r>
                    <a:rPr lang="en-GB" sz="1200" kern="0" dirty="0">
                      <a:solidFill>
                        <a:srgbClr val="0052BA"/>
                      </a:solidFill>
                      <a:latin typeface="Arial"/>
                    </a:rPr>
                    <a:t>PDM</a:t>
                  </a:r>
                </a:p>
              </p:txBody>
            </p:sp>
          </p:grpSp>
          <p:grpSp>
            <p:nvGrpSpPr>
              <p:cNvPr id="17" name="Group 16"/>
              <p:cNvGrpSpPr/>
              <p:nvPr/>
            </p:nvGrpSpPr>
            <p:grpSpPr>
              <a:xfrm>
                <a:off x="2025382" y="3992883"/>
                <a:ext cx="3406833" cy="547126"/>
                <a:chOff x="2111116" y="3992883"/>
                <a:chExt cx="3406833" cy="547126"/>
              </a:xfrm>
            </p:grpSpPr>
            <p:sp>
              <p:nvSpPr>
                <p:cNvPr id="18" name="Cube 17"/>
                <p:cNvSpPr/>
                <p:nvPr/>
              </p:nvSpPr>
              <p:spPr bwMode="auto">
                <a:xfrm flipH="1">
                  <a:off x="4581949" y="3992883"/>
                  <a:ext cx="936000" cy="547126"/>
                </a:xfrm>
                <a:prstGeom prst="cube">
                  <a:avLst>
                    <a:gd name="adj" fmla="val 13573"/>
                  </a:avLst>
                </a:prstGeom>
                <a:gradFill rotWithShape="1">
                  <a:gsLst>
                    <a:gs pos="0">
                      <a:srgbClr val="99CCFF">
                        <a:tint val="50000"/>
                        <a:satMod val="300000"/>
                      </a:srgbClr>
                    </a:gs>
                    <a:gs pos="35000">
                      <a:srgbClr val="99CCFF">
                        <a:tint val="37000"/>
                        <a:satMod val="300000"/>
                      </a:srgbClr>
                    </a:gs>
                    <a:gs pos="100000">
                      <a:srgbClr val="99CCFF">
                        <a:tint val="15000"/>
                        <a:satMod val="350000"/>
                      </a:srgbClr>
                    </a:gs>
                  </a:gsLst>
                  <a:lin ang="16200000" scaled="1"/>
                </a:gradFill>
                <a:ln w="9525" cap="flat" cmpd="sng" algn="ctr">
                  <a:solidFill>
                    <a:srgbClr val="99CCFF">
                      <a:shade val="95000"/>
                      <a:satMod val="105000"/>
                    </a:srgbClr>
                  </a:solidFill>
                  <a:prstDash val="solid"/>
                  <a:headEnd type="none" w="med" len="med"/>
                  <a:tailEnd type="triangle" w="med" len="me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vert="horz" wrap="square" lIns="0" tIns="0" rIns="0" bIns="0" numCol="1" rtlCol="0" anchor="ctr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914378" fontAlgn="auto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ct val="90000"/>
                    <a:defRPr/>
                  </a:pPr>
                  <a:r>
                    <a:rPr lang="en-GB" sz="1200" b="1" kern="0" dirty="0">
                      <a:solidFill>
                        <a:srgbClr val="0052BA"/>
                      </a:solidFill>
                      <a:latin typeface="Arial"/>
                    </a:rPr>
                    <a:t>…more…</a:t>
                  </a:r>
                </a:p>
              </p:txBody>
            </p:sp>
            <p:sp>
              <p:nvSpPr>
                <p:cNvPr id="19" name="Cube 18"/>
                <p:cNvSpPr/>
                <p:nvPr/>
              </p:nvSpPr>
              <p:spPr bwMode="auto">
                <a:xfrm flipH="1">
                  <a:off x="3757133" y="3992883"/>
                  <a:ext cx="936000" cy="547126"/>
                </a:xfrm>
                <a:prstGeom prst="cube">
                  <a:avLst>
                    <a:gd name="adj" fmla="val 13573"/>
                  </a:avLst>
                </a:prstGeom>
                <a:gradFill rotWithShape="1">
                  <a:gsLst>
                    <a:gs pos="0">
                      <a:srgbClr val="99CCFF">
                        <a:tint val="50000"/>
                        <a:satMod val="300000"/>
                      </a:srgbClr>
                    </a:gs>
                    <a:gs pos="35000">
                      <a:srgbClr val="99CCFF">
                        <a:tint val="37000"/>
                        <a:satMod val="300000"/>
                      </a:srgbClr>
                    </a:gs>
                    <a:gs pos="100000">
                      <a:srgbClr val="99CCFF">
                        <a:tint val="15000"/>
                        <a:satMod val="350000"/>
                      </a:srgbClr>
                    </a:gs>
                  </a:gsLst>
                  <a:lin ang="16200000" scaled="1"/>
                </a:gradFill>
                <a:ln w="9525" cap="flat" cmpd="sng" algn="ctr">
                  <a:solidFill>
                    <a:srgbClr val="99CCFF">
                      <a:shade val="95000"/>
                      <a:satMod val="105000"/>
                    </a:srgbClr>
                  </a:solidFill>
                  <a:prstDash val="solid"/>
                  <a:headEnd type="none" w="med" len="med"/>
                  <a:tailEnd type="triangle" w="med" len="me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vert="horz" wrap="square" lIns="0" tIns="0" rIns="0" bIns="0" numCol="1" rtlCol="0" anchor="ctr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914378" fontAlgn="auto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ct val="90000"/>
                    <a:defRPr/>
                  </a:pPr>
                  <a:r>
                    <a:rPr lang="en-GB" sz="1200" b="1" kern="0" dirty="0">
                      <a:solidFill>
                        <a:srgbClr val="0052BA"/>
                      </a:solidFill>
                      <a:latin typeface="Arial"/>
                    </a:rPr>
                    <a:t>Geometry</a:t>
                  </a:r>
                </a:p>
              </p:txBody>
            </p:sp>
            <p:sp>
              <p:nvSpPr>
                <p:cNvPr id="20" name="Cube 19"/>
                <p:cNvSpPr/>
                <p:nvPr/>
              </p:nvSpPr>
              <p:spPr bwMode="auto">
                <a:xfrm flipH="1">
                  <a:off x="2930949" y="3992883"/>
                  <a:ext cx="936000" cy="547126"/>
                </a:xfrm>
                <a:prstGeom prst="cube">
                  <a:avLst>
                    <a:gd name="adj" fmla="val 13573"/>
                  </a:avLst>
                </a:prstGeom>
                <a:gradFill rotWithShape="1">
                  <a:gsLst>
                    <a:gs pos="0">
                      <a:srgbClr val="99CCFF">
                        <a:tint val="50000"/>
                        <a:satMod val="300000"/>
                      </a:srgbClr>
                    </a:gs>
                    <a:gs pos="35000">
                      <a:srgbClr val="99CCFF">
                        <a:tint val="37000"/>
                        <a:satMod val="300000"/>
                      </a:srgbClr>
                    </a:gs>
                    <a:gs pos="100000">
                      <a:srgbClr val="99CCFF">
                        <a:tint val="15000"/>
                        <a:satMod val="350000"/>
                      </a:srgbClr>
                    </a:gs>
                  </a:gsLst>
                  <a:lin ang="16200000" scaled="1"/>
                </a:gradFill>
                <a:ln w="9525" cap="flat" cmpd="sng" algn="ctr">
                  <a:solidFill>
                    <a:srgbClr val="99CCFF">
                      <a:shade val="95000"/>
                      <a:satMod val="105000"/>
                    </a:srgbClr>
                  </a:solidFill>
                  <a:prstDash val="solid"/>
                  <a:headEnd type="none" w="med" len="med"/>
                  <a:tailEnd type="triangle" w="med" len="me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vert="horz" wrap="square" lIns="0" tIns="0" rIns="0" bIns="0" numCol="1" rtlCol="0" anchor="ctr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914378" fontAlgn="auto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ct val="90000"/>
                    <a:defRPr/>
                  </a:pPr>
                  <a:r>
                    <a:rPr lang="en-GB" sz="1200" b="1" kern="0" dirty="0" err="1">
                      <a:solidFill>
                        <a:srgbClr val="0052BA"/>
                      </a:solidFill>
                      <a:latin typeface="Arial"/>
                    </a:rPr>
                    <a:t>Reqts</a:t>
                  </a:r>
                  <a:endParaRPr lang="en-GB" sz="1200" b="1" kern="0" dirty="0">
                    <a:solidFill>
                      <a:srgbClr val="0052BA"/>
                    </a:solidFill>
                    <a:latin typeface="Arial"/>
                  </a:endParaRPr>
                </a:p>
              </p:txBody>
            </p:sp>
            <p:sp>
              <p:nvSpPr>
                <p:cNvPr id="21" name="Cube 20"/>
                <p:cNvSpPr/>
                <p:nvPr/>
              </p:nvSpPr>
              <p:spPr bwMode="auto">
                <a:xfrm flipH="1">
                  <a:off x="2111116" y="3992883"/>
                  <a:ext cx="936000" cy="547126"/>
                </a:xfrm>
                <a:prstGeom prst="cube">
                  <a:avLst>
                    <a:gd name="adj" fmla="val 13573"/>
                  </a:avLst>
                </a:prstGeom>
                <a:gradFill rotWithShape="1">
                  <a:gsLst>
                    <a:gs pos="0">
                      <a:srgbClr val="99CCFF">
                        <a:tint val="50000"/>
                        <a:satMod val="300000"/>
                      </a:srgbClr>
                    </a:gs>
                    <a:gs pos="35000">
                      <a:srgbClr val="99CCFF">
                        <a:tint val="37000"/>
                        <a:satMod val="300000"/>
                      </a:srgbClr>
                    </a:gs>
                    <a:gs pos="100000">
                      <a:srgbClr val="99CCFF">
                        <a:tint val="15000"/>
                        <a:satMod val="350000"/>
                      </a:srgbClr>
                    </a:gs>
                  </a:gsLst>
                  <a:lin ang="16200000" scaled="1"/>
                </a:gradFill>
                <a:ln w="9525" cap="flat" cmpd="sng" algn="ctr">
                  <a:solidFill>
                    <a:srgbClr val="99CCFF">
                      <a:shade val="95000"/>
                      <a:satMod val="105000"/>
                    </a:srgbClr>
                  </a:solidFill>
                  <a:prstDash val="solid"/>
                  <a:headEnd type="none" w="med" len="med"/>
                  <a:tailEnd type="triangle" w="med" len="me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vert="horz" wrap="square" lIns="0" tIns="0" rIns="0" bIns="0" numCol="1" rtlCol="0" anchor="ctr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914378" fontAlgn="auto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ct val="90000"/>
                    <a:defRPr/>
                  </a:pPr>
                  <a:r>
                    <a:rPr lang="en-GB" sz="1200" b="1" kern="0" dirty="0">
                      <a:solidFill>
                        <a:srgbClr val="0052BA"/>
                      </a:solidFill>
                      <a:latin typeface="Arial"/>
                    </a:rPr>
                    <a:t>PDM</a:t>
                  </a:r>
                </a:p>
              </p:txBody>
            </p:sp>
          </p:grpSp>
        </p:grpSp>
        <p:sp>
          <p:nvSpPr>
            <p:cNvPr id="10" name="Rectangle 9"/>
            <p:cNvSpPr/>
            <p:nvPr/>
          </p:nvSpPr>
          <p:spPr bwMode="auto">
            <a:xfrm>
              <a:off x="1001619" y="1705891"/>
              <a:ext cx="3200782" cy="1117939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horz" wrap="square" lIns="90000" tIns="46800" rIns="90000" bIns="46800" numCol="1" rtlCol="0" anchor="t" anchorCtr="0" compatLnSpc="1">
              <a:prstTxWarp prst="textNoShape">
                <a:avLst/>
              </a:prstTxWarp>
            </a:bodyPr>
            <a:lstStyle/>
            <a:p>
              <a:pPr defTabSz="914378">
                <a:lnSpc>
                  <a:spcPct val="80000"/>
                </a:lnSpc>
                <a:spcBef>
                  <a:spcPct val="50000"/>
                </a:spcBef>
              </a:pPr>
              <a:r>
                <a:rPr lang="en-GB" dirty="0">
                  <a:solidFill>
                    <a:schemeClr val="tx1"/>
                  </a:solidFill>
                  <a:latin typeface="Arial" charset="0"/>
                </a:rPr>
                <a:t>…more…</a:t>
              </a:r>
            </a:p>
          </p:txBody>
        </p:sp>
        <p:sp>
          <p:nvSpPr>
            <p:cNvPr id="11" name="Rectangle 10"/>
            <p:cNvSpPr/>
            <p:nvPr/>
          </p:nvSpPr>
          <p:spPr bwMode="auto">
            <a:xfrm>
              <a:off x="1096869" y="1963067"/>
              <a:ext cx="3200782" cy="936964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horz" wrap="square" lIns="90000" tIns="46800" rIns="90000" bIns="46800" numCol="1" rtlCol="0" anchor="t" anchorCtr="0" compatLnSpc="1">
              <a:prstTxWarp prst="textNoShape">
                <a:avLst/>
              </a:prstTxWarp>
            </a:bodyPr>
            <a:lstStyle/>
            <a:p>
              <a:pPr defTabSz="914378">
                <a:lnSpc>
                  <a:spcPct val="80000"/>
                </a:lnSpc>
                <a:spcBef>
                  <a:spcPct val="50000"/>
                </a:spcBef>
              </a:pPr>
              <a:r>
                <a:rPr lang="en-GB" dirty="0">
                  <a:solidFill>
                    <a:schemeClr val="tx1"/>
                  </a:solidFill>
                  <a:latin typeface="Arial" charset="0"/>
                </a:rPr>
                <a:t>AP239 </a:t>
              </a:r>
              <a:r>
                <a:rPr lang="en-GB" sz="1000" dirty="0">
                  <a:solidFill>
                    <a:schemeClr val="tx1"/>
                  </a:solidFill>
                  <a:latin typeface="Arial" charset="0"/>
                </a:rPr>
                <a:t>Product Lifecycle Support</a:t>
              </a:r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1211169" y="2235540"/>
              <a:ext cx="3340147" cy="731164"/>
              <a:chOff x="2165303" y="3272849"/>
              <a:chExt cx="3340147" cy="731164"/>
            </a:xfrm>
          </p:grpSpPr>
          <p:sp>
            <p:nvSpPr>
              <p:cNvPr id="13" name="Rectangle 12"/>
              <p:cNvSpPr/>
              <p:nvPr/>
            </p:nvSpPr>
            <p:spPr bwMode="auto">
              <a:xfrm>
                <a:off x="2165303" y="3292644"/>
                <a:ext cx="3200782" cy="711369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vert="horz" wrap="square" lIns="90000" tIns="46800" rIns="90000" bIns="4680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378">
                  <a:lnSpc>
                    <a:spcPct val="80000"/>
                  </a:lnSpc>
                  <a:spcBef>
                    <a:spcPct val="50000"/>
                  </a:spcBef>
                </a:pPr>
                <a:r>
                  <a:rPr lang="en-GB" dirty="0">
                    <a:solidFill>
                      <a:schemeClr val="tx1"/>
                    </a:solidFill>
                    <a:latin typeface="Arial" charset="0"/>
                  </a:rPr>
                  <a:t>MoSSEC</a:t>
                </a: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3038476" y="3272849"/>
                <a:ext cx="246697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900" dirty="0"/>
                  <a:t>Modelling and Simulation information in a collaborative Systems Engineering Context</a:t>
                </a:r>
              </a:p>
            </p:txBody>
          </p:sp>
        </p:grpSp>
      </p:grpSp>
      <p:sp>
        <p:nvSpPr>
          <p:cNvPr id="30" name="Rectangle 29"/>
          <p:cNvSpPr/>
          <p:nvPr/>
        </p:nvSpPr>
        <p:spPr bwMode="auto">
          <a:xfrm>
            <a:off x="747814" y="3051678"/>
            <a:ext cx="3314999" cy="51113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7499" tIns="35099" rIns="67499" bIns="35099" numCol="1" rtlCol="0" anchor="ctr" anchorCtr="0" compatLnSpc="1">
            <a:prstTxWarp prst="textNoShape">
              <a:avLst/>
            </a:prstTxWarp>
          </a:bodyPr>
          <a:lstStyle/>
          <a:p>
            <a:pPr algn="ctr" defTabSz="685783">
              <a:spcBef>
                <a:spcPts val="0"/>
              </a:spcBef>
            </a:pPr>
            <a:r>
              <a:rPr lang="en-GB" sz="2000" b="1" dirty="0">
                <a:solidFill>
                  <a:schemeClr val="accent1"/>
                </a:solidFill>
              </a:rPr>
              <a:t>Technology independent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5425746" y="789460"/>
            <a:ext cx="2290532" cy="1781990"/>
            <a:chOff x="6184899" y="1946165"/>
            <a:chExt cx="2290532" cy="1781990"/>
          </a:xfrm>
        </p:grpSpPr>
        <p:sp>
          <p:nvSpPr>
            <p:cNvPr id="32" name="Cube 31"/>
            <p:cNvSpPr/>
            <p:nvPr/>
          </p:nvSpPr>
          <p:spPr bwMode="auto">
            <a:xfrm flipH="1">
              <a:off x="6184899" y="3097814"/>
              <a:ext cx="2286187" cy="630341"/>
            </a:xfrm>
            <a:prstGeom prst="cube">
              <a:avLst>
                <a:gd name="adj" fmla="val 28593"/>
              </a:avLst>
            </a:prstGeom>
            <a:gradFill>
              <a:gsLst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</a:gradFill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GB" sz="1200" b="1" dirty="0">
                  <a:solidFill>
                    <a:schemeClr val="bg1"/>
                  </a:solidFill>
                  <a:latin typeface="Arial" charset="0"/>
                </a:rPr>
                <a:t>Implementation Technology</a:t>
              </a:r>
            </a:p>
          </p:txBody>
        </p:sp>
        <p:sp>
          <p:nvSpPr>
            <p:cNvPr id="33" name="Cube 32"/>
            <p:cNvSpPr/>
            <p:nvPr/>
          </p:nvSpPr>
          <p:spPr bwMode="auto">
            <a:xfrm flipH="1">
              <a:off x="6188075" y="2621455"/>
              <a:ext cx="2286182" cy="627177"/>
            </a:xfrm>
            <a:prstGeom prst="cube">
              <a:avLst>
                <a:gd name="adj" fmla="val 28147"/>
              </a:avLst>
            </a:prstGeom>
            <a:gradFill>
              <a:gsLst>
                <a:gs pos="0">
                  <a:schemeClr val="bg1">
                    <a:lumMod val="65000"/>
                  </a:schemeClr>
                </a:gs>
                <a:gs pos="35000">
                  <a:schemeClr val="bg1">
                    <a:lumMod val="7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</a:gradFill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80000"/>
                </a:lnSpc>
                <a:spcBef>
                  <a:spcPct val="50000"/>
                </a:spcBef>
              </a:pPr>
              <a:r>
                <a:rPr lang="en-GB" sz="1200" b="1" dirty="0">
                  <a:solidFill>
                    <a:schemeClr val="tx1">
                      <a:lumMod val="50000"/>
                    </a:schemeClr>
                  </a:solidFill>
                  <a:latin typeface="Arial" charset="0"/>
                </a:rPr>
                <a:t>Common Services</a:t>
              </a:r>
            </a:p>
            <a:p>
              <a:pPr algn="ctr">
                <a:lnSpc>
                  <a:spcPct val="80000"/>
                </a:lnSpc>
                <a:spcBef>
                  <a:spcPts val="0"/>
                </a:spcBef>
              </a:pPr>
              <a:r>
                <a:rPr lang="en-GB" sz="1200" b="1" i="1" dirty="0">
                  <a:solidFill>
                    <a:schemeClr val="tx1">
                      <a:lumMod val="50000"/>
                    </a:schemeClr>
                  </a:solidFill>
                  <a:latin typeface="Arial" charset="0"/>
                </a:rPr>
                <a:t>Used by all APs</a:t>
              </a:r>
            </a:p>
          </p:txBody>
        </p:sp>
        <p:sp>
          <p:nvSpPr>
            <p:cNvPr id="34" name="Rectangle 33"/>
            <p:cNvSpPr/>
            <p:nvPr/>
          </p:nvSpPr>
          <p:spPr bwMode="auto">
            <a:xfrm>
              <a:off x="6212490" y="1946165"/>
              <a:ext cx="2124000" cy="675290"/>
            </a:xfrm>
            <a:prstGeom prst="rect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35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</a:gradFill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squar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80000"/>
                </a:lnSpc>
                <a:spcBef>
                  <a:spcPct val="50000"/>
                </a:spcBef>
              </a:pPr>
              <a:r>
                <a:rPr lang="en-GB" sz="1400" b="1" dirty="0">
                  <a:solidFill>
                    <a:schemeClr val="tx1"/>
                  </a:solidFill>
                  <a:latin typeface="Arial" charset="0"/>
                </a:rPr>
                <a:t>AP Services </a:t>
              </a:r>
            </a:p>
            <a:p>
              <a:pPr algn="ctr">
                <a:lnSpc>
                  <a:spcPct val="80000"/>
                </a:lnSpc>
                <a:spcBef>
                  <a:spcPts val="0"/>
                </a:spcBef>
              </a:pPr>
              <a:r>
                <a:rPr lang="en-GB" sz="1200" b="1" i="1" dirty="0">
                  <a:solidFill>
                    <a:schemeClr val="tx1"/>
                  </a:solidFill>
                  <a:latin typeface="Arial" charset="0"/>
                </a:rPr>
                <a:t>specific to each AP</a:t>
              </a:r>
            </a:p>
          </p:txBody>
        </p:sp>
        <p:sp>
          <p:nvSpPr>
            <p:cNvPr id="35" name="Rectangle 34"/>
            <p:cNvSpPr/>
            <p:nvPr/>
          </p:nvSpPr>
          <p:spPr bwMode="auto">
            <a:xfrm>
              <a:off x="6255675" y="1990891"/>
              <a:ext cx="2124000" cy="675290"/>
            </a:xfrm>
            <a:prstGeom prst="rect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35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</a:gradFill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squar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80000"/>
                </a:lnSpc>
                <a:spcBef>
                  <a:spcPct val="50000"/>
                </a:spcBef>
              </a:pPr>
              <a:r>
                <a:rPr lang="en-GB" sz="1400" b="1" dirty="0">
                  <a:solidFill>
                    <a:schemeClr val="tx1"/>
                  </a:solidFill>
                  <a:latin typeface="Arial" charset="0"/>
                </a:rPr>
                <a:t>AP Services </a:t>
              </a:r>
            </a:p>
            <a:p>
              <a:pPr algn="ctr">
                <a:lnSpc>
                  <a:spcPct val="80000"/>
                </a:lnSpc>
                <a:spcBef>
                  <a:spcPts val="0"/>
                </a:spcBef>
              </a:pPr>
              <a:r>
                <a:rPr lang="en-GB" sz="1200" b="1" i="1" dirty="0">
                  <a:solidFill>
                    <a:schemeClr val="tx1"/>
                  </a:solidFill>
                  <a:latin typeface="Arial" charset="0"/>
                </a:rPr>
                <a:t>specific to each AP</a:t>
              </a:r>
            </a:p>
          </p:txBody>
        </p:sp>
        <p:sp>
          <p:nvSpPr>
            <p:cNvPr id="36" name="Rectangle 35"/>
            <p:cNvSpPr/>
            <p:nvPr/>
          </p:nvSpPr>
          <p:spPr bwMode="auto">
            <a:xfrm>
              <a:off x="6304220" y="2035174"/>
              <a:ext cx="2124000" cy="675290"/>
            </a:xfrm>
            <a:prstGeom prst="rect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35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</a:gradFill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squar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80000"/>
                </a:lnSpc>
                <a:spcBef>
                  <a:spcPct val="50000"/>
                </a:spcBef>
              </a:pPr>
              <a:r>
                <a:rPr lang="en-GB" sz="1400" b="1" dirty="0">
                  <a:solidFill>
                    <a:schemeClr val="tx1"/>
                  </a:solidFill>
                  <a:latin typeface="Arial" charset="0"/>
                </a:rPr>
                <a:t>AP Services </a:t>
              </a:r>
            </a:p>
            <a:p>
              <a:pPr algn="ctr">
                <a:lnSpc>
                  <a:spcPct val="80000"/>
                </a:lnSpc>
                <a:spcBef>
                  <a:spcPts val="0"/>
                </a:spcBef>
              </a:pPr>
              <a:r>
                <a:rPr lang="en-GB" sz="1200" b="1" i="1" dirty="0">
                  <a:solidFill>
                    <a:schemeClr val="tx1"/>
                  </a:solidFill>
                  <a:latin typeface="Arial" charset="0"/>
                </a:rPr>
                <a:t>specific to each AP</a:t>
              </a:r>
            </a:p>
          </p:txBody>
        </p:sp>
        <p:sp>
          <p:nvSpPr>
            <p:cNvPr id="37" name="Rectangle 36"/>
            <p:cNvSpPr/>
            <p:nvPr/>
          </p:nvSpPr>
          <p:spPr bwMode="auto">
            <a:xfrm>
              <a:off x="6351431" y="2085865"/>
              <a:ext cx="2124000" cy="675290"/>
            </a:xfrm>
            <a:prstGeom prst="rect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35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</a:gradFill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squar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80000"/>
                </a:lnSpc>
                <a:spcBef>
                  <a:spcPct val="50000"/>
                </a:spcBef>
              </a:pPr>
              <a:r>
                <a:rPr lang="en-GB" sz="1400" b="1" dirty="0">
                  <a:solidFill>
                    <a:schemeClr val="tx1"/>
                  </a:solidFill>
                  <a:latin typeface="Arial" charset="0"/>
                </a:rPr>
                <a:t>AP Services </a:t>
              </a:r>
            </a:p>
            <a:p>
              <a:pPr algn="ctr">
                <a:lnSpc>
                  <a:spcPct val="80000"/>
                </a:lnSpc>
                <a:spcBef>
                  <a:spcPts val="0"/>
                </a:spcBef>
              </a:pPr>
              <a:r>
                <a:rPr lang="en-GB" sz="1200" b="1" i="1" dirty="0">
                  <a:solidFill>
                    <a:schemeClr val="tx1"/>
                  </a:solidFill>
                  <a:latin typeface="Arial" charset="0"/>
                </a:rPr>
                <a:t>specific to each AP</a:t>
              </a: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5692863" y="1107298"/>
            <a:ext cx="2290532" cy="1781990"/>
            <a:chOff x="6184899" y="1946165"/>
            <a:chExt cx="2290532" cy="1781990"/>
          </a:xfrm>
        </p:grpSpPr>
        <p:sp>
          <p:nvSpPr>
            <p:cNvPr id="39" name="Cube 38"/>
            <p:cNvSpPr/>
            <p:nvPr/>
          </p:nvSpPr>
          <p:spPr bwMode="auto">
            <a:xfrm flipH="1">
              <a:off x="6184899" y="3097814"/>
              <a:ext cx="2286187" cy="630341"/>
            </a:xfrm>
            <a:prstGeom prst="cube">
              <a:avLst>
                <a:gd name="adj" fmla="val 28593"/>
              </a:avLst>
            </a:prstGeom>
            <a:gradFill>
              <a:gsLst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</a:gradFill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GB" sz="1200" dirty="0">
                  <a:solidFill>
                    <a:schemeClr val="bg1"/>
                  </a:solidFill>
                  <a:latin typeface="Arial" charset="0"/>
                </a:rPr>
                <a:t>Implementation Technology</a:t>
              </a:r>
            </a:p>
          </p:txBody>
        </p:sp>
        <p:sp>
          <p:nvSpPr>
            <p:cNvPr id="40" name="Cube 39"/>
            <p:cNvSpPr/>
            <p:nvPr/>
          </p:nvSpPr>
          <p:spPr bwMode="auto">
            <a:xfrm flipH="1">
              <a:off x="6188075" y="2621455"/>
              <a:ext cx="2286182" cy="627177"/>
            </a:xfrm>
            <a:prstGeom prst="cube">
              <a:avLst>
                <a:gd name="adj" fmla="val 28147"/>
              </a:avLst>
            </a:prstGeom>
            <a:gradFill>
              <a:gsLst>
                <a:gs pos="0">
                  <a:schemeClr val="bg1">
                    <a:lumMod val="65000"/>
                  </a:schemeClr>
                </a:gs>
                <a:gs pos="35000">
                  <a:schemeClr val="bg1">
                    <a:lumMod val="7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</a:gradFill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80000"/>
                </a:lnSpc>
                <a:spcBef>
                  <a:spcPct val="50000"/>
                </a:spcBef>
              </a:pPr>
              <a:r>
                <a:rPr lang="en-GB" sz="1200" dirty="0">
                  <a:solidFill>
                    <a:schemeClr val="tx1">
                      <a:lumMod val="50000"/>
                    </a:schemeClr>
                  </a:solidFill>
                  <a:latin typeface="Arial" charset="0"/>
                </a:rPr>
                <a:t>Common Services</a:t>
              </a:r>
            </a:p>
            <a:p>
              <a:pPr algn="ctr">
                <a:lnSpc>
                  <a:spcPct val="80000"/>
                </a:lnSpc>
                <a:spcBef>
                  <a:spcPts val="0"/>
                </a:spcBef>
              </a:pPr>
              <a:r>
                <a:rPr lang="en-GB" sz="1200" i="1" dirty="0">
                  <a:solidFill>
                    <a:schemeClr val="tx1">
                      <a:lumMod val="50000"/>
                    </a:schemeClr>
                  </a:solidFill>
                  <a:latin typeface="Arial" charset="0"/>
                </a:rPr>
                <a:t>Used by all APs</a:t>
              </a:r>
            </a:p>
          </p:txBody>
        </p:sp>
        <p:sp>
          <p:nvSpPr>
            <p:cNvPr id="41" name="Rectangle 40"/>
            <p:cNvSpPr/>
            <p:nvPr/>
          </p:nvSpPr>
          <p:spPr bwMode="auto">
            <a:xfrm>
              <a:off x="6212490" y="1946165"/>
              <a:ext cx="2124000" cy="675290"/>
            </a:xfrm>
            <a:prstGeom prst="rect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35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</a:gradFill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squar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80000"/>
                </a:lnSpc>
                <a:spcBef>
                  <a:spcPct val="50000"/>
                </a:spcBef>
              </a:pPr>
              <a:r>
                <a:rPr lang="en-GB" sz="1400" dirty="0">
                  <a:solidFill>
                    <a:schemeClr val="tx1"/>
                  </a:solidFill>
                  <a:latin typeface="Arial" charset="0"/>
                </a:rPr>
                <a:t>AP Services </a:t>
              </a:r>
            </a:p>
            <a:p>
              <a:pPr algn="ctr">
                <a:lnSpc>
                  <a:spcPct val="80000"/>
                </a:lnSpc>
                <a:spcBef>
                  <a:spcPts val="0"/>
                </a:spcBef>
              </a:pPr>
              <a:r>
                <a:rPr lang="en-GB" sz="1200" i="1" dirty="0">
                  <a:solidFill>
                    <a:schemeClr val="tx1"/>
                  </a:solidFill>
                  <a:latin typeface="Arial" charset="0"/>
                </a:rPr>
                <a:t>specific to each AP</a:t>
              </a:r>
            </a:p>
          </p:txBody>
        </p:sp>
        <p:sp>
          <p:nvSpPr>
            <p:cNvPr id="42" name="Rectangle 41"/>
            <p:cNvSpPr/>
            <p:nvPr/>
          </p:nvSpPr>
          <p:spPr bwMode="auto">
            <a:xfrm>
              <a:off x="6255675" y="1990891"/>
              <a:ext cx="2124000" cy="675290"/>
            </a:xfrm>
            <a:prstGeom prst="rect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35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</a:gradFill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squar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80000"/>
                </a:lnSpc>
                <a:spcBef>
                  <a:spcPct val="50000"/>
                </a:spcBef>
              </a:pPr>
              <a:r>
                <a:rPr lang="en-GB" sz="1400" dirty="0">
                  <a:solidFill>
                    <a:schemeClr val="tx1"/>
                  </a:solidFill>
                  <a:latin typeface="Arial" charset="0"/>
                </a:rPr>
                <a:t>AP Services </a:t>
              </a:r>
            </a:p>
            <a:p>
              <a:pPr algn="ctr">
                <a:lnSpc>
                  <a:spcPct val="80000"/>
                </a:lnSpc>
                <a:spcBef>
                  <a:spcPts val="0"/>
                </a:spcBef>
              </a:pPr>
              <a:r>
                <a:rPr lang="en-GB" sz="1200" i="1" dirty="0">
                  <a:solidFill>
                    <a:schemeClr val="tx1"/>
                  </a:solidFill>
                  <a:latin typeface="Arial" charset="0"/>
                </a:rPr>
                <a:t>specific to each AP</a:t>
              </a:r>
            </a:p>
          </p:txBody>
        </p:sp>
        <p:sp>
          <p:nvSpPr>
            <p:cNvPr id="43" name="Rectangle 42"/>
            <p:cNvSpPr/>
            <p:nvPr/>
          </p:nvSpPr>
          <p:spPr bwMode="auto">
            <a:xfrm>
              <a:off x="6304220" y="2035174"/>
              <a:ext cx="2124000" cy="675290"/>
            </a:xfrm>
            <a:prstGeom prst="rect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35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</a:gradFill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squar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80000"/>
                </a:lnSpc>
                <a:spcBef>
                  <a:spcPct val="50000"/>
                </a:spcBef>
              </a:pPr>
              <a:r>
                <a:rPr lang="en-GB" sz="1400" dirty="0">
                  <a:solidFill>
                    <a:schemeClr val="tx1"/>
                  </a:solidFill>
                  <a:latin typeface="Arial" charset="0"/>
                </a:rPr>
                <a:t>AP Services </a:t>
              </a:r>
            </a:p>
            <a:p>
              <a:pPr algn="ctr">
                <a:lnSpc>
                  <a:spcPct val="80000"/>
                </a:lnSpc>
                <a:spcBef>
                  <a:spcPts val="0"/>
                </a:spcBef>
              </a:pPr>
              <a:r>
                <a:rPr lang="en-GB" sz="1200" i="1" dirty="0">
                  <a:solidFill>
                    <a:schemeClr val="tx1"/>
                  </a:solidFill>
                  <a:latin typeface="Arial" charset="0"/>
                </a:rPr>
                <a:t>specific to each AP</a:t>
              </a:r>
            </a:p>
          </p:txBody>
        </p:sp>
        <p:sp>
          <p:nvSpPr>
            <p:cNvPr id="44" name="Rectangle 43"/>
            <p:cNvSpPr/>
            <p:nvPr/>
          </p:nvSpPr>
          <p:spPr bwMode="auto">
            <a:xfrm>
              <a:off x="6351431" y="2085865"/>
              <a:ext cx="2124000" cy="675290"/>
            </a:xfrm>
            <a:prstGeom prst="rect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35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</a:gradFill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squar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80000"/>
                </a:lnSpc>
                <a:spcBef>
                  <a:spcPct val="50000"/>
                </a:spcBef>
              </a:pPr>
              <a:r>
                <a:rPr lang="en-GB" sz="1400" dirty="0">
                  <a:solidFill>
                    <a:schemeClr val="tx1"/>
                  </a:solidFill>
                  <a:latin typeface="Arial" charset="0"/>
                </a:rPr>
                <a:t>AP Services </a:t>
              </a:r>
            </a:p>
            <a:p>
              <a:pPr algn="ctr">
                <a:lnSpc>
                  <a:spcPct val="80000"/>
                </a:lnSpc>
                <a:spcBef>
                  <a:spcPts val="0"/>
                </a:spcBef>
              </a:pPr>
              <a:r>
                <a:rPr lang="en-GB" sz="1200" i="1" dirty="0">
                  <a:solidFill>
                    <a:schemeClr val="tx1"/>
                  </a:solidFill>
                  <a:latin typeface="Arial" charset="0"/>
                </a:rPr>
                <a:t>specific to each AP</a:t>
              </a:r>
            </a:p>
          </p:txBody>
        </p:sp>
      </p:grpSp>
      <p:sp>
        <p:nvSpPr>
          <p:cNvPr id="45" name="Rectangle 44"/>
          <p:cNvSpPr/>
          <p:nvPr/>
        </p:nvSpPr>
        <p:spPr>
          <a:xfrm>
            <a:off x="5004181" y="789459"/>
            <a:ext cx="3834426" cy="2509360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GB"/>
          </a:p>
        </p:txBody>
      </p:sp>
      <p:sp>
        <p:nvSpPr>
          <p:cNvPr id="46" name="Cube 45"/>
          <p:cNvSpPr/>
          <p:nvPr/>
        </p:nvSpPr>
        <p:spPr bwMode="auto">
          <a:xfrm flipH="1">
            <a:off x="5993820" y="2559631"/>
            <a:ext cx="2286188" cy="630341"/>
          </a:xfrm>
          <a:prstGeom prst="cube">
            <a:avLst>
              <a:gd name="adj" fmla="val 28593"/>
            </a:avLst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65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7500" tIns="35100" rIns="67500" bIns="35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ct val="50000"/>
              </a:spcBef>
            </a:pPr>
            <a:r>
              <a:rPr lang="en-GB" sz="1200" b="1" dirty="0">
                <a:solidFill>
                  <a:schemeClr val="bg1"/>
                </a:solidFill>
                <a:latin typeface="Arial" charset="0"/>
              </a:rPr>
              <a:t>Implementation Technology</a:t>
            </a:r>
          </a:p>
        </p:txBody>
      </p:sp>
      <p:sp>
        <p:nvSpPr>
          <p:cNvPr id="47" name="Cube 46"/>
          <p:cNvSpPr/>
          <p:nvPr/>
        </p:nvSpPr>
        <p:spPr bwMode="auto">
          <a:xfrm flipH="1">
            <a:off x="5996997" y="2083271"/>
            <a:ext cx="2286182" cy="627177"/>
          </a:xfrm>
          <a:prstGeom prst="cube">
            <a:avLst>
              <a:gd name="adj" fmla="val 28147"/>
            </a:avLst>
          </a:prstGeom>
          <a:gradFill>
            <a:gsLst>
              <a:gs pos="0">
                <a:schemeClr val="bg1">
                  <a:lumMod val="65000"/>
                </a:schemeClr>
              </a:gs>
              <a:gs pos="3500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7500" tIns="35100" rIns="67500" bIns="35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en-GB" sz="1200" b="1" dirty="0">
                <a:solidFill>
                  <a:schemeClr val="bg1"/>
                </a:solidFill>
                <a:latin typeface="Arial" charset="0"/>
              </a:rPr>
              <a:t>Common Services</a:t>
            </a:r>
          </a:p>
          <a:p>
            <a:pPr algn="ctr">
              <a:lnSpc>
                <a:spcPct val="80000"/>
              </a:lnSpc>
              <a:spcBef>
                <a:spcPts val="0"/>
              </a:spcBef>
            </a:pPr>
            <a:r>
              <a:rPr lang="en-GB" sz="1200" b="1" i="1" dirty="0">
                <a:solidFill>
                  <a:schemeClr val="bg1"/>
                </a:solidFill>
                <a:latin typeface="Arial" charset="0"/>
              </a:rPr>
              <a:t>Used by all APs</a:t>
            </a:r>
          </a:p>
        </p:txBody>
      </p:sp>
      <p:sp>
        <p:nvSpPr>
          <p:cNvPr id="48" name="Rectangle 47"/>
          <p:cNvSpPr/>
          <p:nvPr/>
        </p:nvSpPr>
        <p:spPr bwMode="auto">
          <a:xfrm>
            <a:off x="6021411" y="1407982"/>
            <a:ext cx="2124000" cy="67529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35000">
                <a:schemeClr val="bg1">
                  <a:lumMod val="95000"/>
                </a:schemeClr>
              </a:gs>
              <a:gs pos="100000">
                <a:schemeClr val="bg1"/>
              </a:gs>
            </a:gsLst>
          </a:gradFill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en-GB" sz="1400" b="1" dirty="0">
                <a:solidFill>
                  <a:schemeClr val="tx1"/>
                </a:solidFill>
                <a:latin typeface="Arial" charset="0"/>
              </a:rPr>
              <a:t>AP Services </a:t>
            </a:r>
          </a:p>
          <a:p>
            <a:pPr algn="ctr">
              <a:lnSpc>
                <a:spcPct val="80000"/>
              </a:lnSpc>
              <a:spcBef>
                <a:spcPts val="0"/>
              </a:spcBef>
            </a:pPr>
            <a:r>
              <a:rPr lang="en-GB" sz="1200" b="1" i="1" dirty="0">
                <a:solidFill>
                  <a:schemeClr val="tx1"/>
                </a:solidFill>
                <a:latin typeface="Arial" charset="0"/>
              </a:rPr>
              <a:t>specific to each AP</a:t>
            </a:r>
          </a:p>
        </p:txBody>
      </p:sp>
      <p:sp>
        <p:nvSpPr>
          <p:cNvPr id="49" name="Rectangle 48"/>
          <p:cNvSpPr/>
          <p:nvPr/>
        </p:nvSpPr>
        <p:spPr bwMode="auto">
          <a:xfrm>
            <a:off x="6064596" y="1452708"/>
            <a:ext cx="2124000" cy="67529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35000">
                <a:schemeClr val="bg1">
                  <a:lumMod val="95000"/>
                </a:schemeClr>
              </a:gs>
              <a:gs pos="100000">
                <a:schemeClr val="bg1"/>
              </a:gs>
            </a:gsLst>
          </a:gradFill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en-GB" sz="1400" b="1" dirty="0">
                <a:solidFill>
                  <a:schemeClr val="tx1"/>
                </a:solidFill>
                <a:latin typeface="Arial" charset="0"/>
              </a:rPr>
              <a:t>AP Services </a:t>
            </a:r>
          </a:p>
          <a:p>
            <a:pPr algn="ctr">
              <a:lnSpc>
                <a:spcPct val="80000"/>
              </a:lnSpc>
              <a:spcBef>
                <a:spcPts val="0"/>
              </a:spcBef>
            </a:pPr>
            <a:r>
              <a:rPr lang="en-GB" sz="1200" b="1" i="1" dirty="0">
                <a:solidFill>
                  <a:schemeClr val="tx1"/>
                </a:solidFill>
                <a:latin typeface="Arial" charset="0"/>
              </a:rPr>
              <a:t>specific to each AP</a:t>
            </a:r>
          </a:p>
        </p:txBody>
      </p:sp>
      <p:sp>
        <p:nvSpPr>
          <p:cNvPr id="50" name="Rectangle 49"/>
          <p:cNvSpPr/>
          <p:nvPr/>
        </p:nvSpPr>
        <p:spPr bwMode="auto">
          <a:xfrm>
            <a:off x="6113141" y="1496991"/>
            <a:ext cx="2124000" cy="67529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35000">
                <a:schemeClr val="bg1">
                  <a:lumMod val="95000"/>
                </a:schemeClr>
              </a:gs>
              <a:gs pos="100000">
                <a:schemeClr val="bg1"/>
              </a:gs>
            </a:gsLst>
          </a:gradFill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en-GB" sz="1400" b="1" dirty="0">
                <a:solidFill>
                  <a:schemeClr val="tx1"/>
                </a:solidFill>
                <a:latin typeface="Arial" charset="0"/>
              </a:rPr>
              <a:t>AP Services </a:t>
            </a:r>
          </a:p>
          <a:p>
            <a:pPr algn="ctr">
              <a:lnSpc>
                <a:spcPct val="80000"/>
              </a:lnSpc>
              <a:spcBef>
                <a:spcPts val="0"/>
              </a:spcBef>
            </a:pPr>
            <a:r>
              <a:rPr lang="en-GB" sz="1200" b="1" i="1" dirty="0">
                <a:solidFill>
                  <a:schemeClr val="tx1"/>
                </a:solidFill>
                <a:latin typeface="Arial" charset="0"/>
              </a:rPr>
              <a:t>specific to each AP</a:t>
            </a:r>
          </a:p>
        </p:txBody>
      </p:sp>
      <p:sp>
        <p:nvSpPr>
          <p:cNvPr id="51" name="Rectangle 50"/>
          <p:cNvSpPr/>
          <p:nvPr/>
        </p:nvSpPr>
        <p:spPr bwMode="auto">
          <a:xfrm>
            <a:off x="6160352" y="1547682"/>
            <a:ext cx="2124000" cy="67529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35000">
                <a:schemeClr val="bg1">
                  <a:lumMod val="95000"/>
                </a:schemeClr>
              </a:gs>
              <a:gs pos="100000">
                <a:schemeClr val="bg1"/>
              </a:gs>
            </a:gsLst>
          </a:gradFill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en-GB" sz="1400" b="1" dirty="0">
                <a:solidFill>
                  <a:schemeClr val="tx1"/>
                </a:solidFill>
                <a:latin typeface="Arial" charset="0"/>
              </a:rPr>
              <a:t>AP Services </a:t>
            </a:r>
          </a:p>
          <a:p>
            <a:pPr algn="ctr">
              <a:lnSpc>
                <a:spcPct val="80000"/>
              </a:lnSpc>
              <a:spcBef>
                <a:spcPts val="0"/>
              </a:spcBef>
            </a:pPr>
            <a:r>
              <a:rPr lang="en-GB" sz="1200" b="1" i="1" dirty="0">
                <a:solidFill>
                  <a:schemeClr val="tx1"/>
                </a:solidFill>
                <a:latin typeface="Arial" charset="0"/>
              </a:rPr>
              <a:t>specific to each AP</a:t>
            </a:r>
          </a:p>
        </p:txBody>
      </p:sp>
      <p:sp>
        <p:nvSpPr>
          <p:cNvPr id="52" name="Right Arrow 51"/>
          <p:cNvSpPr/>
          <p:nvPr/>
        </p:nvSpPr>
        <p:spPr bwMode="auto">
          <a:xfrm>
            <a:off x="4062813" y="1712522"/>
            <a:ext cx="1917700" cy="740979"/>
          </a:xfrm>
          <a:prstGeom prst="rightArrow">
            <a:avLst>
              <a:gd name="adj1" fmla="val 60284"/>
              <a:gd name="adj2" fmla="val 50000"/>
            </a:avLst>
          </a:pr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80000">
                <a:schemeClr val="bg1">
                  <a:lumMod val="8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89998" tIns="46799" rIns="89998" bIns="46799" numCol="1" rtlCol="0" anchor="ctr" anchorCtr="0" compatLnSpc="1">
            <a:prstTxWarp prst="textNoShape">
              <a:avLst/>
            </a:prstTxWarp>
          </a:bodyPr>
          <a:lstStyle/>
          <a:p>
            <a:pPr algn="ctr" defTabSz="914378">
              <a:lnSpc>
                <a:spcPct val="80000"/>
              </a:lnSpc>
              <a:spcBef>
                <a:spcPct val="50000"/>
              </a:spcBef>
            </a:pPr>
            <a:r>
              <a:rPr lang="en-GB" dirty="0">
                <a:solidFill>
                  <a:schemeClr val="tx1">
                    <a:lumMod val="50000"/>
                  </a:schemeClr>
                </a:solidFill>
                <a:latin typeface="Arial" charset="0"/>
              </a:rPr>
              <a:t>Implementation methods</a:t>
            </a:r>
          </a:p>
        </p:txBody>
      </p:sp>
      <p:sp>
        <p:nvSpPr>
          <p:cNvPr id="53" name="Rectangle 52"/>
          <p:cNvSpPr/>
          <p:nvPr/>
        </p:nvSpPr>
        <p:spPr bwMode="auto">
          <a:xfrm>
            <a:off x="5803072" y="3136894"/>
            <a:ext cx="2831335" cy="406964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7499" tIns="35099" rIns="67499" bIns="35099" numCol="1" rtlCol="0" anchor="ctr" anchorCtr="0" compatLnSpc="1">
            <a:prstTxWarp prst="textNoShape">
              <a:avLst/>
            </a:prstTxWarp>
          </a:bodyPr>
          <a:lstStyle/>
          <a:p>
            <a:pPr algn="ctr" defTabSz="685783">
              <a:spcBef>
                <a:spcPts val="0"/>
              </a:spcBef>
            </a:pPr>
            <a:r>
              <a:rPr lang="en-GB" sz="2000" b="1" dirty="0">
                <a:solidFill>
                  <a:schemeClr val="accent1"/>
                </a:solidFill>
              </a:rPr>
              <a:t>Technology specific</a:t>
            </a:r>
          </a:p>
        </p:txBody>
      </p:sp>
      <p:pic>
        <p:nvPicPr>
          <p:cNvPr id="54" name="Picture 5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4590" y="2172582"/>
            <a:ext cx="533039" cy="561094"/>
          </a:xfrm>
          <a:prstGeom prst="rect">
            <a:avLst/>
          </a:prstGeom>
        </p:spPr>
      </p:pic>
      <p:sp>
        <p:nvSpPr>
          <p:cNvPr id="55" name="TextBox 54"/>
          <p:cNvSpPr txBox="1"/>
          <p:nvPr/>
        </p:nvSpPr>
        <p:spPr>
          <a:xfrm>
            <a:off x="8409662" y="2853133"/>
            <a:ext cx="734337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GB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REST</a:t>
            </a:r>
            <a:endParaRPr lang="en-GB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6" name="Picture 5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5" y="1994139"/>
            <a:ext cx="442330" cy="442330"/>
          </a:xfrm>
          <a:prstGeom prst="rect">
            <a:avLst/>
          </a:prstGeom>
        </p:spPr>
      </p:pic>
      <p:sp>
        <p:nvSpPr>
          <p:cNvPr id="57" name="TextBox 56"/>
          <p:cNvSpPr txBox="1"/>
          <p:nvPr/>
        </p:nvSpPr>
        <p:spPr>
          <a:xfrm>
            <a:off x="8581206" y="2316356"/>
            <a:ext cx="629562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GB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+ISO</a:t>
            </a:r>
            <a:endParaRPr lang="en-GB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8" name="Picture 5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1949" y="1975089"/>
            <a:ext cx="222633" cy="222633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noProof="1" smtClean="0"/>
              <a:t>Page </a:t>
            </a:r>
            <a:fld id="{F7CE7AB7-A104-46A5-B6CD-26082A13EDB6}" type="slidenum">
              <a:rPr lang="en-GB" noProof="1" smtClean="0"/>
              <a:pPr>
                <a:defRPr/>
              </a:pPr>
              <a:t>3</a:t>
            </a:fld>
            <a:endParaRPr lang="en-GB" noProof="1"/>
          </a:p>
        </p:txBody>
      </p:sp>
      <p:sp>
        <p:nvSpPr>
          <p:cNvPr id="6" name="TextBox 5"/>
          <p:cNvSpPr txBox="1"/>
          <p:nvPr/>
        </p:nvSpPr>
        <p:spPr>
          <a:xfrm>
            <a:off x="131387" y="2584894"/>
            <a:ext cx="651140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en-GB"/>
            </a:defPPr>
            <a:lvl1pPr>
              <a:defRPr b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defRPr>
            </a:lvl1pPr>
          </a:lstStyle>
          <a:p>
            <a:r>
              <a:rPr lang="en-GB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Core</a:t>
            </a:r>
            <a:endParaRPr lang="en-GB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1"/>
              </a:solidFill>
              <a:effectLst/>
            </a:endParaRPr>
          </a:p>
        </p:txBody>
      </p:sp>
      <p:sp>
        <p:nvSpPr>
          <p:cNvPr id="59" name="Down Arrow 58"/>
          <p:cNvSpPr/>
          <p:nvPr/>
        </p:nvSpPr>
        <p:spPr bwMode="auto">
          <a:xfrm>
            <a:off x="1837617" y="2333413"/>
            <a:ext cx="1294184" cy="332763"/>
          </a:xfrm>
          <a:prstGeom prst="downArrow">
            <a:avLst>
              <a:gd name="adj1" fmla="val 77995"/>
              <a:gd name="adj2" fmla="val 50000"/>
            </a:avLst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77000">
                <a:schemeClr val="accent3">
                  <a:tint val="37000"/>
                  <a:satMod val="300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0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Model-based</a:t>
            </a:r>
            <a:r>
              <a:rPr kumimoji="0" lang="en-GB" sz="105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mapping</a:t>
            </a:r>
            <a:endParaRPr kumimoji="0" lang="en-GB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1" name="Left Arrow 60"/>
          <p:cNvSpPr/>
          <p:nvPr/>
        </p:nvSpPr>
        <p:spPr bwMode="auto">
          <a:xfrm rot="2809374">
            <a:off x="3119912" y="1232684"/>
            <a:ext cx="940275" cy="440497"/>
          </a:xfrm>
          <a:prstGeom prst="left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80000"/>
              </a:lnSpc>
              <a:spcBef>
                <a:spcPts val="0"/>
              </a:spcBef>
            </a:pPr>
            <a:r>
              <a:rPr lang="en-GB" sz="1000" dirty="0" smtClean="0">
                <a:solidFill>
                  <a:schemeClr val="tx1"/>
                </a:solidFill>
                <a:latin typeface="Arial" charset="0"/>
              </a:rPr>
              <a:t>Model-based</a:t>
            </a:r>
          </a:p>
          <a:p>
            <a:pPr algn="ctr">
              <a:lnSpc>
                <a:spcPct val="80000"/>
              </a:lnSpc>
              <a:spcBef>
                <a:spcPts val="0"/>
              </a:spcBef>
            </a:pPr>
            <a:r>
              <a:rPr lang="en-GB" sz="1000" dirty="0" smtClean="0">
                <a:solidFill>
                  <a:schemeClr val="tx1"/>
                </a:solidFill>
                <a:latin typeface="Arial" charset="0"/>
              </a:rPr>
              <a:t>mapping</a:t>
            </a:r>
            <a:endParaRPr lang="en-GB" sz="1000" dirty="0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5027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75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30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5" grpId="0"/>
      <p:bldP spid="5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Status / Current work items / long term plan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 dirty="0" smtClean="0"/>
              <a:t>Progressing Committee Draft (due December 2017)</a:t>
            </a:r>
          </a:p>
          <a:p>
            <a:pPr lvl="1"/>
            <a:r>
              <a:rPr lang="en-GB" sz="1600" dirty="0" smtClean="0"/>
              <a:t>Regular weekly </a:t>
            </a:r>
            <a:r>
              <a:rPr lang="en-GB" sz="1600" dirty="0"/>
              <a:t>meetings </a:t>
            </a:r>
            <a:r>
              <a:rPr lang="en-GB" sz="1600" dirty="0" smtClean="0"/>
              <a:t>held</a:t>
            </a:r>
          </a:p>
          <a:p>
            <a:pPr lvl="1"/>
            <a:r>
              <a:rPr lang="en-GB" sz="1600" dirty="0" smtClean="0"/>
              <a:t>Deadline for agreement on Business Objects for Ed. 1 set for </a:t>
            </a:r>
            <a:r>
              <a:rPr lang="en-GB" sz="1600" dirty="0"/>
              <a:t>October </a:t>
            </a:r>
            <a:r>
              <a:rPr lang="en-GB" sz="1600" dirty="0" smtClean="0"/>
              <a:t>23</a:t>
            </a:r>
            <a:r>
              <a:rPr lang="en-GB" sz="1600" baseline="30000" dirty="0" smtClean="0"/>
              <a:t>rd</a:t>
            </a:r>
            <a:endParaRPr lang="en-GB" sz="1600" dirty="0" smtClean="0"/>
          </a:p>
          <a:p>
            <a:pPr lvl="1"/>
            <a:r>
              <a:rPr lang="en-GB" sz="1600" dirty="0"/>
              <a:t>Workshop arranged October 25</a:t>
            </a:r>
            <a:r>
              <a:rPr lang="en-GB" sz="1600" baseline="30000" dirty="0"/>
              <a:t>th</a:t>
            </a:r>
            <a:r>
              <a:rPr lang="en-GB" sz="1600" dirty="0"/>
              <a:t> to focus on </a:t>
            </a:r>
            <a:r>
              <a:rPr lang="en-GB" sz="1600" dirty="0" smtClean="0"/>
              <a:t>services </a:t>
            </a:r>
            <a:r>
              <a:rPr lang="en-GB" sz="1600" dirty="0"/>
              <a:t>definition</a:t>
            </a:r>
          </a:p>
          <a:p>
            <a:r>
              <a:rPr lang="en-GB" sz="1800" dirty="0" smtClean="0"/>
              <a:t>Conformance </a:t>
            </a:r>
            <a:r>
              <a:rPr lang="en-GB" sz="1800" dirty="0" smtClean="0"/>
              <a:t>to </a:t>
            </a:r>
            <a:r>
              <a:rPr lang="en-GB" sz="1800" dirty="0" smtClean="0"/>
              <a:t>STEP Extended </a:t>
            </a:r>
            <a:r>
              <a:rPr lang="en-GB" sz="1800" dirty="0" smtClean="0"/>
              <a:t>architecture</a:t>
            </a:r>
          </a:p>
          <a:p>
            <a:pPr lvl="1"/>
            <a:r>
              <a:rPr lang="en-GB" sz="1600" dirty="0" smtClean="0"/>
              <a:t>Attending regular meetings with STEP </a:t>
            </a:r>
            <a:r>
              <a:rPr lang="en-GB" sz="1600" dirty="0" smtClean="0"/>
              <a:t>Extended Architecture </a:t>
            </a:r>
            <a:r>
              <a:rPr lang="en-GB" sz="1600" dirty="0" smtClean="0"/>
              <a:t>team</a:t>
            </a:r>
          </a:p>
          <a:p>
            <a:pPr lvl="1"/>
            <a:r>
              <a:rPr lang="en-GB" sz="1600" dirty="0"/>
              <a:t>Evaluating Sphinx </a:t>
            </a:r>
            <a:r>
              <a:rPr lang="en-GB" sz="1600" smtClean="0"/>
              <a:t>and using to </a:t>
            </a:r>
            <a:r>
              <a:rPr lang="en-GB" sz="1600" dirty="0"/>
              <a:t>generate documentation for </a:t>
            </a:r>
            <a:r>
              <a:rPr lang="en-GB" sz="1600" dirty="0" smtClean="0"/>
              <a:t>MoSSEC and “how to” guides</a:t>
            </a:r>
            <a:endParaRPr lang="en-GB" sz="1600" dirty="0"/>
          </a:p>
          <a:p>
            <a:pPr lvl="1"/>
            <a:r>
              <a:rPr lang="en-GB" sz="1600" dirty="0" smtClean="0"/>
              <a:t>Working </a:t>
            </a:r>
            <a:r>
              <a:rPr lang="en-GB" sz="1600" dirty="0" smtClean="0"/>
              <a:t>with SEA members to adopt approach more </a:t>
            </a:r>
            <a:r>
              <a:rPr lang="en-GB" sz="1600" dirty="0" smtClean="0"/>
              <a:t>widely</a:t>
            </a:r>
            <a:endParaRPr lang="en-GB" sz="1600" dirty="0" smtClean="0"/>
          </a:p>
          <a:p>
            <a:r>
              <a:rPr lang="en-GB" sz="1800" dirty="0" smtClean="0"/>
              <a:t>Long term plan </a:t>
            </a:r>
          </a:p>
          <a:p>
            <a:pPr lvl="1"/>
            <a:r>
              <a:rPr lang="en-GB" sz="1600" dirty="0" smtClean="0"/>
              <a:t>DIS / IS phases for Edition 1</a:t>
            </a:r>
          </a:p>
          <a:p>
            <a:pPr lvl="1"/>
            <a:r>
              <a:rPr lang="en-GB" sz="1600" dirty="0" smtClean="0"/>
              <a:t>Define scope for Edition 2 (and 3)</a:t>
            </a:r>
            <a:endParaRPr lang="en-GB" sz="1600" dirty="0"/>
          </a:p>
          <a:p>
            <a:pPr lvl="1"/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noProof="1" smtClean="0"/>
              <a:t>October 18th 2017</a:t>
            </a:r>
            <a:endParaRPr lang="en-GB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noProof="1" smtClean="0"/>
              <a:t>MoSSEC update for AIA-ASD</a:t>
            </a:r>
            <a:endParaRPr lang="en-GB" noProof="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noProof="1" smtClean="0"/>
              <a:t>Page </a:t>
            </a:r>
            <a:fld id="{F7CE7AB7-A104-46A5-B6CD-26082A13EDB6}" type="slidenum">
              <a:rPr lang="en-GB" noProof="1" smtClean="0"/>
              <a:pPr>
                <a:defRPr/>
              </a:pPr>
              <a:t>4</a:t>
            </a:fld>
            <a:endParaRPr lang="en-GB" noProof="1"/>
          </a:p>
        </p:txBody>
      </p:sp>
    </p:spTree>
    <p:extLst>
      <p:ext uri="{BB962C8B-B14F-4D97-AF65-F5344CB8AC3E}">
        <p14:creationId xmlns:p14="http://schemas.microsoft.com/office/powerpoint/2010/main" val="1887520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landscape 16:9 (english)">
  <a:themeElements>
    <a:clrScheme name="Airbus">
      <a:dk1>
        <a:srgbClr val="71798C"/>
      </a:dk1>
      <a:lt1>
        <a:srgbClr val="FFFFFF"/>
      </a:lt1>
      <a:dk2>
        <a:srgbClr val="9BA3B5"/>
      </a:dk2>
      <a:lt2>
        <a:srgbClr val="E2E6EE"/>
      </a:lt2>
      <a:accent1>
        <a:srgbClr val="005EAB"/>
      </a:accent1>
      <a:accent2>
        <a:srgbClr val="629BD3"/>
      </a:accent2>
      <a:accent3>
        <a:srgbClr val="BECE2D"/>
      </a:accent3>
      <a:accent4>
        <a:srgbClr val="FFCB05"/>
      </a:accent4>
      <a:accent5>
        <a:srgbClr val="F7941E"/>
      </a:accent5>
      <a:accent6>
        <a:srgbClr val="E23F2E"/>
      </a:accent6>
      <a:hlink>
        <a:srgbClr val="00BBBE"/>
      </a:hlink>
      <a:folHlink>
        <a:srgbClr val="A4238D"/>
      </a:folHlink>
    </a:clrScheme>
    <a:fontScheme name="Airbus Font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000" tIns="46800" rIns="90000" bIns="46800" numCol="1" rtlCol="0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8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8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  <a:txDef>
      <a:spPr>
        <a:noFill/>
      </a:spPr>
      <a:bodyPr wrap="square" rtlCol="0">
        <a:spAutoFit/>
      </a:bodyPr>
      <a:lstStyle>
        <a:defPPr>
          <a:defRPr dirty="0"/>
        </a:defPPr>
      </a:lstStyle>
    </a:tx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C8DEEE"/>
        </a:dk2>
        <a:lt2>
          <a:srgbClr val="5D5D5D"/>
        </a:lt2>
        <a:accent1>
          <a:srgbClr val="FFCC00"/>
        </a:accent1>
        <a:accent2>
          <a:srgbClr val="5D5D5D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535353"/>
        </a:accent6>
        <a:hlink>
          <a:srgbClr val="0099CC"/>
        </a:hlink>
        <a:folHlink>
          <a:srgbClr val="CC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B2B2B2"/>
        </a:dk1>
        <a:lt1>
          <a:srgbClr val="FFFFFF"/>
        </a:lt1>
        <a:dk2>
          <a:srgbClr val="3F569D"/>
        </a:dk2>
        <a:lt2>
          <a:srgbClr val="C8DEEE"/>
        </a:lt2>
        <a:accent1>
          <a:srgbClr val="FFCC00"/>
        </a:accent1>
        <a:accent2>
          <a:srgbClr val="5D5D5D"/>
        </a:accent2>
        <a:accent3>
          <a:srgbClr val="AFB4CC"/>
        </a:accent3>
        <a:accent4>
          <a:srgbClr val="DADADA"/>
        </a:accent4>
        <a:accent5>
          <a:srgbClr val="FFE2AA"/>
        </a:accent5>
        <a:accent6>
          <a:srgbClr val="535353"/>
        </a:accent6>
        <a:hlink>
          <a:srgbClr val="0099CC"/>
        </a:hlink>
        <a:folHlink>
          <a:srgbClr val="CC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Airbus">
      <a:dk1>
        <a:srgbClr val="71798C"/>
      </a:dk1>
      <a:lt1>
        <a:srgbClr val="FFFFFF"/>
      </a:lt1>
      <a:dk2>
        <a:srgbClr val="9BA3B5"/>
      </a:dk2>
      <a:lt2>
        <a:srgbClr val="E2E6EE"/>
      </a:lt2>
      <a:accent1>
        <a:srgbClr val="005EAB"/>
      </a:accent1>
      <a:accent2>
        <a:srgbClr val="629BD3"/>
      </a:accent2>
      <a:accent3>
        <a:srgbClr val="BECE2D"/>
      </a:accent3>
      <a:accent4>
        <a:srgbClr val="FFCB05"/>
      </a:accent4>
      <a:accent5>
        <a:srgbClr val="F7941E"/>
      </a:accent5>
      <a:accent6>
        <a:srgbClr val="E23F2E"/>
      </a:accent6>
      <a:hlink>
        <a:srgbClr val="00BBBE"/>
      </a:hlink>
      <a:folHlink>
        <a:srgbClr val="A4238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17CD603664F88458648E5D8623E8F8D" ma:contentTypeVersion="30" ma:contentTypeDescription="Create a new document." ma:contentTypeScope="" ma:versionID="dba235ab111ba8f268f8534e3eea97cb">
  <xsd:schema xmlns:xsd="http://www.w3.org/2001/XMLSchema" xmlns:xs="http://www.w3.org/2001/XMLSchema" xmlns:p="http://schemas.microsoft.com/office/2006/metadata/properties" xmlns:ns2="3bf01279-9916-4418-adf3-1c6b81d27d2b" targetNamespace="http://schemas.microsoft.com/office/2006/metadata/properties" ma:root="true" ma:fieldsID="a5b8ed035e382702bca741e5c7ab198a" ns2:_="">
    <xsd:import namespace="3bf01279-9916-4418-adf3-1c6b81d27d2b"/>
    <xsd:element name="properties">
      <xsd:complexType>
        <xsd:sequence>
          <xsd:element name="documentManagement">
            <xsd:complexType>
              <xsd:all>
                <xsd:element ref="ns2:Admin" minOccurs="0"/>
                <xsd:element ref="ns2:Capabilities" minOccurs="0"/>
                <xsd:element ref="ns2:Labs" minOccurs="0"/>
                <xsd:element ref="ns2:Library" minOccurs="0"/>
                <xsd:element ref="ns2:MoSSEC" minOccurs="0"/>
                <xsd:element ref="ns2:Project" minOccurs="0"/>
                <xsd:element ref="ns2:S_x002f_W" minOccurs="0"/>
                <xsd:element ref="ns2:Team" minOccurs="0"/>
                <xsd:element ref="ns2:Technology" minOccurs="0"/>
                <xsd:element ref="ns2:TRL_x0020_Criteria" minOccurs="0"/>
                <xsd:element ref="ns2:V1_x0020_Created" minOccurs="0"/>
                <xsd:element ref="ns2:V1_x0020_Created_x0020_By" minOccurs="0"/>
                <xsd:element ref="ns2:V1_x0020_Modified" minOccurs="0"/>
                <xsd:element ref="ns2:V1_x0020_Modified_x0020_B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f01279-9916-4418-adf3-1c6b81d27d2b" elementFormDefault="qualified">
    <xsd:import namespace="http://schemas.microsoft.com/office/2006/documentManagement/types"/>
    <xsd:import namespace="http://schemas.microsoft.com/office/infopath/2007/PartnerControls"/>
    <xsd:element name="Admin" ma:index="8" nillable="true" ma:displayName="Admin" ma:format="Dropdown" ma:internalName="Admin">
      <xsd:simpleType>
        <xsd:restriction base="dms:Choice">
          <xsd:enumeration value="Minutes"/>
          <xsd:enumeration value="Plan on a Page"/>
          <xsd:enumeration value="News"/>
          <xsd:enumeration value="Deliverable"/>
          <xsd:enumeration value="N/A"/>
        </xsd:restriction>
      </xsd:simpleType>
    </xsd:element>
    <xsd:element name="Capabilities" ma:index="9" nillable="true" ma:displayName="Capabilities" ma:description="Capabilities that implement the BDA approach" ma:internalName="Capabilities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BDA:S&amp;T"/>
                    <xsd:enumeration value="BDA:Wrapper"/>
                    <xsd:enumeration value="BDA:other"/>
                    <xsd:enumeration value="MDAACE"/>
                    <xsd:enumeration value="SetBased"/>
                    <xsd:enumeration value="SuperIntegration"/>
                    <xsd:enumeration value="UHBR"/>
                  </xsd:restriction>
                </xsd:simpleType>
              </xsd:element>
            </xsd:sequence>
          </xsd:extension>
        </xsd:complexContent>
      </xsd:complexType>
    </xsd:element>
    <xsd:element name="Labs" ma:index="11" nillable="true" ma:displayName="Labs" ma:internalName="Labs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IDLab"/>
                    <xsd:enumeration value="ASRC"/>
                  </xsd:restriction>
                </xsd:simpleType>
              </xsd:element>
            </xsd:sequence>
          </xsd:extension>
        </xsd:complexContent>
      </xsd:complexType>
    </xsd:element>
    <xsd:element name="Library" ma:index="12" nillable="true" ma:displayName="Library" ma:internalName="Library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TRL1"/>
                    <xsd:enumeration value="TRL2"/>
                    <xsd:enumeration value="TRL3"/>
                    <xsd:enumeration value="TRL4"/>
                    <xsd:enumeration value="TRL5"/>
                    <xsd:enumeration value="TRL6"/>
                    <xsd:enumeration value="DOW"/>
                  </xsd:restriction>
                </xsd:simpleType>
              </xsd:element>
            </xsd:sequence>
          </xsd:extension>
        </xsd:complexContent>
      </xsd:complexType>
    </xsd:element>
    <xsd:element name="MoSSEC" ma:index="13" nillable="true" ma:displayName="MoSSEC" ma:internalName="MoSSEC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BOM"/>
                    <xsd:enumeration value="Web Services"/>
                    <xsd:enumeration value="Exchange"/>
                    <xsd:enumeration value="Test Cases"/>
                    <xsd:enumeration value="Standardisation"/>
                    <xsd:enumeration value="STEP future architecture"/>
                  </xsd:restriction>
                </xsd:simpleType>
              </xsd:element>
            </xsd:sequence>
          </xsd:extension>
        </xsd:complexContent>
      </xsd:complexType>
    </xsd:element>
    <xsd:element name="Project" ma:index="14" nillable="true" ma:displayName="Project" ma:internalName="Project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APROCONE"/>
                    <xsd:enumeration value="CONGA"/>
                    <xsd:enumeration value="CRESCENDO"/>
                    <xsd:enumeration value="eCASCADE"/>
                    <xsd:enumeration value="HL"/>
                    <xsd:enumeration value="MDAACE"/>
                    <xsd:enumeration value="MOSSEC"/>
                    <xsd:enumeration value="TOICA"/>
                    <xsd:enumeration value="TP-BDA (Architecture)"/>
                    <xsd:enumeration value="TP-BDA (Advanced Methods)"/>
                    <xsd:enumeration value="UHBR"/>
                    <xsd:enumeration value="VHT"/>
                    <xsd:enumeration value="WofF"/>
                    <xsd:enumeration value="DAO Multi-Physics Simulation Platform"/>
                  </xsd:restriction>
                </xsd:simpleType>
              </xsd:element>
            </xsd:sequence>
          </xsd:extension>
        </xsd:complexContent>
      </xsd:complexType>
    </xsd:element>
    <xsd:element name="S_x002f_W" ma:index="15" nillable="true" ma:displayName="S/W" ma:internalName="S_x002F_W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Installed"/>
                    <xsd:enumeration value="License"/>
                    <xsd:enumeration value="Web Service"/>
                  </xsd:restriction>
                </xsd:simpleType>
              </xsd:element>
            </xsd:sequence>
          </xsd:extension>
        </xsd:complexContent>
      </xsd:complexType>
    </xsd:element>
    <xsd:element name="Team" ma:index="16" nillable="true" ma:displayName="Team" ma:format="Dropdown" ma:internalName="Team">
      <xsd:simpleType>
        <xsd:restriction base="dms:Choice">
          <xsd:enumeration value="EC Cabin &amp; Cargo"/>
          <xsd:enumeration value="EG Flight Physics"/>
          <xsd:enumeration value="EI Architects"/>
          <xsd:enumeration value="EL Landing Gear"/>
          <xsd:enumeration value="EP Powerplant"/>
          <xsd:enumeration value="ES Airframe"/>
          <xsd:enumeration value="ET Research &amp; Technology"/>
          <xsd:enumeration value="EV Tests"/>
          <xsd:enumeration value="EY Systems"/>
          <xsd:enumeration value="EZ Strategy &amp; PMT"/>
        </xsd:restriction>
      </xsd:simpleType>
    </xsd:element>
    <xsd:element name="Technology" ma:index="17" nillable="true" ma:displayName="Technology" ma:internalName="Technology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Set Based"/>
                    <xsd:enumeration value="Super Integration"/>
                    <xsd:enumeration value="OSLC"/>
                    <xsd:enumeration value="SysML"/>
                    <xsd:enumeration value="Architecture Cockpit"/>
                    <xsd:enumeration value="Architecture"/>
                    <xsd:enumeration value="Web Services"/>
                    <xsd:enumeration value="Requirements and V&amp;V"/>
                    <xsd:enumeration value="UQ&amp;M"/>
                    <xsd:enumeration value="Other technologies"/>
                  </xsd:restriction>
                </xsd:simpleType>
              </xsd:element>
            </xsd:sequence>
          </xsd:extension>
        </xsd:complexContent>
      </xsd:complexType>
    </xsd:element>
    <xsd:element name="TRL_x0020_Criteria" ma:index="18" nillable="true" ma:displayName="TRL Criteria" ma:internalName="TRL_x0020_Criteria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Performance"/>
                    <xsd:enumeration value="Engineering"/>
                    <xsd:enumeration value="Industrialisation"/>
                    <xsd:enumeration value="Operations"/>
                    <xsd:enumeration value="Value &amp; Risk"/>
                    <xsd:enumeration value="Best Practise"/>
                    <xsd:enumeration value="Training"/>
                    <xsd:enumeration value="Review"/>
                  </xsd:restriction>
                </xsd:simpleType>
              </xsd:element>
            </xsd:sequence>
          </xsd:extension>
        </xsd:complexContent>
      </xsd:complexType>
    </xsd:element>
    <xsd:element name="V1_x0020_Created" ma:index="19" nillable="true" ma:displayName="V1 Created" ma:format="DateOnly" ma:internalName="V1_x0020_Created">
      <xsd:simpleType>
        <xsd:restriction base="dms:DateTime"/>
      </xsd:simpleType>
    </xsd:element>
    <xsd:element name="V1_x0020_Created_x0020_By" ma:index="20" nillable="true" ma:displayName="V1 Created By" ma:list="UserInfo" ma:SharePointGroup="0" ma:internalName="V1_x0020_Created_x0020_By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V1_x0020_Modified" ma:index="21" nillable="true" ma:displayName="V1 Modified" ma:format="DateOnly" ma:internalName="V1_x0020_Modified">
      <xsd:simpleType>
        <xsd:restriction base="dms:DateTime"/>
      </xsd:simpleType>
    </xsd:element>
    <xsd:element name="V1_x0020_Modified_x0020_By" ma:index="22" nillable="true" ma:displayName="V1 Modified By" ma:list="UserInfo" ma:SharePointGroup="0" ma:internalName="V1_x0020_Modified_x0020_By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 ma:index="10" ma:displayName="Comments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MoSSEC xmlns="3bf01279-9916-4418-adf3-1c6b81d27d2b"/>
    <Technology xmlns="3bf01279-9916-4418-adf3-1c6b81d27d2b">
      <Value>Architecture</Value>
    </Technology>
    <Admin xmlns="3bf01279-9916-4418-adf3-1c6b81d27d2b" xsi:nil="true"/>
    <Capabilities xmlns="3bf01279-9916-4418-adf3-1c6b81d27d2b"/>
    <Team xmlns="3bf01279-9916-4418-adf3-1c6b81d27d2b" xsi:nil="true"/>
    <Labs xmlns="3bf01279-9916-4418-adf3-1c6b81d27d2b"/>
    <S_x002f_W xmlns="3bf01279-9916-4418-adf3-1c6b81d27d2b"/>
    <V1_x0020_Created xmlns="3bf01279-9916-4418-adf3-1c6b81d27d2b">2016-07-04T22:00:00+00:00</V1_x0020_Created>
    <V1_x0020_Modified_x0020_By xmlns="3bf01279-9916-4418-adf3-1c6b81d27d2b">
      <UserInfo>
        <DisplayName>CROCKFORD, Judith</DisplayName>
        <AccountId>22</AccountId>
        <AccountType/>
      </UserInfo>
    </V1_x0020_Modified_x0020_By>
    <Project xmlns="3bf01279-9916-4418-adf3-1c6b81d27d2b">
      <Value>MOSSEC</Value>
    </Project>
    <V1_x0020_Modified xmlns="3bf01279-9916-4418-adf3-1c6b81d27d2b">2016-08-17T22:00:00+00:00</V1_x0020_Modified>
    <Library xmlns="3bf01279-9916-4418-adf3-1c6b81d27d2b"/>
    <TRL_x0020_Criteria xmlns="3bf01279-9916-4418-adf3-1c6b81d27d2b"/>
    <V1_x0020_Created_x0020_By xmlns="3bf01279-9916-4418-adf3-1c6b81d27d2b">
      <UserInfo>
        <DisplayName>CROCKFORD, Judith</DisplayName>
        <AccountId>22</AccountId>
        <AccountType/>
      </UserInfo>
    </V1_x0020_Created_x0020_By>
  </documentManagement>
</p:properties>
</file>

<file path=customXml/itemProps1.xml><?xml version="1.0" encoding="utf-8"?>
<ds:datastoreItem xmlns:ds="http://schemas.openxmlformats.org/officeDocument/2006/customXml" ds:itemID="{5820CDE6-C4AC-4B8F-B43B-092CF32D276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bf01279-9916-4418-adf3-1c6b81d27d2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2A6263C-86B6-4785-BD07-D70FDA731B0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0487750-221F-4319-A0BC-F59811D8D362}">
  <ds:schemaRefs>
    <ds:schemaRef ds:uri="http://purl.org/dc/elements/1.1/"/>
    <ds:schemaRef ds:uri="http://schemas.microsoft.com/office/2006/documentManagement/types"/>
    <ds:schemaRef ds:uri="3bf01279-9916-4418-adf3-1c6b81d27d2b"/>
    <ds:schemaRef ds:uri="http://www.w3.org/XML/1998/namespace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purl.org/dc/dcmitype/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UK_landscape_16-9_EN</Template>
  <TotalTime>0</TotalTime>
  <Words>412</Words>
  <Application>Microsoft Office PowerPoint</Application>
  <PresentationFormat>On-screen Show (16:9)</PresentationFormat>
  <Paragraphs>98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3_landscape 16:9 (english)</vt:lpstr>
      <vt:lpstr>MoSSEC</vt:lpstr>
      <vt:lpstr>MoSSEC: A work-in-progress ISO Standard</vt:lpstr>
      <vt:lpstr>MoSSEC: Building on Related Standards</vt:lpstr>
      <vt:lpstr>Status / Current work items / long term plan</vt:lpstr>
    </vt:vector>
  </TitlesOfParts>
  <Company>Airbus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MoSSEC PDT Europe</dc:title>
  <dc:creator>CROCKFORD, Judith;adrian.murton@airbus.com</dc:creator>
  <dc:description>Presentation of PWI to ISO SC4 (24-May-16)</dc:description>
  <cp:lastModifiedBy>CROCKFORD, Judith</cp:lastModifiedBy>
  <cp:revision>335</cp:revision>
  <cp:lastPrinted>2002-07-31T12:44:26Z</cp:lastPrinted>
  <dcterms:created xsi:type="dcterms:W3CDTF">2014-10-01T11:12:02Z</dcterms:created>
  <dcterms:modified xsi:type="dcterms:W3CDTF">2017-10-11T13:39:57Z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_Doc_Type">
    <vt:lpwstr>PR</vt:lpwstr>
  </property>
  <property fmtid="{D5CDD505-2E9C-101B-9397-08002B2CF9AE}" pid="4" name="_NewReviewCycle">
    <vt:lpwstr/>
  </property>
  <property fmtid="{D5CDD505-2E9C-101B-9397-08002B2CF9AE}" pid="8" name="ContentTypeId">
    <vt:lpwstr>0x010100917CD603664F88458648E5D8623E8F8D</vt:lpwstr>
  </property>
</Properties>
</file>