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9"/>
  </p:notesMasterIdLst>
  <p:sldIdLst>
    <p:sldId id="391" r:id="rId3"/>
    <p:sldId id="396" r:id="rId4"/>
    <p:sldId id="405" r:id="rId5"/>
    <p:sldId id="402" r:id="rId6"/>
    <p:sldId id="403" r:id="rId7"/>
    <p:sldId id="404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60"/>
  </p:normalViewPr>
  <p:slideViewPr>
    <p:cSldViewPr>
      <p:cViewPr>
        <p:scale>
          <a:sx n="62" d="100"/>
          <a:sy n="62" d="100"/>
        </p:scale>
        <p:origin x="484" y="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11B2F8B-C1D7-43E5-AC2C-2163AE4FB0EF}" type="datetimeFigureOut">
              <a:rPr lang="en-US" smtClean="0"/>
              <a:t>10/22/2017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DBE2C2-E639-4621-AABE-2D01A399F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16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4554D53-9DD3-47D3-BF85-0FDA960D6C74}" type="slidenum">
              <a:rPr lang="en-US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45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Width_w/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7" y="3629301"/>
            <a:ext cx="5134427" cy="32294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5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1F69-B4EB-4645-A1F8-1E0AD825C4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932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70686-2B29-4BAE-A078-F8B135E2093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13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42826" y="6416732"/>
            <a:ext cx="2133600" cy="365125"/>
          </a:xfrm>
        </p:spPr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59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94CBF-40ED-47E7-924C-F725F13F96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67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695DD-075D-42EB-A11E-AD036F65ED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07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A84D-CA51-4831-844C-7B466CAAAE9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684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71CA-23DE-4B84-BA07-8346B932AA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179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076DE-F1F1-4346-ADA8-56175CA43F8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06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dth_w/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7" y="3629301"/>
            <a:ext cx="5134427" cy="322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41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  <p:pic>
        <p:nvPicPr>
          <p:cNvPr id="3" name="Picture 2" descr="pagetemplate2-01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6" y="3629301"/>
            <a:ext cx="5134427" cy="3229427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 flipH="1">
            <a:off x="295275" y="6306050"/>
            <a:ext cx="36576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841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template2-01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5" t="52910"/>
          <a:stretch/>
        </p:blipFill>
        <p:spPr>
          <a:xfrm>
            <a:off x="3999626" y="3629301"/>
            <a:ext cx="5134427" cy="3229427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 flipH="1">
            <a:off x="295275" y="6306050"/>
            <a:ext cx="36576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50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0" y="6457950"/>
            <a:ext cx="9144000" cy="0"/>
          </a:xfrm>
          <a:prstGeom prst="line">
            <a:avLst/>
          </a:prstGeom>
          <a:ln w="1905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55" y="299526"/>
            <a:ext cx="676722" cy="6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2708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Q:\Shared\Administration\Brand Guides\AIA Branding Elements\PPT_Title_Slide_Background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9525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200400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724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4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9970A-365E-42B1-B458-7CC9CB4060C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6FAB7-024B-4652-93EE-7DC6710218D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2133600" cy="365125"/>
          </a:xfrm>
        </p:spPr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1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68CC5-105D-4E9B-8E68-BA2B1D20FA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4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5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61072" y="6474553"/>
            <a:ext cx="457200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7C0ECBCA-E951-B94D-B246-E19371229100}" type="slidenum">
              <a:rPr lang="en-US">
                <a:solidFill>
                  <a:srgbClr val="5E8AB4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5E8AB4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577850" y="846138"/>
            <a:ext cx="8089900" cy="532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 (arial-bold-14pt)</a:t>
            </a:r>
          </a:p>
          <a:p>
            <a:pPr lvl="1"/>
            <a:r>
              <a:rPr lang="en-US" dirty="0"/>
              <a:t>Second level (Arial-14pt)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</p:txBody>
      </p:sp>
      <p:sp>
        <p:nvSpPr>
          <p:cNvPr id="17" name="Rectangle 17" descr="Title goes here: Helvetica 24"/>
          <p:cNvSpPr>
            <a:spLocks noGrp="1" noChangeArrowheads="1"/>
          </p:cNvSpPr>
          <p:nvPr>
            <p:ph type="title"/>
          </p:nvPr>
        </p:nvSpPr>
        <p:spPr bwMode="auto">
          <a:xfrm>
            <a:off x="0" y="109538"/>
            <a:ext cx="9144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TITLE SUBHEAD (MAKE SUBHEAD BLACK FONT BOLD)</a:t>
            </a:r>
          </a:p>
        </p:txBody>
      </p:sp>
    </p:spTree>
    <p:extLst>
      <p:ext uri="{BB962C8B-B14F-4D97-AF65-F5344CB8AC3E}">
        <p14:creationId xmlns:p14="http://schemas.microsoft.com/office/powerpoint/2010/main" val="325556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en-US" kern="1200" cap="all" baseline="0" dirty="0">
          <a:solidFill>
            <a:schemeClr val="accent2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>
          <a:solidFill>
            <a:schemeClr val="accent2"/>
          </a:solidFill>
          <a:latin typeface="Arial" charset="0"/>
          <a:ea typeface="ＭＳ Ｐゴシック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Font typeface="Arial" charset="0"/>
        <a:defRPr sz="1400" b="1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Font typeface="Arial" charset="0"/>
        <a:defRPr sz="1400" b="1" kern="1200">
          <a:solidFill>
            <a:srgbClr val="000000"/>
          </a:solidFill>
          <a:latin typeface="+mn-lt"/>
          <a:ea typeface="ＭＳ Ｐゴシック" charset="0"/>
          <a:cs typeface="+mn-cs"/>
        </a:defRPr>
      </a:lvl2pPr>
      <a:lvl3pPr marL="182563" indent="-182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00000"/>
        <a:buFont typeface="Arial" charset="0"/>
        <a:buChar char="●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3pPr>
      <a:lvl4pPr marL="457200" indent="-228600" algn="l" rtl="0" eaLnBrk="1" fontAlgn="base" hangingPunct="1">
        <a:spcBef>
          <a:spcPct val="0"/>
        </a:spcBef>
        <a:spcAft>
          <a:spcPct val="0"/>
        </a:spcAft>
        <a:buClr>
          <a:schemeClr val="accent2"/>
        </a:buClr>
        <a:buFont typeface="Arial" charset="0"/>
        <a:buChar char="–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4pPr>
      <a:lvl5pPr marL="685800" indent="-228600" algn="l" rtl="0" eaLnBrk="1" fontAlgn="base" hangingPunct="1">
        <a:spcBef>
          <a:spcPct val="0"/>
        </a:spcBef>
        <a:spcAft>
          <a:spcPct val="0"/>
        </a:spcAft>
        <a:buClr>
          <a:schemeClr val="accent2"/>
        </a:buClr>
        <a:buSzPct val="125000"/>
        <a:buFont typeface="Wingdings" charset="0"/>
        <a:buChar char="§"/>
        <a:defRPr sz="1400" kern="1200">
          <a:solidFill>
            <a:srgbClr val="646464"/>
          </a:solidFill>
          <a:latin typeface="+mn-lt"/>
          <a:ea typeface="ＭＳ Ｐゴシック" charset="0"/>
          <a:cs typeface="+mn-cs"/>
        </a:defRPr>
      </a:lvl5pPr>
      <a:lvl6pPr marL="914400" indent="-228600" algn="l" defTabSz="914400" rtl="0" eaLnBrk="1" latinLnBrk="0" hangingPunct="1">
        <a:spcBef>
          <a:spcPts val="0"/>
        </a:spcBef>
        <a:buClr>
          <a:schemeClr val="accent2"/>
        </a:buClr>
        <a:buFont typeface="Courier New" pitchFamily="49" charset="0"/>
        <a:buChar char="o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6pPr>
      <a:lvl7pPr marL="1143000" indent="-228600" algn="l" defTabSz="914400" rtl="0" eaLnBrk="1" latinLnBrk="0" hangingPunct="1">
        <a:spcBef>
          <a:spcPts val="0"/>
        </a:spcBef>
        <a:buClr>
          <a:schemeClr val="accent2"/>
        </a:buClr>
        <a:buSzPct val="75000"/>
        <a:buFont typeface="Wingdings" pitchFamily="2" charset="2"/>
        <a:buChar char=""/>
        <a:defRPr sz="1400" kern="1200">
          <a:solidFill>
            <a:srgbClr val="646464"/>
          </a:solidFill>
          <a:latin typeface="+mn-lt"/>
          <a:ea typeface="+mn-ea"/>
          <a:cs typeface="+mn-cs"/>
        </a:defRPr>
      </a:lvl7pPr>
      <a:lvl8pPr marL="1371600" indent="-228600" algn="l" defTabSz="914400" rtl="0" eaLnBrk="1" latinLnBrk="0" hangingPunct="1">
        <a:spcBef>
          <a:spcPct val="20000"/>
        </a:spcBef>
        <a:buClr>
          <a:schemeClr val="accent2"/>
        </a:buClr>
        <a:buSzPct val="75000"/>
        <a:buFont typeface="Wingdings" pitchFamily="2" charset="2"/>
        <a:buChar char="q"/>
        <a:defRPr sz="1400" kern="1200">
          <a:solidFill>
            <a:srgbClr val="646464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5D6F-AD3A-4518-B298-E19A81B6AE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42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400800"/>
            <a:ext cx="666750" cy="3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6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AIA-ASD collaboration </a:t>
            </a:r>
          </a:p>
          <a:p>
            <a:pPr eaLnBrk="1" hangingPunct="1"/>
            <a:r>
              <a:rPr lang="en-US" altLang="en-US" dirty="0" smtClean="0"/>
              <a:t>2017-10-18</a:t>
            </a: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744110"/>
            <a:ext cx="2362200" cy="133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0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r>
              <a:rPr lang="en-GB" sz="2800" dirty="0"/>
              <a:t>Telecon </a:t>
            </a:r>
            <a:r>
              <a:rPr lang="en-GB" sz="2800" dirty="0" smtClean="0"/>
              <a:t>held </a:t>
            </a:r>
            <a:r>
              <a:rPr lang="en-GB" sz="2800" dirty="0"/>
              <a:t>on </a:t>
            </a:r>
            <a:r>
              <a:rPr lang="en-GB" sz="2800" dirty="0" smtClean="0"/>
              <a:t>18 October 9-12am </a:t>
            </a:r>
            <a:r>
              <a:rPr lang="en-GB" sz="2800" dirty="0"/>
              <a:t>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Current solutions – status, five-year plan, issues</a:t>
            </a:r>
            <a:endParaRPr lang="en-GB" dirty="0"/>
          </a:p>
          <a:p>
            <a:pPr lvl="1"/>
            <a:r>
              <a:rPr lang="en-GB" dirty="0"/>
              <a:t>STEP </a:t>
            </a:r>
            <a:r>
              <a:rPr lang="en-GB" dirty="0" smtClean="0"/>
              <a:t>AP242e2 – schedule challenges on new </a:t>
            </a:r>
            <a:r>
              <a:rPr lang="en-GB" smtClean="0"/>
              <a:t>architecture and link to AP 239, </a:t>
            </a:r>
            <a:r>
              <a:rPr lang="en-GB" dirty="0" smtClean="0"/>
              <a:t>plus white paper for </a:t>
            </a:r>
            <a:r>
              <a:rPr lang="en-GB" smtClean="0"/>
              <a:t>next edition</a:t>
            </a:r>
            <a:endParaRPr lang="en-GB" dirty="0" smtClean="0"/>
          </a:p>
          <a:p>
            <a:pPr lvl="1"/>
            <a:r>
              <a:rPr lang="en-GB" dirty="0" smtClean="0"/>
              <a:t>LOTAR – need to address evolving capabilities</a:t>
            </a:r>
            <a:endParaRPr lang="en-GB" dirty="0"/>
          </a:p>
          <a:p>
            <a:pPr lvl="1"/>
            <a:r>
              <a:rPr lang="en-GB" dirty="0" smtClean="0"/>
              <a:t>STEP AP 239e3 – key challenge is harmonization of data models</a:t>
            </a:r>
          </a:p>
          <a:p>
            <a:pPr lvl="1"/>
            <a:r>
              <a:rPr lang="en-GB" dirty="0" smtClean="0"/>
              <a:t>ILS suite – growing MoD interest, evolving S4000P</a:t>
            </a:r>
            <a:endParaRPr lang="en-GB" dirty="0"/>
          </a:p>
          <a:p>
            <a:pPr lvl="1"/>
            <a:r>
              <a:rPr lang="en-GB" dirty="0" err="1" smtClean="0"/>
              <a:t>MoSSEC</a:t>
            </a:r>
            <a:r>
              <a:rPr lang="en-GB" dirty="0" smtClean="0"/>
              <a:t> – services </a:t>
            </a:r>
          </a:p>
          <a:p>
            <a:pPr lvl="2"/>
            <a:r>
              <a:rPr lang="en-GB" dirty="0" smtClean="0"/>
              <a:t>need to bring together the MBSE groups from AIA </a:t>
            </a:r>
            <a:r>
              <a:rPr lang="en-GB" dirty="0"/>
              <a:t>EMC, </a:t>
            </a:r>
            <a:r>
              <a:rPr lang="en-GB" dirty="0" err="1"/>
              <a:t>MoSSEC</a:t>
            </a:r>
            <a:r>
              <a:rPr lang="en-GB" dirty="0"/>
              <a:t>, PDES </a:t>
            </a:r>
            <a:r>
              <a:rPr lang="en-GB" dirty="0" err="1"/>
              <a:t>inc</a:t>
            </a:r>
            <a:r>
              <a:rPr lang="en-GB" dirty="0"/>
              <a:t>, and the ASD SSG </a:t>
            </a:r>
            <a:r>
              <a:rPr lang="en-GB" dirty="0" smtClean="0"/>
              <a:t>to drive requirements definition by March 2018</a:t>
            </a:r>
          </a:p>
          <a:p>
            <a:pPr lvl="1"/>
            <a:r>
              <a:rPr lang="en-GB" dirty="0" smtClean="0"/>
              <a:t>Geometric Dimensioning and </a:t>
            </a:r>
            <a:r>
              <a:rPr lang="en-GB" dirty="0" err="1" smtClean="0"/>
              <a:t>Tolerancing</a:t>
            </a:r>
            <a:r>
              <a:rPr lang="en-GB" dirty="0" smtClean="0"/>
              <a:t> – new challenge of relating to features, plus US/ISO alignment</a:t>
            </a:r>
          </a:p>
          <a:p>
            <a:pPr lvl="1"/>
            <a:r>
              <a:rPr lang="en-GB" dirty="0" smtClean="0"/>
              <a:t>STEP enhanced architecture – needs to be supported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2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r>
              <a:rPr lang="en-GB" sz="2800" dirty="0"/>
              <a:t>Telecon </a:t>
            </a:r>
            <a:r>
              <a:rPr lang="en-GB" sz="2800" dirty="0" smtClean="0"/>
              <a:t>held </a:t>
            </a:r>
            <a:r>
              <a:rPr lang="en-GB" sz="2800" dirty="0"/>
              <a:t>on </a:t>
            </a:r>
            <a:r>
              <a:rPr lang="en-GB" sz="2800" dirty="0" smtClean="0"/>
              <a:t>18 October 9-12am </a:t>
            </a:r>
            <a:r>
              <a:rPr lang="en-GB" sz="2800" dirty="0"/>
              <a:t>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New requirements</a:t>
            </a:r>
            <a:endParaRPr lang="en-GB" dirty="0"/>
          </a:p>
          <a:p>
            <a:pPr lvl="1"/>
            <a:r>
              <a:rPr lang="en-GB" dirty="0" smtClean="0"/>
              <a:t>STEP roadmap – common resource library, PLM services</a:t>
            </a:r>
            <a:endParaRPr lang="en-GB" dirty="0"/>
          </a:p>
          <a:p>
            <a:pPr lvl="1"/>
            <a:r>
              <a:rPr lang="en-GB" dirty="0" smtClean="0"/>
              <a:t>Proposed ISO/IEC Database of Product Properties and Classes – proposed joint AIA/ASD task team</a:t>
            </a:r>
          </a:p>
          <a:p>
            <a:pPr lvl="1"/>
            <a:r>
              <a:rPr lang="en-GB" dirty="0" smtClean="0"/>
              <a:t>XML strategy for transaction – call to be held</a:t>
            </a:r>
            <a:endParaRPr lang="en-GB" dirty="0"/>
          </a:p>
          <a:p>
            <a:pPr lvl="1"/>
            <a:r>
              <a:rPr lang="en-GB" dirty="0"/>
              <a:t>Visualisation – 14306, PRC, 3D-PDF, </a:t>
            </a:r>
            <a:r>
              <a:rPr lang="en-GB" dirty="0" smtClean="0"/>
              <a:t>X3D – address through proposed ISO JWG</a:t>
            </a:r>
            <a:endParaRPr lang="en-GB" dirty="0"/>
          </a:p>
          <a:p>
            <a:pPr lvl="1"/>
            <a:r>
              <a:rPr lang="en-GB" dirty="0" smtClean="0"/>
              <a:t>Other requirements </a:t>
            </a:r>
          </a:p>
          <a:p>
            <a:pPr lvl="2"/>
            <a:r>
              <a:rPr lang="en-GB" dirty="0" smtClean="0"/>
              <a:t>AIA – Digital transformation as framework</a:t>
            </a:r>
          </a:p>
          <a:p>
            <a:pPr lvl="2"/>
            <a:r>
              <a:rPr lang="en-GB" dirty="0" smtClean="0"/>
              <a:t>ASD – Smart manufacturing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0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r>
              <a:rPr lang="en-GB" sz="2800" dirty="0"/>
              <a:t>Telecon </a:t>
            </a:r>
            <a:r>
              <a:rPr lang="en-GB" sz="2800" dirty="0" smtClean="0"/>
              <a:t>held </a:t>
            </a:r>
            <a:r>
              <a:rPr lang="en-GB" sz="2800" dirty="0"/>
              <a:t>on </a:t>
            </a:r>
            <a:r>
              <a:rPr lang="en-GB" sz="2800" dirty="0" smtClean="0"/>
              <a:t>18 October 9-12am </a:t>
            </a:r>
            <a:r>
              <a:rPr lang="en-GB" sz="2800" dirty="0"/>
              <a:t>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Aerospace and </a:t>
            </a:r>
            <a:r>
              <a:rPr lang="en-GB" dirty="0" err="1" smtClean="0"/>
              <a:t>Defense</a:t>
            </a:r>
            <a:r>
              <a:rPr lang="en-GB" dirty="0" smtClean="0"/>
              <a:t> PLM Action Group </a:t>
            </a:r>
          </a:p>
          <a:p>
            <a:pPr lvl="1"/>
            <a:r>
              <a:rPr lang="en-GB" dirty="0" smtClean="0"/>
              <a:t>Business rules and logic</a:t>
            </a:r>
          </a:p>
          <a:p>
            <a:pPr lvl="1"/>
            <a:r>
              <a:rPr lang="en-GB" dirty="0" smtClean="0"/>
              <a:t>avoiding national agendas</a:t>
            </a:r>
          </a:p>
          <a:p>
            <a:pPr lvl="1"/>
            <a:r>
              <a:rPr lang="en-GB" dirty="0" smtClean="0"/>
              <a:t>Influencing vendors</a:t>
            </a:r>
          </a:p>
          <a:p>
            <a:r>
              <a:rPr lang="en-GB" dirty="0" err="1" smtClean="0"/>
              <a:t>Multiview</a:t>
            </a:r>
            <a:r>
              <a:rPr lang="en-GB" dirty="0" smtClean="0"/>
              <a:t> BOM</a:t>
            </a:r>
          </a:p>
          <a:p>
            <a:r>
              <a:rPr lang="en-GB" dirty="0" smtClean="0"/>
              <a:t>Model-based definition for regulators</a:t>
            </a:r>
          </a:p>
          <a:p>
            <a:r>
              <a:rPr lang="en-GB" dirty="0" smtClean="0"/>
              <a:t>MBSE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065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AIA/ASD </a:t>
            </a:r>
            <a:r>
              <a:rPr lang="en-GB" sz="3600" dirty="0"/>
              <a:t>activities</a:t>
            </a:r>
            <a:br>
              <a:rPr lang="en-GB" sz="3600" dirty="0"/>
            </a:br>
            <a:r>
              <a:rPr lang="en-GB" sz="2800" dirty="0"/>
              <a:t>Telecon </a:t>
            </a:r>
            <a:r>
              <a:rPr lang="en-GB" sz="2800" dirty="0" smtClean="0"/>
              <a:t>held </a:t>
            </a:r>
            <a:r>
              <a:rPr lang="en-GB" sz="2800" dirty="0"/>
              <a:t>on </a:t>
            </a:r>
            <a:r>
              <a:rPr lang="en-GB" sz="2800" dirty="0" smtClean="0"/>
              <a:t>18 October 9-12am </a:t>
            </a:r>
            <a:r>
              <a:rPr lang="en-GB" sz="2800" dirty="0"/>
              <a:t>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Adoption </a:t>
            </a:r>
            <a:r>
              <a:rPr lang="en-GB" dirty="0"/>
              <a:t>strategies – vendor, </a:t>
            </a:r>
            <a:r>
              <a:rPr lang="en-GB" dirty="0" smtClean="0"/>
              <a:t>business</a:t>
            </a:r>
          </a:p>
          <a:p>
            <a:pPr lvl="1"/>
            <a:r>
              <a:rPr lang="en-GB" dirty="0" smtClean="0"/>
              <a:t>Strategy for Implementer Forums </a:t>
            </a:r>
          </a:p>
          <a:p>
            <a:pPr lvl="2"/>
            <a:r>
              <a:rPr lang="en-GB" dirty="0" smtClean="0"/>
              <a:t>New areas of work: PLCS, electrical, composites, requirements, V&amp;V</a:t>
            </a:r>
          </a:p>
          <a:p>
            <a:pPr lvl="3"/>
            <a:r>
              <a:rPr lang="en-GB" dirty="0" smtClean="0"/>
              <a:t>Need to consider inter-related sets of data	</a:t>
            </a:r>
            <a:endParaRPr lang="en-GB" dirty="0" smtClean="0"/>
          </a:p>
          <a:p>
            <a:pPr lvl="2"/>
            <a:r>
              <a:rPr lang="en-GB" dirty="0" smtClean="0"/>
              <a:t>Benchmarks</a:t>
            </a:r>
          </a:p>
          <a:p>
            <a:pPr lvl="2"/>
            <a:r>
              <a:rPr lang="en-GB" dirty="0"/>
              <a:t>Funding </a:t>
            </a:r>
            <a:r>
              <a:rPr lang="en-GB" dirty="0" smtClean="0"/>
              <a:t>model – </a:t>
            </a:r>
            <a:r>
              <a:rPr lang="en-GB" dirty="0"/>
              <a:t>need business case for </a:t>
            </a:r>
            <a:r>
              <a:rPr lang="en-GB" dirty="0" smtClean="0"/>
              <a:t>multi-industry global view</a:t>
            </a:r>
          </a:p>
          <a:p>
            <a:pPr lvl="2"/>
            <a:r>
              <a:rPr lang="en-GB" dirty="0" smtClean="0"/>
              <a:t>Need for greater automation</a:t>
            </a:r>
          </a:p>
          <a:p>
            <a:pPr lvl="1"/>
            <a:r>
              <a:rPr lang="en-GB" dirty="0" smtClean="0"/>
              <a:t>Implementation strategies</a:t>
            </a:r>
            <a:endParaRPr lang="en-GB" dirty="0"/>
          </a:p>
          <a:p>
            <a:r>
              <a:rPr lang="en-GB" dirty="0"/>
              <a:t>Seeking both quick wins and long term plans</a:t>
            </a:r>
          </a:p>
          <a:p>
            <a:r>
              <a:rPr lang="en-GB" dirty="0" smtClean="0"/>
              <a:t>Opened to TOC, EMC, PSC, QAC and SGB members</a:t>
            </a:r>
            <a:endParaRPr lang="en-GB" dirty="0" smtClean="0"/>
          </a:p>
          <a:p>
            <a:r>
              <a:rPr lang="en-GB" dirty="0" smtClean="0"/>
              <a:t>Very useful </a:t>
            </a:r>
            <a:r>
              <a:rPr lang="en-GB" dirty="0" smtClean="0"/>
              <a:t>exchange – clear view of 2018 plans</a:t>
            </a:r>
            <a:endParaRPr lang="en-GB" dirty="0" smtClean="0"/>
          </a:p>
          <a:p>
            <a:r>
              <a:rPr lang="en-GB" dirty="0" smtClean="0"/>
              <a:t>Will be repeated at </a:t>
            </a:r>
            <a:r>
              <a:rPr lang="en-GB" dirty="0" smtClean="0"/>
              <a:t>intervals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37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policy 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Need 5 year roadmap of requirements to drive standards priorities</a:t>
            </a:r>
          </a:p>
          <a:p>
            <a:pPr lvl="1"/>
            <a:r>
              <a:rPr lang="en-GB" dirty="0" smtClean="0"/>
              <a:t>Use cases to drive base standards </a:t>
            </a:r>
            <a:r>
              <a:rPr lang="en-GB" dirty="0" err="1" smtClean="0"/>
              <a:t>eg</a:t>
            </a:r>
            <a:r>
              <a:rPr lang="en-GB" dirty="0" smtClean="0"/>
              <a:t> ILS</a:t>
            </a:r>
            <a:r>
              <a:rPr lang="en-GB" dirty="0"/>
              <a:t>,</a:t>
            </a:r>
            <a:r>
              <a:rPr lang="en-GB" dirty="0" smtClean="0"/>
              <a:t> LOTAR, </a:t>
            </a:r>
            <a:r>
              <a:rPr lang="en-GB" dirty="0" err="1" smtClean="0"/>
              <a:t>MoSSEC</a:t>
            </a:r>
            <a:endParaRPr lang="en-GB" dirty="0" smtClean="0"/>
          </a:p>
          <a:p>
            <a:pPr lvl="1"/>
            <a:r>
              <a:rPr lang="en-GB" dirty="0" smtClean="0"/>
              <a:t>Strategy for external standards activities – GD&amp;T, IT</a:t>
            </a:r>
          </a:p>
          <a:p>
            <a:pPr lvl="1"/>
            <a:r>
              <a:rPr lang="en-GB" dirty="0" smtClean="0"/>
              <a:t>Vendor engagement for testing</a:t>
            </a:r>
          </a:p>
          <a:p>
            <a:pPr lvl="1"/>
            <a:r>
              <a:rPr lang="en-GB" dirty="0" smtClean="0"/>
              <a:t>Customer engagement for adoption</a:t>
            </a:r>
          </a:p>
          <a:p>
            <a:r>
              <a:rPr lang="en-GB" dirty="0" smtClean="0"/>
              <a:t>Need to sustain investment in standards to ensure adequate performance for process</a:t>
            </a:r>
          </a:p>
          <a:p>
            <a:r>
              <a:rPr lang="en-GB" dirty="0" smtClean="0"/>
              <a:t>Need to ensure resources/tools/budget to support infrastructure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2A9F5-5CC1-4D46-892C-C7AC7C0768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55433"/>
      </p:ext>
    </p:extLst>
  </p:cSld>
  <p:clrMapOvr>
    <a:masterClrMapping/>
  </p:clrMapOvr>
</p:sld>
</file>

<file path=ppt/theme/theme1.xml><?xml version="1.0" encoding="utf-8"?>
<a:theme xmlns:a="http://schemas.openxmlformats.org/drawingml/2006/main" name="AM_Template_2014">
  <a:themeElements>
    <a:clrScheme name="A&amp;M New Color Scheme">
      <a:dk1>
        <a:srgbClr val="000000"/>
      </a:dk1>
      <a:lt1>
        <a:srgbClr val="FFFFFF"/>
      </a:lt1>
      <a:dk2>
        <a:srgbClr val="5E8AB4"/>
      </a:dk2>
      <a:lt2>
        <a:srgbClr val="969696"/>
      </a:lt2>
      <a:accent1>
        <a:srgbClr val="002B49"/>
      </a:accent1>
      <a:accent2>
        <a:srgbClr val="646464"/>
      </a:accent2>
      <a:accent3>
        <a:srgbClr val="0085CA"/>
      </a:accent3>
      <a:accent4>
        <a:srgbClr val="582C83"/>
      </a:accent4>
      <a:accent5>
        <a:srgbClr val="00677F"/>
      </a:accent5>
      <a:accent6>
        <a:srgbClr val="D9D9D9"/>
      </a:accent6>
      <a:hlink>
        <a:srgbClr val="CF7F00"/>
      </a:hlink>
      <a:folHlink>
        <a:srgbClr val="4C8C2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marL="182563" indent="-182563">
          <a:spcBef>
            <a:spcPct val="20000"/>
          </a:spcBef>
          <a:buClr>
            <a:srgbClr val="646464"/>
          </a:buClr>
          <a:buSzPct val="100000"/>
          <a:buFont typeface="Arial" charset="0"/>
          <a:buChar char="●"/>
          <a:defRPr sz="1400" dirty="0">
            <a:solidFill>
              <a:srgbClr val="646464"/>
            </a:solidFill>
            <a:latin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301</Words>
  <Application>Microsoft Office PowerPoint</Application>
  <PresentationFormat>On-screen Show (4:3)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Courier New</vt:lpstr>
      <vt:lpstr>Wingdings</vt:lpstr>
      <vt:lpstr>AM_Template_2014</vt:lpstr>
      <vt:lpstr>1_Office Theme</vt:lpstr>
      <vt:lpstr>PowerPoint Presentation</vt:lpstr>
      <vt:lpstr>AIA/ASD activities Telecon held on 18 October 9-12am EST</vt:lpstr>
      <vt:lpstr>AIA/ASD activities Telecon held on 18 October 9-12am EST</vt:lpstr>
      <vt:lpstr>AIA/ASD activities Telecon held on 18 October 9-12am EST</vt:lpstr>
      <vt:lpstr>AIA/ASD activities Telecon held on 18 October 9-12am EST</vt:lpstr>
      <vt:lpstr>Key policy conclusions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Rentsch, Rusty</dc:creator>
  <cp:lastModifiedBy>Mason, Howard (UK)</cp:lastModifiedBy>
  <cp:revision>61</cp:revision>
  <cp:lastPrinted>2015-09-28T18:00:42Z</cp:lastPrinted>
  <dcterms:created xsi:type="dcterms:W3CDTF">2015-09-08T21:10:34Z</dcterms:created>
  <dcterms:modified xsi:type="dcterms:W3CDTF">2017-10-22T21:23:48Z</dcterms:modified>
</cp:coreProperties>
</file>