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02" r:id="rId2"/>
    <p:sldId id="319" r:id="rId3"/>
    <p:sldId id="322" r:id="rId4"/>
    <p:sldId id="324" r:id="rId5"/>
    <p:sldId id="320" r:id="rId6"/>
    <p:sldId id="312" r:id="rId7"/>
    <p:sldId id="314" r:id="rId8"/>
    <p:sldId id="309" r:id="rId9"/>
    <p:sldId id="310" r:id="rId10"/>
    <p:sldId id="299" r:id="rId11"/>
    <p:sldId id="315" r:id="rId12"/>
    <p:sldId id="307" r:id="rId13"/>
    <p:sldId id="318" r:id="rId14"/>
    <p:sldId id="313" r:id="rId15"/>
    <p:sldId id="308" r:id="rId16"/>
    <p:sldId id="321" r:id="rId17"/>
    <p:sldId id="325" r:id="rId18"/>
    <p:sldId id="326" r:id="rId19"/>
    <p:sldId id="327" r:id="rId20"/>
    <p:sldId id="328" r:id="rId21"/>
  </p:sldIdLst>
  <p:sldSz cx="9144000" cy="6858000" type="screen4x3"/>
  <p:notesSz cx="6794500" cy="9931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DDDDDD"/>
    <a:srgbClr val="FFFFFF"/>
    <a:srgbClr val="008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86" autoAdjust="0"/>
  </p:normalViewPr>
  <p:slideViewPr>
    <p:cSldViewPr snapToGrid="0">
      <p:cViewPr>
        <p:scale>
          <a:sx n="75" d="100"/>
          <a:sy n="75" d="100"/>
        </p:scale>
        <p:origin x="-7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32925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fld id="{7039CC20-B1A5-43A8-9443-A2DF276852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6890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10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100" y="9432925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/>
            </a:lvl1pPr>
          </a:lstStyle>
          <a:p>
            <a:pPr>
              <a:defRPr/>
            </a:pPr>
            <a:fld id="{FE956333-B770-4389-B728-52F5B5260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007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9B6166-23FD-4ECF-A79E-AC71D47BF229}" type="slidenum">
              <a:rPr lang="en-US" b="0" smtClean="0"/>
              <a:pPr eaLnBrk="1" hangingPunct="1"/>
              <a:t>8</a:t>
            </a:fld>
            <a:endParaRPr lang="en-US" b="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Interoperability between firewalls can be broken down into a number of key components which all need to be addressed.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The solutions need to be independent of company-specific applications and technical environments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This also applies  to agile internal enterprise architectures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CC63568-95EE-47D9-B002-0C8ED899A21A}" type="slidenum">
              <a:rPr lang="en-US" b="0" smtClean="0"/>
              <a:pPr eaLnBrk="1" hangingPunct="1"/>
              <a:t>9</a:t>
            </a:fld>
            <a:endParaRPr lang="en-US" b="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Need to show complete landscape for interoperable eBusiness</a:t>
            </a:r>
          </a:p>
          <a:p>
            <a:pPr lvl="1" eaLnBrk="1" hangingPunct="1"/>
            <a:r>
              <a:rPr lang="en-GB" smtClean="0"/>
              <a:t>Assessment of initiatives</a:t>
            </a:r>
          </a:p>
          <a:p>
            <a:pPr lvl="1" eaLnBrk="1" hangingPunct="1"/>
            <a:r>
              <a:rPr lang="en-GB" smtClean="0"/>
              <a:t>Guidance for deploying solutions</a:t>
            </a:r>
          </a:p>
          <a:p>
            <a:pPr lvl="1" eaLnBrk="1" hangingPunct="1"/>
            <a:r>
              <a:rPr lang="en-GB" smtClean="0"/>
              <a:t>Must support cross-sectoral coherence</a:t>
            </a:r>
          </a:p>
          <a:p>
            <a:pPr lvl="1" eaLnBrk="1" hangingPunct="1"/>
            <a:r>
              <a:rPr lang="en-GB" smtClean="0"/>
              <a:t>Opportunity for multiple levels of detail</a:t>
            </a:r>
          </a:p>
          <a:p>
            <a:pPr lvl="1" eaLnBrk="1" hangingPunct="1"/>
            <a:r>
              <a:rPr lang="en-GB" smtClean="0"/>
              <a:t>Needs to be recognisable from IT viewpoint</a:t>
            </a:r>
          </a:p>
          <a:p>
            <a:pPr eaLnBrk="1" hangingPunct="1"/>
            <a:r>
              <a:rPr lang="en-GB" smtClean="0"/>
              <a:t>Based on industry best practice</a:t>
            </a:r>
          </a:p>
          <a:p>
            <a:pPr lvl="1" eaLnBrk="1" hangingPunct="1"/>
            <a:r>
              <a:rPr lang="en-GB" smtClean="0"/>
              <a:t>Developed based on NIST eBSC and international MoU/MG work</a:t>
            </a:r>
          </a:p>
          <a:p>
            <a:pPr lvl="1" eaLnBrk="1" hangingPunct="1"/>
            <a:r>
              <a:rPr lang="en-GB" smtClean="0"/>
              <a:t>Builds on many other models</a:t>
            </a:r>
          </a:p>
          <a:p>
            <a:pPr eaLnBrk="1" hangingPunct="1"/>
            <a:r>
              <a:rPr lang="en-GB" smtClean="0"/>
              <a:t>Scenarios can be used to identify process and data requirements, underlying IT and other operational constraints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DB5579-8D90-4BC1-B8FC-1AE4CDF64785}" type="slidenum">
              <a:rPr lang="en-US" b="0"/>
              <a:pPr eaLnBrk="1" hangingPunct="1"/>
              <a:t>10</a:t>
            </a:fld>
            <a:endParaRPr lang="en-US" b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Process 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617F0-FFE9-4C7A-9DFE-472737C3B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06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1D15F-EA31-40E9-B771-53C9D86225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271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88741-EDD6-4039-8CF7-2775EAA5A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283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386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67779-C521-454F-BB1A-2EA25EE28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0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2583C-1CED-4310-B438-333786E52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500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388C4-31AA-48B8-9EFE-1B5E01739C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222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2B3F2-85FE-4C45-9AEA-298C7D3B8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633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75E6-5C84-49C5-97A1-5BC217FACC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04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62F20-1715-43D6-A990-C608C697C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0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FE470-6A29-4571-8983-EAC5D02653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60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7A6BA-D748-47A9-A805-B74EED8F9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16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229600" cy="498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10287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841500" y="6397625"/>
            <a:ext cx="56388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/>
            </a:lvl1pPr>
          </a:lstStyle>
          <a:p>
            <a:pPr>
              <a:defRPr/>
            </a:pPr>
            <a:r>
              <a:rPr lang="en-US"/>
              <a:t>Joint Information Standards Co-ordination Team (JISCOT)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10500" y="6245225"/>
            <a:ext cx="876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/>
            </a:lvl1pPr>
          </a:lstStyle>
          <a:p>
            <a:pPr>
              <a:defRPr/>
            </a:pPr>
            <a:fld id="{EE0F764A-520E-4CE0-98EA-AF78A10BB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457200" y="914400"/>
            <a:ext cx="822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0000"/>
        </a:buClr>
        <a:buChar char="•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–"/>
        <a:defRPr sz="20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8000"/>
        </a:buClr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9.xml"/><Relationship Id="rId7" Type="http://schemas.openxmlformats.org/officeDocument/2006/relationships/slide" Target="slide8.xml"/><Relationship Id="rId12" Type="http://schemas.openxmlformats.org/officeDocument/2006/relationships/slide" Target="slide14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5" Type="http://schemas.openxmlformats.org/officeDocument/2006/relationships/slide" Target="slide11.xml"/><Relationship Id="rId10" Type="http://schemas.openxmlformats.org/officeDocument/2006/relationships/slide" Target="slide2.xml"/><Relationship Id="rId4" Type="http://schemas.openxmlformats.org/officeDocument/2006/relationships/slide" Target="slide15.xml"/><Relationship Id="rId9" Type="http://schemas.openxmlformats.org/officeDocument/2006/relationships/slide" Target="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jpeg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0"/>
              <a:t>Joint Information Standards Co-ordination Team (JISCOT)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GB" dirty="0"/>
              <a:t>The drive for </a:t>
            </a:r>
            <a:br>
              <a:rPr lang="en-GB" dirty="0"/>
            </a:br>
            <a:r>
              <a:rPr lang="en-GB" dirty="0"/>
              <a:t>coherent global information standards</a:t>
            </a:r>
            <a:endParaRPr lang="en-GB" dirty="0" smtClean="0"/>
          </a:p>
        </p:txBody>
      </p:sp>
      <p:sp>
        <p:nvSpPr>
          <p:cNvPr id="2052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Howard Mason</a:t>
            </a:r>
          </a:p>
          <a:p>
            <a:pPr eaLnBrk="1" hangingPunct="1"/>
            <a:r>
              <a:rPr lang="en-GB" smtClean="0"/>
              <a:t>BAE Systems</a:t>
            </a:r>
          </a:p>
          <a:p>
            <a:pPr eaLnBrk="1" hangingPunct="1"/>
            <a:r>
              <a:rPr lang="en-GB" smtClean="0"/>
              <a:t>Office of the CIO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50950" y="1763713"/>
            <a:ext cx="8002588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>
              <a:buClrTx/>
              <a:buSzTx/>
              <a:buFontTx/>
              <a:buNone/>
            </a:pPr>
            <a:r>
              <a:rPr lang="en-US" sz="2000" b="1">
                <a:solidFill>
                  <a:srgbClr val="0033CC"/>
                </a:solidFill>
                <a:cs typeface="Arial" pitchFamily="34" charset="0"/>
              </a:rPr>
              <a:t>Extended Enterprise</a:t>
            </a:r>
          </a:p>
          <a:p>
            <a:pPr algn="l" eaLnBrk="1" hangingPunct="1">
              <a:buClrTx/>
              <a:buSzTx/>
              <a:buFontTx/>
              <a:buNone/>
            </a:pPr>
            <a:r>
              <a:rPr lang="en-US" sz="2000" b="1">
                <a:solidFill>
                  <a:srgbClr val="0033CC"/>
                </a:solidFill>
                <a:cs typeface="Arial" pitchFamily="34" charset="0"/>
              </a:rPr>
              <a:t>Virtual Enterprise</a:t>
            </a:r>
          </a:p>
          <a:p>
            <a:pPr algn="l" eaLnBrk="1" hangingPunct="1">
              <a:buClrTx/>
              <a:buSzTx/>
              <a:buFontTx/>
              <a:buNone/>
            </a:pPr>
            <a:r>
              <a:rPr lang="en-US" sz="2000" b="1">
                <a:solidFill>
                  <a:srgbClr val="0033CC"/>
                </a:solidFill>
                <a:cs typeface="Arial" pitchFamily="34" charset="0"/>
              </a:rPr>
              <a:t>Supply Chain</a:t>
            </a:r>
          </a:p>
          <a:p>
            <a:pPr algn="l" eaLnBrk="1" hangingPunct="1">
              <a:buClrTx/>
              <a:buSzTx/>
              <a:buFontTx/>
              <a:buNone/>
            </a:pPr>
            <a:endParaRPr lang="en-US" sz="2000" b="1">
              <a:solidFill>
                <a:srgbClr val="0033CC"/>
              </a:solidFill>
              <a:cs typeface="Arial" pitchFamily="34" charset="0"/>
            </a:endParaRPr>
          </a:p>
          <a:p>
            <a:pPr algn="l" eaLnBrk="1" hangingPunct="1">
              <a:buClrTx/>
              <a:buSzTx/>
              <a:buFontTx/>
              <a:buNone/>
            </a:pPr>
            <a:endParaRPr lang="en-US" sz="2000" b="1">
              <a:solidFill>
                <a:srgbClr val="0033CC"/>
              </a:solidFill>
              <a:cs typeface="Arial" pitchFamily="34" charset="0"/>
            </a:endParaRPr>
          </a:p>
          <a:p>
            <a:pPr algn="l" eaLnBrk="1" hangingPunct="1">
              <a:buClrTx/>
              <a:buSzTx/>
              <a:buFontTx/>
              <a:buNone/>
            </a:pPr>
            <a:endParaRPr lang="en-US" sz="2000" b="1">
              <a:solidFill>
                <a:srgbClr val="0033CC"/>
              </a:solidFill>
              <a:cs typeface="Arial" pitchFamily="34" charset="0"/>
            </a:endParaRPr>
          </a:p>
          <a:p>
            <a:pPr algn="l" eaLnBrk="1" hangingPunct="1">
              <a:buClrTx/>
              <a:buSzTx/>
              <a:buFontTx/>
              <a:buNone/>
            </a:pPr>
            <a:endParaRPr lang="en-US" sz="2000" b="1">
              <a:solidFill>
                <a:srgbClr val="0033CC"/>
              </a:solidFill>
              <a:cs typeface="Arial" pitchFamily="34" charset="0"/>
            </a:endParaRPr>
          </a:p>
          <a:p>
            <a:pPr algn="l" eaLnBrk="1" hangingPunct="1">
              <a:buClrTx/>
              <a:buSzTx/>
              <a:buFontTx/>
              <a:buNone/>
            </a:pPr>
            <a:r>
              <a:rPr lang="en-US" sz="1400">
                <a:solidFill>
                  <a:srgbClr val="0033CC"/>
                </a:solidFill>
                <a:cs typeface="Arial" pitchFamily="34" charset="0"/>
                <a:sym typeface="Wingdings" pitchFamily="2" charset="2"/>
              </a:rPr>
              <a:t> </a:t>
            </a: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Customer</a:t>
            </a:r>
          </a:p>
          <a:p>
            <a:pPr lvl="1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  <a:sym typeface="Wingdings" pitchFamily="2" charset="2"/>
              </a:rPr>
              <a:t>A/C Manfacturer</a:t>
            </a:r>
            <a:endParaRPr lang="en-US" sz="1400">
              <a:solidFill>
                <a:srgbClr val="0033CC"/>
              </a:solidFill>
              <a:cs typeface="Arial" pitchFamily="34" charset="0"/>
            </a:endParaRPr>
          </a:p>
          <a:p>
            <a:pPr lvl="2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Main Assembly (e.g. Engine)</a:t>
            </a:r>
          </a:p>
          <a:p>
            <a:pPr lvl="3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requires Sub-Assembly (e.g. Actuator)</a:t>
            </a:r>
          </a:p>
          <a:p>
            <a:pPr lvl="4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requires Sub-Sub-Assembly (e.g. Pump)</a:t>
            </a:r>
          </a:p>
          <a:p>
            <a:pPr algn="l" eaLnBrk="1" hangingPunct="1">
              <a:buClrTx/>
              <a:buSzTx/>
              <a:buFont typeface="Wingdings" pitchFamily="2" charset="2"/>
              <a:buNone/>
            </a:pPr>
            <a:endParaRPr lang="en-US" sz="1400">
              <a:solidFill>
                <a:srgbClr val="0033CC"/>
              </a:solidFill>
              <a:cs typeface="Arial" pitchFamily="34" charset="0"/>
            </a:endParaRPr>
          </a:p>
        </p:txBody>
      </p:sp>
      <p:pic>
        <p:nvPicPr>
          <p:cNvPr id="7" name="Picture 5" descr="A380 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8" t="21693" b="40977"/>
          <a:stretch>
            <a:fillRect/>
          </a:stretch>
        </p:blipFill>
        <p:spPr bwMode="auto">
          <a:xfrm>
            <a:off x="636588" y="5160963"/>
            <a:ext cx="3103562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70" b="41524"/>
          <a:stretch>
            <a:fillRect/>
          </a:stretch>
        </p:blipFill>
        <p:spPr bwMode="auto">
          <a:xfrm>
            <a:off x="4270375" y="942975"/>
            <a:ext cx="4273550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5"/>
          <p:cNvSpPr>
            <a:spLocks noChangeArrowheads="1"/>
          </p:cNvSpPr>
          <p:nvPr/>
        </p:nvSpPr>
        <p:spPr bwMode="auto">
          <a:xfrm rot="-4001624">
            <a:off x="2510632" y="3220244"/>
            <a:ext cx="376237" cy="3641725"/>
          </a:xfrm>
          <a:prstGeom prst="upDownArrow">
            <a:avLst>
              <a:gd name="adj1" fmla="val 16019"/>
              <a:gd name="adj2" fmla="val 1099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de-DE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694238" y="2022475"/>
            <a:ext cx="36306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sz="2800" b="1" dirty="0">
                <a:solidFill>
                  <a:schemeClr val="tx1"/>
                </a:solidFill>
                <a:cs typeface="Arial" pitchFamily="34" charset="0"/>
              </a:rPr>
              <a:t>Interoperability:      a critical factor for the Aerospace and Defence Industry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608388" y="5011738"/>
            <a:ext cx="40862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 requires Parts (e.g. Cable)</a:t>
            </a:r>
            <a:r>
              <a:rPr lang="en-US" sz="1400">
                <a:solidFill>
                  <a:srgbClr val="0033CC"/>
                </a:solidFill>
                <a:cs typeface="Arial" pitchFamily="34" charset="0"/>
                <a:sym typeface="Wingdings" pitchFamily="2" charset="2"/>
              </a:rPr>
              <a:t> </a:t>
            </a:r>
          </a:p>
          <a:p>
            <a:pPr lvl="1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requires Parts Details (e.g. Connector)</a:t>
            </a:r>
          </a:p>
          <a:p>
            <a:pPr lvl="2" algn="l" eaLnBrk="1" hangingPunct="1">
              <a:buClrTx/>
              <a:buSzTx/>
              <a:buFont typeface="Wingdings" pitchFamily="2" charset="2"/>
              <a:buChar char="à"/>
            </a:pPr>
            <a:r>
              <a:rPr lang="en-US" sz="1400">
                <a:solidFill>
                  <a:srgbClr val="0033CC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en-US" sz="1400">
                <a:solidFill>
                  <a:srgbClr val="0033CC"/>
                </a:solidFill>
                <a:cs typeface="Arial" pitchFamily="34" charset="0"/>
              </a:rPr>
              <a:t>requires Raw Material </a:t>
            </a:r>
          </a:p>
          <a:p>
            <a:pPr algn="l" eaLnBrk="1" hangingPunct="1">
              <a:buClrTx/>
              <a:buSzTx/>
              <a:buFont typeface="Wingdings" pitchFamily="2" charset="2"/>
              <a:buNone/>
            </a:pPr>
            <a:endParaRPr lang="en-US" sz="1400">
              <a:solidFill>
                <a:srgbClr val="0033CC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56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Data Explosion Through The Life Cycle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3" name="Picture 44" descr="Arro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8905875" cy="266382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71"/>
          <p:cNvSpPr>
            <a:spLocks noChangeArrowheads="1"/>
          </p:cNvSpPr>
          <p:nvPr/>
        </p:nvSpPr>
        <p:spPr bwMode="auto">
          <a:xfrm>
            <a:off x="1476375" y="5338763"/>
            <a:ext cx="6191250" cy="1081087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45" name="ZoneTexte 9"/>
          <p:cNvSpPr txBox="1">
            <a:spLocks noChangeArrowheads="1"/>
          </p:cNvSpPr>
          <p:nvPr/>
        </p:nvSpPr>
        <p:spPr bwMode="auto">
          <a:xfrm>
            <a:off x="1184275" y="3460750"/>
            <a:ext cx="6829425" cy="3079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 b="1">
                <a:solidFill>
                  <a:srgbClr val="0052BA"/>
                </a:solidFill>
              </a:rPr>
              <a:t>As needed  &gt; as designed  &gt; as manufactured &gt; as delivered  &gt; as maintained</a:t>
            </a:r>
          </a:p>
        </p:txBody>
      </p:sp>
      <p:sp>
        <p:nvSpPr>
          <p:cNvPr id="46" name="Ellipse 3"/>
          <p:cNvSpPr/>
          <p:nvPr/>
        </p:nvSpPr>
        <p:spPr bwMode="auto">
          <a:xfrm>
            <a:off x="989013" y="1196975"/>
            <a:ext cx="2325687" cy="1081088"/>
          </a:xfrm>
          <a:prstGeom prst="ellips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pPr eaLnBrk="0" hangingPunct="0">
              <a:buClr>
                <a:srgbClr val="000000"/>
              </a:buClr>
              <a:buSzPct val="90000"/>
              <a:buFont typeface="Monotype Sorts" pitchFamily="2" charset="2"/>
              <a:buNone/>
              <a:defRPr/>
            </a:pPr>
            <a:r>
              <a:rPr lang="en-US" sz="1400" b="1" dirty="0">
                <a:latin typeface="Arial" charset="0"/>
                <a:cs typeface="+mn-cs"/>
              </a:rPr>
              <a:t>Design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- Products (PDM)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- Configuration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- Specification</a:t>
            </a:r>
          </a:p>
        </p:txBody>
      </p:sp>
      <p:sp>
        <p:nvSpPr>
          <p:cNvPr id="47" name="Ellipse 4"/>
          <p:cNvSpPr/>
          <p:nvPr/>
        </p:nvSpPr>
        <p:spPr bwMode="auto">
          <a:xfrm>
            <a:off x="5195888" y="795338"/>
            <a:ext cx="3086100" cy="1862137"/>
          </a:xfrm>
          <a:prstGeom prst="ellips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pPr eaLnBrk="0" hangingPunct="0">
              <a:buClr>
                <a:srgbClr val="000000"/>
              </a:buClr>
              <a:buSzPct val="90000"/>
              <a:buFont typeface="Monotype Sorts" pitchFamily="2" charset="2"/>
              <a:buNone/>
              <a:defRPr/>
            </a:pPr>
            <a:r>
              <a:rPr lang="en-US" sz="1200" b="1" dirty="0">
                <a:latin typeface="Arial" charset="0"/>
                <a:cs typeface="+mn-cs"/>
              </a:rPr>
              <a:t>     </a:t>
            </a:r>
            <a:r>
              <a:rPr lang="en-US" sz="1400" b="1" dirty="0">
                <a:latin typeface="Arial" charset="0"/>
                <a:cs typeface="+mn-cs"/>
              </a:rPr>
              <a:t>Support/Services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Products &amp; spares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Configuration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ILS (Repair, maintenance)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Heath Usage	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Logistics</a:t>
            </a:r>
          </a:p>
          <a:p>
            <a:pPr marL="342900" indent="-342900" eaLnBrk="0" hangingPunct="0">
              <a:buClr>
                <a:srgbClr val="000000"/>
              </a:buClr>
              <a:buSzPct val="90000"/>
              <a:defRPr/>
            </a:pPr>
            <a:r>
              <a:rPr lang="en-US" sz="1200" b="1" dirty="0">
                <a:latin typeface="Arial" charset="0"/>
                <a:cs typeface="+mn-cs"/>
              </a:rPr>
              <a:t>     - Tech Docs</a:t>
            </a:r>
          </a:p>
        </p:txBody>
      </p:sp>
      <p:sp>
        <p:nvSpPr>
          <p:cNvPr id="48" name="Flèche droite 10"/>
          <p:cNvSpPr>
            <a:spLocks noChangeArrowheads="1"/>
          </p:cNvSpPr>
          <p:nvPr/>
        </p:nvSpPr>
        <p:spPr bwMode="auto">
          <a:xfrm>
            <a:off x="1466850" y="4248150"/>
            <a:ext cx="6224588" cy="366832"/>
          </a:xfrm>
          <a:prstGeom prst="rightArrow">
            <a:avLst>
              <a:gd name="adj1" fmla="val 50000"/>
              <a:gd name="adj2" fmla="val 5005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200" dirty="0">
                <a:solidFill>
                  <a:srgbClr val="0052BA"/>
                </a:solidFill>
              </a:rPr>
              <a:t>Product Lifecycle  Management (Industrial approach for end to end </a:t>
            </a:r>
            <a:r>
              <a:rPr lang="en-US" sz="1200" dirty="0" smtClean="0">
                <a:solidFill>
                  <a:srgbClr val="0052BA"/>
                </a:solidFill>
              </a:rPr>
              <a:t>process</a:t>
            </a:r>
            <a:endParaRPr lang="en-US" sz="1200" dirty="0">
              <a:solidFill>
                <a:srgbClr val="0052BA"/>
              </a:solidFill>
            </a:endParaRPr>
          </a:p>
        </p:txBody>
      </p:sp>
      <p:cxnSp>
        <p:nvCxnSpPr>
          <p:cNvPr id="49" name="Connecteur droit 12"/>
          <p:cNvCxnSpPr>
            <a:cxnSpLocks noChangeShapeType="1"/>
          </p:cNvCxnSpPr>
          <p:nvPr/>
        </p:nvCxnSpPr>
        <p:spPr bwMode="auto">
          <a:xfrm>
            <a:off x="2554288" y="3875088"/>
            <a:ext cx="0" cy="4699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0" name="Connecteur droit 14"/>
          <p:cNvCxnSpPr>
            <a:cxnSpLocks noChangeShapeType="1"/>
          </p:cNvCxnSpPr>
          <p:nvPr/>
        </p:nvCxnSpPr>
        <p:spPr bwMode="auto">
          <a:xfrm>
            <a:off x="3835400" y="3875088"/>
            <a:ext cx="0" cy="4699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" name="Connecteur droit 15"/>
          <p:cNvCxnSpPr>
            <a:cxnSpLocks noChangeShapeType="1"/>
          </p:cNvCxnSpPr>
          <p:nvPr/>
        </p:nvCxnSpPr>
        <p:spPr bwMode="auto">
          <a:xfrm>
            <a:off x="5230813" y="3984625"/>
            <a:ext cx="0" cy="358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" name="Connecteur droit 16"/>
          <p:cNvCxnSpPr>
            <a:cxnSpLocks noChangeShapeType="1"/>
          </p:cNvCxnSpPr>
          <p:nvPr/>
        </p:nvCxnSpPr>
        <p:spPr bwMode="auto">
          <a:xfrm>
            <a:off x="6805613" y="3957638"/>
            <a:ext cx="0" cy="3746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" name="ZoneTexte 17"/>
          <p:cNvSpPr txBox="1">
            <a:spLocks noChangeArrowheads="1"/>
          </p:cNvSpPr>
          <p:nvPr/>
        </p:nvSpPr>
        <p:spPr bwMode="auto">
          <a:xfrm>
            <a:off x="1649413" y="3879850"/>
            <a:ext cx="850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Concept</a:t>
            </a:r>
          </a:p>
        </p:txBody>
      </p:sp>
      <p:sp>
        <p:nvSpPr>
          <p:cNvPr id="54" name="ZoneTexte 18"/>
          <p:cNvSpPr txBox="1">
            <a:spLocks noChangeArrowheads="1"/>
          </p:cNvSpPr>
          <p:nvPr/>
        </p:nvSpPr>
        <p:spPr bwMode="auto">
          <a:xfrm>
            <a:off x="2825750" y="3879850"/>
            <a:ext cx="742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Design</a:t>
            </a:r>
          </a:p>
        </p:txBody>
      </p:sp>
      <p:sp>
        <p:nvSpPr>
          <p:cNvPr id="55" name="ZoneTexte 19"/>
          <p:cNvSpPr txBox="1">
            <a:spLocks noChangeArrowheads="1"/>
          </p:cNvSpPr>
          <p:nvPr/>
        </p:nvSpPr>
        <p:spPr bwMode="auto">
          <a:xfrm>
            <a:off x="4329113" y="3879850"/>
            <a:ext cx="4333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M/f</a:t>
            </a:r>
          </a:p>
        </p:txBody>
      </p:sp>
      <p:sp>
        <p:nvSpPr>
          <p:cNvPr id="56" name="ZoneTexte 20"/>
          <p:cNvSpPr txBox="1">
            <a:spLocks noChangeArrowheads="1"/>
          </p:cNvSpPr>
          <p:nvPr/>
        </p:nvSpPr>
        <p:spPr bwMode="auto">
          <a:xfrm>
            <a:off x="5468938" y="3771900"/>
            <a:ext cx="971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Service</a:t>
            </a:r>
          </a:p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Operation</a:t>
            </a:r>
          </a:p>
        </p:txBody>
      </p:sp>
      <p:sp>
        <p:nvSpPr>
          <p:cNvPr id="57" name="ZoneTexte 21"/>
          <p:cNvSpPr txBox="1">
            <a:spLocks noChangeArrowheads="1"/>
          </p:cNvSpPr>
          <p:nvPr/>
        </p:nvSpPr>
        <p:spPr bwMode="auto">
          <a:xfrm>
            <a:off x="6816725" y="3771900"/>
            <a:ext cx="873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Disposal</a:t>
            </a:r>
          </a:p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>
                <a:solidFill>
                  <a:srgbClr val="0052BA"/>
                </a:solidFill>
              </a:rPr>
              <a:t>Retire</a:t>
            </a:r>
          </a:p>
        </p:txBody>
      </p:sp>
      <p:sp>
        <p:nvSpPr>
          <p:cNvPr id="58" name="Rectangle 40"/>
          <p:cNvSpPr>
            <a:spLocks noChangeArrowheads="1"/>
          </p:cNvSpPr>
          <p:nvPr/>
        </p:nvSpPr>
        <p:spPr bwMode="auto">
          <a:xfrm>
            <a:off x="2036763" y="4632325"/>
            <a:ext cx="5280025" cy="153988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000">
                <a:solidFill>
                  <a:srgbClr val="0052BA"/>
                </a:solidFill>
              </a:rPr>
              <a:t>Design activities (incl. series and mods)</a:t>
            </a:r>
          </a:p>
        </p:txBody>
      </p:sp>
      <p:sp>
        <p:nvSpPr>
          <p:cNvPr id="59" name="Rectangle 41"/>
          <p:cNvSpPr>
            <a:spLocks noChangeArrowheads="1"/>
          </p:cNvSpPr>
          <p:nvPr/>
        </p:nvSpPr>
        <p:spPr bwMode="auto">
          <a:xfrm>
            <a:off x="2546350" y="4872038"/>
            <a:ext cx="4770438" cy="153987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000">
                <a:solidFill>
                  <a:srgbClr val="0052BA"/>
                </a:solidFill>
              </a:rPr>
              <a:t>Manufacturing (incl. series and mods)</a:t>
            </a:r>
          </a:p>
        </p:txBody>
      </p:sp>
      <p:sp>
        <p:nvSpPr>
          <p:cNvPr id="60" name="Rectangle 42"/>
          <p:cNvSpPr>
            <a:spLocks noChangeArrowheads="1"/>
          </p:cNvSpPr>
          <p:nvPr/>
        </p:nvSpPr>
        <p:spPr bwMode="auto">
          <a:xfrm>
            <a:off x="2771775" y="5114925"/>
            <a:ext cx="4689475" cy="1524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000">
                <a:solidFill>
                  <a:srgbClr val="0052BA"/>
                </a:solidFill>
              </a:rPr>
              <a:t>Support / ILS</a:t>
            </a:r>
          </a:p>
        </p:txBody>
      </p:sp>
      <p:sp>
        <p:nvSpPr>
          <p:cNvPr id="61" name="Ellipse 28"/>
          <p:cNvSpPr>
            <a:spLocks noChangeArrowheads="1"/>
          </p:cNvSpPr>
          <p:nvPr/>
        </p:nvSpPr>
        <p:spPr bwMode="auto">
          <a:xfrm>
            <a:off x="3354388" y="1182688"/>
            <a:ext cx="1800225" cy="1125537"/>
          </a:xfrm>
          <a:prstGeom prst="ellipse">
            <a:avLst/>
          </a:prstGeom>
          <a:solidFill>
            <a:schemeClr val="accent1"/>
          </a:solidFill>
          <a:ln w="19050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200" b="1"/>
          </a:p>
          <a:p>
            <a:pPr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 b="1"/>
              <a:t>Manufacturing</a:t>
            </a:r>
          </a:p>
          <a:p>
            <a:pPr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400" b="1"/>
              <a:t>/ Supply Chain</a:t>
            </a:r>
          </a:p>
          <a:p>
            <a:pPr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200" b="1"/>
          </a:p>
        </p:txBody>
      </p:sp>
      <p:cxnSp>
        <p:nvCxnSpPr>
          <p:cNvPr id="62" name="Connecteur droit 6"/>
          <p:cNvCxnSpPr>
            <a:cxnSpLocks noChangeShapeType="1"/>
            <a:endCxn id="77" idx="4"/>
          </p:cNvCxnSpPr>
          <p:nvPr/>
        </p:nvCxnSpPr>
        <p:spPr bwMode="auto">
          <a:xfrm flipV="1">
            <a:off x="2209800" y="5949950"/>
            <a:ext cx="0" cy="127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" name="Connecteur droit 10"/>
          <p:cNvCxnSpPr>
            <a:cxnSpLocks noChangeShapeType="1"/>
          </p:cNvCxnSpPr>
          <p:nvPr/>
        </p:nvCxnSpPr>
        <p:spPr bwMode="auto">
          <a:xfrm>
            <a:off x="3621088" y="5851525"/>
            <a:ext cx="0" cy="203200"/>
          </a:xfrm>
          <a:prstGeom prst="lin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4" name="Connecteur droit 12"/>
          <p:cNvCxnSpPr>
            <a:cxnSpLocks noChangeShapeType="1"/>
          </p:cNvCxnSpPr>
          <p:nvPr/>
        </p:nvCxnSpPr>
        <p:spPr bwMode="auto">
          <a:xfrm flipH="1">
            <a:off x="5249863" y="5861050"/>
            <a:ext cx="1587" cy="192088"/>
          </a:xfrm>
          <a:prstGeom prst="lin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5" name="ZoneTexte 18"/>
          <p:cNvSpPr txBox="1">
            <a:spLocks noChangeArrowheads="1"/>
          </p:cNvSpPr>
          <p:nvPr/>
        </p:nvSpPr>
        <p:spPr bwMode="auto">
          <a:xfrm>
            <a:off x="1476375" y="2424113"/>
            <a:ext cx="1285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GB" sz="1400" b="1">
                <a:solidFill>
                  <a:srgbClr val="0052BA"/>
                </a:solidFill>
              </a:rPr>
              <a:t>Solutions</a:t>
            </a:r>
          </a:p>
        </p:txBody>
      </p:sp>
      <p:sp>
        <p:nvSpPr>
          <p:cNvPr id="66" name="ZoneTexte 45"/>
          <p:cNvSpPr txBox="1">
            <a:spLocks noChangeArrowheads="1"/>
          </p:cNvSpPr>
          <p:nvPr/>
        </p:nvSpPr>
        <p:spPr bwMode="auto">
          <a:xfrm>
            <a:off x="3197225" y="2917825"/>
            <a:ext cx="2228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GB" sz="1400" b="1">
                <a:solidFill>
                  <a:srgbClr val="0052BA"/>
                </a:solidFill>
              </a:rPr>
              <a:t>Feedback / Problems</a:t>
            </a:r>
          </a:p>
        </p:txBody>
      </p:sp>
      <p:cxnSp>
        <p:nvCxnSpPr>
          <p:cNvPr id="67" name="Connecteur droit 12"/>
          <p:cNvCxnSpPr>
            <a:cxnSpLocks noChangeShapeType="1"/>
          </p:cNvCxnSpPr>
          <p:nvPr/>
        </p:nvCxnSpPr>
        <p:spPr bwMode="auto">
          <a:xfrm flipH="1">
            <a:off x="6711950" y="5834063"/>
            <a:ext cx="0" cy="212725"/>
          </a:xfrm>
          <a:prstGeom prst="lin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Curved Left Arrow 53"/>
          <p:cNvSpPr>
            <a:spLocks noChangeArrowheads="1"/>
          </p:cNvSpPr>
          <p:nvPr/>
        </p:nvSpPr>
        <p:spPr bwMode="auto">
          <a:xfrm>
            <a:off x="7019925" y="2479675"/>
            <a:ext cx="1439863" cy="1079500"/>
          </a:xfrm>
          <a:prstGeom prst="curvedLeftArrow">
            <a:avLst>
              <a:gd name="adj1" fmla="val 25000"/>
              <a:gd name="adj2" fmla="val 50000"/>
              <a:gd name="adj3" fmla="val 25009"/>
            </a:avLst>
          </a:prstGeom>
          <a:solidFill>
            <a:srgbClr val="FF99CC">
              <a:alpha val="10196"/>
            </a:srgbClr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69" name="Curved Left Arrow 54"/>
          <p:cNvSpPr>
            <a:spLocks noChangeArrowheads="1"/>
          </p:cNvSpPr>
          <p:nvPr/>
        </p:nvSpPr>
        <p:spPr bwMode="auto">
          <a:xfrm rot="10800000">
            <a:off x="5508625" y="2376488"/>
            <a:ext cx="1439863" cy="1079500"/>
          </a:xfrm>
          <a:prstGeom prst="curvedLeftArrow">
            <a:avLst>
              <a:gd name="adj1" fmla="val 25000"/>
              <a:gd name="adj2" fmla="val 50000"/>
              <a:gd name="adj3" fmla="val 25009"/>
            </a:avLst>
          </a:prstGeom>
          <a:solidFill>
            <a:srgbClr val="FF99CC">
              <a:alpha val="10196"/>
            </a:srgbClr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70" name="Right Arrow 57"/>
          <p:cNvSpPr>
            <a:spLocks noChangeArrowheads="1"/>
          </p:cNvSpPr>
          <p:nvPr/>
        </p:nvSpPr>
        <p:spPr bwMode="auto">
          <a:xfrm>
            <a:off x="1631950" y="2290763"/>
            <a:ext cx="3673475" cy="581025"/>
          </a:xfrm>
          <a:prstGeom prst="rightArrow">
            <a:avLst>
              <a:gd name="adj1" fmla="val 50000"/>
              <a:gd name="adj2" fmla="val 49994"/>
            </a:avLst>
          </a:prstGeom>
          <a:solidFill>
            <a:srgbClr val="FF99CC">
              <a:alpha val="10196"/>
            </a:srgbClr>
          </a:solidFill>
          <a:ln w="2857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71" name="Right Arrow 58"/>
          <p:cNvSpPr>
            <a:spLocks noChangeArrowheads="1"/>
          </p:cNvSpPr>
          <p:nvPr/>
        </p:nvSpPr>
        <p:spPr bwMode="auto">
          <a:xfrm rot="10800000">
            <a:off x="1589088" y="2781300"/>
            <a:ext cx="3683000" cy="581025"/>
          </a:xfrm>
          <a:prstGeom prst="rightArrow">
            <a:avLst>
              <a:gd name="adj1" fmla="val 50000"/>
              <a:gd name="adj2" fmla="val 49977"/>
            </a:avLst>
          </a:prstGeom>
          <a:solidFill>
            <a:srgbClr val="FF99CC">
              <a:alpha val="9804"/>
            </a:srgbClr>
          </a:solidFill>
          <a:ln w="2857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72" name="Rectangle 66"/>
          <p:cNvSpPr>
            <a:spLocks noChangeArrowheads="1"/>
          </p:cNvSpPr>
          <p:nvPr/>
        </p:nvSpPr>
        <p:spPr bwMode="auto">
          <a:xfrm>
            <a:off x="0" y="1196975"/>
            <a:ext cx="431800" cy="292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/>
          </a:p>
        </p:txBody>
      </p:sp>
      <p:cxnSp>
        <p:nvCxnSpPr>
          <p:cNvPr id="73" name="Connecteur droit 10"/>
          <p:cNvCxnSpPr>
            <a:cxnSpLocks noChangeShapeType="1"/>
          </p:cNvCxnSpPr>
          <p:nvPr/>
        </p:nvCxnSpPr>
        <p:spPr bwMode="auto">
          <a:xfrm>
            <a:off x="2184400" y="5840413"/>
            <a:ext cx="0" cy="203200"/>
          </a:xfrm>
          <a:prstGeom prst="lin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4" name="Ellipse 46"/>
          <p:cNvSpPr>
            <a:spLocks noChangeArrowheads="1"/>
          </p:cNvSpPr>
          <p:nvPr/>
        </p:nvSpPr>
        <p:spPr bwMode="auto">
          <a:xfrm>
            <a:off x="6022975" y="5410200"/>
            <a:ext cx="1368425" cy="561975"/>
          </a:xfrm>
          <a:prstGeom prst="ellipse">
            <a:avLst/>
          </a:prstGeom>
          <a:solidFill>
            <a:schemeClr val="accent1"/>
          </a:solidFill>
          <a:ln w="19050" algn="ctr">
            <a:solidFill>
              <a:srgbClr val="002060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300" b="1"/>
              <a:t>MRO / Service Sys</a:t>
            </a:r>
          </a:p>
        </p:txBody>
      </p:sp>
      <p:sp>
        <p:nvSpPr>
          <p:cNvPr id="75" name="Ellipse 45"/>
          <p:cNvSpPr>
            <a:spLocks noChangeArrowheads="1"/>
          </p:cNvSpPr>
          <p:nvPr/>
        </p:nvSpPr>
        <p:spPr bwMode="auto">
          <a:xfrm>
            <a:off x="4660900" y="5570538"/>
            <a:ext cx="1179513" cy="282575"/>
          </a:xfrm>
          <a:prstGeom prst="ellipse">
            <a:avLst/>
          </a:prstGeom>
          <a:solidFill>
            <a:schemeClr val="accent1"/>
          </a:solidFill>
          <a:ln w="19050" algn="ctr">
            <a:solidFill>
              <a:srgbClr val="002060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300" b="1"/>
              <a:t>ERP Sys</a:t>
            </a:r>
          </a:p>
        </p:txBody>
      </p:sp>
      <p:sp>
        <p:nvSpPr>
          <p:cNvPr id="76" name="Ellipse 44"/>
          <p:cNvSpPr>
            <a:spLocks noChangeArrowheads="1"/>
          </p:cNvSpPr>
          <p:nvPr/>
        </p:nvSpPr>
        <p:spPr bwMode="auto">
          <a:xfrm>
            <a:off x="3030538" y="5559425"/>
            <a:ext cx="1179512" cy="280988"/>
          </a:xfrm>
          <a:prstGeom prst="ellipse">
            <a:avLst/>
          </a:prstGeom>
          <a:solidFill>
            <a:schemeClr val="accent1"/>
          </a:solidFill>
          <a:ln w="19050" algn="ctr">
            <a:solidFill>
              <a:srgbClr val="002060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300" b="1"/>
              <a:t>PDM Sys</a:t>
            </a:r>
          </a:p>
        </p:txBody>
      </p:sp>
      <p:sp>
        <p:nvSpPr>
          <p:cNvPr id="77" name="Ellipse 43"/>
          <p:cNvSpPr>
            <a:spLocks noChangeArrowheads="1"/>
          </p:cNvSpPr>
          <p:nvPr/>
        </p:nvSpPr>
        <p:spPr bwMode="auto">
          <a:xfrm>
            <a:off x="1619250" y="5386388"/>
            <a:ext cx="1181100" cy="563562"/>
          </a:xfrm>
          <a:prstGeom prst="ellipse">
            <a:avLst/>
          </a:prstGeom>
          <a:solidFill>
            <a:schemeClr val="accent1"/>
          </a:solidFill>
          <a:ln w="19050" algn="ctr">
            <a:solidFill>
              <a:srgbClr val="002060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r>
              <a:rPr lang="en-US" sz="1300" b="1"/>
              <a:t>Req. Eng. System</a:t>
            </a:r>
          </a:p>
        </p:txBody>
      </p:sp>
      <p:cxnSp>
        <p:nvCxnSpPr>
          <p:cNvPr id="78" name="Straight Connector 77"/>
          <p:cNvCxnSpPr>
            <a:cxnSpLocks noChangeShapeType="1"/>
          </p:cNvCxnSpPr>
          <p:nvPr/>
        </p:nvCxnSpPr>
        <p:spPr bwMode="auto">
          <a:xfrm>
            <a:off x="2176463" y="6056313"/>
            <a:ext cx="4537075" cy="0"/>
          </a:xfrm>
          <a:prstGeom prst="lin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9" name="TextBox 78"/>
          <p:cNvSpPr txBox="1">
            <a:spLocks noChangeArrowheads="1"/>
          </p:cNvSpPr>
          <p:nvPr/>
        </p:nvSpPr>
        <p:spPr bwMode="auto">
          <a:xfrm>
            <a:off x="1763713" y="6080125"/>
            <a:ext cx="56880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en-GB" sz="1800">
                <a:solidFill>
                  <a:srgbClr val="002060"/>
                </a:solidFill>
              </a:rPr>
              <a:t>------ ENTERPRISE DATA – REUSE --------</a:t>
            </a:r>
          </a:p>
        </p:txBody>
      </p:sp>
      <p:sp>
        <p:nvSpPr>
          <p:cNvPr id="80" name="Curved Left Arrow 42"/>
          <p:cNvSpPr>
            <a:spLocks noChangeArrowheads="1"/>
          </p:cNvSpPr>
          <p:nvPr/>
        </p:nvSpPr>
        <p:spPr bwMode="auto">
          <a:xfrm rot="10800000">
            <a:off x="323850" y="5338763"/>
            <a:ext cx="1439863" cy="1081087"/>
          </a:xfrm>
          <a:prstGeom prst="curvedLeftArrow">
            <a:avLst>
              <a:gd name="adj1" fmla="val 25000"/>
              <a:gd name="adj2" fmla="val 50000"/>
              <a:gd name="adj3" fmla="val 24972"/>
            </a:avLst>
          </a:prstGeom>
          <a:solidFill>
            <a:srgbClr val="FF66CC">
              <a:alpha val="10196"/>
            </a:srgbClr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81" name="Curved Left Arrow 43"/>
          <p:cNvSpPr>
            <a:spLocks noChangeArrowheads="1"/>
          </p:cNvSpPr>
          <p:nvPr/>
        </p:nvSpPr>
        <p:spPr bwMode="auto">
          <a:xfrm>
            <a:off x="7288213" y="5422900"/>
            <a:ext cx="1439862" cy="1079500"/>
          </a:xfrm>
          <a:prstGeom prst="curvedLeftArrow">
            <a:avLst>
              <a:gd name="adj1" fmla="val 25000"/>
              <a:gd name="adj2" fmla="val 50000"/>
              <a:gd name="adj3" fmla="val 25009"/>
            </a:avLst>
          </a:prstGeom>
          <a:solidFill>
            <a:srgbClr val="FF99CC">
              <a:alpha val="10196"/>
            </a:srgbClr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Clr>
                <a:srgbClr val="000000"/>
              </a:buClr>
              <a:buSzPct val="90000"/>
              <a:buFont typeface="Monotype Sorts"/>
              <a:buNone/>
            </a:pPr>
            <a:endParaRPr lang="en-US" sz="1900">
              <a:solidFill>
                <a:schemeClr val="tx2"/>
              </a:solidFill>
            </a:endParaRPr>
          </a:p>
        </p:txBody>
      </p:sp>
      <p:sp>
        <p:nvSpPr>
          <p:cNvPr id="82" name="Line 144"/>
          <p:cNvSpPr>
            <a:spLocks noChangeShapeType="1"/>
          </p:cNvSpPr>
          <p:nvPr/>
        </p:nvSpPr>
        <p:spPr bwMode="auto">
          <a:xfrm>
            <a:off x="266700" y="6503988"/>
            <a:ext cx="832167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GB"/>
          </a:p>
        </p:txBody>
      </p:sp>
      <p:sp>
        <p:nvSpPr>
          <p:cNvPr id="83" name="Title 3"/>
          <p:cNvSpPr txBox="1">
            <a:spLocks/>
          </p:cNvSpPr>
          <p:nvPr/>
        </p:nvSpPr>
        <p:spPr bwMode="auto">
          <a:xfrm>
            <a:off x="241300" y="211138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smtClean="0"/>
              <a:t>Data Explosion Through The Life Cycle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247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Explosion Through The Life Cycle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What problems are you seeing with data through the life cycle?</a:t>
            </a:r>
          </a:p>
          <a:p>
            <a:pPr lvl="1"/>
            <a:r>
              <a:rPr lang="en-GB" sz="1600" dirty="0">
                <a:solidFill>
                  <a:schemeClr val="accent2"/>
                </a:solidFill>
              </a:rPr>
              <a:t>Technical? People? Culture? Change management…?</a:t>
            </a:r>
          </a:p>
          <a:p>
            <a:r>
              <a:rPr lang="en-GB" sz="2000" dirty="0"/>
              <a:t>Can you easily transfer data between yourself, your customers and your suppliers?</a:t>
            </a:r>
          </a:p>
          <a:p>
            <a:pPr lvl="1"/>
            <a:r>
              <a:rPr lang="en-GB" sz="1600" dirty="0">
                <a:solidFill>
                  <a:schemeClr val="accent2"/>
                </a:solidFill>
              </a:rPr>
              <a:t>If not, why not?</a:t>
            </a:r>
          </a:p>
          <a:p>
            <a:r>
              <a:rPr lang="en-GB" sz="2000" dirty="0"/>
              <a:t>Is data from design re-used automatically through the life cycle?</a:t>
            </a:r>
          </a:p>
          <a:p>
            <a:r>
              <a:rPr lang="en-GB" sz="2000" dirty="0" smtClean="0"/>
              <a:t>Do you get effective feedback from the operation of your product?</a:t>
            </a:r>
          </a:p>
          <a:p>
            <a:r>
              <a:rPr lang="en-GB" sz="2000" dirty="0" smtClean="0"/>
              <a:t>Do </a:t>
            </a:r>
            <a:r>
              <a:rPr lang="en-GB" sz="2000" dirty="0"/>
              <a:t>you have multiple versions of the same information?</a:t>
            </a:r>
          </a:p>
          <a:p>
            <a:pPr lvl="1"/>
            <a:r>
              <a:rPr lang="en-GB" sz="1600" dirty="0">
                <a:solidFill>
                  <a:schemeClr val="accent2"/>
                </a:solidFill>
              </a:rPr>
              <a:t>Is the information different in the different locations?</a:t>
            </a:r>
          </a:p>
          <a:p>
            <a:r>
              <a:rPr lang="en-GB" sz="2000" dirty="0"/>
              <a:t>What can be done to help?</a:t>
            </a:r>
          </a:p>
          <a:p>
            <a:pPr lvl="1"/>
            <a:r>
              <a:rPr lang="en-GB" sz="1600" dirty="0">
                <a:solidFill>
                  <a:schemeClr val="accent2"/>
                </a:solidFill>
              </a:rPr>
              <a:t>How can we help the </a:t>
            </a:r>
            <a:r>
              <a:rPr lang="en-GB" sz="1600" dirty="0" smtClean="0">
                <a:solidFill>
                  <a:schemeClr val="accent2"/>
                </a:solidFill>
              </a:rPr>
              <a:t>supply network to be more interoperable, secure and cost effective?</a:t>
            </a:r>
            <a:endParaRPr lang="en-GB" sz="1600" dirty="0">
              <a:solidFill>
                <a:schemeClr val="accent2"/>
              </a:solidFill>
            </a:endParaRPr>
          </a:p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10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 pitchFamily="34" charset="0"/>
              </a:rPr>
              <a:t>Some Aerospace &amp; Defence </a:t>
            </a:r>
            <a:r>
              <a:rPr lang="en-GB" dirty="0" smtClean="0">
                <a:cs typeface="Arial" pitchFamily="34" charset="0"/>
              </a:rPr>
              <a:t>challenges (2020)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  <p:sp>
        <p:nvSpPr>
          <p:cNvPr id="4" name="AutoShape 21"/>
          <p:cNvSpPr>
            <a:spLocks noChangeArrowheads="1"/>
          </p:cNvSpPr>
          <p:nvPr/>
        </p:nvSpPr>
        <p:spPr bwMode="auto">
          <a:xfrm>
            <a:off x="71439" y="5031693"/>
            <a:ext cx="5660230" cy="792163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eaLnBrk="1" hangingPunct="1">
              <a:buClrTx/>
              <a:buSzTx/>
              <a:buFontTx/>
              <a:buNone/>
            </a:pPr>
            <a:endParaRPr lang="fr-FR" sz="140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" name="AutoShape 17"/>
          <p:cNvSpPr>
            <a:spLocks noChangeArrowheads="1"/>
          </p:cNvSpPr>
          <p:nvPr/>
        </p:nvSpPr>
        <p:spPr bwMode="auto">
          <a:xfrm>
            <a:off x="250825" y="904875"/>
            <a:ext cx="8713788" cy="1050925"/>
          </a:xfrm>
          <a:prstGeom prst="rightArrow">
            <a:avLst>
              <a:gd name="adj1" fmla="val 57667"/>
              <a:gd name="adj2" fmla="val 27370"/>
            </a:avLst>
          </a:prstGeom>
          <a:solidFill>
            <a:srgbClr val="FF9900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7" dist="17961" dir="2700000">
              <a:srgbClr val="997A7A"/>
            </a:prstShdw>
          </a:effectLst>
        </p:spPr>
        <p:txBody>
          <a:bodyPr wrap="none" anchor="ctr"/>
          <a:lstStyle/>
          <a:p>
            <a:pPr algn="l" eaLnBrk="1" hangingPunct="1">
              <a:buClrTx/>
              <a:buSzTx/>
              <a:buFontTx/>
              <a:buNone/>
            </a:pPr>
            <a:endParaRPr lang="fr-FR" sz="140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A6CEBF"/>
              </a:clrFrom>
              <a:clrTo>
                <a:srgbClr val="A6CEB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479675"/>
            <a:ext cx="1220788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74650" y="1198563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cs typeface="Arial" pitchFamily="34" charset="0"/>
              </a:rPr>
              <a:t>Concept Development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692400" y="1184275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cs typeface="Arial" pitchFamily="34" charset="0"/>
              </a:rPr>
              <a:t>Design, manufacture &amp; Assembly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965700" y="1193800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>
                <a:cs typeface="Arial" pitchFamily="34" charset="0"/>
              </a:rPr>
              <a:t>Validation &amp; Certification</a:t>
            </a:r>
            <a:endParaRPr lang="en-US" sz="1600" b="1">
              <a:cs typeface="Arial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104063" y="1306513"/>
            <a:ext cx="21415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>
                <a:cs typeface="Arial" pitchFamily="34" charset="0"/>
              </a:rPr>
              <a:t>Operations</a:t>
            </a:r>
            <a:endParaRPr lang="en-US" sz="1600" b="1">
              <a:cs typeface="Arial" pitchFamily="34" charset="0"/>
            </a:endParaRPr>
          </a:p>
        </p:txBody>
      </p:sp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2124075"/>
            <a:ext cx="2703513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85763" y="2935288"/>
            <a:ext cx="2130425" cy="8413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fol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179388" indent="-179388" eaLnBrk="1" hangingPunct="1">
              <a:lnSpc>
                <a:spcPct val="90000"/>
              </a:lnSpc>
              <a:spcBef>
                <a:spcPct val="40000"/>
              </a:spcBef>
              <a:buClrTx/>
              <a:buFont typeface="Symbol" pitchFamily="18" charset="2"/>
              <a:buNone/>
            </a:pPr>
            <a:r>
              <a:rPr lang="en-GB" sz="1400">
                <a:solidFill>
                  <a:schemeClr val="tx1"/>
                </a:solidFill>
              </a:rPr>
              <a:t>“Full virtual concept” </a:t>
            </a:r>
            <a:r>
              <a:rPr lang="en-GB" sz="1400">
                <a:solidFill>
                  <a:srgbClr val="CC6600"/>
                </a:solidFill>
              </a:rPr>
              <a:t>deployed with System contractors and with Disciplines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151438" y="2695575"/>
            <a:ext cx="1892300" cy="100171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fol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179388" indent="-179388" eaLnBrk="1" hangingPunct="1">
              <a:lnSpc>
                <a:spcPct val="90000"/>
              </a:lnSpc>
              <a:spcBef>
                <a:spcPct val="40000"/>
              </a:spcBef>
              <a:buClrTx/>
              <a:buFont typeface="Symbol" pitchFamily="18" charset="2"/>
              <a:buNone/>
            </a:pPr>
            <a:r>
              <a:rPr lang="en-GB" sz="1400">
                <a:solidFill>
                  <a:schemeClr val="tx1"/>
                </a:solidFill>
              </a:rPr>
              <a:t>“Full virtual rigs” </a:t>
            </a:r>
            <a:r>
              <a:rPr lang="en-GB" sz="1400">
                <a:solidFill>
                  <a:srgbClr val="CC6600"/>
                </a:solidFill>
              </a:rPr>
              <a:t>deployed with Testing Labs and Certification authorities</a:t>
            </a:r>
          </a:p>
        </p:txBody>
      </p:sp>
      <p:pic>
        <p:nvPicPr>
          <p:cNvPr id="1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25" y="1949450"/>
            <a:ext cx="2516188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553200" y="4067175"/>
            <a:ext cx="2590800" cy="7540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fol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266700" indent="-266700" eaLnBrk="1" hangingPunct="1">
              <a:lnSpc>
                <a:spcPct val="90000"/>
              </a:lnSpc>
              <a:spcBef>
                <a:spcPct val="40000"/>
              </a:spcBef>
              <a:buClrTx/>
              <a:buFont typeface="Symbol" pitchFamily="18" charset="2"/>
              <a:buNone/>
            </a:pPr>
            <a:r>
              <a:rPr lang="en-GB" sz="1400" dirty="0">
                <a:solidFill>
                  <a:schemeClr val="tx1"/>
                </a:solidFill>
              </a:rPr>
              <a:t>“Full virtual A/C enabled services” </a:t>
            </a:r>
            <a:r>
              <a:rPr lang="en-GB" sz="1400" dirty="0">
                <a:solidFill>
                  <a:srgbClr val="CC6600"/>
                </a:solidFill>
              </a:rPr>
              <a:t>deployed with Operators and MROs</a:t>
            </a:r>
          </a:p>
        </p:txBody>
      </p:sp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813" y="2847975"/>
            <a:ext cx="1982787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71439" y="5026931"/>
            <a:ext cx="58570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l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GB" sz="1600" dirty="0">
                <a:solidFill>
                  <a:schemeClr val="bg1"/>
                </a:solidFill>
                <a:cs typeface="Arial" pitchFamily="34" charset="0"/>
              </a:rPr>
              <a:t>How to organise collaboration around these paradigms? </a:t>
            </a:r>
            <a:endParaRPr lang="en-GB" sz="16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l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GB" sz="1600" dirty="0" smtClean="0">
                <a:solidFill>
                  <a:schemeClr val="bg1"/>
                </a:solidFill>
                <a:cs typeface="Arial" pitchFamily="34" charset="0"/>
              </a:rPr>
              <a:t>How </a:t>
            </a:r>
            <a:r>
              <a:rPr lang="en-GB" sz="1600" dirty="0">
                <a:solidFill>
                  <a:schemeClr val="bg1"/>
                </a:solidFill>
                <a:cs typeface="Arial" pitchFamily="34" charset="0"/>
              </a:rPr>
              <a:t>to reach collaboration industrial performance?</a:t>
            </a:r>
            <a:r>
              <a:rPr lang="en-GB" sz="1600" dirty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6410450" y="5004881"/>
            <a:ext cx="2427743" cy="78030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600" b="1" dirty="0" smtClean="0">
                <a:solidFill>
                  <a:srgbClr val="006600"/>
                </a:solidFill>
                <a:cs typeface="Arial" pitchFamily="34" charset="0"/>
              </a:rPr>
              <a:t>Effective Interoperability solutions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auto">
          <a:xfrm>
            <a:off x="5731669" y="5211874"/>
            <a:ext cx="647700" cy="431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eaLnBrk="1" hangingPunct="1">
              <a:buClrTx/>
              <a:buSzTx/>
              <a:buFontTx/>
              <a:buNone/>
            </a:pPr>
            <a:endParaRPr lang="fr-FR" sz="140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0" name="ZoneTexte 20"/>
          <p:cNvSpPr txBox="1">
            <a:spLocks noChangeArrowheads="1"/>
          </p:cNvSpPr>
          <p:nvPr/>
        </p:nvSpPr>
        <p:spPr bwMode="auto">
          <a:xfrm>
            <a:off x="2868613" y="3684588"/>
            <a:ext cx="2017712" cy="954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400">
                <a:solidFill>
                  <a:schemeClr val="tx1"/>
                </a:solidFill>
              </a:rPr>
              <a:t>“Full 3D  configured DMU” </a:t>
            </a:r>
            <a:r>
              <a:rPr lang="en-GB" sz="1400">
                <a:solidFill>
                  <a:srgbClr val="CC6600"/>
                </a:solidFill>
              </a:rPr>
              <a:t>deployed with component and sub-assembly Suppliers</a:t>
            </a:r>
          </a:p>
        </p:txBody>
      </p:sp>
      <p:sp>
        <p:nvSpPr>
          <p:cNvPr id="21" name="Flèche droite 1"/>
          <p:cNvSpPr/>
          <p:nvPr/>
        </p:nvSpPr>
        <p:spPr bwMode="auto">
          <a:xfrm rot="16200000">
            <a:off x="7558555" y="5460788"/>
            <a:ext cx="131533" cy="82029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</a:pPr>
            <a:endParaRPr kumimoji="0" lang="en-GB" sz="19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6410449" y="5965888"/>
            <a:ext cx="2427743" cy="39015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 smtClean="0">
                <a:solidFill>
                  <a:srgbClr val="FFFF00"/>
                </a:solidFill>
                <a:cs typeface="Arial" pitchFamily="34" charset="0"/>
              </a:rPr>
              <a:t>Standards!</a:t>
            </a:r>
            <a:endParaRPr lang="en-US" sz="1800" b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22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 standard is:</a:t>
            </a:r>
          </a:p>
          <a:p>
            <a:r>
              <a:rPr lang="en-GB" dirty="0" smtClean="0"/>
              <a:t>A documented agreement</a:t>
            </a:r>
          </a:p>
          <a:p>
            <a:r>
              <a:rPr lang="en-GB" dirty="0" smtClean="0"/>
              <a:t>Among an identified population</a:t>
            </a:r>
          </a:p>
          <a:p>
            <a:r>
              <a:rPr lang="en-GB" dirty="0" smtClean="0"/>
              <a:t>Containing technical specifications or other criteria</a:t>
            </a:r>
          </a:p>
          <a:p>
            <a:r>
              <a:rPr lang="en-GB" dirty="0" smtClean="0"/>
              <a:t>To be used as rules, guidelines or definitions of characteristics</a:t>
            </a:r>
          </a:p>
          <a:p>
            <a:r>
              <a:rPr lang="en-GB" dirty="0" smtClean="0"/>
              <a:t>To ensure that materials, products, processes and services </a:t>
            </a:r>
            <a:r>
              <a:rPr lang="en-GB" dirty="0"/>
              <a:t>a</a:t>
            </a:r>
            <a:r>
              <a:rPr lang="en-GB" dirty="0" smtClean="0"/>
              <a:t>re fit for purpose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5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 of information agreements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Customer</a:t>
            </a:r>
          </a:p>
          <a:p>
            <a:pPr lvl="1"/>
            <a:r>
              <a:rPr lang="en-GB" dirty="0" smtClean="0"/>
              <a:t>Common interface from multiple suppliers</a:t>
            </a:r>
          </a:p>
          <a:p>
            <a:pPr lvl="1"/>
            <a:r>
              <a:rPr lang="en-GB" dirty="0" smtClean="0"/>
              <a:t>Interoperation across products</a:t>
            </a:r>
          </a:p>
          <a:p>
            <a:r>
              <a:rPr lang="en-GB" dirty="0" smtClean="0"/>
              <a:t>Supply network</a:t>
            </a:r>
          </a:p>
          <a:p>
            <a:pPr lvl="1"/>
            <a:r>
              <a:rPr lang="en-GB" dirty="0" smtClean="0"/>
              <a:t>Single interface to multiple customers</a:t>
            </a:r>
          </a:p>
          <a:p>
            <a:r>
              <a:rPr lang="en-GB" dirty="0" smtClean="0"/>
              <a:t>Tool vendor </a:t>
            </a:r>
          </a:p>
          <a:p>
            <a:pPr lvl="1"/>
            <a:r>
              <a:rPr lang="en-GB" dirty="0" smtClean="0"/>
              <a:t>Bigger market for same software</a:t>
            </a:r>
          </a:p>
          <a:p>
            <a:pPr lvl="1"/>
            <a:r>
              <a:rPr lang="en-GB" dirty="0" smtClean="0"/>
              <a:t>Improved reliability</a:t>
            </a:r>
          </a:p>
          <a:p>
            <a:r>
              <a:rPr lang="en-GB" dirty="0" smtClean="0"/>
              <a:t>Interoperability</a:t>
            </a:r>
          </a:p>
          <a:p>
            <a:r>
              <a:rPr lang="en-GB" dirty="0" smtClean="0"/>
              <a:t>Common understanding of meaning</a:t>
            </a:r>
          </a:p>
          <a:p>
            <a:r>
              <a:rPr lang="en-GB" dirty="0" smtClean="0"/>
              <a:t>Protection of information against changes in IT over time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42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28600" y="1138238"/>
            <a:ext cx="8610600" cy="449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High Level Framework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5862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i="1">
                <a:solidFill>
                  <a:schemeClr val="accent2"/>
                </a:solidFill>
                <a:latin typeface="Arial Black" pitchFamily="34" charset="0"/>
              </a:rPr>
              <a:t>Key Components for Building Interoperability</a:t>
            </a: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 rot="10800000">
            <a:off x="7524750" y="2439988"/>
            <a:ext cx="1106488" cy="1708150"/>
          </a:xfrm>
          <a:prstGeom prst="rightArrow">
            <a:avLst>
              <a:gd name="adj1" fmla="val 64046"/>
              <a:gd name="adj2" fmla="val 23528"/>
            </a:avLst>
          </a:prstGeom>
          <a:solidFill>
            <a:srgbClr val="33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7648575" y="3035300"/>
            <a:ext cx="9715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400">
                <a:solidFill>
                  <a:schemeClr val="bg1"/>
                </a:solidFill>
              </a:rPr>
              <a:t>Business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Partner</a:t>
            </a:r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563563" y="2439988"/>
            <a:ext cx="1106487" cy="1708150"/>
          </a:xfrm>
          <a:prstGeom prst="rightArrow">
            <a:avLst>
              <a:gd name="adj1" fmla="val 64046"/>
              <a:gd name="adj2" fmla="val 23528"/>
            </a:avLst>
          </a:prstGeom>
          <a:solidFill>
            <a:srgbClr val="33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622859" y="2928938"/>
            <a:ext cx="10005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en-US" sz="1400" dirty="0" smtClean="0">
              <a:solidFill>
                <a:schemeClr val="bg1"/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Company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7364413" y="1584325"/>
            <a:ext cx="554037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1295400" y="1584325"/>
            <a:ext cx="554038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903413" y="4605338"/>
            <a:ext cx="53292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600"/>
              <a:t>Technical Environment</a:t>
            </a:r>
          </a:p>
          <a:p>
            <a:pPr algn="ctr"/>
            <a:r>
              <a:rPr lang="en-GB" sz="1600"/>
              <a:t>(Framework is product &amp; company agnostic)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903413" y="1365250"/>
            <a:ext cx="53292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600"/>
              <a:t>Business Applications</a:t>
            </a:r>
          </a:p>
          <a:p>
            <a:pPr algn="ctr"/>
            <a:r>
              <a:rPr lang="en-GB" sz="1600"/>
              <a:t>(Company Specific)</a:t>
            </a:r>
          </a:p>
        </p:txBody>
      </p:sp>
      <p:sp>
        <p:nvSpPr>
          <p:cNvPr id="18445" name="AutoShape 13"/>
          <p:cNvSpPr>
            <a:spLocks noChangeArrowheads="1"/>
          </p:cNvSpPr>
          <p:nvPr/>
        </p:nvSpPr>
        <p:spPr bwMode="auto">
          <a:xfrm rot="-5400000">
            <a:off x="3488531" y="788194"/>
            <a:ext cx="2160588" cy="5041900"/>
          </a:xfrm>
          <a:prstGeom prst="can">
            <a:avLst>
              <a:gd name="adj" fmla="val 15752"/>
            </a:avLst>
          </a:prstGeom>
          <a:solidFill>
            <a:srgbClr val="0066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lang="en-GB" b="0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2590800" y="2517775"/>
            <a:ext cx="3673475" cy="287338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Business scenarios</a:t>
            </a: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2590800" y="3957638"/>
            <a:ext cx="3673475" cy="287337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AIA Guidelines</a:t>
            </a: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3743325" y="3424238"/>
            <a:ext cx="2520950" cy="4572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IT Services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3743325" y="2876550"/>
            <a:ext cx="1223963" cy="4572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5111750" y="2876550"/>
            <a:ext cx="1150938" cy="4572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 rot="10800000">
            <a:off x="2590800" y="2876550"/>
            <a:ext cx="504825" cy="1008063"/>
          </a:xfrm>
          <a:prstGeom prst="rect">
            <a:avLst/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Security</a:t>
            </a: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 rot="-5400000">
            <a:off x="5718969" y="3134519"/>
            <a:ext cx="1727200" cy="493712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Registry</a:t>
            </a:r>
          </a:p>
          <a:p>
            <a:pPr algn="ctr"/>
            <a:r>
              <a:rPr lang="en-GB" sz="1400">
                <a:solidFill>
                  <a:schemeClr val="bg1"/>
                </a:solidFill>
              </a:rPr>
              <a:t>Repository</a:t>
            </a:r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3467100" y="2212975"/>
            <a:ext cx="2232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sz="1400">
                <a:solidFill>
                  <a:schemeClr val="bg1"/>
                </a:solidFill>
              </a:rPr>
              <a:t>“Information Backbone”</a:t>
            </a: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 rot="10800000">
            <a:off x="3171825" y="2873375"/>
            <a:ext cx="504825" cy="1008063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r>
              <a:rPr lang="en-GB" sz="1400">
                <a:solidFill>
                  <a:schemeClr val="bg1"/>
                </a:solidFill>
              </a:rPr>
              <a:t>Contractual</a:t>
            </a:r>
          </a:p>
          <a:p>
            <a:pPr algn="ctr"/>
            <a:r>
              <a:rPr lang="en-GB" sz="1400">
                <a:solidFill>
                  <a:schemeClr val="bg1"/>
                </a:solidFill>
              </a:rPr>
              <a:t>Regulatory</a:t>
            </a:r>
          </a:p>
        </p:txBody>
      </p:sp>
    </p:spTree>
    <p:extLst>
      <p:ext uri="{BB962C8B-B14F-4D97-AF65-F5344CB8AC3E}">
        <p14:creationId xmlns:p14="http://schemas.microsoft.com/office/powerpoint/2010/main" val="2155548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6200" y="1066800"/>
            <a:ext cx="8915400" cy="5715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Component Framework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438400" y="1600200"/>
            <a:ext cx="6026150" cy="3003550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09600" y="1143000"/>
            <a:ext cx="7848600" cy="40481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Business scenarios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511425" y="1946275"/>
            <a:ext cx="1936750" cy="14906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Process models</a:t>
            </a:r>
          </a:p>
          <a:p>
            <a:pPr algn="ctr" eaLnBrk="0" hangingPunct="0"/>
            <a:endParaRPr lang="en-GB" sz="1400">
              <a:solidFill>
                <a:schemeClr val="bg1"/>
              </a:solidFill>
            </a:endParaRPr>
          </a:p>
          <a:p>
            <a:pPr algn="ctr" eaLnBrk="0" hangingPunct="0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594350" y="1946275"/>
            <a:ext cx="2795588" cy="1490663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/>
              <a:t>Information content/components</a:t>
            </a:r>
          </a:p>
          <a:p>
            <a:pPr algn="ctr" eaLnBrk="0" hangingPunct="0"/>
            <a:r>
              <a:rPr lang="en-GB" sz="1400" b="0"/>
              <a:t>Classification schemes</a:t>
            </a:r>
          </a:p>
          <a:p>
            <a:pPr algn="ctr" eaLnBrk="0" hangingPunct="0"/>
            <a:r>
              <a:rPr lang="en-GB" sz="1400" b="0"/>
              <a:t>Component libraries</a:t>
            </a:r>
          </a:p>
          <a:p>
            <a:pPr algn="ctr" eaLnBrk="0" hangingPunct="0"/>
            <a:r>
              <a:rPr lang="en-GB" sz="1400" b="0"/>
              <a:t>Enterprise data and metadata</a:t>
            </a:r>
          </a:p>
          <a:p>
            <a:pPr algn="ctr" eaLnBrk="0" hangingPunct="0"/>
            <a:r>
              <a:rPr lang="en-GB" sz="1400" b="0"/>
              <a:t>Reference data</a:t>
            </a:r>
          </a:p>
          <a:p>
            <a:pPr algn="ctr" eaLnBrk="0" hangingPunct="0"/>
            <a:r>
              <a:rPr lang="en-GB" sz="1400" b="0"/>
              <a:t>Identifiers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509838" y="3516313"/>
            <a:ext cx="1916112" cy="630237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Process definition mechanisms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4502150" y="3516313"/>
            <a:ext cx="3886200" cy="598487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/>
              <a:t>Information definition mechanisms</a:t>
            </a: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509838" y="4637088"/>
            <a:ext cx="5880100" cy="365125"/>
          </a:xfrm>
          <a:prstGeom prst="rect">
            <a:avLst/>
          </a:prstGeom>
          <a:solidFill>
            <a:srgbClr val="00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Representation options</a:t>
            </a: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2509838" y="5056188"/>
            <a:ext cx="5878512" cy="365125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Transport options</a:t>
            </a:r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509838" y="5475288"/>
            <a:ext cx="5878512" cy="365125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Networks  </a:t>
            </a: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 flipV="1">
            <a:off x="8534400" y="1143000"/>
            <a:ext cx="357188" cy="5116513"/>
          </a:xfrm>
          <a:prstGeom prst="rect">
            <a:avLst/>
          </a:prstGeom>
          <a:solidFill>
            <a:srgbClr val="BBE0E3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r>
              <a:rPr lang="en-GB" sz="1400"/>
              <a:t>Conformance and interoperability testing</a:t>
            </a:r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 flipV="1">
            <a:off x="1625600" y="1600200"/>
            <a:ext cx="355600" cy="4659313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Constraints</a:t>
            </a:r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 flipV="1">
            <a:off x="2057400" y="1600200"/>
            <a:ext cx="357188" cy="4659313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Contractual and regulatory</a:t>
            </a: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 flipV="1">
            <a:off x="1219200" y="1600200"/>
            <a:ext cx="357188" cy="4659313"/>
          </a:xfrm>
          <a:prstGeom prst="rect">
            <a:avLst/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Security</a:t>
            </a:r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 flipV="1">
            <a:off x="639763" y="1600200"/>
            <a:ext cx="503237" cy="4659313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 eaLnBrk="0" hangingPunct="0"/>
            <a:r>
              <a:rPr lang="en-GB" sz="1400"/>
              <a:t>Registry/Repository </a:t>
            </a:r>
          </a:p>
          <a:p>
            <a:pPr algn="ctr" eaLnBrk="0" hangingPunct="0"/>
            <a:r>
              <a:rPr lang="en-GB" sz="1400"/>
              <a:t>for Discovery, Presence, Availability</a:t>
            </a: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349750" y="1600200"/>
            <a:ext cx="23415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sz="1400"/>
              <a:t>Semantics - Terminology </a:t>
            </a:r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 flipV="1">
            <a:off x="212725" y="1143000"/>
            <a:ext cx="357188" cy="5116513"/>
          </a:xfrm>
          <a:prstGeom prst="rect">
            <a:avLst/>
          </a:prstGeom>
          <a:solidFill>
            <a:srgbClr val="BBE0E3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r>
              <a:rPr lang="en-GB" sz="1400"/>
              <a:t>Service assembly</a:t>
            </a:r>
          </a:p>
        </p:txBody>
      </p: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2509838" y="5915025"/>
            <a:ext cx="5876925" cy="365125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Physical representation</a:t>
            </a:r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4519613" y="1946275"/>
            <a:ext cx="1003300" cy="1490663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/>
              <a:t>Data</a:t>
            </a:r>
          </a:p>
          <a:p>
            <a:pPr algn="ctr" eaLnBrk="0" hangingPunct="0"/>
            <a:r>
              <a:rPr lang="en-GB" sz="1400"/>
              <a:t>Assembly</a:t>
            </a:r>
          </a:p>
          <a:p>
            <a:pPr algn="ctr" eaLnBrk="0" hangingPunct="0"/>
            <a:endParaRPr lang="en-GB" sz="1400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2509838" y="4222750"/>
            <a:ext cx="5876925" cy="365125"/>
          </a:xfrm>
          <a:prstGeom prst="rect">
            <a:avLst/>
          </a:prstGeom>
          <a:solidFill>
            <a:srgbClr val="00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>
                <a:solidFill>
                  <a:schemeClr val="bg1"/>
                </a:solidFill>
              </a:rPr>
              <a:t>Service definition mechanisms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152400" y="6335713"/>
            <a:ext cx="8763000" cy="365125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GB" sz="1400" dirty="0" smtClean="0">
                <a:solidFill>
                  <a:schemeClr val="bg1"/>
                </a:solidFill>
              </a:rPr>
              <a:t>Guidelines </a:t>
            </a:r>
            <a:r>
              <a:rPr lang="en-GB" sz="1400" dirty="0">
                <a:solidFill>
                  <a:schemeClr val="bg1"/>
                </a:solidFill>
              </a:rPr>
              <a:t>(Design, Build, Operate)</a:t>
            </a:r>
          </a:p>
        </p:txBody>
      </p:sp>
    </p:spTree>
    <p:extLst>
      <p:ext uri="{BB962C8B-B14F-4D97-AF65-F5344CB8AC3E}">
        <p14:creationId xmlns:p14="http://schemas.microsoft.com/office/powerpoint/2010/main" val="11079542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0"/>
              <a:t>Joint Information Standards Co-ordination Team (JISCOT)</a:t>
            </a: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609600" y="1066800"/>
            <a:ext cx="8001000" cy="510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2971800" y="1981200"/>
            <a:ext cx="5257800" cy="4038600"/>
          </a:xfrm>
          <a:prstGeom prst="rect">
            <a:avLst/>
          </a:prstGeom>
          <a:solidFill>
            <a:srgbClr val="BBE0E3">
              <a:alpha val="7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r"/>
            <a:r>
              <a:rPr lang="en-US" i="1"/>
              <a:t>Definition Process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3124200" y="2133600"/>
            <a:ext cx="1219200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Delivering Business Solutions</a:t>
            </a:r>
          </a:p>
        </p:txBody>
      </p:sp>
      <p:sp>
        <p:nvSpPr>
          <p:cNvPr id="3079" name="Text Box 6"/>
          <p:cNvSpPr txBox="1">
            <a:spLocks noChangeArrowheads="1"/>
          </p:cNvSpPr>
          <p:nvPr/>
        </p:nvSpPr>
        <p:spPr bwMode="auto">
          <a:xfrm>
            <a:off x="914400" y="1600200"/>
            <a:ext cx="1285875" cy="376238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Scenarios</a:t>
            </a:r>
          </a:p>
        </p:txBody>
      </p:sp>
      <p:sp>
        <p:nvSpPr>
          <p:cNvPr id="3080" name="Text Box 7"/>
          <p:cNvSpPr txBox="1">
            <a:spLocks noChangeArrowheads="1"/>
          </p:cNvSpPr>
          <p:nvPr/>
        </p:nvSpPr>
        <p:spPr bwMode="auto">
          <a:xfrm>
            <a:off x="4648200" y="3657600"/>
            <a:ext cx="1524000" cy="376238"/>
          </a:xfrm>
          <a:prstGeom prst="rect">
            <a:avLst/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Security</a:t>
            </a:r>
          </a:p>
        </p:txBody>
      </p:sp>
      <p:sp>
        <p:nvSpPr>
          <p:cNvPr id="3081" name="Text Box 8"/>
          <p:cNvSpPr txBox="1">
            <a:spLocks noChangeArrowheads="1"/>
          </p:cNvSpPr>
          <p:nvPr/>
        </p:nvSpPr>
        <p:spPr bwMode="auto">
          <a:xfrm>
            <a:off x="6705600" y="3962400"/>
            <a:ext cx="1400175" cy="376238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IT Services</a:t>
            </a:r>
          </a:p>
        </p:txBody>
      </p:sp>
      <p:cxnSp>
        <p:nvCxnSpPr>
          <p:cNvPr id="3082" name="AutoShape 9"/>
          <p:cNvCxnSpPr>
            <a:cxnSpLocks noChangeShapeType="1"/>
            <a:stCxn id="3094" idx="3"/>
            <a:endCxn id="3081" idx="0"/>
          </p:cNvCxnSpPr>
          <p:nvPr/>
        </p:nvCxnSpPr>
        <p:spPr bwMode="auto">
          <a:xfrm>
            <a:off x="6248400" y="3505200"/>
            <a:ext cx="1157288" cy="4572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83" name="AutoShape 10"/>
          <p:cNvCxnSpPr>
            <a:cxnSpLocks noChangeShapeType="1"/>
            <a:stCxn id="3081" idx="3"/>
            <a:endCxn id="3079" idx="0"/>
          </p:cNvCxnSpPr>
          <p:nvPr/>
        </p:nvCxnSpPr>
        <p:spPr bwMode="auto">
          <a:xfrm flipH="1" flipV="1">
            <a:off x="1557338" y="1600200"/>
            <a:ext cx="6548437" cy="2551113"/>
          </a:xfrm>
          <a:prstGeom prst="bentConnector4">
            <a:avLst>
              <a:gd name="adj1" fmla="val -3491"/>
              <a:gd name="adj2" fmla="val 108963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84" name="Text Box 11"/>
          <p:cNvSpPr txBox="1">
            <a:spLocks noChangeArrowheads="1"/>
          </p:cNvSpPr>
          <p:nvPr/>
        </p:nvSpPr>
        <p:spPr bwMode="auto">
          <a:xfrm>
            <a:off x="2165350" y="1498600"/>
            <a:ext cx="1316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/>
              <a:t>Composed of</a:t>
            </a:r>
          </a:p>
        </p:txBody>
      </p:sp>
      <p:sp>
        <p:nvSpPr>
          <p:cNvPr id="3085" name="Text Box 12"/>
          <p:cNvSpPr txBox="1">
            <a:spLocks noChangeArrowheads="1"/>
          </p:cNvSpPr>
          <p:nvPr/>
        </p:nvSpPr>
        <p:spPr bwMode="auto">
          <a:xfrm>
            <a:off x="4343400" y="2351088"/>
            <a:ext cx="1473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/>
              <a:t>Constrained by</a:t>
            </a:r>
          </a:p>
        </p:txBody>
      </p:sp>
      <p:sp>
        <p:nvSpPr>
          <p:cNvPr id="3086" name="Text Box 13"/>
          <p:cNvSpPr txBox="1">
            <a:spLocks noChangeArrowheads="1"/>
          </p:cNvSpPr>
          <p:nvPr/>
        </p:nvSpPr>
        <p:spPr bwMode="auto">
          <a:xfrm>
            <a:off x="6248400" y="3189288"/>
            <a:ext cx="1238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/>
              <a:t>Delivered by</a:t>
            </a:r>
          </a:p>
        </p:txBody>
      </p:sp>
      <p:sp>
        <p:nvSpPr>
          <p:cNvPr id="3087" name="Text Box 14"/>
          <p:cNvSpPr txBox="1">
            <a:spLocks noChangeArrowheads="1"/>
          </p:cNvSpPr>
          <p:nvPr/>
        </p:nvSpPr>
        <p:spPr bwMode="auto">
          <a:xfrm>
            <a:off x="6934200" y="1371600"/>
            <a:ext cx="1346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/>
              <a:t>Which Enable</a:t>
            </a:r>
          </a:p>
        </p:txBody>
      </p:sp>
      <p:sp>
        <p:nvSpPr>
          <p:cNvPr id="3088" name="Text Box 15"/>
          <p:cNvSpPr txBox="1">
            <a:spLocks noChangeArrowheads="1"/>
          </p:cNvSpPr>
          <p:nvPr/>
        </p:nvSpPr>
        <p:spPr bwMode="auto">
          <a:xfrm>
            <a:off x="3048000" y="4657725"/>
            <a:ext cx="5105400" cy="376238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Design Guidelines</a:t>
            </a:r>
          </a:p>
        </p:txBody>
      </p:sp>
      <p:sp>
        <p:nvSpPr>
          <p:cNvPr id="3089" name="Text Box 16"/>
          <p:cNvSpPr txBox="1">
            <a:spLocks noChangeArrowheads="1"/>
          </p:cNvSpPr>
          <p:nvPr/>
        </p:nvSpPr>
        <p:spPr bwMode="auto">
          <a:xfrm>
            <a:off x="3048000" y="5114925"/>
            <a:ext cx="5105400" cy="376238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Implementation Guidelines</a:t>
            </a:r>
          </a:p>
        </p:txBody>
      </p:sp>
      <p:sp>
        <p:nvSpPr>
          <p:cNvPr id="3090" name="Text Box 17"/>
          <p:cNvSpPr txBox="1">
            <a:spLocks noChangeArrowheads="1"/>
          </p:cNvSpPr>
          <p:nvPr/>
        </p:nvSpPr>
        <p:spPr bwMode="auto">
          <a:xfrm>
            <a:off x="3048000" y="5572125"/>
            <a:ext cx="5105400" cy="376238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Operational Guidelines</a:t>
            </a:r>
          </a:p>
        </p:txBody>
      </p:sp>
      <p:sp>
        <p:nvSpPr>
          <p:cNvPr id="3091" name="Text Box 18"/>
          <p:cNvSpPr txBox="1">
            <a:spLocks noChangeArrowheads="1"/>
          </p:cNvSpPr>
          <p:nvPr/>
        </p:nvSpPr>
        <p:spPr bwMode="auto">
          <a:xfrm>
            <a:off x="3200400" y="2667000"/>
            <a:ext cx="1066800" cy="376238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3092" name="Text Box 19"/>
          <p:cNvSpPr txBox="1">
            <a:spLocks noChangeArrowheads="1"/>
          </p:cNvSpPr>
          <p:nvPr/>
        </p:nvSpPr>
        <p:spPr bwMode="auto">
          <a:xfrm>
            <a:off x="4648200" y="2971800"/>
            <a:ext cx="1524000" cy="650875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Contract &amp; </a:t>
            </a:r>
          </a:p>
          <a:p>
            <a:pPr algn="ctr" eaLnBrk="1" hangingPunct="1"/>
            <a:r>
              <a:rPr lang="en-US">
                <a:solidFill>
                  <a:schemeClr val="bg1"/>
                </a:solidFill>
              </a:rPr>
              <a:t>Regulatory</a:t>
            </a:r>
          </a:p>
        </p:txBody>
      </p:sp>
      <p:sp>
        <p:nvSpPr>
          <p:cNvPr id="3093" name="Text Box 20"/>
          <p:cNvSpPr txBox="1">
            <a:spLocks noChangeArrowheads="1"/>
          </p:cNvSpPr>
          <p:nvPr/>
        </p:nvSpPr>
        <p:spPr bwMode="auto">
          <a:xfrm>
            <a:off x="3200400" y="2209800"/>
            <a:ext cx="1082675" cy="376238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Process</a:t>
            </a:r>
          </a:p>
        </p:txBody>
      </p:sp>
      <p:sp>
        <p:nvSpPr>
          <p:cNvPr id="3094" name="Rectangle 21"/>
          <p:cNvSpPr>
            <a:spLocks noChangeArrowheads="1"/>
          </p:cNvSpPr>
          <p:nvPr/>
        </p:nvSpPr>
        <p:spPr bwMode="auto">
          <a:xfrm>
            <a:off x="4572000" y="2895600"/>
            <a:ext cx="1676400" cy="121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cxnSp>
        <p:nvCxnSpPr>
          <p:cNvPr id="3095" name="AutoShape 22"/>
          <p:cNvCxnSpPr>
            <a:cxnSpLocks noChangeShapeType="1"/>
            <a:stCxn id="3079" idx="3"/>
            <a:endCxn id="3077" idx="0"/>
          </p:cNvCxnSpPr>
          <p:nvPr/>
        </p:nvCxnSpPr>
        <p:spPr bwMode="auto">
          <a:xfrm>
            <a:off x="2200275" y="1789113"/>
            <a:ext cx="1533525" cy="344487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6" name="AutoShape 23"/>
          <p:cNvCxnSpPr>
            <a:cxnSpLocks noChangeShapeType="1"/>
            <a:stCxn id="3077" idx="3"/>
            <a:endCxn id="3094" idx="0"/>
          </p:cNvCxnSpPr>
          <p:nvPr/>
        </p:nvCxnSpPr>
        <p:spPr bwMode="auto">
          <a:xfrm>
            <a:off x="4343400" y="2628900"/>
            <a:ext cx="1066800" cy="2667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97" name="Line 24"/>
          <p:cNvSpPr>
            <a:spLocks noChangeShapeType="1"/>
          </p:cNvSpPr>
          <p:nvPr/>
        </p:nvSpPr>
        <p:spPr bwMode="auto">
          <a:xfrm>
            <a:off x="3733800" y="31242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98" name="Line 25"/>
          <p:cNvSpPr>
            <a:spLocks noChangeShapeType="1"/>
          </p:cNvSpPr>
          <p:nvPr/>
        </p:nvSpPr>
        <p:spPr bwMode="auto">
          <a:xfrm>
            <a:off x="5410200" y="4114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99" name="Line 26"/>
          <p:cNvSpPr>
            <a:spLocks noChangeShapeType="1"/>
          </p:cNvSpPr>
          <p:nvPr/>
        </p:nvSpPr>
        <p:spPr bwMode="auto">
          <a:xfrm>
            <a:off x="7391400" y="43434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00" name="Text Box 27"/>
          <p:cNvSpPr txBox="1">
            <a:spLocks noChangeArrowheads="1"/>
          </p:cNvSpPr>
          <p:nvPr/>
        </p:nvSpPr>
        <p:spPr bwMode="auto">
          <a:xfrm>
            <a:off x="533400" y="2057400"/>
            <a:ext cx="22098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i="1"/>
              <a:t>Scenarios form the basis for defining solutions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needs to agree?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3429000" y="1524000"/>
            <a:ext cx="3746500" cy="43053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algn="ctr"/>
            <a:r>
              <a:rPr lang="en-GB" dirty="0" smtClean="0"/>
              <a:t>Aerospace </a:t>
            </a:r>
            <a:r>
              <a:rPr lang="en-GB" dirty="0"/>
              <a:t>and </a:t>
            </a:r>
            <a:r>
              <a:rPr lang="en-GB" dirty="0" smtClean="0"/>
              <a:t>defence </a:t>
            </a:r>
            <a:r>
              <a:rPr lang="en-GB" dirty="0"/>
              <a:t>is </a:t>
            </a:r>
            <a:r>
              <a:rPr lang="en-GB" dirty="0" smtClean="0"/>
              <a:t>a global sector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82600" y="1414492"/>
            <a:ext cx="1803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International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Regional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National 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Sectoral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Company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Project</a:t>
            </a:r>
            <a:endParaRPr lang="en-GB" dirty="0"/>
          </a:p>
        </p:txBody>
      </p:sp>
      <p:sp>
        <p:nvSpPr>
          <p:cNvPr id="6" name="Up Arrow 5"/>
          <p:cNvSpPr/>
          <p:nvPr/>
        </p:nvSpPr>
        <p:spPr bwMode="auto">
          <a:xfrm>
            <a:off x="2286000" y="1524000"/>
            <a:ext cx="774700" cy="4305300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270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Scope</a:t>
            </a:r>
            <a:r>
              <a:rPr kumimoji="0" lang="en-GB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of agreement</a:t>
            </a:r>
            <a:endParaRPr kumimoji="0" lang="en-GB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Up Arrow 6"/>
          <p:cNvSpPr/>
          <p:nvPr/>
        </p:nvSpPr>
        <p:spPr bwMode="auto">
          <a:xfrm flipV="1">
            <a:off x="7658100" y="1523999"/>
            <a:ext cx="774700" cy="4305300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270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Ease of agreement</a:t>
            </a:r>
          </a:p>
        </p:txBody>
      </p:sp>
      <p:sp>
        <p:nvSpPr>
          <p:cNvPr id="8" name="Up Arrow 7"/>
          <p:cNvSpPr/>
          <p:nvPr/>
        </p:nvSpPr>
        <p:spPr bwMode="auto">
          <a:xfrm>
            <a:off x="4889500" y="1473200"/>
            <a:ext cx="901700" cy="1968500"/>
          </a:xfrm>
          <a:prstGeom prst="up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05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0"/>
              <a:t>Joint Information Standards Co-ordination Team (JISCOT)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JISCOT – Driving the standards we need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 smtClean="0"/>
              <a:t>Looking at the processes we need to support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Identifying the key standards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Designating Industry and MoD leads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Supporting UK groups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Tracking the development of key standards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Addressing key issues for the UK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Engaging with the developers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Monitoring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Participating where necessary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Publicising the strategy and deliverables</a:t>
            </a: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Regular </a:t>
            </a:r>
            <a:r>
              <a:rPr lang="en-GB" dirty="0" err="1" smtClean="0"/>
              <a:t>telecons</a:t>
            </a:r>
            <a:r>
              <a:rPr lang="en-GB" dirty="0" smtClean="0"/>
              <a:t> to address issues</a:t>
            </a:r>
          </a:p>
          <a:p>
            <a:pPr eaLnBrk="1" hangingPunct="1">
              <a:lnSpc>
                <a:spcPct val="90000"/>
              </a:lnSpc>
            </a:pPr>
            <a:endParaRPr lang="en-GB" dirty="0" smtClean="0"/>
          </a:p>
          <a:p>
            <a:pPr eaLnBrk="1" hangingPunct="1">
              <a:lnSpc>
                <a:spcPct val="90000"/>
              </a:lnSpc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52BA"/>
                </a:solidFill>
              </a:rPr>
              <a:t>ASD</a:t>
            </a:r>
            <a:r>
              <a:rPr lang="en-US" sz="3200" dirty="0">
                <a:solidFill>
                  <a:srgbClr val="0550A3"/>
                </a:solidFill>
              </a:rPr>
              <a:t> </a:t>
            </a:r>
            <a:r>
              <a:rPr lang="en-US" dirty="0">
                <a:solidFill>
                  <a:srgbClr val="0052BA"/>
                </a:solidFill>
              </a:rPr>
              <a:t>Radar </a:t>
            </a:r>
            <a:r>
              <a:rPr lang="en-US" dirty="0" smtClean="0">
                <a:solidFill>
                  <a:srgbClr val="0052BA"/>
                </a:solidFill>
              </a:rPr>
              <a:t>screen</a:t>
            </a:r>
            <a:endParaRPr lang="en-GB" dirty="0"/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546225" y="921250"/>
            <a:ext cx="5902325" cy="5902325"/>
          </a:xfrm>
          <a:prstGeom prst="ellipse">
            <a:avLst/>
          </a:prstGeom>
          <a:solidFill>
            <a:srgbClr val="FF7C80">
              <a:alpha val="78822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GB" sz="800"/>
              <a:t>d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2608263" y="1983287"/>
            <a:ext cx="3778250" cy="3778250"/>
          </a:xfrm>
          <a:prstGeom prst="ellipse">
            <a:avLst/>
          </a:prstGeom>
          <a:solidFill>
            <a:srgbClr val="FFFF99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742950" indent="-285750" algn="ctr">
              <a:spcBef>
                <a:spcPct val="20000"/>
              </a:spcBef>
              <a:buClr>
                <a:srgbClr val="CC0000"/>
              </a:buClr>
              <a:buFontTx/>
              <a:buChar char="•"/>
            </a:pPr>
            <a:r>
              <a:rPr lang="en-US" b="1">
                <a:solidFill>
                  <a:schemeClr val="accent2"/>
                </a:solidFill>
              </a:rPr>
              <a:t>Supplier</a:t>
            </a:r>
          </a:p>
          <a:p>
            <a:pPr marL="742950" indent="-285750" algn="ctr">
              <a:spcBef>
                <a:spcPct val="20000"/>
              </a:spcBef>
              <a:buClr>
                <a:srgbClr val="CC0000"/>
              </a:buClr>
              <a:buFontTx/>
              <a:buChar char="•"/>
            </a:pPr>
            <a:r>
              <a:rPr lang="en-US" b="1">
                <a:solidFill>
                  <a:schemeClr val="accent2"/>
                </a:solidFill>
              </a:rPr>
              <a:t>UID</a:t>
            </a:r>
          </a:p>
          <a:p>
            <a:pPr marL="742950" indent="-285750" algn="ctr">
              <a:spcBef>
                <a:spcPct val="20000"/>
              </a:spcBef>
              <a:buClr>
                <a:srgbClr val="CC0000"/>
              </a:buClr>
              <a:buFontTx/>
              <a:buChar char="•"/>
            </a:pPr>
            <a:endParaRPr lang="en-GB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3471863" y="2846887"/>
            <a:ext cx="2051050" cy="205105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201082" y="165100"/>
            <a:ext cx="4497373" cy="52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endParaRPr lang="en-US" sz="2800" b="1" dirty="0">
              <a:solidFill>
                <a:srgbClr val="0052BA"/>
              </a:solidFill>
            </a:endParaRP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>
            <a:off x="4497388" y="906962"/>
            <a:ext cx="17462" cy="5897563"/>
          </a:xfrm>
          <a:prstGeom prst="line">
            <a:avLst/>
          </a:prstGeom>
          <a:noFill/>
          <a:ln w="38100">
            <a:solidFill>
              <a:srgbClr val="9966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381000" y="3872412"/>
            <a:ext cx="8458200" cy="0"/>
          </a:xfrm>
          <a:prstGeom prst="line">
            <a:avLst/>
          </a:prstGeom>
          <a:noFill/>
          <a:ln w="38100">
            <a:solidFill>
              <a:srgbClr val="9966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7323138" y="1537200"/>
            <a:ext cx="1820862" cy="1006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Monitor</a:t>
            </a:r>
          </a:p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external</a:t>
            </a:r>
          </a:p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development 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367588" y="5261475"/>
            <a:ext cx="1776412" cy="1006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Participate in</a:t>
            </a:r>
          </a:p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external</a:t>
            </a:r>
          </a:p>
          <a:p>
            <a:pPr eaLnBrk="0" hangingPunct="0"/>
            <a:r>
              <a:rPr lang="en-US" sz="2000" b="1">
                <a:solidFill>
                  <a:srgbClr val="000099"/>
                </a:solidFill>
              </a:rPr>
              <a:t>development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360363" y="1474392"/>
            <a:ext cx="1410964" cy="1015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 smtClean="0">
                <a:solidFill>
                  <a:srgbClr val="000099"/>
                </a:solidFill>
              </a:rPr>
              <a:t>Available</a:t>
            </a:r>
          </a:p>
          <a:p>
            <a:pPr eaLnBrk="0" hangingPunct="0"/>
            <a:r>
              <a:rPr lang="fr-FR" sz="2000" b="1" dirty="0" err="1" smtClean="0">
                <a:solidFill>
                  <a:srgbClr val="000099"/>
                </a:solidFill>
              </a:rPr>
              <a:t>external</a:t>
            </a:r>
            <a:endParaRPr lang="en-US" sz="2000" b="1" dirty="0">
              <a:solidFill>
                <a:srgbClr val="000099"/>
              </a:solidFill>
            </a:endParaRPr>
          </a:p>
          <a:p>
            <a:pPr eaLnBrk="0" hangingPunct="0"/>
            <a:r>
              <a:rPr lang="en-US" sz="2000" b="1" dirty="0" smtClean="0">
                <a:solidFill>
                  <a:srgbClr val="000099"/>
                </a:solidFill>
              </a:rPr>
              <a:t>standards</a:t>
            </a:r>
            <a:endParaRPr lang="en-US" sz="2000" b="1" dirty="0">
              <a:solidFill>
                <a:srgbClr val="000099"/>
              </a:solidFill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66700" y="5043987"/>
            <a:ext cx="1751013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0099"/>
                </a:solidFill>
              </a:rPr>
              <a:t>ASD</a:t>
            </a:r>
          </a:p>
          <a:p>
            <a:pPr eaLnBrk="0" hangingPunct="0"/>
            <a:r>
              <a:rPr lang="en-US" sz="2000" b="1" dirty="0">
                <a:solidFill>
                  <a:srgbClr val="000099"/>
                </a:solidFill>
              </a:rPr>
              <a:t>development</a:t>
            </a: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965575" y="2037262"/>
            <a:ext cx="1165225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/>
              <a:t>Candidate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4238625" y="935537"/>
            <a:ext cx="72548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/>
              <a:t>Track</a:t>
            </a: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4108450" y="2926262"/>
            <a:ext cx="9017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400" b="1"/>
              <a:t>Adopted</a:t>
            </a:r>
          </a:p>
        </p:txBody>
      </p:sp>
      <p:sp>
        <p:nvSpPr>
          <p:cNvPr id="19" name="Oval 2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110946" y="1315660"/>
            <a:ext cx="341312" cy="265906"/>
          </a:xfrm>
          <a:prstGeom prst="ellipse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en-GB" sz="800" dirty="0">
                <a:latin typeface="Century Gothic" pitchFamily="34" charset="0"/>
              </a:rPr>
              <a:t>PLCS</a:t>
            </a:r>
          </a:p>
          <a:p>
            <a:pPr algn="ctr">
              <a:lnSpc>
                <a:spcPct val="80000"/>
              </a:lnSpc>
            </a:pPr>
            <a:r>
              <a:rPr lang="en-GB" sz="800" dirty="0">
                <a:latin typeface="Century Gothic" pitchFamily="34" charset="0"/>
              </a:rPr>
              <a:t>DEXs</a:t>
            </a:r>
          </a:p>
        </p:txBody>
      </p:sp>
      <p:sp>
        <p:nvSpPr>
          <p:cNvPr id="20" name="Oval 3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065290" y="4056569"/>
            <a:ext cx="427036" cy="212725"/>
          </a:xfrm>
          <a:prstGeom prst="ellipse">
            <a:avLst/>
          </a:prstGeom>
          <a:solidFill>
            <a:srgbClr val="007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</a:rPr>
              <a:t>S1000D</a:t>
            </a:r>
          </a:p>
        </p:txBody>
      </p:sp>
      <p:sp>
        <p:nvSpPr>
          <p:cNvPr id="21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604589" y="1689303"/>
            <a:ext cx="424503" cy="230038"/>
          </a:xfrm>
          <a:prstGeom prst="ellipse">
            <a:avLst/>
          </a:prstGeom>
          <a:solidFill>
            <a:srgbClr val="FFC000"/>
          </a:solidFill>
          <a:ln w="28575">
            <a:solidFill>
              <a:srgbClr val="EE77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TSCP</a:t>
            </a:r>
          </a:p>
        </p:txBody>
      </p:sp>
      <p:sp>
        <p:nvSpPr>
          <p:cNvPr id="22" name="Oval 3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304171" y="2842888"/>
            <a:ext cx="418307" cy="211287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err="1">
                <a:latin typeface="Century Gothic" pitchFamily="34" charset="0"/>
                <a:cs typeface="Arial" charset="0"/>
              </a:rPr>
              <a:t>ebXML</a:t>
            </a:r>
            <a:endParaRPr lang="en-GB" sz="800" dirty="0">
              <a:latin typeface="Century Gothic" pitchFamily="34" charset="0"/>
              <a:cs typeface="Arial" charset="0"/>
            </a:endParaRPr>
          </a:p>
        </p:txBody>
      </p:sp>
      <p:sp>
        <p:nvSpPr>
          <p:cNvPr id="23" name="Oval 3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323160" y="1182831"/>
            <a:ext cx="450057" cy="211138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OAGIS 9</a:t>
            </a:r>
          </a:p>
        </p:txBody>
      </p:sp>
      <p:sp>
        <p:nvSpPr>
          <p:cNvPr id="24" name="Oval 3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015038" y="2331743"/>
            <a:ext cx="488950" cy="230982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ISO 8000</a:t>
            </a:r>
          </a:p>
        </p:txBody>
      </p:sp>
      <p:sp>
        <p:nvSpPr>
          <p:cNvPr id="25" name="Oval 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911600" y="1182292"/>
            <a:ext cx="481013" cy="292100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RFID</a:t>
            </a:r>
          </a:p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App </a:t>
            </a:r>
            <a:r>
              <a:rPr lang="en-GB" sz="800" dirty="0" err="1">
                <a:latin typeface="Century Gothic" pitchFamily="34" charset="0"/>
                <a:cs typeface="Arial" charset="0"/>
              </a:rPr>
              <a:t>Stds</a:t>
            </a:r>
            <a:endParaRPr lang="en-GB" sz="800" dirty="0">
              <a:latin typeface="Century Gothic" pitchFamily="34" charset="0"/>
              <a:cs typeface="Arial" charset="0"/>
            </a:endParaRPr>
          </a:p>
        </p:txBody>
      </p:sp>
      <p:sp>
        <p:nvSpPr>
          <p:cNvPr id="26" name="Oval 74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698455" y="3119255"/>
            <a:ext cx="651669" cy="265333"/>
          </a:xfrm>
          <a:prstGeom prst="ellipse">
            <a:avLst/>
          </a:prstGeom>
          <a:solidFill>
            <a:schemeClr val="accent3">
              <a:lumMod val="85000"/>
            </a:schemeClr>
          </a:solidFill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3D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Visualisation</a:t>
            </a:r>
          </a:p>
        </p:txBody>
      </p:sp>
      <p:sp>
        <p:nvSpPr>
          <p:cNvPr id="27" name="Oval 8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351695" y="1863519"/>
            <a:ext cx="331974" cy="23953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</a:p>
        </p:txBody>
      </p:sp>
      <p:sp>
        <p:nvSpPr>
          <p:cNvPr id="28" name="Oval 8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917569" y="1632318"/>
            <a:ext cx="381761" cy="236537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err="1">
                <a:latin typeface="Century Gothic" pitchFamily="34" charset="0"/>
              </a:rPr>
              <a:t>SysML</a:t>
            </a:r>
            <a:endParaRPr lang="en-GB" sz="800" dirty="0">
              <a:latin typeface="Century Gothic" pitchFamily="34" charset="0"/>
            </a:endParaRPr>
          </a:p>
        </p:txBody>
      </p:sp>
      <p:sp>
        <p:nvSpPr>
          <p:cNvPr id="29" name="Oval 85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913412" y="2683664"/>
            <a:ext cx="343694" cy="193223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BPMN</a:t>
            </a:r>
          </a:p>
        </p:txBody>
      </p:sp>
      <p:sp>
        <p:nvSpPr>
          <p:cNvPr id="30" name="Oval 8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811776" y="1680774"/>
            <a:ext cx="443706" cy="2815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AP233</a:t>
            </a:r>
          </a:p>
        </p:txBody>
      </p:sp>
      <p:sp>
        <p:nvSpPr>
          <p:cNvPr id="31" name="Oval 8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782994" y="3061410"/>
            <a:ext cx="308770" cy="188118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XPDL</a:t>
            </a:r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331788" y="6528300"/>
            <a:ext cx="159370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 dirty="0"/>
              <a:t>Last revised: </a:t>
            </a:r>
            <a:r>
              <a:rPr lang="en-GB" sz="1000" dirty="0" smtClean="0"/>
              <a:t>2012-09-10</a:t>
            </a:r>
            <a:endParaRPr lang="en-GB" sz="1000" dirty="0"/>
          </a:p>
        </p:txBody>
      </p:sp>
      <p:sp>
        <p:nvSpPr>
          <p:cNvPr id="33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857720" y="3424871"/>
            <a:ext cx="541337" cy="220932"/>
          </a:xfrm>
          <a:prstGeom prst="ellipse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SPEC2000</a:t>
            </a:r>
          </a:p>
        </p:txBody>
      </p:sp>
      <p:sp>
        <p:nvSpPr>
          <p:cNvPr id="34" name="Oval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161632" y="3850980"/>
            <a:ext cx="345700" cy="182966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STE100</a:t>
            </a:r>
          </a:p>
        </p:txBody>
      </p:sp>
      <p:sp>
        <p:nvSpPr>
          <p:cNvPr id="35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683669" y="2429375"/>
            <a:ext cx="419894" cy="254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AP209</a:t>
            </a:r>
          </a:p>
        </p:txBody>
      </p:sp>
      <p:sp>
        <p:nvSpPr>
          <p:cNvPr id="36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732350" y="2080268"/>
            <a:ext cx="473075" cy="2606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AP212</a:t>
            </a:r>
          </a:p>
        </p:txBody>
      </p:sp>
      <p:sp>
        <p:nvSpPr>
          <p:cNvPr id="37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194856" y="2250383"/>
            <a:ext cx="428625" cy="24685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AP235</a:t>
            </a:r>
          </a:p>
        </p:txBody>
      </p:sp>
      <p:sp>
        <p:nvSpPr>
          <p:cNvPr id="38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37397" y="1868855"/>
            <a:ext cx="409575" cy="2730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AP210</a:t>
            </a:r>
          </a:p>
        </p:txBody>
      </p:sp>
      <p:sp>
        <p:nvSpPr>
          <p:cNvPr id="39" name="Line 92"/>
          <p:cNvSpPr>
            <a:spLocks noChangeShapeType="1"/>
          </p:cNvSpPr>
          <p:nvPr/>
        </p:nvSpPr>
        <p:spPr bwMode="auto">
          <a:xfrm flipV="1">
            <a:off x="2573336" y="4482011"/>
            <a:ext cx="246064" cy="10477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0" name="Line 93"/>
          <p:cNvSpPr>
            <a:spLocks noChangeShapeType="1"/>
          </p:cNvSpPr>
          <p:nvPr/>
        </p:nvSpPr>
        <p:spPr bwMode="auto">
          <a:xfrm flipV="1">
            <a:off x="4238624" y="4468890"/>
            <a:ext cx="40184" cy="125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1" name="Line 96"/>
          <p:cNvSpPr>
            <a:spLocks noChangeShapeType="1"/>
          </p:cNvSpPr>
          <p:nvPr/>
        </p:nvSpPr>
        <p:spPr bwMode="auto">
          <a:xfrm flipH="1" flipV="1">
            <a:off x="5496168" y="4531808"/>
            <a:ext cx="296896" cy="1857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2" name="Line 97"/>
          <p:cNvSpPr>
            <a:spLocks noChangeShapeType="1"/>
          </p:cNvSpPr>
          <p:nvPr/>
        </p:nvSpPr>
        <p:spPr bwMode="auto">
          <a:xfrm>
            <a:off x="3952996" y="2792912"/>
            <a:ext cx="155575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3" name="Line 98"/>
          <p:cNvSpPr>
            <a:spLocks noChangeShapeType="1"/>
          </p:cNvSpPr>
          <p:nvPr/>
        </p:nvSpPr>
        <p:spPr bwMode="auto">
          <a:xfrm flipV="1">
            <a:off x="3873500" y="3948612"/>
            <a:ext cx="1524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4" name="Line 99"/>
          <p:cNvSpPr>
            <a:spLocks noChangeShapeType="1"/>
          </p:cNvSpPr>
          <p:nvPr/>
        </p:nvSpPr>
        <p:spPr bwMode="auto">
          <a:xfrm flipV="1">
            <a:off x="3237396" y="4162930"/>
            <a:ext cx="162625" cy="7939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5" name="Line 100"/>
          <p:cNvSpPr>
            <a:spLocks noChangeAspect="1" noChangeShapeType="1"/>
          </p:cNvSpPr>
          <p:nvPr/>
        </p:nvSpPr>
        <p:spPr bwMode="auto">
          <a:xfrm flipV="1">
            <a:off x="3518854" y="4634662"/>
            <a:ext cx="142838" cy="12761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6" name="Line 101"/>
          <p:cNvSpPr>
            <a:spLocks noChangeShapeType="1"/>
          </p:cNvSpPr>
          <p:nvPr/>
        </p:nvSpPr>
        <p:spPr bwMode="auto">
          <a:xfrm>
            <a:off x="3661692" y="3001677"/>
            <a:ext cx="215900" cy="238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47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97897" y="4486779"/>
            <a:ext cx="382587" cy="215900"/>
          </a:xfrm>
          <a:prstGeom prst="ellipse">
            <a:avLst/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S5000F</a:t>
            </a:r>
          </a:p>
        </p:txBody>
      </p:sp>
      <p:sp>
        <p:nvSpPr>
          <p:cNvPr id="48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80924" y="6004437"/>
            <a:ext cx="306388" cy="10795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700" dirty="0" err="1">
                <a:latin typeface="Calibri" pitchFamily="34" charset="0"/>
              </a:rPr>
              <a:t>yy</a:t>
            </a:r>
            <a:endParaRPr lang="en-US" sz="700" dirty="0">
              <a:latin typeface="Calibri" pitchFamily="34" charset="0"/>
            </a:endParaRPr>
          </a:p>
        </p:txBody>
      </p:sp>
      <p:sp>
        <p:nvSpPr>
          <p:cNvPr id="49" name="ZoneTexte 57"/>
          <p:cNvSpPr txBox="1">
            <a:spLocks noChangeArrowheads="1"/>
          </p:cNvSpPr>
          <p:nvPr/>
        </p:nvSpPr>
        <p:spPr bwMode="auto">
          <a:xfrm>
            <a:off x="463512" y="5936174"/>
            <a:ext cx="9286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 dirty="0"/>
              <a:t>Blip available</a:t>
            </a:r>
          </a:p>
        </p:txBody>
      </p:sp>
      <p:sp>
        <p:nvSpPr>
          <p:cNvPr id="50" name="ZoneTexte 59"/>
          <p:cNvSpPr txBox="1">
            <a:spLocks noChangeArrowheads="1"/>
          </p:cNvSpPr>
          <p:nvPr/>
        </p:nvSpPr>
        <p:spPr bwMode="auto">
          <a:xfrm>
            <a:off x="463511" y="6105220"/>
            <a:ext cx="12017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 dirty="0"/>
              <a:t>Blip in preparation</a:t>
            </a:r>
          </a:p>
        </p:txBody>
      </p:sp>
      <p:sp>
        <p:nvSpPr>
          <p:cNvPr id="51" name="Oval 83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86300" y="4443912"/>
            <a:ext cx="452064" cy="232626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ts val="600"/>
              </a:lnSpc>
            </a:pPr>
            <a:r>
              <a:rPr lang="en-GB" sz="800" dirty="0">
                <a:latin typeface="Century Gothic" pitchFamily="34" charset="0"/>
              </a:rPr>
              <a:t>TDP 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700" dirty="0">
                <a:latin typeface="Century Gothic" pitchFamily="34" charset="0"/>
              </a:rPr>
              <a:t>message</a:t>
            </a:r>
          </a:p>
        </p:txBody>
      </p:sp>
      <p:sp>
        <p:nvSpPr>
          <p:cNvPr id="52" name="Oval 8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568434" y="4584182"/>
            <a:ext cx="449261" cy="26670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STEP 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 242</a:t>
            </a:r>
          </a:p>
        </p:txBody>
      </p:sp>
      <p:sp>
        <p:nvSpPr>
          <p:cNvPr id="53" name="Oval 2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964113" y="4086723"/>
            <a:ext cx="398462" cy="26670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US" sz="800">
                <a:latin typeface="Century Gothic" pitchFamily="34" charset="0"/>
              </a:rPr>
              <a:t>Boost</a:t>
            </a:r>
          </a:p>
          <a:p>
            <a:pPr algn="ctr">
              <a:lnSpc>
                <a:spcPct val="85000"/>
              </a:lnSpc>
            </a:pPr>
            <a:r>
              <a:rPr lang="en-US" sz="800">
                <a:latin typeface="Century Gothic" pitchFamily="34" charset="0"/>
              </a:rPr>
              <a:t>Aero</a:t>
            </a:r>
            <a:endParaRPr lang="en-GB" sz="800">
              <a:latin typeface="Century Gothic" pitchFamily="34" charset="0"/>
            </a:endParaRPr>
          </a:p>
        </p:txBody>
      </p:sp>
      <p:sp>
        <p:nvSpPr>
          <p:cNvPr id="54" name="Oval 46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550309" y="5980705"/>
            <a:ext cx="537092" cy="30456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EN9300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LOTAR</a:t>
            </a:r>
          </a:p>
        </p:txBody>
      </p:sp>
      <p:sp>
        <p:nvSpPr>
          <p:cNvPr id="55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95235" y="4722589"/>
            <a:ext cx="418910" cy="198279"/>
          </a:xfrm>
          <a:prstGeom prst="ellipse">
            <a:avLst/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S4000M</a:t>
            </a:r>
          </a:p>
        </p:txBody>
      </p:sp>
      <p:sp>
        <p:nvSpPr>
          <p:cNvPr id="56" name="Oval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469085" y="3953771"/>
            <a:ext cx="439737" cy="200819"/>
          </a:xfrm>
          <a:prstGeom prst="ellipse">
            <a:avLst/>
          </a:prstGeom>
          <a:solidFill>
            <a:srgbClr val="007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</a:rPr>
              <a:t>S2000M</a:t>
            </a:r>
          </a:p>
        </p:txBody>
      </p:sp>
      <p:sp>
        <p:nvSpPr>
          <p:cNvPr id="57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91297" y="2892140"/>
            <a:ext cx="445697" cy="2286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AP214</a:t>
            </a:r>
          </a:p>
        </p:txBody>
      </p:sp>
      <p:sp>
        <p:nvSpPr>
          <p:cNvPr id="58" name="Oval 9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17922" y="2657971"/>
            <a:ext cx="404812" cy="24330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STEP</a:t>
            </a:r>
            <a:br>
              <a:rPr lang="en-GB" sz="800" dirty="0">
                <a:latin typeface="Century Gothic" pitchFamily="34" charset="0"/>
                <a:cs typeface="Arial" charset="0"/>
              </a:rPr>
            </a:br>
            <a:r>
              <a:rPr lang="en-GB" sz="800" dirty="0" smtClean="0">
                <a:latin typeface="Century Gothic" pitchFamily="34" charset="0"/>
                <a:cs typeface="Arial" charset="0"/>
              </a:rPr>
              <a:t>AP203</a:t>
            </a:r>
            <a:endParaRPr lang="en-GB" sz="800" dirty="0">
              <a:latin typeface="Century Gothic" pitchFamily="34" charset="0"/>
              <a:cs typeface="Arial" charset="0"/>
            </a:endParaRPr>
          </a:p>
        </p:txBody>
      </p:sp>
      <p:sp>
        <p:nvSpPr>
          <p:cNvPr id="59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179344" y="1939482"/>
            <a:ext cx="385058" cy="19752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>
                <a:latin typeface="Century Gothic" pitchFamily="34" charset="0"/>
              </a:rPr>
              <a:t>SAML</a:t>
            </a:r>
          </a:p>
        </p:txBody>
      </p:sp>
      <p:sp>
        <p:nvSpPr>
          <p:cNvPr id="60" name="Oval 4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903918" y="4139940"/>
            <a:ext cx="399290" cy="216940"/>
          </a:xfrm>
          <a:prstGeom prst="ellipse">
            <a:avLst/>
          </a:prstGeom>
          <a:solidFill>
            <a:srgbClr val="007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</a:rPr>
              <a:t>S3000L</a:t>
            </a:r>
          </a:p>
        </p:txBody>
      </p:sp>
      <p:sp>
        <p:nvSpPr>
          <p:cNvPr id="61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80924" y="6175851"/>
            <a:ext cx="306388" cy="10321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700" dirty="0" err="1">
                <a:latin typeface="Calibri" pitchFamily="34" charset="0"/>
              </a:rPr>
              <a:t>yy</a:t>
            </a:r>
            <a:endParaRPr lang="en-US" sz="700" dirty="0">
              <a:latin typeface="Calibri" pitchFamily="34" charset="0"/>
            </a:endParaRPr>
          </a:p>
        </p:txBody>
      </p:sp>
      <p:sp>
        <p:nvSpPr>
          <p:cNvPr id="62" name="Line 92"/>
          <p:cNvSpPr>
            <a:spLocks noChangeShapeType="1"/>
          </p:cNvSpPr>
          <p:nvPr/>
        </p:nvSpPr>
        <p:spPr bwMode="auto">
          <a:xfrm flipV="1">
            <a:off x="80923" y="6402886"/>
            <a:ext cx="30638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3" name="ZoneTexte 59"/>
          <p:cNvSpPr txBox="1">
            <a:spLocks noChangeArrowheads="1"/>
          </p:cNvSpPr>
          <p:nvPr/>
        </p:nvSpPr>
        <p:spPr bwMode="auto">
          <a:xfrm>
            <a:off x="463511" y="6280648"/>
            <a:ext cx="1638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 dirty="0"/>
              <a:t>Current ASD SSG actions</a:t>
            </a:r>
          </a:p>
        </p:txBody>
      </p:sp>
      <p:sp>
        <p:nvSpPr>
          <p:cNvPr id="64" name="Line 97"/>
          <p:cNvSpPr>
            <a:spLocks noChangeAspect="1" noChangeShapeType="1"/>
          </p:cNvSpPr>
          <p:nvPr/>
        </p:nvSpPr>
        <p:spPr bwMode="auto">
          <a:xfrm>
            <a:off x="3469097" y="3251933"/>
            <a:ext cx="266238" cy="1629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65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7064" y="3132313"/>
            <a:ext cx="455762" cy="25532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800" dirty="0">
                <a:latin typeface="Century Gothic" pitchFamily="34" charset="0"/>
              </a:rPr>
              <a:t>STEP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AP239</a:t>
            </a:r>
          </a:p>
        </p:txBody>
      </p:sp>
      <p:sp>
        <p:nvSpPr>
          <p:cNvPr id="66" name="Oval 27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605588" y="2469856"/>
            <a:ext cx="506412" cy="223044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ISO 22745</a:t>
            </a:r>
          </a:p>
        </p:txBody>
      </p:sp>
      <p:sp>
        <p:nvSpPr>
          <p:cNvPr id="67" name="Oval 5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564402" y="3448550"/>
            <a:ext cx="301536" cy="193675"/>
          </a:xfrm>
          <a:prstGeom prst="ellipse">
            <a:avLst/>
          </a:prstGeom>
          <a:solidFill>
            <a:schemeClr val="accent3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JT</a:t>
            </a:r>
          </a:p>
        </p:txBody>
      </p:sp>
      <p:sp>
        <p:nvSpPr>
          <p:cNvPr id="68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45820" y="3248525"/>
            <a:ext cx="382032" cy="272127"/>
          </a:xfrm>
          <a:prstGeom prst="ellipse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TSCP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>
                <a:latin typeface="Century Gothic" pitchFamily="34" charset="0"/>
              </a:rPr>
              <a:t>SEv1</a:t>
            </a:r>
          </a:p>
        </p:txBody>
      </p:sp>
      <p:sp>
        <p:nvSpPr>
          <p:cNvPr id="69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113427" y="2602932"/>
            <a:ext cx="382741" cy="273955"/>
          </a:xfrm>
          <a:prstGeom prst="ellipse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</a:rPr>
              <a:t>TSCP</a:t>
            </a:r>
            <a:br>
              <a:rPr lang="en-GB" sz="800" dirty="0">
                <a:latin typeface="Century Gothic" pitchFamily="34" charset="0"/>
              </a:rPr>
            </a:br>
            <a:r>
              <a:rPr lang="en-GB" sz="800" dirty="0" smtClean="0">
                <a:latin typeface="Century Gothic" pitchFamily="34" charset="0"/>
              </a:rPr>
              <a:t>IdFv1</a:t>
            </a:r>
            <a:endParaRPr lang="en-GB" sz="800" dirty="0">
              <a:latin typeface="Century Gothic" pitchFamily="34" charset="0"/>
            </a:endParaRPr>
          </a:p>
        </p:txBody>
      </p:sp>
      <p:sp>
        <p:nvSpPr>
          <p:cNvPr id="70" name="Oval 4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818855" y="4584596"/>
            <a:ext cx="620466" cy="18405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smtClean="0">
                <a:latin typeface="Century Gothic" pitchFamily="34" charset="0"/>
              </a:rPr>
              <a:t> EN9300-1xx</a:t>
            </a:r>
            <a:endParaRPr lang="en-GB" sz="700" dirty="0">
              <a:latin typeface="Century Gothic" pitchFamily="34" charset="0"/>
            </a:endParaRPr>
          </a:p>
        </p:txBody>
      </p:sp>
      <p:sp>
        <p:nvSpPr>
          <p:cNvPr id="71" name="Line 92"/>
          <p:cNvSpPr>
            <a:spLocks noChangeShapeType="1"/>
          </p:cNvSpPr>
          <p:nvPr/>
        </p:nvSpPr>
        <p:spPr bwMode="auto">
          <a:xfrm flipV="1">
            <a:off x="2014686" y="4220074"/>
            <a:ext cx="242420" cy="46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72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736275" y="4195497"/>
            <a:ext cx="392114" cy="193835"/>
          </a:xfrm>
          <a:prstGeom prst="ellipse">
            <a:avLst/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smtClean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SX000i</a:t>
            </a:r>
            <a:endParaRPr lang="en-GB" sz="800" dirty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73" name="Line 92"/>
          <p:cNvSpPr>
            <a:spLocks noChangeShapeType="1"/>
          </p:cNvSpPr>
          <p:nvPr/>
        </p:nvSpPr>
        <p:spPr bwMode="auto">
          <a:xfrm flipV="1">
            <a:off x="2517682" y="4897936"/>
            <a:ext cx="178290" cy="11033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74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01082" y="4923335"/>
            <a:ext cx="411950" cy="194636"/>
          </a:xfrm>
          <a:prstGeom prst="ellipse">
            <a:avLst/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S9000D</a:t>
            </a:r>
          </a:p>
        </p:txBody>
      </p:sp>
      <p:sp>
        <p:nvSpPr>
          <p:cNvPr id="75" name="Line 93"/>
          <p:cNvSpPr>
            <a:spLocks noChangeShapeType="1"/>
          </p:cNvSpPr>
          <p:nvPr/>
        </p:nvSpPr>
        <p:spPr bwMode="auto">
          <a:xfrm flipV="1">
            <a:off x="4133785" y="5015412"/>
            <a:ext cx="57215" cy="16834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76" name="Oval 4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14016" y="5173626"/>
            <a:ext cx="641290" cy="18405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smtClean="0">
                <a:latin typeface="Century Gothic" pitchFamily="34" charset="0"/>
              </a:rPr>
              <a:t> EN9300-2xx</a:t>
            </a:r>
            <a:endParaRPr lang="en-GB" sz="700" dirty="0">
              <a:latin typeface="Century Gothic" pitchFamily="34" charset="0"/>
            </a:endParaRPr>
          </a:p>
        </p:txBody>
      </p:sp>
      <p:sp>
        <p:nvSpPr>
          <p:cNvPr id="77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44945" y="1526749"/>
            <a:ext cx="372977" cy="211138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 smtClean="0">
                <a:latin typeface="Century Gothic" pitchFamily="34" charset="0"/>
                <a:cs typeface="Arial" charset="0"/>
              </a:rPr>
              <a:t>KBL</a:t>
            </a:r>
            <a:endParaRPr lang="en-GB" sz="800" dirty="0">
              <a:latin typeface="Century Gothic" pitchFamily="34" charset="0"/>
              <a:cs typeface="Arial" charset="0"/>
            </a:endParaRPr>
          </a:p>
        </p:txBody>
      </p:sp>
      <p:sp>
        <p:nvSpPr>
          <p:cNvPr id="78" name="Line 97"/>
          <p:cNvSpPr>
            <a:spLocks noChangeAspect="1" noChangeShapeType="1"/>
          </p:cNvSpPr>
          <p:nvPr/>
        </p:nvSpPr>
        <p:spPr bwMode="auto">
          <a:xfrm>
            <a:off x="2771485" y="3249787"/>
            <a:ext cx="261507" cy="933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sz="1600"/>
          </a:p>
        </p:txBody>
      </p:sp>
      <p:sp>
        <p:nvSpPr>
          <p:cNvPr id="79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468563" y="3149058"/>
            <a:ext cx="454819" cy="221830"/>
          </a:xfrm>
          <a:prstGeom prst="ellipse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r>
              <a:rPr lang="en-GB" sz="800" dirty="0">
                <a:latin typeface="Century Gothic" pitchFamily="34" charset="0"/>
                <a:cs typeface="Arial" charset="0"/>
              </a:rPr>
              <a:t>SCORM</a:t>
            </a:r>
          </a:p>
        </p:txBody>
      </p:sp>
      <p:sp>
        <p:nvSpPr>
          <p:cNvPr id="80" name="Rectangle 79"/>
          <p:cNvSpPr/>
          <p:nvPr/>
        </p:nvSpPr>
        <p:spPr>
          <a:xfrm>
            <a:off x="98886" y="3953359"/>
            <a:ext cx="176212" cy="1063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 sz="800">
              <a:solidFill>
                <a:schemeClr val="tx1"/>
              </a:solidFill>
              <a:latin typeface="Century Gothic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96018" y="4134327"/>
            <a:ext cx="176212" cy="86886"/>
          </a:xfrm>
          <a:prstGeom prst="rect">
            <a:avLst/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endParaRPr lang="en-GB" sz="80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8886" y="4267680"/>
            <a:ext cx="176212" cy="100007"/>
          </a:xfrm>
          <a:prstGeom prst="rect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endParaRPr lang="en-GB" sz="800">
              <a:latin typeface="Century Gothic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96018" y="4415564"/>
            <a:ext cx="176212" cy="8792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endParaRPr lang="en-GB" sz="800">
              <a:latin typeface="Century Gothic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5064" y="4581401"/>
            <a:ext cx="176212" cy="974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5000"/>
              </a:lnSpc>
            </a:pPr>
            <a:endParaRPr lang="en-GB" sz="800">
              <a:latin typeface="Century Gothic" pitchFamily="34" charset="0"/>
            </a:endParaRPr>
          </a:p>
        </p:txBody>
      </p:sp>
      <p:sp>
        <p:nvSpPr>
          <p:cNvPr id="85" name="ZoneTexte 80"/>
          <p:cNvSpPr txBox="1"/>
          <p:nvPr/>
        </p:nvSpPr>
        <p:spPr>
          <a:xfrm>
            <a:off x="247738" y="3889227"/>
            <a:ext cx="11342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STEP</a:t>
            </a:r>
          </a:p>
          <a:p>
            <a:r>
              <a:rPr lang="en-GB" sz="1000" dirty="0" smtClean="0"/>
              <a:t>ASD S-Series</a:t>
            </a:r>
          </a:p>
          <a:p>
            <a:r>
              <a:rPr lang="en-GB" sz="1000" dirty="0" smtClean="0"/>
              <a:t>TSCP</a:t>
            </a:r>
          </a:p>
          <a:p>
            <a:r>
              <a:rPr lang="en-GB" sz="1000" dirty="0" smtClean="0"/>
              <a:t>3D visualisation</a:t>
            </a:r>
          </a:p>
          <a:p>
            <a:r>
              <a:rPr lang="en-GB" sz="1000" dirty="0" smtClean="0"/>
              <a:t>LOTAR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75797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AIA/ASD collaboration 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288924" y="935038"/>
            <a:ext cx="8740775" cy="555466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dirty="0" smtClean="0"/>
              <a:t>LOTAR – Long Term Archiving and Retrieval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Planning for long term preservation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Geometry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Product structure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Dimensioning, tolerances and other manufacturing information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Integrated Logistics Specifications 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STE100 – Simplified Technical English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S1000D – Technical Publications with A4A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S2000M – Material Management</a:t>
            </a:r>
          </a:p>
          <a:p>
            <a:pPr lvl="1">
              <a:spcBef>
                <a:spcPct val="0"/>
              </a:spcBef>
            </a:pPr>
            <a:r>
              <a:rPr lang="en-GB" dirty="0"/>
              <a:t>S3000L – </a:t>
            </a:r>
            <a:r>
              <a:rPr lang="en-US" dirty="0" smtClean="0"/>
              <a:t>Logistics </a:t>
            </a:r>
            <a:r>
              <a:rPr lang="en-US" dirty="0"/>
              <a:t>Support Analysis </a:t>
            </a:r>
            <a:r>
              <a:rPr lang="en-GB" dirty="0" smtClean="0"/>
              <a:t>(for </a:t>
            </a:r>
            <a:r>
              <a:rPr lang="en-GB" dirty="0"/>
              <a:t>adoption this </a:t>
            </a:r>
            <a:r>
              <a:rPr lang="en-GB" dirty="0" smtClean="0"/>
              <a:t>year)</a:t>
            </a:r>
            <a:endParaRPr lang="en-GB" dirty="0"/>
          </a:p>
          <a:p>
            <a:pPr lvl="1">
              <a:spcBef>
                <a:spcPct val="0"/>
              </a:spcBef>
            </a:pPr>
            <a:r>
              <a:rPr lang="en-GB" dirty="0" smtClean="0"/>
              <a:t>S4000M – </a:t>
            </a:r>
            <a:r>
              <a:rPr lang="en-US" dirty="0" smtClean="0"/>
              <a:t>Development </a:t>
            </a:r>
            <a:r>
              <a:rPr lang="en-US" dirty="0"/>
              <a:t>of </a:t>
            </a:r>
            <a:r>
              <a:rPr lang="en-US" dirty="0" smtClean="0"/>
              <a:t>Scheduled Maintenance </a:t>
            </a:r>
            <a:r>
              <a:rPr lang="en-US" dirty="0"/>
              <a:t>Planning </a:t>
            </a:r>
            <a:endParaRPr lang="en-GB" dirty="0"/>
          </a:p>
          <a:p>
            <a:pPr lvl="1">
              <a:spcBef>
                <a:spcPct val="0"/>
              </a:spcBef>
            </a:pPr>
            <a:r>
              <a:rPr lang="en-GB" dirty="0"/>
              <a:t>S5000F – </a:t>
            </a:r>
            <a:r>
              <a:rPr lang="en-US" dirty="0"/>
              <a:t>Operational and Maintenance Data Feedback</a:t>
            </a:r>
            <a:endParaRPr lang="en-GB" dirty="0"/>
          </a:p>
          <a:p>
            <a:pPr lvl="1">
              <a:spcBef>
                <a:spcPct val="0"/>
              </a:spcBef>
            </a:pPr>
            <a:r>
              <a:rPr lang="en-GB" dirty="0" smtClean="0"/>
              <a:t>S6000T – Training (under development)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S9000D – Dictionary (under development)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SX000i – ILS Handbook (under development)</a:t>
            </a:r>
            <a:endParaRPr lang="en-GB" dirty="0"/>
          </a:p>
          <a:p>
            <a:pPr>
              <a:spcBef>
                <a:spcPct val="0"/>
              </a:spcBef>
            </a:pPr>
            <a:r>
              <a:rPr lang="en-GB" dirty="0" smtClean="0"/>
              <a:t>TSCP – </a:t>
            </a:r>
            <a:r>
              <a:rPr lang="en-GB" dirty="0" err="1" smtClean="0"/>
              <a:t>Transglobal</a:t>
            </a:r>
            <a:r>
              <a:rPr lang="en-GB" dirty="0" smtClean="0"/>
              <a:t> Secure Collaboration Program(me)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Secure Email v.1 and v.2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Identity Federation</a:t>
            </a:r>
          </a:p>
        </p:txBody>
      </p:sp>
    </p:spTree>
    <p:extLst>
      <p:ext uri="{BB962C8B-B14F-4D97-AF65-F5344CB8AC3E}">
        <p14:creationId xmlns:p14="http://schemas.microsoft.com/office/powerpoint/2010/main" val="427856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Identified challenges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288925" y="935038"/>
            <a:ext cx="8496300" cy="48895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dirty="0" smtClean="0"/>
              <a:t>New STEP standard for 3D product models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With automotive industry – making reasonable progress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Transactional standards and the impact of the new </a:t>
            </a:r>
            <a:r>
              <a:rPr lang="en-GB" dirty="0" err="1" smtClean="0"/>
              <a:t>BoostAeroSpace</a:t>
            </a:r>
            <a:r>
              <a:rPr lang="en-GB" dirty="0" smtClean="0"/>
              <a:t> hub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 conflict with </a:t>
            </a:r>
            <a:r>
              <a:rPr lang="en-GB" dirty="0" err="1" smtClean="0"/>
              <a:t>Exostar</a:t>
            </a:r>
            <a:r>
              <a:rPr lang="en-GB" dirty="0" smtClean="0"/>
              <a:t>, OAGIS, and UN specifications 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REACH-IT – data gathering for chemical registration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Rolling data up the supply chain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3D visualisation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multiple standards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Relationship to A4A – Airlines for America – was ATA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Input to ASD indicates that A4A is not open to adoption of AIA/ASD S-series standards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Data quality – extending ISO 8000 for product data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Open Technical Dictionary/Codification champion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Resources to maintain UK participation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AIA/ASD S-series work</a:t>
            </a:r>
          </a:p>
          <a:p>
            <a:pPr lvl="1">
              <a:spcBef>
                <a:spcPct val="0"/>
              </a:spcBef>
            </a:pPr>
            <a:r>
              <a:rPr lang="en-GB" dirty="0" smtClean="0"/>
              <a:t>ISO committees</a:t>
            </a:r>
          </a:p>
        </p:txBody>
      </p:sp>
    </p:spTree>
    <p:extLst>
      <p:ext uri="{BB962C8B-B14F-4D97-AF65-F5344CB8AC3E}">
        <p14:creationId xmlns:p14="http://schemas.microsoft.com/office/powerpoint/2010/main" val="39901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5"/>
          <p:cNvSpPr txBox="1">
            <a:spLocks noChangeArrowheads="1"/>
          </p:cNvSpPr>
          <p:nvPr/>
        </p:nvSpPr>
        <p:spPr bwMode="auto">
          <a:xfrm>
            <a:off x="1905000" y="3505200"/>
            <a:ext cx="6858000" cy="1016000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1400">
              <a:solidFill>
                <a:schemeClr val="bg1"/>
              </a:solidFill>
            </a:endParaRPr>
          </a:p>
          <a:p>
            <a:pPr eaLnBrk="1" hangingPunct="1"/>
            <a:endParaRPr lang="en-US" sz="1400">
              <a:solidFill>
                <a:schemeClr val="bg1"/>
              </a:solidFill>
            </a:endParaRPr>
          </a:p>
          <a:p>
            <a:pPr eaLnBrk="1" hangingPunct="1"/>
            <a:endParaRPr lang="en-US" sz="1400">
              <a:solidFill>
                <a:schemeClr val="bg1"/>
              </a:solidFill>
            </a:endParaRPr>
          </a:p>
          <a:p>
            <a:pPr eaLnBrk="1" hangingPunct="1"/>
            <a:r>
              <a:rPr lang="en-US" sz="1400">
                <a:solidFill>
                  <a:schemeClr val="bg1"/>
                </a:solidFill>
              </a:rPr>
              <a:t>Design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 sz="1400">
                <a:solidFill>
                  <a:schemeClr val="bg1"/>
                </a:solidFill>
              </a:rPr>
              <a:t>Guidelines</a:t>
            </a:r>
          </a:p>
        </p:txBody>
      </p:sp>
      <p:sp>
        <p:nvSpPr>
          <p:cNvPr id="3075" name="Text Box 16"/>
          <p:cNvSpPr txBox="1">
            <a:spLocks noChangeArrowheads="1"/>
          </p:cNvSpPr>
          <p:nvPr/>
        </p:nvSpPr>
        <p:spPr bwMode="auto">
          <a:xfrm>
            <a:off x="1905000" y="4648200"/>
            <a:ext cx="6858000" cy="523875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>
                <a:solidFill>
                  <a:schemeClr val="bg1"/>
                </a:solidFill>
              </a:rPr>
              <a:t>Implementation Guidelines</a:t>
            </a:r>
          </a:p>
          <a:p>
            <a:pPr eaLnBrk="1" hangingPunct="1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3076" name="Text Box 17"/>
          <p:cNvSpPr txBox="1">
            <a:spLocks noChangeArrowheads="1"/>
          </p:cNvSpPr>
          <p:nvPr/>
        </p:nvSpPr>
        <p:spPr bwMode="auto">
          <a:xfrm>
            <a:off x="5935663" y="5862638"/>
            <a:ext cx="2701925" cy="376237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Operational Guidelines</a:t>
            </a:r>
          </a:p>
        </p:txBody>
      </p:sp>
      <p:sp>
        <p:nvSpPr>
          <p:cNvPr id="30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Building the solution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886200" y="1223963"/>
            <a:ext cx="2592388" cy="376237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Business scenarios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013450" y="2344738"/>
            <a:ext cx="1104900" cy="376237"/>
          </a:xfrm>
          <a:prstGeom prst="rect">
            <a:avLst/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Security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286625" y="2344738"/>
            <a:ext cx="1400175" cy="376237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IT Services</a:t>
            </a:r>
          </a:p>
        </p:txBody>
      </p:sp>
      <p:sp>
        <p:nvSpPr>
          <p:cNvPr id="3081" name="Text Box 18"/>
          <p:cNvSpPr txBox="1">
            <a:spLocks noChangeArrowheads="1"/>
          </p:cNvSpPr>
          <p:nvPr/>
        </p:nvSpPr>
        <p:spPr bwMode="auto">
          <a:xfrm>
            <a:off x="3232150" y="2344738"/>
            <a:ext cx="1066800" cy="376237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3082" name="Text Box 19"/>
          <p:cNvSpPr txBox="1">
            <a:spLocks noChangeArrowheads="1"/>
          </p:cNvSpPr>
          <p:nvPr/>
        </p:nvSpPr>
        <p:spPr bwMode="auto">
          <a:xfrm>
            <a:off x="4454525" y="2344738"/>
            <a:ext cx="1462088" cy="646112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Contract &amp; </a:t>
            </a:r>
          </a:p>
          <a:p>
            <a:pPr algn="ctr" eaLnBrk="1" hangingPunct="1"/>
            <a:r>
              <a:rPr lang="en-US">
                <a:solidFill>
                  <a:schemeClr val="bg1"/>
                </a:solidFill>
              </a:rPr>
              <a:t>Regulatory</a:t>
            </a:r>
          </a:p>
        </p:txBody>
      </p:sp>
      <p:sp>
        <p:nvSpPr>
          <p:cNvPr id="3083" name="Text Box 20"/>
          <p:cNvSpPr txBox="1">
            <a:spLocks noChangeArrowheads="1"/>
          </p:cNvSpPr>
          <p:nvPr/>
        </p:nvSpPr>
        <p:spPr bwMode="auto">
          <a:xfrm>
            <a:off x="2012950" y="2344738"/>
            <a:ext cx="1082675" cy="376237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>
                <a:solidFill>
                  <a:schemeClr val="bg1"/>
                </a:solidFill>
              </a:rPr>
              <a:t>Process</a:t>
            </a:r>
          </a:p>
        </p:txBody>
      </p:sp>
      <p:cxnSp>
        <p:nvCxnSpPr>
          <p:cNvPr id="3084" name="Elbow Connector 27"/>
          <p:cNvCxnSpPr>
            <a:cxnSpLocks noChangeShapeType="1"/>
            <a:stCxn id="3078" idx="2"/>
            <a:endCxn id="3083" idx="0"/>
          </p:cNvCxnSpPr>
          <p:nvPr/>
        </p:nvCxnSpPr>
        <p:spPr bwMode="auto">
          <a:xfrm rot="5400000">
            <a:off x="3496469" y="658019"/>
            <a:ext cx="744538" cy="26289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85" name="Elbow Connector 30"/>
          <p:cNvCxnSpPr>
            <a:cxnSpLocks noChangeShapeType="1"/>
            <a:stCxn id="3078" idx="2"/>
            <a:endCxn id="3080" idx="0"/>
          </p:cNvCxnSpPr>
          <p:nvPr/>
        </p:nvCxnSpPr>
        <p:spPr bwMode="auto">
          <a:xfrm rot="16200000" flipH="1">
            <a:off x="6212682" y="570706"/>
            <a:ext cx="744538" cy="280352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86" name="Elbow Connector 37"/>
          <p:cNvCxnSpPr>
            <a:cxnSpLocks noChangeShapeType="1"/>
            <a:stCxn id="3078" idx="2"/>
            <a:endCxn id="3079" idx="0"/>
          </p:cNvCxnSpPr>
          <p:nvPr/>
        </p:nvCxnSpPr>
        <p:spPr bwMode="auto">
          <a:xfrm rot="16200000" flipH="1">
            <a:off x="5502275" y="1281113"/>
            <a:ext cx="744538" cy="1382712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87" name="Elbow Connector 40"/>
          <p:cNvCxnSpPr>
            <a:cxnSpLocks noChangeShapeType="1"/>
            <a:stCxn id="3078" idx="2"/>
            <a:endCxn id="3081" idx="0"/>
          </p:cNvCxnSpPr>
          <p:nvPr/>
        </p:nvCxnSpPr>
        <p:spPr bwMode="auto">
          <a:xfrm rot="5400000">
            <a:off x="4102100" y="1263650"/>
            <a:ext cx="744538" cy="14176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88" name="Elbow Connector 45"/>
          <p:cNvCxnSpPr>
            <a:cxnSpLocks noChangeShapeType="1"/>
            <a:stCxn id="3078" idx="2"/>
            <a:endCxn id="3082" idx="0"/>
          </p:cNvCxnSpPr>
          <p:nvPr/>
        </p:nvCxnSpPr>
        <p:spPr bwMode="auto">
          <a:xfrm rot="16200000" flipH="1">
            <a:off x="4812507" y="1970881"/>
            <a:ext cx="744538" cy="31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89" name="Flowchart: Multidocument 49"/>
          <p:cNvSpPr>
            <a:spLocks noChangeArrowheads="1"/>
          </p:cNvSpPr>
          <p:nvPr/>
        </p:nvSpPr>
        <p:spPr bwMode="auto">
          <a:xfrm>
            <a:off x="2047875" y="3657600"/>
            <a:ext cx="885825" cy="533400"/>
          </a:xfrm>
          <a:prstGeom prst="flowChartMultidocumen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0" name="Flowchart: Multidocument 50"/>
          <p:cNvSpPr>
            <a:spLocks noChangeArrowheads="1"/>
          </p:cNvSpPr>
          <p:nvPr/>
        </p:nvSpPr>
        <p:spPr bwMode="auto">
          <a:xfrm>
            <a:off x="3262313" y="3657600"/>
            <a:ext cx="885825" cy="533400"/>
          </a:xfrm>
          <a:prstGeom prst="flowChartMultidocument">
            <a:avLst/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1" name="Flowchart: Multidocument 51"/>
          <p:cNvSpPr>
            <a:spLocks noChangeArrowheads="1"/>
          </p:cNvSpPr>
          <p:nvPr/>
        </p:nvSpPr>
        <p:spPr bwMode="auto">
          <a:xfrm>
            <a:off x="4683125" y="3657600"/>
            <a:ext cx="885825" cy="533400"/>
          </a:xfrm>
          <a:prstGeom prst="flowChartMultidocument">
            <a:avLst/>
          </a:prstGeom>
          <a:solidFill>
            <a:srgbClr val="9900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2" name="Flowchart: Multidocument 52"/>
          <p:cNvSpPr>
            <a:spLocks noChangeArrowheads="1"/>
          </p:cNvSpPr>
          <p:nvPr/>
        </p:nvSpPr>
        <p:spPr bwMode="auto">
          <a:xfrm>
            <a:off x="6062663" y="3657600"/>
            <a:ext cx="885825" cy="533400"/>
          </a:xfrm>
          <a:prstGeom prst="flowChartMultidocument">
            <a:avLst/>
          </a:prstGeom>
          <a:solidFill>
            <a:srgbClr val="66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93" name="Flowchart: Multidocument 53"/>
          <p:cNvSpPr>
            <a:spLocks noChangeArrowheads="1"/>
          </p:cNvSpPr>
          <p:nvPr/>
        </p:nvSpPr>
        <p:spPr bwMode="auto">
          <a:xfrm>
            <a:off x="7481888" y="3657600"/>
            <a:ext cx="885825" cy="533400"/>
          </a:xfrm>
          <a:prstGeom prst="flowChartMultidocumen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3094" name="Elbow Connector 55"/>
          <p:cNvCxnSpPr>
            <a:cxnSpLocks noChangeShapeType="1"/>
            <a:stCxn id="3083" idx="2"/>
            <a:endCxn id="3089" idx="0"/>
          </p:cNvCxnSpPr>
          <p:nvPr/>
        </p:nvCxnSpPr>
        <p:spPr bwMode="auto">
          <a:xfrm rot="5400000">
            <a:off x="2084388" y="3187700"/>
            <a:ext cx="936625" cy="31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5" name="Elbow Connector 58"/>
          <p:cNvCxnSpPr>
            <a:cxnSpLocks noChangeShapeType="1"/>
            <a:stCxn id="3081" idx="2"/>
            <a:endCxn id="3090" idx="0"/>
          </p:cNvCxnSpPr>
          <p:nvPr/>
        </p:nvCxnSpPr>
        <p:spPr bwMode="auto">
          <a:xfrm rot="16200000" flipH="1">
            <a:off x="3297237" y="3189288"/>
            <a:ext cx="936625" cy="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6" name="Elbow Connector 61"/>
          <p:cNvCxnSpPr>
            <a:cxnSpLocks noChangeShapeType="1"/>
            <a:stCxn id="3082" idx="2"/>
            <a:endCxn id="3091" idx="0"/>
          </p:cNvCxnSpPr>
          <p:nvPr/>
        </p:nvCxnSpPr>
        <p:spPr bwMode="auto">
          <a:xfrm rot="16200000" flipH="1">
            <a:off x="4852988" y="3324225"/>
            <a:ext cx="666750" cy="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7" name="Elbow Connector 64"/>
          <p:cNvCxnSpPr>
            <a:cxnSpLocks noChangeShapeType="1"/>
            <a:stCxn id="3079" idx="2"/>
            <a:endCxn id="3092" idx="0"/>
          </p:cNvCxnSpPr>
          <p:nvPr/>
        </p:nvCxnSpPr>
        <p:spPr bwMode="auto">
          <a:xfrm rot="16200000" flipH="1">
            <a:off x="6097587" y="3189288"/>
            <a:ext cx="936625" cy="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8" name="Elbow Connector 67"/>
          <p:cNvCxnSpPr>
            <a:cxnSpLocks noChangeShapeType="1"/>
            <a:stCxn id="3080" idx="2"/>
            <a:endCxn id="3093" idx="0"/>
          </p:cNvCxnSpPr>
          <p:nvPr/>
        </p:nvCxnSpPr>
        <p:spPr bwMode="auto">
          <a:xfrm rot="5400000">
            <a:off x="7517606" y="3188494"/>
            <a:ext cx="936625" cy="158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99" name="TextBox 69"/>
          <p:cNvSpPr txBox="1">
            <a:spLocks noChangeArrowheads="1"/>
          </p:cNvSpPr>
          <p:nvPr/>
        </p:nvSpPr>
        <p:spPr bwMode="auto">
          <a:xfrm>
            <a:off x="161925" y="2532063"/>
            <a:ext cx="113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/>
              <a:t>Analysis</a:t>
            </a:r>
          </a:p>
        </p:txBody>
      </p:sp>
      <p:sp>
        <p:nvSpPr>
          <p:cNvPr id="3100" name="TextBox 70"/>
          <p:cNvSpPr txBox="1">
            <a:spLocks noChangeArrowheads="1"/>
          </p:cNvSpPr>
          <p:nvPr/>
        </p:nvSpPr>
        <p:spPr bwMode="auto">
          <a:xfrm>
            <a:off x="76200" y="3429000"/>
            <a:ext cx="1905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/>
              <a:t>Recommended solution components</a:t>
            </a:r>
          </a:p>
          <a:p>
            <a:pPr eaLnBrk="1" hangingPunct="1"/>
            <a:r>
              <a:rPr lang="en-GB"/>
              <a:t>(0,1,….)</a:t>
            </a:r>
          </a:p>
        </p:txBody>
      </p:sp>
      <p:sp>
        <p:nvSpPr>
          <p:cNvPr id="3101" name="TextBox 71"/>
          <p:cNvSpPr txBox="1">
            <a:spLocks noChangeArrowheads="1"/>
          </p:cNvSpPr>
          <p:nvPr/>
        </p:nvSpPr>
        <p:spPr bwMode="auto">
          <a:xfrm>
            <a:off x="76200" y="4840288"/>
            <a:ext cx="1981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/>
              <a:t>Implementation</a:t>
            </a:r>
          </a:p>
        </p:txBody>
      </p:sp>
      <p:sp>
        <p:nvSpPr>
          <p:cNvPr id="3102" name="Flowchart: Multidocument 72"/>
          <p:cNvSpPr>
            <a:spLocks noChangeArrowheads="1"/>
          </p:cNvSpPr>
          <p:nvPr/>
        </p:nvSpPr>
        <p:spPr bwMode="auto">
          <a:xfrm>
            <a:off x="2047875" y="4968875"/>
            <a:ext cx="885825" cy="533400"/>
          </a:xfrm>
          <a:prstGeom prst="flowChartMultidocumen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103" name="Flowchart: Multidocument 73"/>
          <p:cNvSpPr>
            <a:spLocks noChangeArrowheads="1"/>
          </p:cNvSpPr>
          <p:nvPr/>
        </p:nvSpPr>
        <p:spPr bwMode="auto">
          <a:xfrm>
            <a:off x="3262313" y="4968875"/>
            <a:ext cx="885825" cy="533400"/>
          </a:xfrm>
          <a:prstGeom prst="flowChartMultidocument">
            <a:avLst/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104" name="Flowchart: Multidocument 74"/>
          <p:cNvSpPr>
            <a:spLocks noChangeArrowheads="1"/>
          </p:cNvSpPr>
          <p:nvPr/>
        </p:nvSpPr>
        <p:spPr bwMode="auto">
          <a:xfrm>
            <a:off x="4683125" y="4968875"/>
            <a:ext cx="885825" cy="533400"/>
          </a:xfrm>
          <a:prstGeom prst="flowChartMultidocument">
            <a:avLst/>
          </a:prstGeom>
          <a:solidFill>
            <a:srgbClr val="9900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105" name="Flowchart: Multidocument 75"/>
          <p:cNvSpPr>
            <a:spLocks noChangeArrowheads="1"/>
          </p:cNvSpPr>
          <p:nvPr/>
        </p:nvSpPr>
        <p:spPr bwMode="auto">
          <a:xfrm>
            <a:off x="6062663" y="4968875"/>
            <a:ext cx="885825" cy="533400"/>
          </a:xfrm>
          <a:prstGeom prst="flowChartMultidocument">
            <a:avLst/>
          </a:prstGeom>
          <a:solidFill>
            <a:srgbClr val="66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106" name="Flowchart: Multidocument 76"/>
          <p:cNvSpPr>
            <a:spLocks noChangeArrowheads="1"/>
          </p:cNvSpPr>
          <p:nvPr/>
        </p:nvSpPr>
        <p:spPr bwMode="auto">
          <a:xfrm>
            <a:off x="7481888" y="4968875"/>
            <a:ext cx="885825" cy="533400"/>
          </a:xfrm>
          <a:prstGeom prst="flowChartMultidocumen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3107" name="Elbow Connector 77"/>
          <p:cNvCxnSpPr>
            <a:cxnSpLocks noChangeShapeType="1"/>
            <a:stCxn id="3089" idx="2"/>
            <a:endCxn id="3102" idx="0"/>
          </p:cNvCxnSpPr>
          <p:nvPr/>
        </p:nvCxnSpPr>
        <p:spPr bwMode="auto">
          <a:xfrm rot="16200000" flipH="1">
            <a:off x="2090738" y="4508500"/>
            <a:ext cx="798512" cy="1222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08" name="Elbow Connector 78"/>
          <p:cNvCxnSpPr>
            <a:cxnSpLocks noChangeShapeType="1"/>
            <a:stCxn id="3090" idx="2"/>
            <a:endCxn id="3103" idx="0"/>
          </p:cNvCxnSpPr>
          <p:nvPr/>
        </p:nvCxnSpPr>
        <p:spPr bwMode="auto">
          <a:xfrm rot="16200000" flipH="1">
            <a:off x="3305176" y="4508500"/>
            <a:ext cx="798512" cy="122237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09" name="Elbow Connector 79"/>
          <p:cNvCxnSpPr>
            <a:cxnSpLocks noChangeShapeType="1"/>
            <a:stCxn id="3091" idx="2"/>
            <a:endCxn id="3104" idx="0"/>
          </p:cNvCxnSpPr>
          <p:nvPr/>
        </p:nvCxnSpPr>
        <p:spPr bwMode="auto">
          <a:xfrm rot="16200000" flipH="1">
            <a:off x="4725988" y="4508500"/>
            <a:ext cx="798512" cy="1222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10" name="Elbow Connector 80"/>
          <p:cNvCxnSpPr>
            <a:cxnSpLocks noChangeShapeType="1"/>
            <a:stCxn id="3092" idx="2"/>
            <a:endCxn id="3105" idx="0"/>
          </p:cNvCxnSpPr>
          <p:nvPr/>
        </p:nvCxnSpPr>
        <p:spPr bwMode="auto">
          <a:xfrm rot="16200000" flipH="1">
            <a:off x="6105526" y="4508500"/>
            <a:ext cx="798512" cy="122237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11" name="Elbow Connector 81"/>
          <p:cNvCxnSpPr>
            <a:cxnSpLocks noChangeShapeType="1"/>
            <a:stCxn id="3093" idx="2"/>
            <a:endCxn id="3106" idx="0"/>
          </p:cNvCxnSpPr>
          <p:nvPr/>
        </p:nvCxnSpPr>
        <p:spPr bwMode="auto">
          <a:xfrm rot="16200000" flipH="1">
            <a:off x="7524751" y="4508500"/>
            <a:ext cx="798512" cy="122237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12" name="Rectangle 87"/>
          <p:cNvSpPr>
            <a:spLocks noChangeArrowheads="1"/>
          </p:cNvSpPr>
          <p:nvPr/>
        </p:nvSpPr>
        <p:spPr bwMode="auto">
          <a:xfrm>
            <a:off x="2584450" y="3925888"/>
            <a:ext cx="228600" cy="188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3" name="Rectangle 88"/>
          <p:cNvSpPr>
            <a:spLocks noChangeArrowheads="1"/>
          </p:cNvSpPr>
          <p:nvPr/>
        </p:nvSpPr>
        <p:spPr bwMode="auto">
          <a:xfrm>
            <a:off x="3790950" y="3935413"/>
            <a:ext cx="228600" cy="1873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4" name="Rectangle 89"/>
          <p:cNvSpPr>
            <a:spLocks noChangeArrowheads="1"/>
          </p:cNvSpPr>
          <p:nvPr/>
        </p:nvSpPr>
        <p:spPr bwMode="auto">
          <a:xfrm>
            <a:off x="5219700" y="3919538"/>
            <a:ext cx="228600" cy="1873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5" name="Rectangle 90"/>
          <p:cNvSpPr>
            <a:spLocks noChangeArrowheads="1"/>
          </p:cNvSpPr>
          <p:nvPr/>
        </p:nvSpPr>
        <p:spPr bwMode="auto">
          <a:xfrm>
            <a:off x="6594475" y="3935413"/>
            <a:ext cx="228600" cy="1873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6" name="Rectangle 91"/>
          <p:cNvSpPr>
            <a:spLocks noChangeArrowheads="1"/>
          </p:cNvSpPr>
          <p:nvPr/>
        </p:nvSpPr>
        <p:spPr bwMode="auto">
          <a:xfrm>
            <a:off x="8015288" y="3925888"/>
            <a:ext cx="228600" cy="188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7" name="Rectangle 92"/>
          <p:cNvSpPr>
            <a:spLocks noChangeArrowheads="1"/>
          </p:cNvSpPr>
          <p:nvPr/>
        </p:nvSpPr>
        <p:spPr bwMode="auto">
          <a:xfrm>
            <a:off x="161925" y="6548438"/>
            <a:ext cx="228600" cy="188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lang="en-GB" sz="800"/>
              <a:t>RP</a:t>
            </a:r>
          </a:p>
        </p:txBody>
      </p:sp>
      <p:sp>
        <p:nvSpPr>
          <p:cNvPr id="3118" name="Rectangle 93"/>
          <p:cNvSpPr>
            <a:spLocks noChangeArrowheads="1"/>
          </p:cNvSpPr>
          <p:nvPr/>
        </p:nvSpPr>
        <p:spPr bwMode="auto">
          <a:xfrm>
            <a:off x="2484438" y="5873750"/>
            <a:ext cx="2849562" cy="3540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GB"/>
              <a:t>Integrated pilot testing</a:t>
            </a:r>
          </a:p>
        </p:txBody>
      </p:sp>
      <p:cxnSp>
        <p:nvCxnSpPr>
          <p:cNvPr id="3119" name="Straight Arrow Connector 95"/>
          <p:cNvCxnSpPr>
            <a:cxnSpLocks noChangeShapeType="1"/>
            <a:stCxn id="3102" idx="2"/>
            <a:endCxn id="3118" idx="0"/>
          </p:cNvCxnSpPr>
          <p:nvPr/>
        </p:nvCxnSpPr>
        <p:spPr bwMode="auto">
          <a:xfrm>
            <a:off x="2428875" y="5481638"/>
            <a:ext cx="1479550" cy="3921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20" name="Straight Arrow Connector 98"/>
          <p:cNvCxnSpPr>
            <a:cxnSpLocks noChangeShapeType="1"/>
            <a:stCxn id="3103" idx="2"/>
            <a:endCxn id="3118" idx="0"/>
          </p:cNvCxnSpPr>
          <p:nvPr/>
        </p:nvCxnSpPr>
        <p:spPr bwMode="auto">
          <a:xfrm>
            <a:off x="3643313" y="5481638"/>
            <a:ext cx="265112" cy="3921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21" name="Straight Arrow Connector 102"/>
          <p:cNvCxnSpPr>
            <a:cxnSpLocks noChangeShapeType="1"/>
            <a:stCxn id="3104" idx="2"/>
            <a:endCxn id="3118" idx="0"/>
          </p:cNvCxnSpPr>
          <p:nvPr/>
        </p:nvCxnSpPr>
        <p:spPr bwMode="auto">
          <a:xfrm flipH="1">
            <a:off x="3908425" y="5481638"/>
            <a:ext cx="1155700" cy="3921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22" name="Straight Arrow Connector 105"/>
          <p:cNvCxnSpPr>
            <a:cxnSpLocks noChangeShapeType="1"/>
            <a:stCxn id="3105" idx="2"/>
            <a:endCxn id="3118" idx="0"/>
          </p:cNvCxnSpPr>
          <p:nvPr/>
        </p:nvCxnSpPr>
        <p:spPr bwMode="auto">
          <a:xfrm flipH="1">
            <a:off x="3908425" y="5481638"/>
            <a:ext cx="2535238" cy="3921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23" name="Straight Arrow Connector 108"/>
          <p:cNvCxnSpPr>
            <a:cxnSpLocks noChangeShapeType="1"/>
            <a:stCxn id="3106" idx="2"/>
            <a:endCxn id="3118" idx="0"/>
          </p:cNvCxnSpPr>
          <p:nvPr/>
        </p:nvCxnSpPr>
        <p:spPr bwMode="auto">
          <a:xfrm flipH="1">
            <a:off x="3908425" y="5481638"/>
            <a:ext cx="3954463" cy="3921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24" name="Elbow Connector 120"/>
          <p:cNvCxnSpPr>
            <a:cxnSpLocks noChangeShapeType="1"/>
            <a:stCxn id="3118" idx="3"/>
            <a:endCxn id="3076" idx="1"/>
          </p:cNvCxnSpPr>
          <p:nvPr/>
        </p:nvCxnSpPr>
        <p:spPr bwMode="auto">
          <a:xfrm>
            <a:off x="5334000" y="6051550"/>
            <a:ext cx="601663" cy="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25" name="TextBox 121"/>
          <p:cNvSpPr txBox="1">
            <a:spLocks noChangeArrowheads="1"/>
          </p:cNvSpPr>
          <p:nvPr/>
        </p:nvSpPr>
        <p:spPr bwMode="auto">
          <a:xfrm>
            <a:off x="381000" y="6503988"/>
            <a:ext cx="1917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sz="1200"/>
              <a:t>Recommended practice</a:t>
            </a:r>
          </a:p>
        </p:txBody>
      </p:sp>
      <p:sp>
        <p:nvSpPr>
          <p:cNvPr id="3126" name="TextBox 130"/>
          <p:cNvSpPr txBox="1">
            <a:spLocks noChangeArrowheads="1"/>
          </p:cNvSpPr>
          <p:nvPr/>
        </p:nvSpPr>
        <p:spPr bwMode="auto">
          <a:xfrm>
            <a:off x="60325" y="5864225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/>
              <a:t>Testing</a:t>
            </a:r>
          </a:p>
        </p:txBody>
      </p:sp>
    </p:spTree>
    <p:extLst>
      <p:ext uri="{BB962C8B-B14F-4D97-AF65-F5344CB8AC3E}">
        <p14:creationId xmlns:p14="http://schemas.microsoft.com/office/powerpoint/2010/main" val="251293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Process to build Technology Roadmaps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1600" dirty="0"/>
              <a:t>links bottom-up technology needs to future market </a:t>
            </a:r>
            <a:r>
              <a:rPr lang="en-US" sz="1600" dirty="0" smtClean="0"/>
              <a:t>requirements</a:t>
            </a:r>
            <a:endParaRPr lang="en-GB" sz="16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5464" y="1161352"/>
            <a:ext cx="8775700" cy="1363663"/>
          </a:xfrm>
          <a:prstGeom prst="rect">
            <a:avLst/>
          </a:prstGeom>
          <a:solidFill>
            <a:srgbClr val="DDDDDD">
              <a:alpha val="4392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2247900" y="1590675"/>
            <a:ext cx="1985963" cy="588963"/>
          </a:xfrm>
          <a:prstGeom prst="rightArrow">
            <a:avLst>
              <a:gd name="adj1" fmla="val 50000"/>
              <a:gd name="adj2" fmla="val 84299"/>
            </a:avLst>
          </a:prstGeom>
          <a:gradFill rotWithShape="1">
            <a:gsLst>
              <a:gs pos="0">
                <a:srgbClr val="FFCC00">
                  <a:alpha val="64000"/>
                </a:srgbClr>
              </a:gs>
              <a:gs pos="100000">
                <a:schemeClr val="accent1">
                  <a:alpha val="60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sz="1800"/>
          </a:p>
        </p:txBody>
      </p:sp>
      <p:grpSp>
        <p:nvGrpSpPr>
          <p:cNvPr id="6" name="Diagram 2"/>
          <p:cNvGrpSpPr>
            <a:grpSpLocks/>
          </p:cNvGrpSpPr>
          <p:nvPr/>
        </p:nvGrpSpPr>
        <p:grpSpPr bwMode="auto">
          <a:xfrm>
            <a:off x="908050" y="1196975"/>
            <a:ext cx="1411288" cy="1363663"/>
            <a:chOff x="1223" y="2522"/>
            <a:chExt cx="1403" cy="1396"/>
          </a:xfrm>
        </p:grpSpPr>
        <p:sp>
          <p:nvSpPr>
            <p:cNvPr id="7" name="_s1028"/>
            <p:cNvSpPr>
              <a:spLocks noChangeArrowheads="1"/>
            </p:cNvSpPr>
            <p:nvPr/>
          </p:nvSpPr>
          <p:spPr bwMode="auto">
            <a:xfrm flipV="1">
              <a:off x="1692" y="2615"/>
              <a:ext cx="465" cy="403"/>
            </a:xfrm>
            <a:custGeom>
              <a:avLst/>
              <a:gdLst>
                <a:gd name="G0" fmla="+- 10800 0 0"/>
                <a:gd name="G1" fmla="+- 21600 0 10800"/>
                <a:gd name="G2" fmla="*/ 10800 1 2"/>
                <a:gd name="G3" fmla="+- 21600 0 G2"/>
                <a:gd name="G4" fmla="+/ 10800 21600 2"/>
                <a:gd name="G5" fmla="+/ G1 0 2"/>
                <a:gd name="G6" fmla="*/ 21600 21600 10800"/>
                <a:gd name="G7" fmla="*/ G6 1 2"/>
                <a:gd name="G8" fmla="+- 21600 0 G7"/>
                <a:gd name="G9" fmla="*/ 21600 1 2"/>
                <a:gd name="G10" fmla="+- 10800 0 G9"/>
                <a:gd name="G11" fmla="?: G10 G8 0"/>
                <a:gd name="G12" fmla="?: G10 G7 21600"/>
                <a:gd name="T0" fmla="*/ 16200 w 21600"/>
                <a:gd name="T1" fmla="*/ 10800 h 21600"/>
                <a:gd name="T2" fmla="*/ 10800 w 21600"/>
                <a:gd name="T3" fmla="*/ 21600 h 21600"/>
                <a:gd name="T4" fmla="*/ 5400 w 21600"/>
                <a:gd name="T5" fmla="*/ 10800 h 21600"/>
                <a:gd name="T6" fmla="*/ 10800 w 21600"/>
                <a:gd name="T7" fmla="*/ 0 h 21600"/>
                <a:gd name="T8" fmla="*/ 7200 w 21600"/>
                <a:gd name="T9" fmla="*/ 7200 h 21600"/>
                <a:gd name="T10" fmla="*/ 14400 w 21600"/>
                <a:gd name="T11" fmla="*/ 144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0800" y="21600"/>
                  </a:lnTo>
                  <a:lnTo>
                    <a:pt x="108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6600"/>
            </a:solidFill>
            <a:ln w="4699" algn="in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horz" wrap="none" lIns="86213" tIns="43106" rIns="86213" bIns="43106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rPr>
                <a:t>Grow</a:t>
              </a:r>
            </a:p>
          </p:txBody>
        </p:sp>
        <p:sp>
          <p:nvSpPr>
            <p:cNvPr id="8" name="_s1029"/>
            <p:cNvSpPr>
              <a:spLocks noChangeArrowheads="1"/>
            </p:cNvSpPr>
            <p:nvPr/>
          </p:nvSpPr>
          <p:spPr bwMode="auto">
            <a:xfrm flipV="1">
              <a:off x="1459" y="3018"/>
              <a:ext cx="931" cy="404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9900"/>
            </a:solidFill>
            <a:ln w="4699" algn="in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horz" wrap="none" lIns="86213" tIns="43106" rIns="86213" bIns="43106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rPr>
                <a:t>Maintain</a:t>
              </a:r>
            </a:p>
          </p:txBody>
        </p:sp>
        <p:sp>
          <p:nvSpPr>
            <p:cNvPr id="9" name="_s1030"/>
            <p:cNvSpPr>
              <a:spLocks noChangeArrowheads="1"/>
            </p:cNvSpPr>
            <p:nvPr/>
          </p:nvSpPr>
          <p:spPr bwMode="auto">
            <a:xfrm flipV="1">
              <a:off x="1226" y="3422"/>
              <a:ext cx="1397" cy="403"/>
            </a:xfrm>
            <a:custGeom>
              <a:avLst/>
              <a:gdLst>
                <a:gd name="G0" fmla="+- 3600 0 0"/>
                <a:gd name="G1" fmla="+- 21600 0 3600"/>
                <a:gd name="G2" fmla="*/ 3600 1 2"/>
                <a:gd name="G3" fmla="+- 21600 0 G2"/>
                <a:gd name="G4" fmla="+/ 3600 21600 2"/>
                <a:gd name="G5" fmla="+/ G1 0 2"/>
                <a:gd name="G6" fmla="*/ 21600 21600 3600"/>
                <a:gd name="G7" fmla="*/ G6 1 2"/>
                <a:gd name="G8" fmla="+- 21600 0 G7"/>
                <a:gd name="G9" fmla="*/ 21600 1 2"/>
                <a:gd name="G10" fmla="+- 3600 0 G9"/>
                <a:gd name="G11" fmla="?: G10 G8 0"/>
                <a:gd name="G12" fmla="?: G10 G7 21600"/>
                <a:gd name="T0" fmla="*/ 19800 w 21600"/>
                <a:gd name="T1" fmla="*/ 10800 h 21600"/>
                <a:gd name="T2" fmla="*/ 10800 w 21600"/>
                <a:gd name="T3" fmla="*/ 21600 h 21600"/>
                <a:gd name="T4" fmla="*/ 1800 w 21600"/>
                <a:gd name="T5" fmla="*/ 10800 h 21600"/>
                <a:gd name="T6" fmla="*/ 10800 w 21600"/>
                <a:gd name="T7" fmla="*/ 0 h 21600"/>
                <a:gd name="T8" fmla="*/ 3600 w 21600"/>
                <a:gd name="T9" fmla="*/ 3600 h 21600"/>
                <a:gd name="T10" fmla="*/ 18000 w 21600"/>
                <a:gd name="T11" fmla="*/ 180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600" y="21600"/>
                  </a:lnTo>
                  <a:lnTo>
                    <a:pt x="180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CC00"/>
            </a:solidFill>
            <a:ln w="4699" algn="in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horz" wrap="none" lIns="86213" tIns="43106" rIns="86213" bIns="43106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rPr>
                <a:t>Fix or Exit</a:t>
              </a:r>
            </a:p>
          </p:txBody>
        </p:sp>
      </p:grpSp>
      <p:sp>
        <p:nvSpPr>
          <p:cNvPr id="10" name="Text Box 9"/>
          <p:cNvSpPr txBox="1">
            <a:spLocks noChangeArrowheads="1"/>
          </p:cNvSpPr>
          <p:nvPr/>
        </p:nvSpPr>
        <p:spPr bwMode="auto">
          <a:xfrm rot="18161688">
            <a:off x="84932" y="1691481"/>
            <a:ext cx="1733550" cy="30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400" b="1" i="1">
                <a:solidFill>
                  <a:schemeClr val="accent1"/>
                </a:solidFill>
              </a:rPr>
              <a:t>Business Pyramid</a:t>
            </a:r>
            <a:endParaRPr lang="en-US" sz="1400" b="1" i="1">
              <a:solidFill>
                <a:srgbClr val="FF0000"/>
              </a:solidFill>
            </a:endParaRPr>
          </a:p>
        </p:txBody>
      </p:sp>
      <p:sp>
        <p:nvSpPr>
          <p:cNvPr id="11" name="AutoShape 18"/>
          <p:cNvSpPr>
            <a:spLocks noChangeArrowheads="1"/>
          </p:cNvSpPr>
          <p:nvPr/>
        </p:nvSpPr>
        <p:spPr bwMode="auto">
          <a:xfrm>
            <a:off x="346075" y="3498850"/>
            <a:ext cx="1349375" cy="1930400"/>
          </a:xfrm>
          <a:prstGeom prst="foldedCorner">
            <a:avLst>
              <a:gd name="adj" fmla="val 28144"/>
            </a:avLst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buFontTx/>
              <a:buChar char="•"/>
            </a:pPr>
            <a:r>
              <a:rPr lang="en-US" sz="800"/>
              <a:t> New NSR A/C</a:t>
            </a:r>
          </a:p>
          <a:p>
            <a:pPr>
              <a:buFontTx/>
              <a:buChar char="•"/>
            </a:pPr>
            <a:r>
              <a:rPr lang="en-US" sz="800"/>
              <a:t> Border Security</a:t>
            </a:r>
          </a:p>
          <a:p>
            <a:pPr>
              <a:buFontTx/>
              <a:buChar char="•"/>
            </a:pPr>
            <a:r>
              <a:rPr lang="en-US" sz="800"/>
              <a:t> Restoring security in case of crisis</a:t>
            </a:r>
          </a:p>
          <a:p>
            <a:pPr>
              <a:buFontTx/>
              <a:buChar char="•"/>
            </a:pPr>
            <a:r>
              <a:rPr lang="en-US" sz="800"/>
              <a:t> Understanding our planet (land surface, ocean, …)</a:t>
            </a:r>
          </a:p>
          <a:p>
            <a:pPr>
              <a:buFontTx/>
              <a:buChar char="•"/>
            </a:pPr>
            <a:r>
              <a:rPr lang="en-US" sz="800"/>
              <a:t> Global Monitoring for Environment &amp; Security</a:t>
            </a:r>
          </a:p>
          <a:p>
            <a:pPr>
              <a:buFontTx/>
              <a:buChar char="•"/>
            </a:pPr>
            <a:r>
              <a:rPr lang="en-US" sz="800"/>
              <a:t> Understand the universe and the Solar system</a:t>
            </a:r>
          </a:p>
          <a:p>
            <a:pPr>
              <a:buFontTx/>
              <a:buChar char="•"/>
            </a:pPr>
            <a:r>
              <a:rPr lang="en-US" sz="800"/>
              <a:t> …</a:t>
            </a: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314575" y="3498850"/>
            <a:ext cx="1403350" cy="1930400"/>
          </a:xfrm>
          <a:prstGeom prst="foldedCorner">
            <a:avLst>
              <a:gd name="adj" fmla="val 28144"/>
            </a:avLst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buFontTx/>
              <a:buChar char="•"/>
            </a:pPr>
            <a:r>
              <a:rPr lang="en-US" sz="800"/>
              <a:t> Technical properties :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Light weight,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High Lift/Low drag, 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Adaptability	</a:t>
            </a:r>
          </a:p>
          <a:p>
            <a:pPr lvl="1"/>
            <a:endParaRPr lang="en-US" sz="800"/>
          </a:p>
          <a:p>
            <a:pPr>
              <a:buFontTx/>
              <a:buChar char="•"/>
            </a:pPr>
            <a:r>
              <a:rPr lang="en-US" sz="800"/>
              <a:t> Customer satisfaction :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Airline : Low cost maintenance, ,environment, Maturity / Reliability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Pilot : pilot workload	</a:t>
            </a:r>
          </a:p>
          <a:p>
            <a:pPr>
              <a:buFont typeface="Arial" pitchFamily="34" charset="0"/>
              <a:buChar char="–"/>
            </a:pPr>
            <a:r>
              <a:rPr lang="en-US" sz="800"/>
              <a:t> Passenger : Comfort, In Flight Entertainment</a:t>
            </a:r>
          </a:p>
          <a:p>
            <a:r>
              <a:rPr lang="en-US" sz="800"/>
              <a:t>…</a:t>
            </a:r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196850" y="2819400"/>
            <a:ext cx="1946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800"/>
              <a:t>New Markets / Market Needs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1878013" y="2797175"/>
            <a:ext cx="22336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800"/>
              <a:t>Customer Benefits / Requirements</a:t>
            </a:r>
          </a:p>
        </p:txBody>
      </p:sp>
      <p:grpSp>
        <p:nvGrpSpPr>
          <p:cNvPr id="15" name="Group 22"/>
          <p:cNvGrpSpPr>
            <a:grpSpLocks/>
          </p:cNvGrpSpPr>
          <p:nvPr/>
        </p:nvGrpSpPr>
        <p:grpSpPr bwMode="auto">
          <a:xfrm>
            <a:off x="7529513" y="1466850"/>
            <a:ext cx="900112" cy="884238"/>
            <a:chOff x="1632" y="1248"/>
            <a:chExt cx="2682" cy="2286"/>
          </a:xfrm>
        </p:grpSpPr>
        <p:sp>
          <p:nvSpPr>
            <p:cNvPr id="16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598 w 21600"/>
                <a:gd name="T1" fmla="*/ 0 h 21600"/>
                <a:gd name="T2" fmla="*/ 1195 w 21600"/>
                <a:gd name="T3" fmla="*/ 524 h 21600"/>
                <a:gd name="T4" fmla="*/ 598 w 21600"/>
                <a:gd name="T5" fmla="*/ 1048 h 21600"/>
                <a:gd name="T6" fmla="*/ 0 w 21600"/>
                <a:gd name="T7" fmla="*/ 524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74 w 21600"/>
                <a:gd name="T13" fmla="*/ 3957 h 21600"/>
                <a:gd name="T14" fmla="*/ 17840 w 21600"/>
                <a:gd name="T15" fmla="*/ 1764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effectLst/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GB"/>
            </a:p>
          </p:txBody>
        </p:sp>
        <p:sp>
          <p:nvSpPr>
            <p:cNvPr id="17" name="AutoShape 24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714 w 21600"/>
                <a:gd name="T1" fmla="*/ 0 h 21600"/>
                <a:gd name="T2" fmla="*/ 1429 w 21600"/>
                <a:gd name="T3" fmla="*/ 627 h 21600"/>
                <a:gd name="T4" fmla="*/ 714 w 21600"/>
                <a:gd name="T5" fmla="*/ 1253 h 21600"/>
                <a:gd name="T6" fmla="*/ 0 w 21600"/>
                <a:gd name="T7" fmla="*/ 6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8 w 21600"/>
                <a:gd name="T13" fmla="*/ 3965 h 21600"/>
                <a:gd name="T14" fmla="*/ 17836 w 21600"/>
                <a:gd name="T15" fmla="*/ 176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effectLst/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GB"/>
            </a:p>
          </p:txBody>
        </p:sp>
        <p:sp>
          <p:nvSpPr>
            <p:cNvPr id="18" name="AutoShape 25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794 w 21600"/>
                <a:gd name="T1" fmla="*/ 0 h 21600"/>
                <a:gd name="T2" fmla="*/ 1588 w 21600"/>
                <a:gd name="T3" fmla="*/ 696 h 21600"/>
                <a:gd name="T4" fmla="*/ 794 w 21600"/>
                <a:gd name="T5" fmla="*/ 1392 h 21600"/>
                <a:gd name="T6" fmla="*/ 0 w 21600"/>
                <a:gd name="T7" fmla="*/ 6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0 w 21600"/>
                <a:gd name="T13" fmla="*/ 3957 h 21600"/>
                <a:gd name="T14" fmla="*/ 17846 w 21600"/>
                <a:gd name="T15" fmla="*/ 1762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effectLst/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GB"/>
            </a:p>
          </p:txBody>
        </p:sp>
      </p:grpSp>
      <p:sp>
        <p:nvSpPr>
          <p:cNvPr id="19" name="AutoShape 26"/>
          <p:cNvSpPr>
            <a:spLocks noChangeArrowheads="1"/>
          </p:cNvSpPr>
          <p:nvPr/>
        </p:nvSpPr>
        <p:spPr bwMode="auto">
          <a:xfrm flipH="1">
            <a:off x="6264275" y="1620838"/>
            <a:ext cx="750888" cy="588962"/>
          </a:xfrm>
          <a:prstGeom prst="rightArrow">
            <a:avLst>
              <a:gd name="adj1" fmla="val 50000"/>
              <a:gd name="adj2" fmla="val 31873"/>
            </a:avLst>
          </a:prstGeom>
          <a:gradFill rotWithShape="1">
            <a:gsLst>
              <a:gs pos="0">
                <a:srgbClr val="808080">
                  <a:alpha val="64000"/>
                </a:srgbClr>
              </a:gs>
              <a:gs pos="100000">
                <a:srgbClr val="99CCFF">
                  <a:alpha val="60999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sz="1800"/>
          </a:p>
        </p:txBody>
      </p:sp>
      <p:sp>
        <p:nvSpPr>
          <p:cNvPr id="20" name="WordArt 27"/>
          <p:cNvSpPr>
            <a:spLocks noChangeArrowheads="1" noChangeShapeType="1" noTextEdit="1"/>
          </p:cNvSpPr>
          <p:nvPr/>
        </p:nvSpPr>
        <p:spPr bwMode="auto">
          <a:xfrm rot="20516619">
            <a:off x="7416800" y="1366838"/>
            <a:ext cx="1206500" cy="6667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1556506"/>
              </a:avLst>
            </a:prstTxWarp>
          </a:bodyPr>
          <a:lstStyle/>
          <a:p>
            <a:r>
              <a:rPr lang="en-GB" sz="3600" kern="10">
                <a:solidFill>
                  <a:srgbClr val="808080"/>
                </a:solidFill>
                <a:latin typeface="Arial Black"/>
              </a:rPr>
              <a:t>Technology</a:t>
            </a: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6877050" y="2857500"/>
            <a:ext cx="1954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800"/>
              <a:t>Technology Needs List</a:t>
            </a:r>
          </a:p>
        </p:txBody>
      </p:sp>
      <p:grpSp>
        <p:nvGrpSpPr>
          <p:cNvPr id="22" name="Group 29"/>
          <p:cNvGrpSpPr>
            <a:grpSpLocks/>
          </p:cNvGrpSpPr>
          <p:nvPr/>
        </p:nvGrpSpPr>
        <p:grpSpPr bwMode="auto">
          <a:xfrm>
            <a:off x="4303713" y="5011738"/>
            <a:ext cx="2447925" cy="808037"/>
            <a:chOff x="199" y="288"/>
            <a:chExt cx="4325" cy="2845"/>
          </a:xfrm>
        </p:grpSpPr>
        <p:sp>
          <p:nvSpPr>
            <p:cNvPr id="23" name="Rectangle 30"/>
            <p:cNvSpPr>
              <a:spLocks noChangeArrowheads="1"/>
            </p:cNvSpPr>
            <p:nvPr/>
          </p:nvSpPr>
          <p:spPr bwMode="auto">
            <a:xfrm>
              <a:off x="1399" y="2420"/>
              <a:ext cx="757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24" name="Rectangle 31"/>
            <p:cNvSpPr>
              <a:spLocks noChangeArrowheads="1"/>
            </p:cNvSpPr>
            <p:nvPr/>
          </p:nvSpPr>
          <p:spPr bwMode="auto">
            <a:xfrm>
              <a:off x="759" y="821"/>
              <a:ext cx="594" cy="2312"/>
            </a:xfrm>
            <a:prstGeom prst="rect">
              <a:avLst/>
            </a:prstGeom>
            <a:solidFill>
              <a:srgbClr val="06718C"/>
            </a:solidFill>
            <a:ln w="8001">
              <a:solidFill>
                <a:schemeClr val="bg2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Key product, function,</a:t>
              </a: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system,</a:t>
              </a: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subsystem, component and processes</a:t>
              </a: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identified for future growth</a:t>
              </a: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i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i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25" name="Rectangle 32"/>
            <p:cNvSpPr>
              <a:spLocks noChangeArrowheads="1"/>
            </p:cNvSpPr>
            <p:nvPr/>
          </p:nvSpPr>
          <p:spPr bwMode="auto">
            <a:xfrm>
              <a:off x="1399" y="821"/>
              <a:ext cx="758" cy="713"/>
            </a:xfrm>
            <a:prstGeom prst="rect">
              <a:avLst/>
            </a:prstGeom>
            <a:solidFill>
              <a:srgbClr val="EAEAEA"/>
            </a:solidFill>
            <a:ln w="8001">
              <a:solidFill>
                <a:schemeClr val="bg2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lnSpc>
                  <a:spcPct val="90000"/>
                </a:lnSpc>
                <a:buFontTx/>
                <a:buChar char="•"/>
              </a:pPr>
              <a:endParaRPr lang="en-US" sz="200"/>
            </a:p>
          </p:txBody>
        </p:sp>
        <p:sp>
          <p:nvSpPr>
            <p:cNvPr id="26" name="Rectangle 33"/>
            <p:cNvSpPr>
              <a:spLocks noChangeArrowheads="1"/>
            </p:cNvSpPr>
            <p:nvPr/>
          </p:nvSpPr>
          <p:spPr bwMode="auto">
            <a:xfrm>
              <a:off x="2181" y="821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27" name="Rectangle 34"/>
            <p:cNvSpPr>
              <a:spLocks noChangeArrowheads="1"/>
            </p:cNvSpPr>
            <p:nvPr/>
          </p:nvSpPr>
          <p:spPr bwMode="auto">
            <a:xfrm>
              <a:off x="2967" y="821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28" name="Rectangle 35"/>
            <p:cNvSpPr>
              <a:spLocks noChangeArrowheads="1"/>
            </p:cNvSpPr>
            <p:nvPr/>
          </p:nvSpPr>
          <p:spPr bwMode="auto">
            <a:xfrm>
              <a:off x="3753" y="821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29" name="Rectangle 36"/>
            <p:cNvSpPr>
              <a:spLocks noChangeArrowheads="1"/>
            </p:cNvSpPr>
            <p:nvPr/>
          </p:nvSpPr>
          <p:spPr bwMode="auto">
            <a:xfrm>
              <a:off x="1399" y="1611"/>
              <a:ext cx="758" cy="713"/>
            </a:xfrm>
            <a:prstGeom prst="rect">
              <a:avLst/>
            </a:prstGeom>
            <a:solidFill>
              <a:srgbClr val="EAEAEA"/>
            </a:solidFill>
            <a:ln w="8001">
              <a:solidFill>
                <a:schemeClr val="bg2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lnSpc>
                  <a:spcPct val="90000"/>
                </a:lnSpc>
              </a:pPr>
              <a:endParaRPr lang="en-US" sz="200" b="1"/>
            </a:p>
          </p:txBody>
        </p:sp>
        <p:sp>
          <p:nvSpPr>
            <p:cNvPr id="30" name="Rectangle 37"/>
            <p:cNvSpPr>
              <a:spLocks noChangeArrowheads="1"/>
            </p:cNvSpPr>
            <p:nvPr/>
          </p:nvSpPr>
          <p:spPr bwMode="auto">
            <a:xfrm>
              <a:off x="1399" y="2420"/>
              <a:ext cx="758" cy="713"/>
            </a:xfrm>
            <a:prstGeom prst="rect">
              <a:avLst/>
            </a:prstGeom>
            <a:noFill/>
            <a:ln w="8001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DDDDDD">
                      <a:alpha val="0"/>
                    </a:srgbClr>
                  </a:solidFill>
                </a14:hiddenFill>
              </a:ext>
            </a:extLst>
          </p:spPr>
          <p:txBody>
            <a:bodyPr anchor="ctr"/>
            <a:lstStyle/>
            <a:p>
              <a:pPr>
                <a:lnSpc>
                  <a:spcPct val="90000"/>
                </a:lnSpc>
              </a:pPr>
              <a:endParaRPr lang="en-US" sz="200" b="1"/>
            </a:p>
          </p:txBody>
        </p:sp>
        <p:sp>
          <p:nvSpPr>
            <p:cNvPr id="31" name="Rectangle 38"/>
            <p:cNvSpPr>
              <a:spLocks noChangeArrowheads="1"/>
            </p:cNvSpPr>
            <p:nvPr/>
          </p:nvSpPr>
          <p:spPr bwMode="auto">
            <a:xfrm>
              <a:off x="2189" y="288"/>
              <a:ext cx="758" cy="509"/>
            </a:xfrm>
            <a:prstGeom prst="rect">
              <a:avLst/>
            </a:prstGeom>
            <a:solidFill>
              <a:srgbClr val="0671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8001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95000"/>
                </a:lnSpc>
                <a:buClr>
                  <a:schemeClr val="bg2"/>
                </a:buClr>
              </a:pPr>
              <a:r>
                <a:rPr lang="en-US" sz="200" b="1">
                  <a:solidFill>
                    <a:schemeClr val="bg1"/>
                  </a:solidFill>
                </a:rPr>
                <a:t>Current Position towards competition/market needs</a:t>
              </a:r>
              <a:endParaRPr lang="en-US" sz="200" b="1"/>
            </a:p>
          </p:txBody>
        </p:sp>
        <p:sp>
          <p:nvSpPr>
            <p:cNvPr id="32" name="Rectangle 39"/>
            <p:cNvSpPr>
              <a:spLocks noChangeArrowheads="1"/>
            </p:cNvSpPr>
            <p:nvPr/>
          </p:nvSpPr>
          <p:spPr bwMode="auto">
            <a:xfrm>
              <a:off x="2980" y="288"/>
              <a:ext cx="759" cy="509"/>
            </a:xfrm>
            <a:prstGeom prst="rect">
              <a:avLst/>
            </a:prstGeom>
            <a:solidFill>
              <a:srgbClr val="06718C"/>
            </a:solidFill>
            <a:ln w="8001">
              <a:solidFill>
                <a:schemeClr val="bg2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rgbClr val="FFFFFF"/>
                  </a:solidFill>
                </a:rPr>
                <a:t>Target  Position</a:t>
              </a:r>
            </a:p>
          </p:txBody>
        </p:sp>
        <p:sp>
          <p:nvSpPr>
            <p:cNvPr id="33" name="Rectangle 40"/>
            <p:cNvSpPr>
              <a:spLocks noChangeArrowheads="1"/>
            </p:cNvSpPr>
            <p:nvPr/>
          </p:nvSpPr>
          <p:spPr bwMode="auto">
            <a:xfrm>
              <a:off x="3767" y="288"/>
              <a:ext cx="757" cy="509"/>
            </a:xfrm>
            <a:prstGeom prst="rect">
              <a:avLst/>
            </a:prstGeom>
            <a:solidFill>
              <a:srgbClr val="0671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8001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95000"/>
                </a:lnSpc>
                <a:buClr>
                  <a:schemeClr val="bg2"/>
                </a:buClr>
              </a:pPr>
              <a:r>
                <a:rPr lang="en-US" sz="200" b="1">
                  <a:solidFill>
                    <a:srgbClr val="FFFFFF"/>
                  </a:solidFill>
                </a:rPr>
                <a:t>Action Plan</a:t>
              </a:r>
            </a:p>
          </p:txBody>
        </p:sp>
        <p:sp>
          <p:nvSpPr>
            <p:cNvPr id="34" name="Rectangle 41"/>
            <p:cNvSpPr>
              <a:spLocks noChangeArrowheads="1"/>
            </p:cNvSpPr>
            <p:nvPr/>
          </p:nvSpPr>
          <p:spPr bwMode="auto">
            <a:xfrm>
              <a:off x="1412" y="288"/>
              <a:ext cx="759" cy="509"/>
            </a:xfrm>
            <a:prstGeom prst="rect">
              <a:avLst/>
            </a:prstGeom>
            <a:solidFill>
              <a:srgbClr val="0671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8001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95000"/>
                </a:lnSpc>
                <a:buClr>
                  <a:schemeClr val="bg2"/>
                </a:buClr>
              </a:pPr>
              <a:r>
                <a:rPr lang="en-US" sz="200" b="1">
                  <a:solidFill>
                    <a:schemeClr val="bg1"/>
                  </a:solidFill>
                </a:rPr>
                <a:t>Strategic Technology Objective/Strategic Technology Program*</a:t>
              </a:r>
              <a:endParaRPr lang="en-US" sz="200" b="1"/>
            </a:p>
          </p:txBody>
        </p:sp>
        <p:sp>
          <p:nvSpPr>
            <p:cNvPr id="35" name="Rectangle 42"/>
            <p:cNvSpPr>
              <a:spLocks noChangeArrowheads="1"/>
            </p:cNvSpPr>
            <p:nvPr/>
          </p:nvSpPr>
          <p:spPr bwMode="auto">
            <a:xfrm>
              <a:off x="2186" y="1610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36" name="Rectangle 43"/>
            <p:cNvSpPr>
              <a:spLocks noChangeArrowheads="1"/>
            </p:cNvSpPr>
            <p:nvPr/>
          </p:nvSpPr>
          <p:spPr bwMode="auto">
            <a:xfrm>
              <a:off x="2972" y="1610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37" name="Rectangle 44"/>
            <p:cNvSpPr>
              <a:spLocks noChangeArrowheads="1"/>
            </p:cNvSpPr>
            <p:nvPr/>
          </p:nvSpPr>
          <p:spPr bwMode="auto">
            <a:xfrm>
              <a:off x="3763" y="1610"/>
              <a:ext cx="759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38" name="Rectangle 45"/>
            <p:cNvSpPr>
              <a:spLocks noChangeArrowheads="1"/>
            </p:cNvSpPr>
            <p:nvPr/>
          </p:nvSpPr>
          <p:spPr bwMode="auto">
            <a:xfrm>
              <a:off x="2186" y="2420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39" name="Rectangle 46"/>
            <p:cNvSpPr>
              <a:spLocks noChangeArrowheads="1"/>
            </p:cNvSpPr>
            <p:nvPr/>
          </p:nvSpPr>
          <p:spPr bwMode="auto">
            <a:xfrm>
              <a:off x="2972" y="2420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40" name="Rectangle 47"/>
            <p:cNvSpPr>
              <a:spLocks noChangeArrowheads="1"/>
            </p:cNvSpPr>
            <p:nvPr/>
          </p:nvSpPr>
          <p:spPr bwMode="auto">
            <a:xfrm>
              <a:off x="3758" y="2420"/>
              <a:ext cx="758" cy="713"/>
            </a:xfrm>
            <a:prstGeom prst="rect">
              <a:avLst/>
            </a:prstGeom>
            <a:solidFill>
              <a:srgbClr val="DDDDDD">
                <a:alpha val="50195"/>
              </a:srgbClr>
            </a:solidFill>
            <a:ln w="8001">
              <a:solidFill>
                <a:srgbClr val="06718C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88900" indent="-88900">
                <a:lnSpc>
                  <a:spcPct val="90000"/>
                </a:lnSpc>
                <a:buClr>
                  <a:schemeClr val="tx1"/>
                </a:buClr>
                <a:buFontTx/>
                <a:buChar char="•"/>
              </a:pPr>
              <a:endParaRPr lang="en-US" sz="200"/>
            </a:p>
          </p:txBody>
        </p:sp>
        <p:sp>
          <p:nvSpPr>
            <p:cNvPr id="41" name="Rectangle 48"/>
            <p:cNvSpPr>
              <a:spLocks noChangeArrowheads="1"/>
            </p:cNvSpPr>
            <p:nvPr/>
          </p:nvSpPr>
          <p:spPr bwMode="auto">
            <a:xfrm>
              <a:off x="199" y="821"/>
              <a:ext cx="494" cy="2312"/>
            </a:xfrm>
            <a:prstGeom prst="rect">
              <a:avLst/>
            </a:prstGeom>
            <a:solidFill>
              <a:srgbClr val="06718C"/>
            </a:solidFill>
            <a:ln w="8001">
              <a:solidFill>
                <a:schemeClr val="bg2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Growth markets</a:t>
              </a: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(what market will bring revenues in 5 to 15 years ?)</a:t>
              </a: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endParaRPr lang="en-US" sz="200" b="1">
                <a:solidFill>
                  <a:schemeClr val="bg1"/>
                </a:solidFill>
              </a:endParaRPr>
            </a:p>
            <a:p>
              <a:pPr>
                <a:lnSpc>
                  <a:spcPct val="90000"/>
                </a:lnSpc>
              </a:pPr>
              <a:r>
                <a:rPr lang="en-US" sz="200" b="1">
                  <a:solidFill>
                    <a:schemeClr val="bg1"/>
                  </a:solidFill>
                </a:rPr>
                <a:t>  </a:t>
              </a:r>
            </a:p>
            <a:p>
              <a:pPr>
                <a:lnSpc>
                  <a:spcPct val="90000"/>
                </a:lnSpc>
              </a:pPr>
              <a:endParaRPr lang="en-US" sz="200" i="1">
                <a:solidFill>
                  <a:schemeClr val="bg1"/>
                </a:solidFill>
              </a:endParaRPr>
            </a:p>
          </p:txBody>
        </p:sp>
        <p:sp>
          <p:nvSpPr>
            <p:cNvPr id="42" name="Rectangle 49"/>
            <p:cNvSpPr>
              <a:spLocks noChangeArrowheads="1"/>
            </p:cNvSpPr>
            <p:nvPr/>
          </p:nvSpPr>
          <p:spPr bwMode="auto">
            <a:xfrm>
              <a:off x="1399" y="2420"/>
              <a:ext cx="287" cy="713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r>
                <a:rPr lang="fr-FR" sz="200"/>
                <a:t>Technical </a:t>
              </a:r>
            </a:p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r>
                <a:rPr lang="fr-FR" sz="200"/>
                <a:t>capability</a:t>
              </a:r>
            </a:p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endParaRPr lang="en-GB" sz="200"/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1686" y="2420"/>
              <a:ext cx="471" cy="240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r>
                <a:rPr lang="fr-FR" sz="200"/>
                <a:t>Techno 1</a:t>
              </a:r>
              <a:endParaRPr lang="en-GB" sz="200"/>
            </a:p>
          </p:txBody>
        </p:sp>
        <p:sp>
          <p:nvSpPr>
            <p:cNvPr id="44" name="Rectangle 51"/>
            <p:cNvSpPr>
              <a:spLocks noChangeArrowheads="1"/>
            </p:cNvSpPr>
            <p:nvPr/>
          </p:nvSpPr>
          <p:spPr bwMode="auto">
            <a:xfrm>
              <a:off x="1686" y="2660"/>
              <a:ext cx="471" cy="240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r>
                <a:rPr lang="fr-FR" sz="200"/>
                <a:t>Techno 2</a:t>
              </a:r>
              <a:endParaRPr lang="en-GB" sz="200"/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1686" y="2900"/>
              <a:ext cx="471" cy="233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187325" indent="-187325">
                <a:lnSpc>
                  <a:spcPct val="95000"/>
                </a:lnSpc>
                <a:buClr>
                  <a:schemeClr val="bg2"/>
                </a:buClr>
              </a:pPr>
              <a:r>
                <a:rPr lang="fr-FR" sz="200"/>
                <a:t>Techno 3</a:t>
              </a:r>
              <a:endParaRPr lang="en-GB" sz="200"/>
            </a:p>
          </p:txBody>
        </p:sp>
        <p:sp>
          <p:nvSpPr>
            <p:cNvPr id="46" name="Line 53"/>
            <p:cNvSpPr>
              <a:spLocks noChangeShapeType="1"/>
            </p:cNvSpPr>
            <p:nvPr/>
          </p:nvSpPr>
          <p:spPr bwMode="auto">
            <a:xfrm>
              <a:off x="2189" y="2660"/>
              <a:ext cx="2322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Line 54"/>
            <p:cNvSpPr>
              <a:spLocks noChangeShapeType="1"/>
            </p:cNvSpPr>
            <p:nvPr/>
          </p:nvSpPr>
          <p:spPr bwMode="auto">
            <a:xfrm>
              <a:off x="2186" y="2900"/>
              <a:ext cx="233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8" name="Text Box 55"/>
          <p:cNvSpPr txBox="1">
            <a:spLocks noChangeArrowheads="1"/>
          </p:cNvSpPr>
          <p:nvPr/>
        </p:nvSpPr>
        <p:spPr bwMode="auto">
          <a:xfrm>
            <a:off x="4246563" y="4738688"/>
            <a:ext cx="26781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buFontTx/>
              <a:buChar char="•"/>
            </a:pPr>
            <a:r>
              <a:rPr lang="en-US" sz="1400"/>
              <a:t> For new market / product lines</a:t>
            </a:r>
          </a:p>
        </p:txBody>
      </p:sp>
      <p:sp>
        <p:nvSpPr>
          <p:cNvPr id="49" name="Oval 56"/>
          <p:cNvSpPr>
            <a:spLocks noChangeArrowheads="1"/>
          </p:cNvSpPr>
          <p:nvPr/>
        </p:nvSpPr>
        <p:spPr bwMode="auto">
          <a:xfrm>
            <a:off x="1660525" y="5919788"/>
            <a:ext cx="565150" cy="4445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8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0" name="Oval 57"/>
          <p:cNvSpPr>
            <a:spLocks noChangeArrowheads="1"/>
          </p:cNvSpPr>
          <p:nvPr/>
        </p:nvSpPr>
        <p:spPr bwMode="auto">
          <a:xfrm>
            <a:off x="7539038" y="5894388"/>
            <a:ext cx="565150" cy="4445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8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51" name="Oval 58"/>
          <p:cNvSpPr>
            <a:spLocks noChangeArrowheads="1"/>
          </p:cNvSpPr>
          <p:nvPr/>
        </p:nvSpPr>
        <p:spPr bwMode="auto">
          <a:xfrm>
            <a:off x="5157788" y="5918200"/>
            <a:ext cx="565150" cy="4445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8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2" name="AutoShape 59"/>
          <p:cNvSpPr>
            <a:spLocks noChangeArrowheads="1"/>
          </p:cNvSpPr>
          <p:nvPr/>
        </p:nvSpPr>
        <p:spPr bwMode="auto">
          <a:xfrm>
            <a:off x="7186613" y="3498850"/>
            <a:ext cx="1403350" cy="1930400"/>
          </a:xfrm>
          <a:prstGeom prst="foldedCorner">
            <a:avLst>
              <a:gd name="adj" fmla="val 28144"/>
            </a:avLst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buFontTx/>
              <a:buChar char="•"/>
            </a:pPr>
            <a:r>
              <a:rPr lang="en-US" sz="800"/>
              <a:t> Virtual design</a:t>
            </a:r>
          </a:p>
          <a:p>
            <a:pPr>
              <a:buFontTx/>
              <a:buChar char="•"/>
            </a:pPr>
            <a:r>
              <a:rPr lang="en-US" sz="800"/>
              <a:t> Engineering product processes</a:t>
            </a:r>
          </a:p>
          <a:p>
            <a:pPr>
              <a:buFontTx/>
              <a:buChar char="•"/>
            </a:pPr>
            <a:r>
              <a:rPr lang="en-US" sz="800"/>
              <a:t> Sensor systems</a:t>
            </a:r>
          </a:p>
          <a:p>
            <a:pPr>
              <a:buFontTx/>
              <a:buChar char="•"/>
            </a:pPr>
            <a:r>
              <a:rPr lang="en-US" sz="800"/>
              <a:t> Image processing</a:t>
            </a:r>
          </a:p>
          <a:p>
            <a:pPr>
              <a:buFontTx/>
              <a:buChar char="•"/>
            </a:pPr>
            <a:r>
              <a:rPr lang="en-US" sz="800"/>
              <a:t> ….</a:t>
            </a:r>
          </a:p>
        </p:txBody>
      </p:sp>
      <p:sp>
        <p:nvSpPr>
          <p:cNvPr id="53" name="AutoShape 61"/>
          <p:cNvSpPr>
            <a:spLocks noChangeArrowheads="1"/>
          </p:cNvSpPr>
          <p:nvPr/>
        </p:nvSpPr>
        <p:spPr bwMode="auto">
          <a:xfrm>
            <a:off x="1889125" y="4211638"/>
            <a:ext cx="265113" cy="52705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" name="AutoShape 62"/>
          <p:cNvSpPr>
            <a:spLocks noChangeArrowheads="1"/>
          </p:cNvSpPr>
          <p:nvPr/>
        </p:nvSpPr>
        <p:spPr bwMode="auto">
          <a:xfrm>
            <a:off x="3886200" y="4205288"/>
            <a:ext cx="265113" cy="52705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" name="AutoShape 63"/>
          <p:cNvSpPr>
            <a:spLocks noChangeArrowheads="1"/>
          </p:cNvSpPr>
          <p:nvPr/>
        </p:nvSpPr>
        <p:spPr bwMode="auto">
          <a:xfrm flipH="1">
            <a:off x="6862763" y="4197350"/>
            <a:ext cx="265112" cy="52705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6" name="Object 64"/>
          <p:cNvGraphicFramePr>
            <a:graphicFrameLocks noChangeAspect="1"/>
          </p:cNvGraphicFramePr>
          <p:nvPr/>
        </p:nvGraphicFramePr>
        <p:xfrm>
          <a:off x="4325938" y="3819525"/>
          <a:ext cx="2438400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Worksheet" r:id="rId3" imgW="8039134" imgH="5381537" progId="Excel.Sheet.8">
                  <p:embed/>
                </p:oleObj>
              </mc:Choice>
              <mc:Fallback>
                <p:oleObj name="Worksheet" r:id="rId3" imgW="8039134" imgH="5381537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5938" y="3819525"/>
                        <a:ext cx="2438400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" name="Picture 8" descr="C:\Documents and Settings\45515016\Desktop\Divers\Logos\EADS_3D_Silv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225425"/>
            <a:ext cx="1550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 Box 199"/>
          <p:cNvSpPr txBox="1">
            <a:spLocks noChangeArrowheads="1"/>
          </p:cNvSpPr>
          <p:nvPr/>
        </p:nvSpPr>
        <p:spPr bwMode="auto">
          <a:xfrm rot="1299825">
            <a:off x="4411663" y="3402013"/>
            <a:ext cx="1733550" cy="33813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600" b="1">
                <a:solidFill>
                  <a:srgbClr val="FF0000"/>
                </a:solidFill>
              </a:rPr>
              <a:t>illustrative</a:t>
            </a:r>
          </a:p>
        </p:txBody>
      </p:sp>
    </p:spTree>
    <p:extLst>
      <p:ext uri="{BB962C8B-B14F-4D97-AF65-F5344CB8AC3E}">
        <p14:creationId xmlns:p14="http://schemas.microsoft.com/office/powerpoint/2010/main" val="420334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>
                <a:solidFill>
                  <a:schemeClr val="tx1"/>
                </a:solidFill>
              </a:rPr>
              <a:t>TRL roadmap of priority actions for a strategic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technology/capability </a:t>
            </a:r>
            <a:r>
              <a:rPr lang="en-US" sz="2000" dirty="0">
                <a:solidFill>
                  <a:schemeClr val="tx1"/>
                </a:solidFill>
              </a:rPr>
              <a:t>(example</a:t>
            </a:r>
            <a:r>
              <a:rPr lang="en-US" sz="2000" dirty="0" smtClean="0">
                <a:solidFill>
                  <a:schemeClr val="tx1"/>
                </a:solidFill>
              </a:rPr>
              <a:t>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386013" y="1023938"/>
            <a:ext cx="4605337" cy="5429250"/>
          </a:xfrm>
          <a:prstGeom prst="rect">
            <a:avLst/>
          </a:prstGeom>
          <a:solidFill>
            <a:srgbClr val="E1E1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388" y="1023938"/>
            <a:ext cx="3303079" cy="5429250"/>
          </a:xfrm>
          <a:prstGeom prst="rect">
            <a:avLst/>
          </a:prstGeom>
          <a:solidFill>
            <a:srgbClr val="F7F7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991350" y="1023938"/>
            <a:ext cx="1973263" cy="5429250"/>
          </a:xfrm>
          <a:prstGeom prst="rect">
            <a:avLst/>
          </a:prstGeom>
          <a:solidFill>
            <a:srgbClr val="CC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1563" y="2598738"/>
            <a:ext cx="7893050" cy="688975"/>
          </a:xfrm>
          <a:prstGeom prst="rect">
            <a:avLst/>
          </a:prstGeom>
          <a:solidFill>
            <a:srgbClr val="F8F8F8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55575" y="2736850"/>
            <a:ext cx="792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TRL Level</a:t>
            </a:r>
          </a:p>
        </p:txBody>
      </p: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1066800" y="6092825"/>
            <a:ext cx="7897813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en-GB"/>
          </a:p>
        </p:txBody>
      </p:sp>
      <p:grpSp>
        <p:nvGrpSpPr>
          <p:cNvPr id="10" name="Group 18"/>
          <p:cNvGrpSpPr>
            <a:grpSpLocks/>
          </p:cNvGrpSpPr>
          <p:nvPr/>
        </p:nvGrpSpPr>
        <p:grpSpPr bwMode="auto">
          <a:xfrm>
            <a:off x="676275" y="3284538"/>
            <a:ext cx="184150" cy="2665412"/>
            <a:chOff x="433" y="2076"/>
            <a:chExt cx="116" cy="1667"/>
          </a:xfrm>
        </p:grpSpPr>
        <p:sp>
          <p:nvSpPr>
            <p:cNvPr id="11" name="Rectangle 19"/>
            <p:cNvSpPr>
              <a:spLocks noChangeArrowheads="1"/>
            </p:cNvSpPr>
            <p:nvPr/>
          </p:nvSpPr>
          <p:spPr bwMode="auto">
            <a:xfrm>
              <a:off x="433" y="2076"/>
              <a:ext cx="116" cy="56"/>
            </a:xfrm>
            <a:prstGeom prst="rect">
              <a:avLst/>
            </a:prstGeom>
            <a:solidFill>
              <a:srgbClr val="4FA0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Rectangle 20"/>
            <p:cNvSpPr>
              <a:spLocks noChangeArrowheads="1"/>
            </p:cNvSpPr>
            <p:nvPr/>
          </p:nvSpPr>
          <p:spPr bwMode="auto">
            <a:xfrm>
              <a:off x="433" y="2132"/>
              <a:ext cx="116" cy="78"/>
            </a:xfrm>
            <a:prstGeom prst="rect">
              <a:avLst/>
            </a:prstGeom>
            <a:solidFill>
              <a:srgbClr val="519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Rectangle 21"/>
            <p:cNvSpPr>
              <a:spLocks noChangeArrowheads="1"/>
            </p:cNvSpPr>
            <p:nvPr/>
          </p:nvSpPr>
          <p:spPr bwMode="auto">
            <a:xfrm>
              <a:off x="433" y="2210"/>
              <a:ext cx="116" cy="58"/>
            </a:xfrm>
            <a:prstGeom prst="rect">
              <a:avLst/>
            </a:prstGeom>
            <a:solidFill>
              <a:srgbClr val="539E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433" y="2268"/>
              <a:ext cx="116" cy="39"/>
            </a:xfrm>
            <a:prstGeom prst="rect">
              <a:avLst/>
            </a:prstGeom>
            <a:solidFill>
              <a:srgbClr val="559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433" y="2307"/>
              <a:ext cx="116" cy="39"/>
            </a:xfrm>
            <a:prstGeom prst="rect">
              <a:avLst/>
            </a:prstGeom>
            <a:solidFill>
              <a:srgbClr val="579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433" y="2346"/>
              <a:ext cx="116" cy="40"/>
            </a:xfrm>
            <a:prstGeom prst="rect">
              <a:avLst/>
            </a:prstGeom>
            <a:solidFill>
              <a:srgbClr val="599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Rectangle 25"/>
            <p:cNvSpPr>
              <a:spLocks noChangeArrowheads="1"/>
            </p:cNvSpPr>
            <p:nvPr/>
          </p:nvSpPr>
          <p:spPr bwMode="auto">
            <a:xfrm>
              <a:off x="433" y="2386"/>
              <a:ext cx="116" cy="25"/>
            </a:xfrm>
            <a:prstGeom prst="rect">
              <a:avLst/>
            </a:prstGeom>
            <a:solidFill>
              <a:srgbClr val="5B9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Rectangle 26"/>
            <p:cNvSpPr>
              <a:spLocks noChangeArrowheads="1"/>
            </p:cNvSpPr>
            <p:nvPr/>
          </p:nvSpPr>
          <p:spPr bwMode="auto">
            <a:xfrm>
              <a:off x="433" y="2411"/>
              <a:ext cx="116" cy="26"/>
            </a:xfrm>
            <a:prstGeom prst="rect">
              <a:avLst/>
            </a:prstGeom>
            <a:solidFill>
              <a:srgbClr val="5C9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Rectangle 27"/>
            <p:cNvSpPr>
              <a:spLocks noChangeArrowheads="1"/>
            </p:cNvSpPr>
            <p:nvPr/>
          </p:nvSpPr>
          <p:spPr bwMode="auto">
            <a:xfrm>
              <a:off x="433" y="2437"/>
              <a:ext cx="116" cy="27"/>
            </a:xfrm>
            <a:prstGeom prst="rect">
              <a:avLst/>
            </a:prstGeom>
            <a:solidFill>
              <a:srgbClr val="5E9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Rectangle 28"/>
            <p:cNvSpPr>
              <a:spLocks noChangeArrowheads="1"/>
            </p:cNvSpPr>
            <p:nvPr/>
          </p:nvSpPr>
          <p:spPr bwMode="auto">
            <a:xfrm>
              <a:off x="433" y="2464"/>
              <a:ext cx="116" cy="32"/>
            </a:xfrm>
            <a:prstGeom prst="rect">
              <a:avLst/>
            </a:prstGeom>
            <a:solidFill>
              <a:srgbClr val="6096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Rectangle 29"/>
            <p:cNvSpPr>
              <a:spLocks noChangeArrowheads="1"/>
            </p:cNvSpPr>
            <p:nvPr/>
          </p:nvSpPr>
          <p:spPr bwMode="auto">
            <a:xfrm>
              <a:off x="433" y="2496"/>
              <a:ext cx="116" cy="33"/>
            </a:xfrm>
            <a:prstGeom prst="rect">
              <a:avLst/>
            </a:prstGeom>
            <a:solidFill>
              <a:srgbClr val="629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Rectangle 30"/>
            <p:cNvSpPr>
              <a:spLocks noChangeArrowheads="1"/>
            </p:cNvSpPr>
            <p:nvPr/>
          </p:nvSpPr>
          <p:spPr bwMode="auto">
            <a:xfrm>
              <a:off x="433" y="2529"/>
              <a:ext cx="116" cy="19"/>
            </a:xfrm>
            <a:prstGeom prst="rect">
              <a:avLst/>
            </a:prstGeom>
            <a:solidFill>
              <a:srgbClr val="649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Rectangle 31"/>
            <p:cNvSpPr>
              <a:spLocks noChangeArrowheads="1"/>
            </p:cNvSpPr>
            <p:nvPr/>
          </p:nvSpPr>
          <p:spPr bwMode="auto">
            <a:xfrm>
              <a:off x="433" y="2548"/>
              <a:ext cx="116" cy="33"/>
            </a:xfrm>
            <a:prstGeom prst="rect">
              <a:avLst/>
            </a:prstGeom>
            <a:solidFill>
              <a:srgbClr val="669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Rectangle 32"/>
            <p:cNvSpPr>
              <a:spLocks noChangeArrowheads="1"/>
            </p:cNvSpPr>
            <p:nvPr/>
          </p:nvSpPr>
          <p:spPr bwMode="auto">
            <a:xfrm>
              <a:off x="433" y="2581"/>
              <a:ext cx="116" cy="19"/>
            </a:xfrm>
            <a:prstGeom prst="rect">
              <a:avLst/>
            </a:prstGeom>
            <a:solidFill>
              <a:srgbClr val="689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Rectangle 33"/>
            <p:cNvSpPr>
              <a:spLocks noChangeArrowheads="1"/>
            </p:cNvSpPr>
            <p:nvPr/>
          </p:nvSpPr>
          <p:spPr bwMode="auto">
            <a:xfrm>
              <a:off x="433" y="2600"/>
              <a:ext cx="116" cy="26"/>
            </a:xfrm>
            <a:prstGeom prst="rect">
              <a:avLst/>
            </a:prstGeom>
            <a:solidFill>
              <a:srgbClr val="6A8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Rectangle 34"/>
            <p:cNvSpPr>
              <a:spLocks noChangeArrowheads="1"/>
            </p:cNvSpPr>
            <p:nvPr/>
          </p:nvSpPr>
          <p:spPr bwMode="auto">
            <a:xfrm>
              <a:off x="433" y="2626"/>
              <a:ext cx="116" cy="26"/>
            </a:xfrm>
            <a:prstGeom prst="rect">
              <a:avLst/>
            </a:prstGeom>
            <a:solidFill>
              <a:srgbClr val="6C8D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Rectangle 35"/>
            <p:cNvSpPr>
              <a:spLocks noChangeArrowheads="1"/>
            </p:cNvSpPr>
            <p:nvPr/>
          </p:nvSpPr>
          <p:spPr bwMode="auto">
            <a:xfrm>
              <a:off x="433" y="2652"/>
              <a:ext cx="116" cy="26"/>
            </a:xfrm>
            <a:prstGeom prst="rect">
              <a:avLst/>
            </a:prstGeom>
            <a:solidFill>
              <a:srgbClr val="6E8B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Rectangle 36"/>
            <p:cNvSpPr>
              <a:spLocks noChangeArrowheads="1"/>
            </p:cNvSpPr>
            <p:nvPr/>
          </p:nvSpPr>
          <p:spPr bwMode="auto">
            <a:xfrm>
              <a:off x="433" y="2678"/>
              <a:ext cx="116" cy="20"/>
            </a:xfrm>
            <a:prstGeom prst="rect">
              <a:avLst/>
            </a:prstGeom>
            <a:solidFill>
              <a:srgbClr val="708A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Rectangle 37"/>
            <p:cNvSpPr>
              <a:spLocks noChangeArrowheads="1"/>
            </p:cNvSpPr>
            <p:nvPr/>
          </p:nvSpPr>
          <p:spPr bwMode="auto">
            <a:xfrm>
              <a:off x="433" y="2698"/>
              <a:ext cx="116" cy="13"/>
            </a:xfrm>
            <a:prstGeom prst="rect">
              <a:avLst/>
            </a:prstGeom>
            <a:solidFill>
              <a:srgbClr val="7188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Rectangle 38"/>
            <p:cNvSpPr>
              <a:spLocks noChangeArrowheads="1"/>
            </p:cNvSpPr>
            <p:nvPr/>
          </p:nvSpPr>
          <p:spPr bwMode="auto">
            <a:xfrm>
              <a:off x="433" y="2711"/>
              <a:ext cx="116" cy="19"/>
            </a:xfrm>
            <a:prstGeom prst="rect">
              <a:avLst/>
            </a:prstGeom>
            <a:solidFill>
              <a:srgbClr val="7387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Rectangle 39"/>
            <p:cNvSpPr>
              <a:spLocks noChangeArrowheads="1"/>
            </p:cNvSpPr>
            <p:nvPr/>
          </p:nvSpPr>
          <p:spPr bwMode="auto">
            <a:xfrm>
              <a:off x="433" y="2730"/>
              <a:ext cx="116" cy="20"/>
            </a:xfrm>
            <a:prstGeom prst="rect">
              <a:avLst/>
            </a:prstGeom>
            <a:solidFill>
              <a:srgbClr val="748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Rectangle 40"/>
            <p:cNvSpPr>
              <a:spLocks noChangeArrowheads="1"/>
            </p:cNvSpPr>
            <p:nvPr/>
          </p:nvSpPr>
          <p:spPr bwMode="auto">
            <a:xfrm>
              <a:off x="433" y="2750"/>
              <a:ext cx="116" cy="19"/>
            </a:xfrm>
            <a:prstGeom prst="rect">
              <a:avLst/>
            </a:prstGeom>
            <a:solidFill>
              <a:srgbClr val="7684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Rectangle 41"/>
            <p:cNvSpPr>
              <a:spLocks noChangeArrowheads="1"/>
            </p:cNvSpPr>
            <p:nvPr/>
          </p:nvSpPr>
          <p:spPr bwMode="auto">
            <a:xfrm>
              <a:off x="433" y="2769"/>
              <a:ext cx="116" cy="13"/>
            </a:xfrm>
            <a:prstGeom prst="rect">
              <a:avLst/>
            </a:prstGeom>
            <a:solidFill>
              <a:srgbClr val="778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Rectangle 42"/>
            <p:cNvSpPr>
              <a:spLocks noChangeArrowheads="1"/>
            </p:cNvSpPr>
            <p:nvPr/>
          </p:nvSpPr>
          <p:spPr bwMode="auto">
            <a:xfrm>
              <a:off x="433" y="2782"/>
              <a:ext cx="116" cy="7"/>
            </a:xfrm>
            <a:prstGeom prst="rect">
              <a:avLst/>
            </a:prstGeom>
            <a:solidFill>
              <a:srgbClr val="798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Rectangle 43"/>
            <p:cNvSpPr>
              <a:spLocks noChangeArrowheads="1"/>
            </p:cNvSpPr>
            <p:nvPr/>
          </p:nvSpPr>
          <p:spPr bwMode="auto">
            <a:xfrm>
              <a:off x="433" y="2789"/>
              <a:ext cx="116" cy="20"/>
            </a:xfrm>
            <a:prstGeom prst="rect">
              <a:avLst/>
            </a:prstGeom>
            <a:solidFill>
              <a:srgbClr val="798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Rectangle 44"/>
            <p:cNvSpPr>
              <a:spLocks noChangeArrowheads="1"/>
            </p:cNvSpPr>
            <p:nvPr/>
          </p:nvSpPr>
          <p:spPr bwMode="auto">
            <a:xfrm>
              <a:off x="433" y="2809"/>
              <a:ext cx="116" cy="13"/>
            </a:xfrm>
            <a:prstGeom prst="rect">
              <a:avLst/>
            </a:prstGeom>
            <a:solidFill>
              <a:srgbClr val="7B7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Rectangle 45"/>
            <p:cNvSpPr>
              <a:spLocks noChangeArrowheads="1"/>
            </p:cNvSpPr>
            <p:nvPr/>
          </p:nvSpPr>
          <p:spPr bwMode="auto">
            <a:xfrm>
              <a:off x="433" y="2822"/>
              <a:ext cx="116" cy="19"/>
            </a:xfrm>
            <a:prstGeom prst="rect">
              <a:avLst/>
            </a:prstGeom>
            <a:solidFill>
              <a:srgbClr val="7C7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Rectangle 46"/>
            <p:cNvSpPr>
              <a:spLocks noChangeArrowheads="1"/>
            </p:cNvSpPr>
            <p:nvPr/>
          </p:nvSpPr>
          <p:spPr bwMode="auto">
            <a:xfrm>
              <a:off x="433" y="2841"/>
              <a:ext cx="116" cy="13"/>
            </a:xfrm>
            <a:prstGeom prst="rect">
              <a:avLst/>
            </a:prstGeom>
            <a:solidFill>
              <a:srgbClr val="7D7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Rectangle 47"/>
            <p:cNvSpPr>
              <a:spLocks noChangeArrowheads="1"/>
            </p:cNvSpPr>
            <p:nvPr/>
          </p:nvSpPr>
          <p:spPr bwMode="auto">
            <a:xfrm>
              <a:off x="433" y="2854"/>
              <a:ext cx="116" cy="20"/>
            </a:xfrm>
            <a:prstGeom prst="rect">
              <a:avLst/>
            </a:prstGeom>
            <a:solidFill>
              <a:srgbClr val="7F7A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Rectangle 48"/>
            <p:cNvSpPr>
              <a:spLocks noChangeArrowheads="1"/>
            </p:cNvSpPr>
            <p:nvPr/>
          </p:nvSpPr>
          <p:spPr bwMode="auto">
            <a:xfrm>
              <a:off x="433" y="2874"/>
              <a:ext cx="116" cy="19"/>
            </a:xfrm>
            <a:prstGeom prst="rect">
              <a:avLst/>
            </a:prstGeom>
            <a:solidFill>
              <a:srgbClr val="8078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Rectangle 49"/>
            <p:cNvSpPr>
              <a:spLocks noChangeArrowheads="1"/>
            </p:cNvSpPr>
            <p:nvPr/>
          </p:nvSpPr>
          <p:spPr bwMode="auto">
            <a:xfrm>
              <a:off x="433" y="2893"/>
              <a:ext cx="116" cy="20"/>
            </a:xfrm>
            <a:prstGeom prst="rect">
              <a:avLst/>
            </a:prstGeom>
            <a:solidFill>
              <a:srgbClr val="827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Rectangle 50"/>
            <p:cNvSpPr>
              <a:spLocks noChangeArrowheads="1"/>
            </p:cNvSpPr>
            <p:nvPr/>
          </p:nvSpPr>
          <p:spPr bwMode="auto">
            <a:xfrm>
              <a:off x="433" y="2913"/>
              <a:ext cx="116" cy="19"/>
            </a:xfrm>
            <a:prstGeom prst="rect">
              <a:avLst/>
            </a:prstGeom>
            <a:solidFill>
              <a:srgbClr val="837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Rectangle 51"/>
            <p:cNvSpPr>
              <a:spLocks noChangeArrowheads="1"/>
            </p:cNvSpPr>
            <p:nvPr/>
          </p:nvSpPr>
          <p:spPr bwMode="auto">
            <a:xfrm>
              <a:off x="433" y="2932"/>
              <a:ext cx="116" cy="13"/>
            </a:xfrm>
            <a:prstGeom prst="rect">
              <a:avLst/>
            </a:prstGeom>
            <a:solidFill>
              <a:srgbClr val="857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Rectangle 52"/>
            <p:cNvSpPr>
              <a:spLocks noChangeArrowheads="1"/>
            </p:cNvSpPr>
            <p:nvPr/>
          </p:nvSpPr>
          <p:spPr bwMode="auto">
            <a:xfrm>
              <a:off x="433" y="2945"/>
              <a:ext cx="116" cy="20"/>
            </a:xfrm>
            <a:prstGeom prst="rect">
              <a:avLst/>
            </a:prstGeom>
            <a:solidFill>
              <a:srgbClr val="867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Rectangle 53"/>
            <p:cNvSpPr>
              <a:spLocks noChangeArrowheads="1"/>
            </p:cNvSpPr>
            <p:nvPr/>
          </p:nvSpPr>
          <p:spPr bwMode="auto">
            <a:xfrm>
              <a:off x="433" y="2965"/>
              <a:ext cx="116" cy="19"/>
            </a:xfrm>
            <a:prstGeom prst="rect">
              <a:avLst/>
            </a:prstGeom>
            <a:solidFill>
              <a:srgbClr val="876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Rectangle 54"/>
            <p:cNvSpPr>
              <a:spLocks noChangeArrowheads="1"/>
            </p:cNvSpPr>
            <p:nvPr/>
          </p:nvSpPr>
          <p:spPr bwMode="auto">
            <a:xfrm>
              <a:off x="433" y="2984"/>
              <a:ext cx="116" cy="20"/>
            </a:xfrm>
            <a:prstGeom prst="rect">
              <a:avLst/>
            </a:prstGeom>
            <a:solidFill>
              <a:srgbClr val="896C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Rectangle 55"/>
            <p:cNvSpPr>
              <a:spLocks noChangeArrowheads="1"/>
            </p:cNvSpPr>
            <p:nvPr/>
          </p:nvSpPr>
          <p:spPr bwMode="auto">
            <a:xfrm>
              <a:off x="433" y="3004"/>
              <a:ext cx="116" cy="13"/>
            </a:xfrm>
            <a:prstGeom prst="rect">
              <a:avLst/>
            </a:prstGeom>
            <a:solidFill>
              <a:srgbClr val="8A6A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Rectangle 56"/>
            <p:cNvSpPr>
              <a:spLocks noChangeArrowheads="1"/>
            </p:cNvSpPr>
            <p:nvPr/>
          </p:nvSpPr>
          <p:spPr bwMode="auto">
            <a:xfrm>
              <a:off x="433" y="3017"/>
              <a:ext cx="116" cy="19"/>
            </a:xfrm>
            <a:prstGeom prst="rect">
              <a:avLst/>
            </a:prstGeom>
            <a:solidFill>
              <a:srgbClr val="8B68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Rectangle 57"/>
            <p:cNvSpPr>
              <a:spLocks noChangeArrowheads="1"/>
            </p:cNvSpPr>
            <p:nvPr/>
          </p:nvSpPr>
          <p:spPr bwMode="auto">
            <a:xfrm>
              <a:off x="433" y="3036"/>
              <a:ext cx="116" cy="20"/>
            </a:xfrm>
            <a:prstGeom prst="rect">
              <a:avLst/>
            </a:prstGeom>
            <a:solidFill>
              <a:srgbClr val="8D6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Rectangle 58"/>
            <p:cNvSpPr>
              <a:spLocks noChangeArrowheads="1"/>
            </p:cNvSpPr>
            <p:nvPr/>
          </p:nvSpPr>
          <p:spPr bwMode="auto">
            <a:xfrm>
              <a:off x="433" y="3056"/>
              <a:ext cx="116" cy="13"/>
            </a:xfrm>
            <a:prstGeom prst="rect">
              <a:avLst/>
            </a:prstGeom>
            <a:solidFill>
              <a:srgbClr val="8E64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Rectangle 59"/>
            <p:cNvSpPr>
              <a:spLocks noChangeArrowheads="1"/>
            </p:cNvSpPr>
            <p:nvPr/>
          </p:nvSpPr>
          <p:spPr bwMode="auto">
            <a:xfrm>
              <a:off x="433" y="3069"/>
              <a:ext cx="116" cy="19"/>
            </a:xfrm>
            <a:prstGeom prst="rect">
              <a:avLst/>
            </a:prstGeom>
            <a:solidFill>
              <a:srgbClr val="8F6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Rectangle 60"/>
            <p:cNvSpPr>
              <a:spLocks noChangeArrowheads="1"/>
            </p:cNvSpPr>
            <p:nvPr/>
          </p:nvSpPr>
          <p:spPr bwMode="auto">
            <a:xfrm>
              <a:off x="433" y="3088"/>
              <a:ext cx="116" cy="14"/>
            </a:xfrm>
            <a:prstGeom prst="rect">
              <a:avLst/>
            </a:prstGeom>
            <a:solidFill>
              <a:srgbClr val="9060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Rectangle 61"/>
            <p:cNvSpPr>
              <a:spLocks noChangeArrowheads="1"/>
            </p:cNvSpPr>
            <p:nvPr/>
          </p:nvSpPr>
          <p:spPr bwMode="auto">
            <a:xfrm>
              <a:off x="433" y="3102"/>
              <a:ext cx="116" cy="19"/>
            </a:xfrm>
            <a:prstGeom prst="rect">
              <a:avLst/>
            </a:prstGeom>
            <a:solidFill>
              <a:srgbClr val="915E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Rectangle 62"/>
            <p:cNvSpPr>
              <a:spLocks noChangeArrowheads="1"/>
            </p:cNvSpPr>
            <p:nvPr/>
          </p:nvSpPr>
          <p:spPr bwMode="auto">
            <a:xfrm>
              <a:off x="433" y="3121"/>
              <a:ext cx="116" cy="13"/>
            </a:xfrm>
            <a:prstGeom prst="rect">
              <a:avLst/>
            </a:prstGeom>
            <a:solidFill>
              <a:srgbClr val="9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Rectangle 63"/>
            <p:cNvSpPr>
              <a:spLocks noChangeArrowheads="1"/>
            </p:cNvSpPr>
            <p:nvPr/>
          </p:nvSpPr>
          <p:spPr bwMode="auto">
            <a:xfrm>
              <a:off x="433" y="3134"/>
              <a:ext cx="116" cy="13"/>
            </a:xfrm>
            <a:prstGeom prst="rect">
              <a:avLst/>
            </a:prstGeom>
            <a:solidFill>
              <a:srgbClr val="935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Rectangle 64"/>
            <p:cNvSpPr>
              <a:spLocks noChangeArrowheads="1"/>
            </p:cNvSpPr>
            <p:nvPr/>
          </p:nvSpPr>
          <p:spPr bwMode="auto">
            <a:xfrm>
              <a:off x="433" y="3147"/>
              <a:ext cx="116" cy="20"/>
            </a:xfrm>
            <a:prstGeom prst="rect">
              <a:avLst/>
            </a:prstGeom>
            <a:solidFill>
              <a:srgbClr val="9458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Rectangle 65"/>
            <p:cNvSpPr>
              <a:spLocks noChangeArrowheads="1"/>
            </p:cNvSpPr>
            <p:nvPr/>
          </p:nvSpPr>
          <p:spPr bwMode="auto">
            <a:xfrm>
              <a:off x="433" y="3167"/>
              <a:ext cx="116" cy="12"/>
            </a:xfrm>
            <a:prstGeom prst="rect">
              <a:avLst/>
            </a:prstGeom>
            <a:solidFill>
              <a:srgbClr val="9556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Rectangle 66"/>
            <p:cNvSpPr>
              <a:spLocks noChangeArrowheads="1"/>
            </p:cNvSpPr>
            <p:nvPr/>
          </p:nvSpPr>
          <p:spPr bwMode="auto">
            <a:xfrm>
              <a:off x="433" y="3179"/>
              <a:ext cx="116" cy="20"/>
            </a:xfrm>
            <a:prstGeom prst="rect">
              <a:avLst/>
            </a:prstGeom>
            <a:solidFill>
              <a:srgbClr val="955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Rectangle 67"/>
            <p:cNvSpPr>
              <a:spLocks noChangeArrowheads="1"/>
            </p:cNvSpPr>
            <p:nvPr/>
          </p:nvSpPr>
          <p:spPr bwMode="auto">
            <a:xfrm>
              <a:off x="433" y="3199"/>
              <a:ext cx="116" cy="13"/>
            </a:xfrm>
            <a:prstGeom prst="rect">
              <a:avLst/>
            </a:prstGeom>
            <a:solidFill>
              <a:srgbClr val="975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Rectangle 68"/>
            <p:cNvSpPr>
              <a:spLocks noChangeArrowheads="1"/>
            </p:cNvSpPr>
            <p:nvPr/>
          </p:nvSpPr>
          <p:spPr bwMode="auto">
            <a:xfrm>
              <a:off x="433" y="3212"/>
              <a:ext cx="116" cy="20"/>
            </a:xfrm>
            <a:prstGeom prst="rect">
              <a:avLst/>
            </a:prstGeom>
            <a:solidFill>
              <a:srgbClr val="975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Rectangle 69"/>
            <p:cNvSpPr>
              <a:spLocks noChangeArrowheads="1"/>
            </p:cNvSpPr>
            <p:nvPr/>
          </p:nvSpPr>
          <p:spPr bwMode="auto">
            <a:xfrm>
              <a:off x="433" y="3232"/>
              <a:ext cx="116" cy="13"/>
            </a:xfrm>
            <a:prstGeom prst="rect">
              <a:avLst/>
            </a:prstGeom>
            <a:solidFill>
              <a:srgbClr val="984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Rectangle 70"/>
            <p:cNvSpPr>
              <a:spLocks noChangeArrowheads="1"/>
            </p:cNvSpPr>
            <p:nvPr/>
          </p:nvSpPr>
          <p:spPr bwMode="auto">
            <a:xfrm>
              <a:off x="433" y="3245"/>
              <a:ext cx="116" cy="12"/>
            </a:xfrm>
            <a:prstGeom prst="rect">
              <a:avLst/>
            </a:prstGeom>
            <a:solidFill>
              <a:srgbClr val="994C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Rectangle 71"/>
            <p:cNvSpPr>
              <a:spLocks noChangeArrowheads="1"/>
            </p:cNvSpPr>
            <p:nvPr/>
          </p:nvSpPr>
          <p:spPr bwMode="auto">
            <a:xfrm>
              <a:off x="433" y="3257"/>
              <a:ext cx="116" cy="20"/>
            </a:xfrm>
            <a:prstGeom prst="rect">
              <a:avLst/>
            </a:prstGeom>
            <a:solidFill>
              <a:srgbClr val="994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Rectangle 72"/>
            <p:cNvSpPr>
              <a:spLocks noChangeArrowheads="1"/>
            </p:cNvSpPr>
            <p:nvPr/>
          </p:nvSpPr>
          <p:spPr bwMode="auto">
            <a:xfrm>
              <a:off x="433" y="3277"/>
              <a:ext cx="116" cy="13"/>
            </a:xfrm>
            <a:prstGeom prst="rect">
              <a:avLst/>
            </a:prstGeom>
            <a:solidFill>
              <a:srgbClr val="9A48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Rectangle 73"/>
            <p:cNvSpPr>
              <a:spLocks noChangeArrowheads="1"/>
            </p:cNvSpPr>
            <p:nvPr/>
          </p:nvSpPr>
          <p:spPr bwMode="auto">
            <a:xfrm>
              <a:off x="433" y="3290"/>
              <a:ext cx="116" cy="20"/>
            </a:xfrm>
            <a:prstGeom prst="rect">
              <a:avLst/>
            </a:prstGeom>
            <a:solidFill>
              <a:srgbClr val="9B4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Rectangle 74"/>
            <p:cNvSpPr>
              <a:spLocks noChangeArrowheads="1"/>
            </p:cNvSpPr>
            <p:nvPr/>
          </p:nvSpPr>
          <p:spPr bwMode="auto">
            <a:xfrm>
              <a:off x="433" y="3310"/>
              <a:ext cx="116" cy="13"/>
            </a:xfrm>
            <a:prstGeom prst="rect">
              <a:avLst/>
            </a:prstGeom>
            <a:solidFill>
              <a:srgbClr val="9C4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Rectangle 75"/>
            <p:cNvSpPr>
              <a:spLocks noChangeArrowheads="1"/>
            </p:cNvSpPr>
            <p:nvPr/>
          </p:nvSpPr>
          <p:spPr bwMode="auto">
            <a:xfrm>
              <a:off x="433" y="3323"/>
              <a:ext cx="116" cy="13"/>
            </a:xfrm>
            <a:prstGeom prst="rect">
              <a:avLst/>
            </a:prstGeom>
            <a:solidFill>
              <a:srgbClr val="9C42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Rectangle 76"/>
            <p:cNvSpPr>
              <a:spLocks noChangeArrowheads="1"/>
            </p:cNvSpPr>
            <p:nvPr/>
          </p:nvSpPr>
          <p:spPr bwMode="auto">
            <a:xfrm>
              <a:off x="433" y="3336"/>
              <a:ext cx="116" cy="8"/>
            </a:xfrm>
            <a:prstGeom prst="rect">
              <a:avLst/>
            </a:prstGeom>
            <a:solidFill>
              <a:srgbClr val="9D4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Rectangle 77"/>
            <p:cNvSpPr>
              <a:spLocks noChangeArrowheads="1"/>
            </p:cNvSpPr>
            <p:nvPr/>
          </p:nvSpPr>
          <p:spPr bwMode="auto">
            <a:xfrm>
              <a:off x="433" y="3344"/>
              <a:ext cx="116" cy="18"/>
            </a:xfrm>
            <a:prstGeom prst="rect">
              <a:avLst/>
            </a:prstGeom>
            <a:solidFill>
              <a:srgbClr val="9D3F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Rectangle 78"/>
            <p:cNvSpPr>
              <a:spLocks noChangeArrowheads="1"/>
            </p:cNvSpPr>
            <p:nvPr/>
          </p:nvSpPr>
          <p:spPr bwMode="auto">
            <a:xfrm>
              <a:off x="433" y="3362"/>
              <a:ext cx="116" cy="13"/>
            </a:xfrm>
            <a:prstGeom prst="rect">
              <a:avLst/>
            </a:prstGeom>
            <a:solidFill>
              <a:srgbClr val="9E3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Rectangle 79"/>
            <p:cNvSpPr>
              <a:spLocks noChangeArrowheads="1"/>
            </p:cNvSpPr>
            <p:nvPr/>
          </p:nvSpPr>
          <p:spPr bwMode="auto">
            <a:xfrm>
              <a:off x="433" y="3375"/>
              <a:ext cx="116" cy="19"/>
            </a:xfrm>
            <a:prstGeom prst="rect">
              <a:avLst/>
            </a:prstGeom>
            <a:solidFill>
              <a:srgbClr val="9E3B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Rectangle 80"/>
            <p:cNvSpPr>
              <a:spLocks noChangeArrowheads="1"/>
            </p:cNvSpPr>
            <p:nvPr/>
          </p:nvSpPr>
          <p:spPr bwMode="auto">
            <a:xfrm>
              <a:off x="433" y="3394"/>
              <a:ext cx="116" cy="13"/>
            </a:xfrm>
            <a:prstGeom prst="rect">
              <a:avLst/>
            </a:prstGeom>
            <a:solidFill>
              <a:srgbClr val="9F39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Rectangle 81"/>
            <p:cNvSpPr>
              <a:spLocks noChangeArrowheads="1"/>
            </p:cNvSpPr>
            <p:nvPr/>
          </p:nvSpPr>
          <p:spPr bwMode="auto">
            <a:xfrm>
              <a:off x="433" y="3407"/>
              <a:ext cx="116" cy="20"/>
            </a:xfrm>
            <a:prstGeom prst="rect">
              <a:avLst/>
            </a:prstGeom>
            <a:solidFill>
              <a:srgbClr val="9F37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Rectangle 82"/>
            <p:cNvSpPr>
              <a:spLocks noChangeArrowheads="1"/>
            </p:cNvSpPr>
            <p:nvPr/>
          </p:nvSpPr>
          <p:spPr bwMode="auto">
            <a:xfrm>
              <a:off x="433" y="3427"/>
              <a:ext cx="116" cy="13"/>
            </a:xfrm>
            <a:prstGeom prst="rect">
              <a:avLst/>
            </a:prstGeom>
            <a:solidFill>
              <a:srgbClr val="A03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Rectangle 83"/>
            <p:cNvSpPr>
              <a:spLocks noChangeArrowheads="1"/>
            </p:cNvSpPr>
            <p:nvPr/>
          </p:nvSpPr>
          <p:spPr bwMode="auto">
            <a:xfrm>
              <a:off x="433" y="3440"/>
              <a:ext cx="116" cy="20"/>
            </a:xfrm>
            <a:prstGeom prst="rect">
              <a:avLst/>
            </a:prstGeom>
            <a:solidFill>
              <a:srgbClr val="A033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Rectangle 84"/>
            <p:cNvSpPr>
              <a:spLocks noChangeArrowheads="1"/>
            </p:cNvSpPr>
            <p:nvPr/>
          </p:nvSpPr>
          <p:spPr bwMode="auto">
            <a:xfrm>
              <a:off x="433" y="3460"/>
              <a:ext cx="116" cy="12"/>
            </a:xfrm>
            <a:prstGeom prst="rect">
              <a:avLst/>
            </a:prstGeom>
            <a:solidFill>
              <a:srgbClr val="A1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Rectangle 85"/>
            <p:cNvSpPr>
              <a:spLocks noChangeArrowheads="1"/>
            </p:cNvSpPr>
            <p:nvPr/>
          </p:nvSpPr>
          <p:spPr bwMode="auto">
            <a:xfrm>
              <a:off x="433" y="3472"/>
              <a:ext cx="116" cy="13"/>
            </a:xfrm>
            <a:prstGeom prst="rect">
              <a:avLst/>
            </a:prstGeom>
            <a:solidFill>
              <a:srgbClr val="A12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Rectangle 86"/>
            <p:cNvSpPr>
              <a:spLocks noChangeArrowheads="1"/>
            </p:cNvSpPr>
            <p:nvPr/>
          </p:nvSpPr>
          <p:spPr bwMode="auto">
            <a:xfrm>
              <a:off x="433" y="3485"/>
              <a:ext cx="116" cy="20"/>
            </a:xfrm>
            <a:prstGeom prst="rect">
              <a:avLst/>
            </a:prstGeom>
            <a:solidFill>
              <a:srgbClr val="A12D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Rectangle 87"/>
            <p:cNvSpPr>
              <a:spLocks noChangeArrowheads="1"/>
            </p:cNvSpPr>
            <p:nvPr/>
          </p:nvSpPr>
          <p:spPr bwMode="auto">
            <a:xfrm>
              <a:off x="433" y="3505"/>
              <a:ext cx="116" cy="20"/>
            </a:xfrm>
            <a:prstGeom prst="rect">
              <a:avLst/>
            </a:prstGeom>
            <a:solidFill>
              <a:srgbClr val="A22B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Rectangle 88"/>
            <p:cNvSpPr>
              <a:spLocks noChangeArrowheads="1"/>
            </p:cNvSpPr>
            <p:nvPr/>
          </p:nvSpPr>
          <p:spPr bwMode="auto">
            <a:xfrm>
              <a:off x="433" y="3525"/>
              <a:ext cx="116" cy="12"/>
            </a:xfrm>
            <a:prstGeom prst="rect">
              <a:avLst/>
            </a:prstGeom>
            <a:solidFill>
              <a:srgbClr val="A229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Rectangle 89"/>
            <p:cNvSpPr>
              <a:spLocks noChangeArrowheads="1"/>
            </p:cNvSpPr>
            <p:nvPr/>
          </p:nvSpPr>
          <p:spPr bwMode="auto">
            <a:xfrm>
              <a:off x="433" y="3537"/>
              <a:ext cx="116" cy="9"/>
            </a:xfrm>
            <a:prstGeom prst="rect">
              <a:avLst/>
            </a:prstGeom>
            <a:solidFill>
              <a:srgbClr val="A227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Rectangle 90"/>
            <p:cNvSpPr>
              <a:spLocks noChangeArrowheads="1"/>
            </p:cNvSpPr>
            <p:nvPr/>
          </p:nvSpPr>
          <p:spPr bwMode="auto">
            <a:xfrm>
              <a:off x="433" y="3546"/>
              <a:ext cx="116" cy="18"/>
            </a:xfrm>
            <a:prstGeom prst="rect">
              <a:avLst/>
            </a:prstGeom>
            <a:solidFill>
              <a:srgbClr val="A225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Rectangle 91"/>
            <p:cNvSpPr>
              <a:spLocks noChangeArrowheads="1"/>
            </p:cNvSpPr>
            <p:nvPr/>
          </p:nvSpPr>
          <p:spPr bwMode="auto">
            <a:xfrm>
              <a:off x="433" y="3564"/>
              <a:ext cx="116" cy="17"/>
            </a:xfrm>
            <a:prstGeom prst="rect">
              <a:avLst/>
            </a:prstGeom>
            <a:solidFill>
              <a:srgbClr val="A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Rectangle 92"/>
            <p:cNvSpPr>
              <a:spLocks noChangeArrowheads="1"/>
            </p:cNvSpPr>
            <p:nvPr/>
          </p:nvSpPr>
          <p:spPr bwMode="auto">
            <a:xfrm>
              <a:off x="433" y="3581"/>
              <a:ext cx="116" cy="15"/>
            </a:xfrm>
            <a:prstGeom prst="rect">
              <a:avLst/>
            </a:prstGeom>
            <a:solidFill>
              <a:srgbClr val="A321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Rectangle 93"/>
            <p:cNvSpPr>
              <a:spLocks noChangeArrowheads="1"/>
            </p:cNvSpPr>
            <p:nvPr/>
          </p:nvSpPr>
          <p:spPr bwMode="auto">
            <a:xfrm>
              <a:off x="433" y="3596"/>
              <a:ext cx="116" cy="18"/>
            </a:xfrm>
            <a:prstGeom prst="rect">
              <a:avLst/>
            </a:prstGeom>
            <a:solidFill>
              <a:srgbClr val="A3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Rectangle 94"/>
            <p:cNvSpPr>
              <a:spLocks noChangeArrowheads="1"/>
            </p:cNvSpPr>
            <p:nvPr/>
          </p:nvSpPr>
          <p:spPr bwMode="auto">
            <a:xfrm>
              <a:off x="433" y="3614"/>
              <a:ext cx="116" cy="13"/>
            </a:xfrm>
            <a:prstGeom prst="rect">
              <a:avLst/>
            </a:prstGeom>
            <a:solidFill>
              <a:srgbClr val="A4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Rectangle 95"/>
            <p:cNvSpPr>
              <a:spLocks noChangeArrowheads="1"/>
            </p:cNvSpPr>
            <p:nvPr/>
          </p:nvSpPr>
          <p:spPr bwMode="auto">
            <a:xfrm>
              <a:off x="433" y="3627"/>
              <a:ext cx="116" cy="15"/>
            </a:xfrm>
            <a:prstGeom prst="rect">
              <a:avLst/>
            </a:prstGeom>
            <a:solidFill>
              <a:srgbClr val="A41B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Rectangle 96"/>
            <p:cNvSpPr>
              <a:spLocks noChangeArrowheads="1"/>
            </p:cNvSpPr>
            <p:nvPr/>
          </p:nvSpPr>
          <p:spPr bwMode="auto">
            <a:xfrm>
              <a:off x="433" y="3642"/>
              <a:ext cx="116" cy="14"/>
            </a:xfrm>
            <a:prstGeom prst="rect">
              <a:avLst/>
            </a:prstGeom>
            <a:solidFill>
              <a:srgbClr val="A419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Rectangle 97"/>
            <p:cNvSpPr>
              <a:spLocks noChangeArrowheads="1"/>
            </p:cNvSpPr>
            <p:nvPr/>
          </p:nvSpPr>
          <p:spPr bwMode="auto">
            <a:xfrm>
              <a:off x="433" y="3656"/>
              <a:ext cx="116" cy="13"/>
            </a:xfrm>
            <a:prstGeom prst="rect">
              <a:avLst/>
            </a:prstGeom>
            <a:solidFill>
              <a:srgbClr val="A417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Rectangle 98"/>
            <p:cNvSpPr>
              <a:spLocks noChangeArrowheads="1"/>
            </p:cNvSpPr>
            <p:nvPr/>
          </p:nvSpPr>
          <p:spPr bwMode="auto">
            <a:xfrm>
              <a:off x="433" y="3669"/>
              <a:ext cx="116" cy="12"/>
            </a:xfrm>
            <a:prstGeom prst="rect">
              <a:avLst/>
            </a:prstGeom>
            <a:solidFill>
              <a:srgbClr val="A41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Rectangle 99"/>
            <p:cNvSpPr>
              <a:spLocks noChangeArrowheads="1"/>
            </p:cNvSpPr>
            <p:nvPr/>
          </p:nvSpPr>
          <p:spPr bwMode="auto">
            <a:xfrm>
              <a:off x="433" y="3681"/>
              <a:ext cx="116" cy="17"/>
            </a:xfrm>
            <a:prstGeom prst="rect">
              <a:avLst/>
            </a:prstGeom>
            <a:solidFill>
              <a:srgbClr val="A513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Rectangle 100"/>
            <p:cNvSpPr>
              <a:spLocks noChangeArrowheads="1"/>
            </p:cNvSpPr>
            <p:nvPr/>
          </p:nvSpPr>
          <p:spPr bwMode="auto">
            <a:xfrm>
              <a:off x="433" y="3698"/>
              <a:ext cx="116" cy="4"/>
            </a:xfrm>
            <a:prstGeom prst="rect">
              <a:avLst/>
            </a:prstGeom>
            <a:solidFill>
              <a:srgbClr val="A511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Rectangle 101"/>
            <p:cNvSpPr>
              <a:spLocks noChangeArrowheads="1"/>
            </p:cNvSpPr>
            <p:nvPr/>
          </p:nvSpPr>
          <p:spPr bwMode="auto">
            <a:xfrm>
              <a:off x="433" y="3702"/>
              <a:ext cx="116" cy="11"/>
            </a:xfrm>
            <a:prstGeom prst="rect">
              <a:avLst/>
            </a:prstGeom>
            <a:solidFill>
              <a:srgbClr val="A50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Rectangle 102"/>
            <p:cNvSpPr>
              <a:spLocks noChangeArrowheads="1"/>
            </p:cNvSpPr>
            <p:nvPr/>
          </p:nvSpPr>
          <p:spPr bwMode="auto">
            <a:xfrm>
              <a:off x="433" y="3713"/>
              <a:ext cx="116" cy="3"/>
            </a:xfrm>
            <a:prstGeom prst="rect">
              <a:avLst/>
            </a:prstGeom>
            <a:solidFill>
              <a:srgbClr val="A50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Rectangle 103"/>
            <p:cNvSpPr>
              <a:spLocks noChangeArrowheads="1"/>
            </p:cNvSpPr>
            <p:nvPr/>
          </p:nvSpPr>
          <p:spPr bwMode="auto">
            <a:xfrm>
              <a:off x="433" y="3716"/>
              <a:ext cx="116" cy="14"/>
            </a:xfrm>
            <a:prstGeom prst="rect">
              <a:avLst/>
            </a:prstGeom>
            <a:solidFill>
              <a:srgbClr val="A50B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Rectangle 104"/>
            <p:cNvSpPr>
              <a:spLocks noChangeArrowheads="1"/>
            </p:cNvSpPr>
            <p:nvPr/>
          </p:nvSpPr>
          <p:spPr bwMode="auto">
            <a:xfrm>
              <a:off x="433" y="3730"/>
              <a:ext cx="116" cy="1"/>
            </a:xfrm>
            <a:prstGeom prst="rect">
              <a:avLst/>
            </a:prstGeom>
            <a:solidFill>
              <a:srgbClr val="A509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Rectangle 105"/>
            <p:cNvSpPr>
              <a:spLocks noChangeArrowheads="1"/>
            </p:cNvSpPr>
            <p:nvPr/>
          </p:nvSpPr>
          <p:spPr bwMode="auto">
            <a:xfrm>
              <a:off x="433" y="3731"/>
              <a:ext cx="116" cy="2"/>
            </a:xfrm>
            <a:prstGeom prst="rect">
              <a:avLst/>
            </a:prstGeom>
            <a:solidFill>
              <a:srgbClr val="A507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Rectangle 106"/>
            <p:cNvSpPr>
              <a:spLocks noChangeArrowheads="1"/>
            </p:cNvSpPr>
            <p:nvPr/>
          </p:nvSpPr>
          <p:spPr bwMode="auto">
            <a:xfrm>
              <a:off x="433" y="3733"/>
              <a:ext cx="116" cy="1"/>
            </a:xfrm>
            <a:prstGeom prst="rect">
              <a:avLst/>
            </a:prstGeom>
            <a:solidFill>
              <a:srgbClr val="A50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Rectangle 107"/>
            <p:cNvSpPr>
              <a:spLocks noChangeArrowheads="1"/>
            </p:cNvSpPr>
            <p:nvPr/>
          </p:nvSpPr>
          <p:spPr bwMode="auto">
            <a:xfrm>
              <a:off x="433" y="3734"/>
              <a:ext cx="116" cy="1"/>
            </a:xfrm>
            <a:prstGeom prst="rect">
              <a:avLst/>
            </a:prstGeom>
            <a:solidFill>
              <a:srgbClr val="A50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Rectangle 108"/>
            <p:cNvSpPr>
              <a:spLocks noChangeArrowheads="1"/>
            </p:cNvSpPr>
            <p:nvPr/>
          </p:nvSpPr>
          <p:spPr bwMode="auto">
            <a:xfrm>
              <a:off x="433" y="3735"/>
              <a:ext cx="116" cy="8"/>
            </a:xfrm>
            <a:prstGeom prst="rect">
              <a:avLst/>
            </a:prstGeom>
            <a:solidFill>
              <a:srgbClr val="A50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1" name="Freeform 109"/>
          <p:cNvSpPr>
            <a:spLocks/>
          </p:cNvSpPr>
          <p:nvPr/>
        </p:nvSpPr>
        <p:spPr bwMode="auto">
          <a:xfrm>
            <a:off x="533400" y="5905500"/>
            <a:ext cx="461963" cy="484188"/>
          </a:xfrm>
          <a:custGeom>
            <a:avLst/>
            <a:gdLst>
              <a:gd name="T0" fmla="*/ 349044 w 3817"/>
              <a:gd name="T1" fmla="*/ 42124 h 4000"/>
              <a:gd name="T2" fmla="*/ 461963 w 3817"/>
              <a:gd name="T3" fmla="*/ 252625 h 4000"/>
              <a:gd name="T4" fmla="*/ 236125 w 3817"/>
              <a:gd name="T5" fmla="*/ 484188 h 4000"/>
              <a:gd name="T6" fmla="*/ 0 w 3817"/>
              <a:gd name="T7" fmla="*/ 252625 h 4000"/>
              <a:gd name="T8" fmla="*/ 112919 w 3817"/>
              <a:gd name="T9" fmla="*/ 42124 h 4000"/>
              <a:gd name="T10" fmla="*/ 349044 w 3817"/>
              <a:gd name="T11" fmla="*/ 42124 h 4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817" h="4000">
                <a:moveTo>
                  <a:pt x="2884" y="348"/>
                </a:moveTo>
                <a:cubicBezTo>
                  <a:pt x="3478" y="696"/>
                  <a:pt x="3817" y="1305"/>
                  <a:pt x="3817" y="2087"/>
                </a:cubicBezTo>
                <a:cubicBezTo>
                  <a:pt x="3817" y="3131"/>
                  <a:pt x="2969" y="4000"/>
                  <a:pt x="1951" y="4000"/>
                </a:cubicBezTo>
                <a:cubicBezTo>
                  <a:pt x="849" y="4000"/>
                  <a:pt x="0" y="3131"/>
                  <a:pt x="0" y="2087"/>
                </a:cubicBezTo>
                <a:cubicBezTo>
                  <a:pt x="0" y="1305"/>
                  <a:pt x="340" y="696"/>
                  <a:pt x="933" y="348"/>
                </a:cubicBezTo>
                <a:cubicBezTo>
                  <a:pt x="1188" y="174"/>
                  <a:pt x="2036" y="0"/>
                  <a:pt x="2884" y="348"/>
                </a:cubicBezTo>
              </a:path>
            </a:pathLst>
          </a:custGeom>
          <a:solidFill>
            <a:srgbClr val="A5002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2" name="Line 110"/>
          <p:cNvSpPr>
            <a:spLocks noChangeShapeType="1"/>
          </p:cNvSpPr>
          <p:nvPr/>
        </p:nvSpPr>
        <p:spPr bwMode="auto">
          <a:xfrm>
            <a:off x="631825" y="3287713"/>
            <a:ext cx="139700" cy="1587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" name="Text Box 11"/>
          <p:cNvSpPr txBox="1">
            <a:spLocks noChangeArrowheads="1"/>
          </p:cNvSpPr>
          <p:nvPr/>
        </p:nvSpPr>
        <p:spPr bwMode="auto">
          <a:xfrm>
            <a:off x="123825" y="5666909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1</a:t>
            </a:r>
          </a:p>
        </p:txBody>
      </p:sp>
      <p:sp>
        <p:nvSpPr>
          <p:cNvPr id="104" name="Text Box 12"/>
          <p:cNvSpPr txBox="1">
            <a:spLocks noChangeArrowheads="1"/>
          </p:cNvSpPr>
          <p:nvPr/>
        </p:nvSpPr>
        <p:spPr bwMode="auto">
          <a:xfrm>
            <a:off x="123825" y="5348716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2</a:t>
            </a:r>
          </a:p>
        </p:txBody>
      </p:sp>
      <p:sp>
        <p:nvSpPr>
          <p:cNvPr id="105" name="Text Box 13"/>
          <p:cNvSpPr txBox="1">
            <a:spLocks noChangeArrowheads="1"/>
          </p:cNvSpPr>
          <p:nvPr/>
        </p:nvSpPr>
        <p:spPr bwMode="auto">
          <a:xfrm>
            <a:off x="123825" y="4713599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4</a:t>
            </a:r>
          </a:p>
        </p:txBody>
      </p:sp>
      <p:sp>
        <p:nvSpPr>
          <p:cNvPr id="106" name="Text Box 14"/>
          <p:cNvSpPr txBox="1">
            <a:spLocks noChangeArrowheads="1"/>
          </p:cNvSpPr>
          <p:nvPr/>
        </p:nvSpPr>
        <p:spPr bwMode="auto">
          <a:xfrm>
            <a:off x="123825" y="4079750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6</a:t>
            </a:r>
          </a:p>
        </p:txBody>
      </p:sp>
      <p:sp>
        <p:nvSpPr>
          <p:cNvPr id="107" name="Text Box 15"/>
          <p:cNvSpPr txBox="1">
            <a:spLocks noChangeArrowheads="1"/>
          </p:cNvSpPr>
          <p:nvPr/>
        </p:nvSpPr>
        <p:spPr bwMode="auto">
          <a:xfrm>
            <a:off x="123825" y="4396675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5</a:t>
            </a:r>
          </a:p>
        </p:txBody>
      </p:sp>
      <p:sp>
        <p:nvSpPr>
          <p:cNvPr id="108" name="Text Box 16"/>
          <p:cNvSpPr txBox="1">
            <a:spLocks noChangeArrowheads="1"/>
          </p:cNvSpPr>
          <p:nvPr/>
        </p:nvSpPr>
        <p:spPr bwMode="auto">
          <a:xfrm>
            <a:off x="123825" y="5031791"/>
            <a:ext cx="576263" cy="2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/>
              <a:t>3</a:t>
            </a:r>
          </a:p>
        </p:txBody>
      </p:sp>
      <p:sp>
        <p:nvSpPr>
          <p:cNvPr id="109" name="Line 111"/>
          <p:cNvSpPr>
            <a:spLocks noChangeShapeType="1"/>
          </p:cNvSpPr>
          <p:nvPr/>
        </p:nvSpPr>
        <p:spPr bwMode="auto">
          <a:xfrm>
            <a:off x="631825" y="5489431"/>
            <a:ext cx="139700" cy="1267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0" name="Line 112"/>
          <p:cNvSpPr>
            <a:spLocks noChangeShapeType="1"/>
          </p:cNvSpPr>
          <p:nvPr/>
        </p:nvSpPr>
        <p:spPr bwMode="auto">
          <a:xfrm>
            <a:off x="631825" y="5169971"/>
            <a:ext cx="139700" cy="1267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1" name="Line 113"/>
          <p:cNvSpPr>
            <a:spLocks noChangeShapeType="1"/>
          </p:cNvSpPr>
          <p:nvPr/>
        </p:nvSpPr>
        <p:spPr bwMode="auto">
          <a:xfrm>
            <a:off x="631825" y="4851778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2" name="Line 114"/>
          <p:cNvSpPr>
            <a:spLocks noChangeShapeType="1"/>
          </p:cNvSpPr>
          <p:nvPr/>
        </p:nvSpPr>
        <p:spPr bwMode="auto">
          <a:xfrm>
            <a:off x="631825" y="4532318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3" name="Line 115"/>
          <p:cNvSpPr>
            <a:spLocks noChangeShapeType="1"/>
          </p:cNvSpPr>
          <p:nvPr/>
        </p:nvSpPr>
        <p:spPr bwMode="auto">
          <a:xfrm>
            <a:off x="631825" y="4212858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4" name="Line 116"/>
          <p:cNvSpPr>
            <a:spLocks noChangeShapeType="1"/>
          </p:cNvSpPr>
          <p:nvPr/>
        </p:nvSpPr>
        <p:spPr bwMode="auto">
          <a:xfrm>
            <a:off x="631825" y="5808891"/>
            <a:ext cx="139700" cy="1267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15" name="Line 117"/>
          <p:cNvSpPr>
            <a:spLocks noChangeShapeType="1"/>
          </p:cNvSpPr>
          <p:nvPr/>
        </p:nvSpPr>
        <p:spPr bwMode="auto">
          <a:xfrm>
            <a:off x="1076325" y="3694113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16" name="Line 118"/>
          <p:cNvSpPr>
            <a:spLocks noChangeShapeType="1"/>
          </p:cNvSpPr>
          <p:nvPr/>
        </p:nvSpPr>
        <p:spPr bwMode="auto">
          <a:xfrm>
            <a:off x="1074738" y="2949575"/>
            <a:ext cx="7889875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17" name="Line 119"/>
          <p:cNvSpPr>
            <a:spLocks noChangeShapeType="1"/>
          </p:cNvSpPr>
          <p:nvPr/>
        </p:nvSpPr>
        <p:spPr bwMode="auto">
          <a:xfrm>
            <a:off x="1076325" y="4094163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18" name="Line 120"/>
          <p:cNvSpPr>
            <a:spLocks noChangeShapeType="1"/>
          </p:cNvSpPr>
          <p:nvPr/>
        </p:nvSpPr>
        <p:spPr bwMode="auto">
          <a:xfrm>
            <a:off x="1076325" y="4494213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19" name="Line 121"/>
          <p:cNvSpPr>
            <a:spLocks noChangeShapeType="1"/>
          </p:cNvSpPr>
          <p:nvPr/>
        </p:nvSpPr>
        <p:spPr bwMode="auto">
          <a:xfrm>
            <a:off x="1076325" y="4892675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20" name="Line 122"/>
          <p:cNvSpPr>
            <a:spLocks noChangeShapeType="1"/>
          </p:cNvSpPr>
          <p:nvPr/>
        </p:nvSpPr>
        <p:spPr bwMode="auto">
          <a:xfrm>
            <a:off x="1076325" y="5292725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21" name="Line 123"/>
          <p:cNvSpPr>
            <a:spLocks noChangeShapeType="1"/>
          </p:cNvSpPr>
          <p:nvPr/>
        </p:nvSpPr>
        <p:spPr bwMode="auto">
          <a:xfrm>
            <a:off x="1076325" y="5692775"/>
            <a:ext cx="7888288" cy="0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22" name="Rectangle 124"/>
          <p:cNvSpPr>
            <a:spLocks noChangeArrowheads="1"/>
          </p:cNvSpPr>
          <p:nvPr/>
        </p:nvSpPr>
        <p:spPr bwMode="auto">
          <a:xfrm>
            <a:off x="1228670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2009</a:t>
            </a:r>
            <a:endParaRPr lang="en-GB" sz="1800" dirty="0"/>
          </a:p>
        </p:txBody>
      </p:sp>
      <p:sp>
        <p:nvSpPr>
          <p:cNvPr id="123" name="Rectangle 125"/>
          <p:cNvSpPr>
            <a:spLocks noChangeArrowheads="1"/>
          </p:cNvSpPr>
          <p:nvPr/>
        </p:nvSpPr>
        <p:spPr bwMode="auto">
          <a:xfrm>
            <a:off x="1885895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2010</a:t>
            </a:r>
            <a:endParaRPr lang="en-GB" sz="1800" dirty="0"/>
          </a:p>
        </p:txBody>
      </p:sp>
      <p:sp>
        <p:nvSpPr>
          <p:cNvPr id="124" name="Rectangle 126"/>
          <p:cNvSpPr>
            <a:spLocks noChangeArrowheads="1"/>
          </p:cNvSpPr>
          <p:nvPr/>
        </p:nvSpPr>
        <p:spPr bwMode="auto">
          <a:xfrm>
            <a:off x="2550413" y="6189663"/>
            <a:ext cx="32842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2011</a:t>
            </a:r>
            <a:endParaRPr lang="en-GB" sz="1800" dirty="0"/>
          </a:p>
        </p:txBody>
      </p:sp>
      <p:sp>
        <p:nvSpPr>
          <p:cNvPr id="125" name="Rectangle 127"/>
          <p:cNvSpPr>
            <a:spLocks noChangeArrowheads="1"/>
          </p:cNvSpPr>
          <p:nvPr/>
        </p:nvSpPr>
        <p:spPr bwMode="auto">
          <a:xfrm>
            <a:off x="3201932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2012</a:t>
            </a:r>
            <a:endParaRPr lang="en-GB" sz="1800" dirty="0"/>
          </a:p>
        </p:txBody>
      </p:sp>
      <p:sp>
        <p:nvSpPr>
          <p:cNvPr id="126" name="Rectangle 128"/>
          <p:cNvSpPr>
            <a:spLocks noChangeArrowheads="1"/>
          </p:cNvSpPr>
          <p:nvPr/>
        </p:nvSpPr>
        <p:spPr bwMode="auto">
          <a:xfrm>
            <a:off x="3860745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2013</a:t>
            </a:r>
            <a:endParaRPr lang="en-GB" sz="1800" dirty="0"/>
          </a:p>
        </p:txBody>
      </p:sp>
      <p:sp>
        <p:nvSpPr>
          <p:cNvPr id="127" name="Rectangle 129"/>
          <p:cNvSpPr>
            <a:spLocks noChangeArrowheads="1"/>
          </p:cNvSpPr>
          <p:nvPr/>
        </p:nvSpPr>
        <p:spPr bwMode="auto">
          <a:xfrm>
            <a:off x="4519557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2014</a:t>
            </a:r>
            <a:endParaRPr lang="en-GB" sz="1800" dirty="0"/>
          </a:p>
        </p:txBody>
      </p:sp>
      <p:sp>
        <p:nvSpPr>
          <p:cNvPr id="128" name="Rectangle 130"/>
          <p:cNvSpPr>
            <a:spLocks noChangeArrowheads="1"/>
          </p:cNvSpPr>
          <p:nvPr/>
        </p:nvSpPr>
        <p:spPr bwMode="auto">
          <a:xfrm>
            <a:off x="5176782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2015</a:t>
            </a:r>
            <a:endParaRPr lang="en-GB" sz="1800" dirty="0"/>
          </a:p>
        </p:txBody>
      </p:sp>
      <p:sp>
        <p:nvSpPr>
          <p:cNvPr id="129" name="Rectangle 131"/>
          <p:cNvSpPr>
            <a:spLocks noChangeArrowheads="1"/>
          </p:cNvSpPr>
          <p:nvPr/>
        </p:nvSpPr>
        <p:spPr bwMode="auto">
          <a:xfrm>
            <a:off x="5835595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2016</a:t>
            </a:r>
            <a:endParaRPr lang="en-GB" sz="1800" dirty="0"/>
          </a:p>
        </p:txBody>
      </p:sp>
      <p:sp>
        <p:nvSpPr>
          <p:cNvPr id="130" name="Rectangle 132"/>
          <p:cNvSpPr>
            <a:spLocks noChangeArrowheads="1"/>
          </p:cNvSpPr>
          <p:nvPr/>
        </p:nvSpPr>
        <p:spPr bwMode="auto">
          <a:xfrm>
            <a:off x="6494407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2017</a:t>
            </a:r>
            <a:endParaRPr lang="en-GB" sz="1800" dirty="0"/>
          </a:p>
        </p:txBody>
      </p:sp>
      <p:sp>
        <p:nvSpPr>
          <p:cNvPr id="131" name="Rectangle 133"/>
          <p:cNvSpPr>
            <a:spLocks noChangeArrowheads="1"/>
          </p:cNvSpPr>
          <p:nvPr/>
        </p:nvSpPr>
        <p:spPr bwMode="auto">
          <a:xfrm>
            <a:off x="7151632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2018</a:t>
            </a:r>
            <a:endParaRPr lang="en-GB" sz="1800" dirty="0"/>
          </a:p>
        </p:txBody>
      </p:sp>
      <p:sp>
        <p:nvSpPr>
          <p:cNvPr id="132" name="Line 134"/>
          <p:cNvSpPr>
            <a:spLocks noChangeShapeType="1"/>
          </p:cNvSpPr>
          <p:nvPr/>
        </p:nvSpPr>
        <p:spPr bwMode="auto">
          <a:xfrm>
            <a:off x="3483755" y="2590800"/>
            <a:ext cx="0" cy="3862388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3" name="Line 135"/>
          <p:cNvSpPr>
            <a:spLocks noChangeShapeType="1"/>
          </p:cNvSpPr>
          <p:nvPr/>
        </p:nvSpPr>
        <p:spPr bwMode="auto">
          <a:xfrm>
            <a:off x="5018088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4" name="Line 136"/>
          <p:cNvSpPr>
            <a:spLocks noChangeShapeType="1"/>
          </p:cNvSpPr>
          <p:nvPr/>
        </p:nvSpPr>
        <p:spPr bwMode="auto">
          <a:xfrm>
            <a:off x="5675313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5" name="Line 137"/>
          <p:cNvSpPr>
            <a:spLocks noChangeShapeType="1"/>
          </p:cNvSpPr>
          <p:nvPr/>
        </p:nvSpPr>
        <p:spPr bwMode="auto">
          <a:xfrm>
            <a:off x="6332538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6" name="Line 138"/>
          <p:cNvSpPr>
            <a:spLocks noChangeShapeType="1"/>
          </p:cNvSpPr>
          <p:nvPr/>
        </p:nvSpPr>
        <p:spPr bwMode="auto">
          <a:xfrm>
            <a:off x="6991350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7" name="Line 139"/>
          <p:cNvSpPr>
            <a:spLocks noChangeShapeType="1"/>
          </p:cNvSpPr>
          <p:nvPr/>
        </p:nvSpPr>
        <p:spPr bwMode="auto">
          <a:xfrm>
            <a:off x="3702050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8" name="Line 140"/>
          <p:cNvSpPr>
            <a:spLocks noChangeShapeType="1"/>
          </p:cNvSpPr>
          <p:nvPr/>
        </p:nvSpPr>
        <p:spPr bwMode="auto">
          <a:xfrm>
            <a:off x="1728788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9" name="Line 141"/>
          <p:cNvSpPr>
            <a:spLocks noChangeShapeType="1"/>
          </p:cNvSpPr>
          <p:nvPr/>
        </p:nvSpPr>
        <p:spPr bwMode="auto">
          <a:xfrm>
            <a:off x="2386013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0" name="Line 142"/>
          <p:cNvSpPr>
            <a:spLocks noChangeShapeType="1"/>
          </p:cNvSpPr>
          <p:nvPr/>
        </p:nvSpPr>
        <p:spPr bwMode="auto">
          <a:xfrm>
            <a:off x="3044825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1" name="Line 143"/>
          <p:cNvSpPr>
            <a:spLocks noChangeShapeType="1"/>
          </p:cNvSpPr>
          <p:nvPr/>
        </p:nvSpPr>
        <p:spPr bwMode="auto">
          <a:xfrm>
            <a:off x="1071563" y="2590800"/>
            <a:ext cx="0" cy="3862388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2" name="Line 144"/>
          <p:cNvSpPr>
            <a:spLocks noChangeShapeType="1"/>
          </p:cNvSpPr>
          <p:nvPr/>
        </p:nvSpPr>
        <p:spPr bwMode="auto">
          <a:xfrm>
            <a:off x="7648575" y="2590800"/>
            <a:ext cx="0" cy="3862388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3" name="Line 145"/>
          <p:cNvSpPr>
            <a:spLocks noChangeShapeType="1"/>
          </p:cNvSpPr>
          <p:nvPr/>
        </p:nvSpPr>
        <p:spPr bwMode="auto">
          <a:xfrm>
            <a:off x="8305800" y="2590800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4" name="Line 146"/>
          <p:cNvSpPr>
            <a:spLocks noChangeShapeType="1"/>
          </p:cNvSpPr>
          <p:nvPr/>
        </p:nvSpPr>
        <p:spPr bwMode="auto">
          <a:xfrm>
            <a:off x="8964613" y="2590800"/>
            <a:ext cx="0" cy="3862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45" name="Rectangle 147"/>
          <p:cNvSpPr>
            <a:spLocks noChangeArrowheads="1"/>
          </p:cNvSpPr>
          <p:nvPr/>
        </p:nvSpPr>
        <p:spPr bwMode="auto">
          <a:xfrm>
            <a:off x="7810445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2019</a:t>
            </a:r>
            <a:endParaRPr lang="en-GB" sz="1800" dirty="0"/>
          </a:p>
        </p:txBody>
      </p:sp>
      <p:sp>
        <p:nvSpPr>
          <p:cNvPr id="146" name="Rectangle 148"/>
          <p:cNvSpPr>
            <a:spLocks noChangeArrowheads="1"/>
          </p:cNvSpPr>
          <p:nvPr/>
        </p:nvSpPr>
        <p:spPr bwMode="auto">
          <a:xfrm>
            <a:off x="8469257" y="6189663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000000"/>
                </a:solidFill>
              </a:rPr>
              <a:t>2020</a:t>
            </a:r>
            <a:endParaRPr lang="en-GB" sz="1800" dirty="0"/>
          </a:p>
        </p:txBody>
      </p:sp>
      <p:sp>
        <p:nvSpPr>
          <p:cNvPr id="147" name="Freeform 149"/>
          <p:cNvSpPr>
            <a:spLocks/>
          </p:cNvSpPr>
          <p:nvPr/>
        </p:nvSpPr>
        <p:spPr bwMode="auto">
          <a:xfrm>
            <a:off x="501650" y="3062288"/>
            <a:ext cx="525463" cy="3352800"/>
          </a:xfrm>
          <a:custGeom>
            <a:avLst/>
            <a:gdLst>
              <a:gd name="T0" fmla="*/ 396941 w 2171"/>
              <a:gd name="T1" fmla="*/ 2862064 h 13842"/>
              <a:gd name="T2" fmla="*/ 525463 w 2171"/>
              <a:gd name="T3" fmla="*/ 3095805 h 13842"/>
              <a:gd name="T4" fmla="*/ 268661 w 2171"/>
              <a:gd name="T5" fmla="*/ 3352800 h 13842"/>
              <a:gd name="T6" fmla="*/ 0 w 2171"/>
              <a:gd name="T7" fmla="*/ 3095805 h 13842"/>
              <a:gd name="T8" fmla="*/ 128522 w 2171"/>
              <a:gd name="T9" fmla="*/ 2862064 h 13842"/>
              <a:gd name="T10" fmla="*/ 128522 w 2171"/>
              <a:gd name="T11" fmla="*/ 198620 h 13842"/>
              <a:gd name="T12" fmla="*/ 396941 w 2171"/>
              <a:gd name="T13" fmla="*/ 198620 h 13842"/>
              <a:gd name="T14" fmla="*/ 396941 w 2171"/>
              <a:gd name="T15" fmla="*/ 2862064 h 1384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71" h="13842">
                <a:moveTo>
                  <a:pt x="1640" y="11816"/>
                </a:moveTo>
                <a:cubicBezTo>
                  <a:pt x="1978" y="12009"/>
                  <a:pt x="2171" y="12347"/>
                  <a:pt x="2171" y="12781"/>
                </a:cubicBezTo>
                <a:cubicBezTo>
                  <a:pt x="2171" y="13359"/>
                  <a:pt x="1689" y="13842"/>
                  <a:pt x="1110" y="13842"/>
                </a:cubicBezTo>
                <a:cubicBezTo>
                  <a:pt x="483" y="13842"/>
                  <a:pt x="0" y="13359"/>
                  <a:pt x="0" y="12781"/>
                </a:cubicBezTo>
                <a:cubicBezTo>
                  <a:pt x="0" y="12347"/>
                  <a:pt x="193" y="12009"/>
                  <a:pt x="531" y="11816"/>
                </a:cubicBezTo>
                <a:lnTo>
                  <a:pt x="531" y="820"/>
                </a:lnTo>
                <a:cubicBezTo>
                  <a:pt x="531" y="0"/>
                  <a:pt x="1640" y="48"/>
                  <a:pt x="1640" y="820"/>
                </a:cubicBezTo>
                <a:lnTo>
                  <a:pt x="1640" y="11816"/>
                </a:lnTo>
                <a:close/>
              </a:path>
            </a:pathLst>
          </a:custGeom>
          <a:noFill/>
          <a:ln w="12700" cap="rnd">
            <a:solidFill>
              <a:srgbClr val="24211D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8" name="Freeform 151"/>
          <p:cNvSpPr>
            <a:spLocks/>
          </p:cNvSpPr>
          <p:nvPr/>
        </p:nvSpPr>
        <p:spPr bwMode="auto">
          <a:xfrm>
            <a:off x="4584997" y="2805146"/>
            <a:ext cx="169862" cy="146050"/>
          </a:xfrm>
          <a:custGeom>
            <a:avLst/>
            <a:gdLst>
              <a:gd name="T0" fmla="*/ 84931 w 126"/>
              <a:gd name="T1" fmla="*/ 146050 h 92"/>
              <a:gd name="T2" fmla="*/ 0 w 126"/>
              <a:gd name="T3" fmla="*/ 0 h 92"/>
              <a:gd name="T4" fmla="*/ 169862 w 126"/>
              <a:gd name="T5" fmla="*/ 0 h 92"/>
              <a:gd name="T6" fmla="*/ 84931 w 126"/>
              <a:gd name="T7" fmla="*/ 146050 h 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6" h="92">
                <a:moveTo>
                  <a:pt x="63" y="92"/>
                </a:moveTo>
                <a:lnTo>
                  <a:pt x="0" y="0"/>
                </a:lnTo>
                <a:lnTo>
                  <a:pt x="126" y="0"/>
                </a:lnTo>
                <a:lnTo>
                  <a:pt x="63" y="92"/>
                </a:lnTo>
                <a:close/>
              </a:path>
            </a:pathLst>
          </a:cu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9" name="Freeform 152"/>
          <p:cNvSpPr>
            <a:spLocks/>
          </p:cNvSpPr>
          <p:nvPr/>
        </p:nvSpPr>
        <p:spPr bwMode="auto">
          <a:xfrm>
            <a:off x="7519310" y="3151594"/>
            <a:ext cx="169863" cy="146050"/>
          </a:xfrm>
          <a:custGeom>
            <a:avLst/>
            <a:gdLst>
              <a:gd name="T0" fmla="*/ 84932 w 126"/>
              <a:gd name="T1" fmla="*/ 146050 h 92"/>
              <a:gd name="T2" fmla="*/ 0 w 126"/>
              <a:gd name="T3" fmla="*/ 0 h 92"/>
              <a:gd name="T4" fmla="*/ 169863 w 126"/>
              <a:gd name="T5" fmla="*/ 0 h 92"/>
              <a:gd name="T6" fmla="*/ 84932 w 126"/>
              <a:gd name="T7" fmla="*/ 146050 h 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6" h="92">
                <a:moveTo>
                  <a:pt x="63" y="92"/>
                </a:moveTo>
                <a:lnTo>
                  <a:pt x="0" y="0"/>
                </a:lnTo>
                <a:lnTo>
                  <a:pt x="126" y="0"/>
                </a:lnTo>
                <a:lnTo>
                  <a:pt x="63" y="92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0" name="Rectangle 157"/>
          <p:cNvSpPr>
            <a:spLocks noChangeArrowheads="1"/>
          </p:cNvSpPr>
          <p:nvPr/>
        </p:nvSpPr>
        <p:spPr bwMode="auto">
          <a:xfrm>
            <a:off x="7195639" y="2967720"/>
            <a:ext cx="872614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b="1" dirty="0" smtClean="0">
                <a:solidFill>
                  <a:srgbClr val="808080"/>
                </a:solidFill>
              </a:rPr>
              <a:t>MG7 A50X</a:t>
            </a:r>
            <a:endParaRPr lang="en-GB" sz="1200" b="1" dirty="0">
              <a:solidFill>
                <a:srgbClr val="808080"/>
              </a:solidFill>
            </a:endParaRPr>
          </a:p>
        </p:txBody>
      </p:sp>
      <p:grpSp>
        <p:nvGrpSpPr>
          <p:cNvPr id="151" name="Group 158"/>
          <p:cNvGrpSpPr>
            <a:grpSpLocks/>
          </p:cNvGrpSpPr>
          <p:nvPr/>
        </p:nvGrpSpPr>
        <p:grpSpPr bwMode="auto">
          <a:xfrm>
            <a:off x="6429853" y="2968625"/>
            <a:ext cx="754063" cy="309563"/>
            <a:chOff x="2981" y="1870"/>
            <a:chExt cx="475" cy="195"/>
          </a:xfrm>
        </p:grpSpPr>
        <p:sp>
          <p:nvSpPr>
            <p:cNvPr id="152" name="Freeform 159"/>
            <p:cNvSpPr>
              <a:spLocks/>
            </p:cNvSpPr>
            <p:nvPr/>
          </p:nvSpPr>
          <p:spPr bwMode="auto">
            <a:xfrm>
              <a:off x="3091" y="1973"/>
              <a:ext cx="108" cy="92"/>
            </a:xfrm>
            <a:custGeom>
              <a:avLst/>
              <a:gdLst>
                <a:gd name="T0" fmla="*/ 54 w 127"/>
                <a:gd name="T1" fmla="*/ 92 h 92"/>
                <a:gd name="T2" fmla="*/ 0 w 127"/>
                <a:gd name="T3" fmla="*/ 0 h 92"/>
                <a:gd name="T4" fmla="*/ 108 w 127"/>
                <a:gd name="T5" fmla="*/ 0 h 92"/>
                <a:gd name="T6" fmla="*/ 54 w 127"/>
                <a:gd name="T7" fmla="*/ 92 h 9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7" h="92">
                  <a:moveTo>
                    <a:pt x="64" y="92"/>
                  </a:moveTo>
                  <a:lnTo>
                    <a:pt x="0" y="0"/>
                  </a:lnTo>
                  <a:lnTo>
                    <a:pt x="127" y="0"/>
                  </a:lnTo>
                  <a:lnTo>
                    <a:pt x="64" y="9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" name="Rectangle 160"/>
            <p:cNvSpPr>
              <a:spLocks noChangeArrowheads="1"/>
            </p:cNvSpPr>
            <p:nvPr/>
          </p:nvSpPr>
          <p:spPr bwMode="auto">
            <a:xfrm>
              <a:off x="2981" y="1870"/>
              <a:ext cx="475" cy="1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200" b="1" dirty="0">
                  <a:solidFill>
                    <a:srgbClr val="808080"/>
                  </a:solidFill>
                </a:rPr>
                <a:t>MG5 </a:t>
              </a:r>
              <a:r>
                <a:rPr lang="en-GB" sz="1200" b="1" dirty="0" smtClean="0">
                  <a:solidFill>
                    <a:srgbClr val="808080"/>
                  </a:solidFill>
                </a:rPr>
                <a:t>A50X</a:t>
              </a:r>
              <a:endParaRPr lang="en-GB" sz="1800" dirty="0"/>
            </a:p>
          </p:txBody>
        </p:sp>
      </p:grpSp>
      <p:sp>
        <p:nvSpPr>
          <p:cNvPr id="154" name="Text Box 162"/>
          <p:cNvSpPr txBox="1">
            <a:spLocks noChangeArrowheads="1"/>
          </p:cNvSpPr>
          <p:nvPr/>
        </p:nvSpPr>
        <p:spPr bwMode="auto">
          <a:xfrm>
            <a:off x="261938" y="1292225"/>
            <a:ext cx="12239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/>
              <a:t>A350 XWB</a:t>
            </a:r>
          </a:p>
        </p:txBody>
      </p:sp>
      <p:sp>
        <p:nvSpPr>
          <p:cNvPr id="155" name="Text Box 163"/>
          <p:cNvSpPr txBox="1">
            <a:spLocks noChangeArrowheads="1"/>
          </p:cNvSpPr>
          <p:nvPr/>
        </p:nvSpPr>
        <p:spPr bwMode="auto">
          <a:xfrm>
            <a:off x="7097713" y="1292225"/>
            <a:ext cx="1428750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 dirty="0"/>
              <a:t>Future Capabilities</a:t>
            </a:r>
          </a:p>
        </p:txBody>
      </p:sp>
      <p:sp>
        <p:nvSpPr>
          <p:cNvPr id="156" name="Freeform 165"/>
          <p:cNvSpPr>
            <a:spLocks/>
          </p:cNvSpPr>
          <p:nvPr/>
        </p:nvSpPr>
        <p:spPr bwMode="auto">
          <a:xfrm>
            <a:off x="2862685" y="5225636"/>
            <a:ext cx="600075" cy="625180"/>
          </a:xfrm>
          <a:custGeom>
            <a:avLst/>
            <a:gdLst>
              <a:gd name="T0" fmla="*/ 0 w 378"/>
              <a:gd name="T1" fmla="*/ 947737 h 688"/>
              <a:gd name="T2" fmla="*/ 252413 w 378"/>
              <a:gd name="T3" fmla="*/ 725956 h 688"/>
              <a:gd name="T4" fmla="*/ 461963 w 378"/>
              <a:gd name="T5" fmla="*/ 268617 h 688"/>
              <a:gd name="T6" fmla="*/ 600075 w 378"/>
              <a:gd name="T7" fmla="*/ 0 h 68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688">
                <a:moveTo>
                  <a:pt x="0" y="688"/>
                </a:moveTo>
                <a:cubicBezTo>
                  <a:pt x="27" y="661"/>
                  <a:pt x="111" y="609"/>
                  <a:pt x="159" y="527"/>
                </a:cubicBezTo>
                <a:cubicBezTo>
                  <a:pt x="207" y="445"/>
                  <a:pt x="255" y="283"/>
                  <a:pt x="291" y="195"/>
                </a:cubicBezTo>
                <a:cubicBezTo>
                  <a:pt x="327" y="107"/>
                  <a:pt x="360" y="41"/>
                  <a:pt x="378" y="0"/>
                </a:cubicBezTo>
              </a:path>
            </a:pathLst>
          </a:custGeom>
          <a:noFill/>
          <a:ln w="19050" cap="flat" cmpd="sng">
            <a:solidFill>
              <a:srgbClr val="000080"/>
            </a:solidFill>
            <a:prstDash val="solid"/>
            <a:round/>
            <a:headEnd type="diamond" w="lg" len="lg"/>
            <a:tailEnd type="diamond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7" name="Rectangle 166"/>
          <p:cNvSpPr>
            <a:spLocks noChangeArrowheads="1"/>
          </p:cNvSpPr>
          <p:nvPr/>
        </p:nvSpPr>
        <p:spPr bwMode="auto">
          <a:xfrm>
            <a:off x="2386013" y="1052513"/>
            <a:ext cx="3938587" cy="1538287"/>
          </a:xfrm>
          <a:prstGeom prst="rect">
            <a:avLst/>
          </a:prstGeom>
          <a:solidFill>
            <a:srgbClr val="E1E1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158" name="Text Box 168"/>
          <p:cNvSpPr txBox="1">
            <a:spLocks noChangeArrowheads="1"/>
          </p:cNvSpPr>
          <p:nvPr/>
        </p:nvSpPr>
        <p:spPr bwMode="auto">
          <a:xfrm>
            <a:off x="2478088" y="1292225"/>
            <a:ext cx="122396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 dirty="0" smtClean="0"/>
              <a:t>A50X</a:t>
            </a:r>
            <a:endParaRPr lang="en-US" sz="1200" b="1" dirty="0"/>
          </a:p>
        </p:txBody>
      </p:sp>
      <p:sp>
        <p:nvSpPr>
          <p:cNvPr id="159" name="Line 169"/>
          <p:cNvSpPr>
            <a:spLocks noChangeShapeType="1"/>
          </p:cNvSpPr>
          <p:nvPr/>
        </p:nvSpPr>
        <p:spPr bwMode="auto">
          <a:xfrm>
            <a:off x="179388" y="1241425"/>
            <a:ext cx="87852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60" name="Rectangle 170"/>
          <p:cNvSpPr>
            <a:spLocks noChangeArrowheads="1"/>
          </p:cNvSpPr>
          <p:nvPr/>
        </p:nvSpPr>
        <p:spPr bwMode="auto">
          <a:xfrm>
            <a:off x="179388" y="1014413"/>
            <a:ext cx="8785225" cy="54387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GB"/>
          </a:p>
        </p:txBody>
      </p:sp>
      <p:sp>
        <p:nvSpPr>
          <p:cNvPr id="161" name="Text Box 175"/>
          <p:cNvSpPr txBox="1">
            <a:spLocks noChangeArrowheads="1"/>
          </p:cNvSpPr>
          <p:nvPr/>
        </p:nvSpPr>
        <p:spPr bwMode="auto">
          <a:xfrm>
            <a:off x="4733925" y="1292225"/>
            <a:ext cx="1223963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 dirty="0" smtClean="0"/>
              <a:t>A50X </a:t>
            </a:r>
            <a:r>
              <a:rPr lang="en-US" sz="1200" b="1" dirty="0"/>
              <a:t>Plan B</a:t>
            </a:r>
          </a:p>
        </p:txBody>
      </p:sp>
      <p:sp>
        <p:nvSpPr>
          <p:cNvPr id="162" name="Freeform 177"/>
          <p:cNvSpPr>
            <a:spLocks/>
          </p:cNvSpPr>
          <p:nvPr/>
        </p:nvSpPr>
        <p:spPr bwMode="auto">
          <a:xfrm>
            <a:off x="3462759" y="3692525"/>
            <a:ext cx="1039391" cy="1549100"/>
          </a:xfrm>
          <a:custGeom>
            <a:avLst/>
            <a:gdLst>
              <a:gd name="T0" fmla="*/ 0 w 451"/>
              <a:gd name="T1" fmla="*/ 930275 h 586"/>
              <a:gd name="T2" fmla="*/ 542925 w 451"/>
              <a:gd name="T3" fmla="*/ 317500 h 586"/>
              <a:gd name="T4" fmla="*/ 715962 w 451"/>
              <a:gd name="T5" fmla="*/ 0 h 58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51" h="586">
                <a:moveTo>
                  <a:pt x="0" y="586"/>
                </a:moveTo>
                <a:cubicBezTo>
                  <a:pt x="57" y="522"/>
                  <a:pt x="267" y="298"/>
                  <a:pt x="342" y="200"/>
                </a:cubicBezTo>
                <a:cubicBezTo>
                  <a:pt x="417" y="102"/>
                  <a:pt x="428" y="42"/>
                  <a:pt x="451" y="0"/>
                </a:cubicBezTo>
              </a:path>
            </a:pathLst>
          </a:custGeom>
          <a:noFill/>
          <a:ln w="19050" cap="flat" cmpd="sng">
            <a:solidFill>
              <a:srgbClr val="000080"/>
            </a:solidFill>
            <a:prstDash val="sysDot"/>
            <a:round/>
            <a:headEnd type="none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" name="Freeform 179"/>
          <p:cNvSpPr>
            <a:spLocks/>
          </p:cNvSpPr>
          <p:nvPr/>
        </p:nvSpPr>
        <p:spPr bwMode="auto">
          <a:xfrm>
            <a:off x="2229272" y="4956175"/>
            <a:ext cx="1233487" cy="269461"/>
          </a:xfrm>
          <a:custGeom>
            <a:avLst/>
            <a:gdLst>
              <a:gd name="T0" fmla="*/ 0 w 581"/>
              <a:gd name="T1" fmla="*/ 704850 h 444"/>
              <a:gd name="T2" fmla="*/ 385763 w 581"/>
              <a:gd name="T3" fmla="*/ 460375 h 444"/>
              <a:gd name="T4" fmla="*/ 690563 w 581"/>
              <a:gd name="T5" fmla="*/ 166688 h 444"/>
              <a:gd name="T6" fmla="*/ 922338 w 581"/>
              <a:gd name="T7" fmla="*/ 0 h 4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81" h="444">
                <a:moveTo>
                  <a:pt x="0" y="444"/>
                </a:moveTo>
                <a:cubicBezTo>
                  <a:pt x="40" y="418"/>
                  <a:pt x="170" y="346"/>
                  <a:pt x="243" y="290"/>
                </a:cubicBezTo>
                <a:cubicBezTo>
                  <a:pt x="316" y="234"/>
                  <a:pt x="379" y="153"/>
                  <a:pt x="435" y="105"/>
                </a:cubicBezTo>
                <a:cubicBezTo>
                  <a:pt x="491" y="57"/>
                  <a:pt x="551" y="22"/>
                  <a:pt x="581" y="0"/>
                </a:cubicBezTo>
              </a:path>
            </a:pathLst>
          </a:custGeom>
          <a:noFill/>
          <a:ln w="19050" cap="flat" cmpd="sng">
            <a:solidFill>
              <a:srgbClr val="808080"/>
            </a:solidFill>
            <a:prstDash val="solid"/>
            <a:round/>
            <a:headEnd type="diamond" w="lg" len="lg"/>
            <a:tailEnd type="diamond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4" name="Freeform 180"/>
          <p:cNvSpPr>
            <a:spLocks/>
          </p:cNvSpPr>
          <p:nvPr/>
        </p:nvSpPr>
        <p:spPr bwMode="auto">
          <a:xfrm>
            <a:off x="3465934" y="3692525"/>
            <a:ext cx="3855615" cy="1254125"/>
          </a:xfrm>
          <a:custGeom>
            <a:avLst/>
            <a:gdLst>
              <a:gd name="T0" fmla="*/ 0 w 1492"/>
              <a:gd name="T1" fmla="*/ 1254125 h 790"/>
              <a:gd name="T2" fmla="*/ 1839913 w 1492"/>
              <a:gd name="T3" fmla="*/ 398463 h 790"/>
              <a:gd name="T4" fmla="*/ 2368550 w 1492"/>
              <a:gd name="T5" fmla="*/ 0 h 79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92" h="790">
                <a:moveTo>
                  <a:pt x="0" y="790"/>
                </a:moveTo>
                <a:cubicBezTo>
                  <a:pt x="194" y="700"/>
                  <a:pt x="910" y="383"/>
                  <a:pt x="1159" y="251"/>
                </a:cubicBezTo>
                <a:cubicBezTo>
                  <a:pt x="1408" y="119"/>
                  <a:pt x="1423" y="52"/>
                  <a:pt x="1492" y="0"/>
                </a:cubicBezTo>
              </a:path>
            </a:pathLst>
          </a:custGeom>
          <a:noFill/>
          <a:ln w="19050" cap="flat" cmpd="sng">
            <a:solidFill>
              <a:srgbClr val="808080"/>
            </a:solidFill>
            <a:prstDash val="sysDot"/>
            <a:round/>
            <a:headEnd type="none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5" name="Rectangle 181"/>
          <p:cNvSpPr>
            <a:spLocks noChangeArrowheads="1"/>
          </p:cNvSpPr>
          <p:nvPr/>
        </p:nvSpPr>
        <p:spPr bwMode="auto">
          <a:xfrm rot="16200000">
            <a:off x="2506983" y="5835808"/>
            <a:ext cx="296556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dirty="0" smtClean="0">
                <a:solidFill>
                  <a:schemeClr val="bg2"/>
                </a:solidFill>
              </a:rPr>
              <a:t>S123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66" name="Freeform 182"/>
          <p:cNvSpPr>
            <a:spLocks/>
          </p:cNvSpPr>
          <p:nvPr/>
        </p:nvSpPr>
        <p:spPr bwMode="auto">
          <a:xfrm>
            <a:off x="2205460" y="4663613"/>
            <a:ext cx="1260475" cy="416520"/>
          </a:xfrm>
          <a:custGeom>
            <a:avLst/>
            <a:gdLst>
              <a:gd name="T0" fmla="*/ 0 w 794"/>
              <a:gd name="T1" fmla="*/ 1238250 h 780"/>
              <a:gd name="T2" fmla="*/ 530225 w 794"/>
              <a:gd name="T3" fmla="*/ 947738 h 780"/>
              <a:gd name="T4" fmla="*/ 931863 w 794"/>
              <a:gd name="T5" fmla="*/ 517525 h 780"/>
              <a:gd name="T6" fmla="*/ 1260475 w 794"/>
              <a:gd name="T7" fmla="*/ 0 h 78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94" h="780">
                <a:moveTo>
                  <a:pt x="0" y="780"/>
                </a:moveTo>
                <a:cubicBezTo>
                  <a:pt x="57" y="749"/>
                  <a:pt x="236" y="673"/>
                  <a:pt x="334" y="597"/>
                </a:cubicBezTo>
                <a:cubicBezTo>
                  <a:pt x="432" y="521"/>
                  <a:pt x="510" y="425"/>
                  <a:pt x="587" y="326"/>
                </a:cubicBezTo>
                <a:cubicBezTo>
                  <a:pt x="664" y="227"/>
                  <a:pt x="751" y="68"/>
                  <a:pt x="794" y="0"/>
                </a:cubicBezTo>
              </a:path>
            </a:pathLst>
          </a:custGeom>
          <a:noFill/>
          <a:ln w="19050" cap="flat" cmpd="sng">
            <a:solidFill>
              <a:srgbClr val="000080"/>
            </a:solidFill>
            <a:prstDash val="solid"/>
            <a:round/>
            <a:headEnd type="diamond" w="lg" len="lg"/>
            <a:tailEnd type="diamond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7" name="Freeform 183"/>
          <p:cNvSpPr>
            <a:spLocks/>
          </p:cNvSpPr>
          <p:nvPr/>
        </p:nvSpPr>
        <p:spPr bwMode="auto">
          <a:xfrm>
            <a:off x="3483755" y="3692524"/>
            <a:ext cx="901783" cy="960695"/>
          </a:xfrm>
          <a:custGeom>
            <a:avLst/>
            <a:gdLst>
              <a:gd name="T0" fmla="*/ 0 w 137"/>
              <a:gd name="T1" fmla="*/ 800100 h 504"/>
              <a:gd name="T2" fmla="*/ 144462 w 137"/>
              <a:gd name="T3" fmla="*/ 374650 h 504"/>
              <a:gd name="T4" fmla="*/ 217487 w 137"/>
              <a:gd name="T5" fmla="*/ 0 h 50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7" h="504">
                <a:moveTo>
                  <a:pt x="0" y="504"/>
                </a:moveTo>
                <a:cubicBezTo>
                  <a:pt x="15" y="459"/>
                  <a:pt x="68" y="320"/>
                  <a:pt x="91" y="236"/>
                </a:cubicBezTo>
                <a:cubicBezTo>
                  <a:pt x="114" y="152"/>
                  <a:pt x="128" y="49"/>
                  <a:pt x="137" y="0"/>
                </a:cubicBezTo>
              </a:path>
            </a:pathLst>
          </a:custGeom>
          <a:noFill/>
          <a:ln w="19050" cap="flat" cmpd="sng">
            <a:solidFill>
              <a:srgbClr val="000080"/>
            </a:solidFill>
            <a:prstDash val="sysDot"/>
            <a:round/>
            <a:headEnd type="none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8" name="Rectangle 184"/>
          <p:cNvSpPr>
            <a:spLocks noChangeArrowheads="1"/>
          </p:cNvSpPr>
          <p:nvPr/>
        </p:nvSpPr>
        <p:spPr bwMode="auto">
          <a:xfrm rot="16200000">
            <a:off x="2210373" y="3986048"/>
            <a:ext cx="1282402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dirty="0" smtClean="0">
                <a:solidFill>
                  <a:srgbClr val="003399"/>
                </a:solidFill>
              </a:rPr>
              <a:t>Techno Component </a:t>
            </a:r>
            <a:r>
              <a:rPr lang="en-GB" sz="1000" dirty="0" err="1" smtClean="0">
                <a:solidFill>
                  <a:srgbClr val="003399"/>
                </a:solidFill>
              </a:rPr>
              <a:t>yy</a:t>
            </a:r>
            <a:endParaRPr lang="en-GB" sz="1000" dirty="0">
              <a:solidFill>
                <a:srgbClr val="003399"/>
              </a:solidFill>
            </a:endParaRPr>
          </a:p>
        </p:txBody>
      </p:sp>
      <p:sp>
        <p:nvSpPr>
          <p:cNvPr id="169" name="Rectangle 185"/>
          <p:cNvSpPr>
            <a:spLocks noChangeArrowheads="1"/>
          </p:cNvSpPr>
          <p:nvPr/>
        </p:nvSpPr>
        <p:spPr bwMode="auto">
          <a:xfrm rot="16200000">
            <a:off x="1542387" y="4158506"/>
            <a:ext cx="1373774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dirty="0" smtClean="0">
                <a:solidFill>
                  <a:srgbClr val="003399"/>
                </a:solidFill>
              </a:rPr>
              <a:t>Standard Component xx</a:t>
            </a:r>
            <a:endParaRPr lang="en-GB" sz="1000" dirty="0">
              <a:solidFill>
                <a:srgbClr val="003399"/>
              </a:solidFill>
            </a:endParaRPr>
          </a:p>
        </p:txBody>
      </p:sp>
      <p:sp>
        <p:nvSpPr>
          <p:cNvPr id="170" name="Rectangle 186"/>
          <p:cNvSpPr>
            <a:spLocks noChangeArrowheads="1"/>
          </p:cNvSpPr>
          <p:nvPr/>
        </p:nvSpPr>
        <p:spPr bwMode="auto">
          <a:xfrm rot="16200000">
            <a:off x="5368341" y="4673114"/>
            <a:ext cx="296556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sz="1000" dirty="0" smtClean="0">
                <a:solidFill>
                  <a:schemeClr val="bg2"/>
                </a:solidFill>
              </a:rPr>
              <a:t>S234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71" name="Freeform 187"/>
          <p:cNvSpPr>
            <a:spLocks/>
          </p:cNvSpPr>
          <p:nvPr/>
        </p:nvSpPr>
        <p:spPr bwMode="auto">
          <a:xfrm>
            <a:off x="3702050" y="3692525"/>
            <a:ext cx="3749163" cy="1585875"/>
          </a:xfrm>
          <a:custGeom>
            <a:avLst/>
            <a:gdLst>
              <a:gd name="T0" fmla="*/ 0 w 1657"/>
              <a:gd name="T1" fmla="*/ 1752600 h 1104"/>
              <a:gd name="T2" fmla="*/ 1327150 w 1657"/>
              <a:gd name="T3" fmla="*/ 1184275 h 1104"/>
              <a:gd name="T4" fmla="*/ 2043113 w 1657"/>
              <a:gd name="T5" fmla="*/ 574675 h 1104"/>
              <a:gd name="T6" fmla="*/ 2630488 w 1657"/>
              <a:gd name="T7" fmla="*/ 0 h 110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57" h="1104">
                <a:moveTo>
                  <a:pt x="0" y="1104"/>
                </a:moveTo>
                <a:cubicBezTo>
                  <a:pt x="139" y="1044"/>
                  <a:pt x="622" y="870"/>
                  <a:pt x="836" y="746"/>
                </a:cubicBezTo>
                <a:cubicBezTo>
                  <a:pt x="1050" y="622"/>
                  <a:pt x="1150" y="486"/>
                  <a:pt x="1287" y="362"/>
                </a:cubicBezTo>
                <a:cubicBezTo>
                  <a:pt x="1424" y="238"/>
                  <a:pt x="1580" y="76"/>
                  <a:pt x="1657" y="0"/>
                </a:cubicBezTo>
              </a:path>
            </a:pathLst>
          </a:custGeom>
          <a:noFill/>
          <a:ln w="19050" cap="flat" cmpd="sng">
            <a:solidFill>
              <a:srgbClr val="808080"/>
            </a:solidFill>
            <a:prstDash val="sysDot"/>
            <a:round/>
            <a:headEnd type="diamond" w="lg" len="lg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2" name="Line 189"/>
          <p:cNvSpPr>
            <a:spLocks noChangeShapeType="1"/>
          </p:cNvSpPr>
          <p:nvPr/>
        </p:nvSpPr>
        <p:spPr bwMode="auto">
          <a:xfrm flipH="1">
            <a:off x="2851573" y="4752353"/>
            <a:ext cx="11112" cy="10361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73" name="Freeform 190"/>
          <p:cNvSpPr>
            <a:spLocks/>
          </p:cNvSpPr>
          <p:nvPr/>
        </p:nvSpPr>
        <p:spPr bwMode="auto">
          <a:xfrm>
            <a:off x="5516619" y="3692525"/>
            <a:ext cx="1664720" cy="825585"/>
          </a:xfrm>
          <a:custGeom>
            <a:avLst/>
            <a:gdLst>
              <a:gd name="T0" fmla="*/ 0 w 962"/>
              <a:gd name="T1" fmla="*/ 1697038 h 1069"/>
              <a:gd name="T2" fmla="*/ 823913 w 962"/>
              <a:gd name="T3" fmla="*/ 1066800 h 1069"/>
              <a:gd name="T4" fmla="*/ 1527175 w 962"/>
              <a:gd name="T5" fmla="*/ 0 h 10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62" h="1069">
                <a:moveTo>
                  <a:pt x="0" y="1069"/>
                </a:moveTo>
                <a:cubicBezTo>
                  <a:pt x="87" y="1003"/>
                  <a:pt x="359" y="850"/>
                  <a:pt x="519" y="672"/>
                </a:cubicBezTo>
                <a:cubicBezTo>
                  <a:pt x="679" y="494"/>
                  <a:pt x="870" y="140"/>
                  <a:pt x="962" y="0"/>
                </a:cubicBezTo>
              </a:path>
            </a:pathLst>
          </a:custGeom>
          <a:noFill/>
          <a:ln w="19050" cap="flat" cmpd="sng">
            <a:solidFill>
              <a:srgbClr val="808080"/>
            </a:solidFill>
            <a:prstDash val="sysDot"/>
            <a:round/>
            <a:headEnd type="diamond" w="lg" len="lg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" name="Rectangle 191"/>
          <p:cNvSpPr>
            <a:spLocks noChangeArrowheads="1"/>
          </p:cNvSpPr>
          <p:nvPr/>
        </p:nvSpPr>
        <p:spPr bwMode="auto">
          <a:xfrm rot="16200000">
            <a:off x="4867428" y="5865855"/>
            <a:ext cx="296556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dirty="0" smtClean="0">
                <a:solidFill>
                  <a:schemeClr val="bg2"/>
                </a:solidFill>
              </a:rPr>
              <a:t>S567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75" name="Rectangle 195"/>
          <p:cNvSpPr>
            <a:spLocks noChangeArrowheads="1"/>
          </p:cNvSpPr>
          <p:nvPr/>
        </p:nvSpPr>
        <p:spPr bwMode="auto">
          <a:xfrm>
            <a:off x="5330839" y="2971800"/>
            <a:ext cx="754063" cy="184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b="1" dirty="0">
                <a:solidFill>
                  <a:srgbClr val="808080"/>
                </a:solidFill>
              </a:rPr>
              <a:t>MG3 </a:t>
            </a:r>
            <a:r>
              <a:rPr lang="en-GB" sz="1200" b="1" dirty="0" smtClean="0">
                <a:solidFill>
                  <a:srgbClr val="808080"/>
                </a:solidFill>
              </a:rPr>
              <a:t>A50X</a:t>
            </a:r>
            <a:endParaRPr lang="en-GB" sz="1800" dirty="0"/>
          </a:p>
        </p:txBody>
      </p:sp>
      <p:sp>
        <p:nvSpPr>
          <p:cNvPr id="176" name="Freeform 198"/>
          <p:cNvSpPr>
            <a:spLocks/>
          </p:cNvSpPr>
          <p:nvPr/>
        </p:nvSpPr>
        <p:spPr bwMode="auto">
          <a:xfrm>
            <a:off x="5583715" y="3130550"/>
            <a:ext cx="171450" cy="146050"/>
          </a:xfrm>
          <a:custGeom>
            <a:avLst/>
            <a:gdLst>
              <a:gd name="T0" fmla="*/ 54 w 127"/>
              <a:gd name="T1" fmla="*/ 92 h 92"/>
              <a:gd name="T2" fmla="*/ 0 w 127"/>
              <a:gd name="T3" fmla="*/ 0 h 92"/>
              <a:gd name="T4" fmla="*/ 108 w 127"/>
              <a:gd name="T5" fmla="*/ 0 h 92"/>
              <a:gd name="T6" fmla="*/ 54 w 127"/>
              <a:gd name="T7" fmla="*/ 92 h 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7" h="92">
                <a:moveTo>
                  <a:pt x="63" y="92"/>
                </a:moveTo>
                <a:lnTo>
                  <a:pt x="0" y="0"/>
                </a:lnTo>
                <a:lnTo>
                  <a:pt x="127" y="0"/>
                </a:lnTo>
                <a:lnTo>
                  <a:pt x="63" y="92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77" name="Picture 8" descr="C:\Documents and Settings\45515016\Desktop\Divers\Logos\EADS_3D_Silv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225425"/>
            <a:ext cx="1550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8" name="Text Box 13"/>
          <p:cNvSpPr txBox="1">
            <a:spLocks noChangeArrowheads="1"/>
          </p:cNvSpPr>
          <p:nvPr/>
        </p:nvSpPr>
        <p:spPr bwMode="auto">
          <a:xfrm>
            <a:off x="120577" y="3786191"/>
            <a:ext cx="576263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 dirty="0" smtClean="0"/>
              <a:t>7</a:t>
            </a:r>
            <a:endParaRPr lang="en-GB" sz="1200" b="1" dirty="0"/>
          </a:p>
        </p:txBody>
      </p:sp>
      <p:sp>
        <p:nvSpPr>
          <p:cNvPr id="179" name="Text Box 15"/>
          <p:cNvSpPr txBox="1">
            <a:spLocks noChangeArrowheads="1"/>
          </p:cNvSpPr>
          <p:nvPr/>
        </p:nvSpPr>
        <p:spPr bwMode="auto">
          <a:xfrm>
            <a:off x="120577" y="3469267"/>
            <a:ext cx="576263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 dirty="0" smtClean="0"/>
              <a:t>8</a:t>
            </a:r>
            <a:endParaRPr lang="en-GB" sz="1200" b="1" dirty="0"/>
          </a:p>
        </p:txBody>
      </p:sp>
      <p:sp>
        <p:nvSpPr>
          <p:cNvPr id="180" name="Line 113"/>
          <p:cNvSpPr>
            <a:spLocks noChangeShapeType="1"/>
          </p:cNvSpPr>
          <p:nvPr/>
        </p:nvSpPr>
        <p:spPr bwMode="auto">
          <a:xfrm>
            <a:off x="628577" y="3924370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81" name="Line 114"/>
          <p:cNvSpPr>
            <a:spLocks noChangeShapeType="1"/>
          </p:cNvSpPr>
          <p:nvPr/>
        </p:nvSpPr>
        <p:spPr bwMode="auto">
          <a:xfrm>
            <a:off x="628577" y="3604910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82" name="Line 115"/>
          <p:cNvSpPr>
            <a:spLocks noChangeShapeType="1"/>
          </p:cNvSpPr>
          <p:nvPr/>
        </p:nvSpPr>
        <p:spPr bwMode="auto">
          <a:xfrm>
            <a:off x="628577" y="3285450"/>
            <a:ext cx="139700" cy="1268"/>
          </a:xfrm>
          <a:prstGeom prst="line">
            <a:avLst/>
          </a:prstGeom>
          <a:noFill/>
          <a:ln w="1270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sz="1800"/>
          </a:p>
        </p:txBody>
      </p:sp>
      <p:sp>
        <p:nvSpPr>
          <p:cNvPr id="183" name="Rectangle 182"/>
          <p:cNvSpPr/>
          <p:nvPr/>
        </p:nvSpPr>
        <p:spPr bwMode="auto">
          <a:xfrm>
            <a:off x="321012" y="3200400"/>
            <a:ext cx="170910" cy="1736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</a:pPr>
            <a:endParaRPr kumimoji="0" lang="en-GB" sz="19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  <p:sp>
        <p:nvSpPr>
          <p:cNvPr id="184" name="Text Box 14"/>
          <p:cNvSpPr txBox="1">
            <a:spLocks noChangeArrowheads="1"/>
          </p:cNvSpPr>
          <p:nvPr/>
        </p:nvSpPr>
        <p:spPr bwMode="auto">
          <a:xfrm>
            <a:off x="120577" y="3152342"/>
            <a:ext cx="576263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1200" b="1" dirty="0" smtClean="0"/>
              <a:t>9</a:t>
            </a:r>
            <a:endParaRPr lang="en-GB" sz="1200" b="1" dirty="0"/>
          </a:p>
        </p:txBody>
      </p:sp>
      <p:cxnSp>
        <p:nvCxnSpPr>
          <p:cNvPr id="185" name="Connecteur droit 4"/>
          <p:cNvCxnSpPr/>
          <p:nvPr/>
        </p:nvCxnSpPr>
        <p:spPr bwMode="auto">
          <a:xfrm flipH="1">
            <a:off x="179388" y="2590800"/>
            <a:ext cx="892175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6" name="Line 135"/>
          <p:cNvSpPr>
            <a:spLocks noChangeShapeType="1"/>
          </p:cNvSpPr>
          <p:nvPr/>
        </p:nvSpPr>
        <p:spPr bwMode="auto">
          <a:xfrm>
            <a:off x="4333880" y="2587552"/>
            <a:ext cx="0" cy="3862388"/>
          </a:xfrm>
          <a:prstGeom prst="line">
            <a:avLst/>
          </a:prstGeom>
          <a:noFill/>
          <a:ln w="63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87" name="Rectangle 154"/>
          <p:cNvSpPr>
            <a:spLocks noChangeArrowheads="1"/>
          </p:cNvSpPr>
          <p:nvPr/>
        </p:nvSpPr>
        <p:spPr bwMode="auto">
          <a:xfrm>
            <a:off x="4385539" y="2600325"/>
            <a:ext cx="650875" cy="182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b="1" dirty="0">
                <a:solidFill>
                  <a:srgbClr val="333399"/>
                </a:solidFill>
              </a:rPr>
              <a:t>EIS A350</a:t>
            </a:r>
            <a:endParaRPr lang="en-GB" sz="1800" dirty="0"/>
          </a:p>
        </p:txBody>
      </p:sp>
      <p:cxnSp>
        <p:nvCxnSpPr>
          <p:cNvPr id="188" name="Connecteur droit 6"/>
          <p:cNvCxnSpPr/>
          <p:nvPr/>
        </p:nvCxnSpPr>
        <p:spPr bwMode="auto">
          <a:xfrm>
            <a:off x="4669928" y="2971800"/>
            <a:ext cx="0" cy="3121025"/>
          </a:xfrm>
          <a:prstGeom prst="line">
            <a:avLst/>
          </a:prstGeom>
          <a:solidFill>
            <a:schemeClr val="accent1"/>
          </a:solidFill>
          <a:ln w="57150" cap="flat" cmpd="dbl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9" name="Connecteur droit 204"/>
          <p:cNvCxnSpPr/>
          <p:nvPr/>
        </p:nvCxnSpPr>
        <p:spPr bwMode="auto">
          <a:xfrm>
            <a:off x="7602762" y="3287713"/>
            <a:ext cx="16629" cy="2801937"/>
          </a:xfrm>
          <a:prstGeom prst="line">
            <a:avLst/>
          </a:prstGeom>
          <a:solidFill>
            <a:schemeClr val="accent1"/>
          </a:solidFill>
          <a:ln w="57150" cap="flat" cmpd="dbl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0" name="Freeform 190"/>
          <p:cNvSpPr>
            <a:spLocks/>
          </p:cNvSpPr>
          <p:nvPr/>
        </p:nvSpPr>
        <p:spPr bwMode="auto">
          <a:xfrm>
            <a:off x="5036414" y="3708732"/>
            <a:ext cx="2443245" cy="2006175"/>
          </a:xfrm>
          <a:custGeom>
            <a:avLst/>
            <a:gdLst>
              <a:gd name="T0" fmla="*/ 0 w 962"/>
              <a:gd name="T1" fmla="*/ 1697038 h 1069"/>
              <a:gd name="T2" fmla="*/ 823913 w 962"/>
              <a:gd name="T3" fmla="*/ 1066800 h 1069"/>
              <a:gd name="T4" fmla="*/ 1527175 w 962"/>
              <a:gd name="T5" fmla="*/ 0 h 10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62" h="1069">
                <a:moveTo>
                  <a:pt x="0" y="1069"/>
                </a:moveTo>
                <a:cubicBezTo>
                  <a:pt x="87" y="1003"/>
                  <a:pt x="359" y="850"/>
                  <a:pt x="519" y="672"/>
                </a:cubicBezTo>
                <a:cubicBezTo>
                  <a:pt x="679" y="494"/>
                  <a:pt x="870" y="140"/>
                  <a:pt x="962" y="0"/>
                </a:cubicBezTo>
              </a:path>
            </a:pathLst>
          </a:custGeom>
          <a:noFill/>
          <a:ln w="19050" cap="flat" cmpd="sng">
            <a:solidFill>
              <a:srgbClr val="808080"/>
            </a:solidFill>
            <a:prstDash val="sysDot"/>
            <a:round/>
            <a:headEnd type="diamond" w="lg" len="lg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91" name="Rectangle 181"/>
          <p:cNvSpPr>
            <a:spLocks noChangeArrowheads="1"/>
          </p:cNvSpPr>
          <p:nvPr/>
        </p:nvSpPr>
        <p:spPr bwMode="auto">
          <a:xfrm rot="16200000">
            <a:off x="3547440" y="5463258"/>
            <a:ext cx="304572" cy="153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dirty="0" smtClean="0">
                <a:solidFill>
                  <a:schemeClr val="bg2"/>
                </a:solidFill>
              </a:rPr>
              <a:t>C236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92" name="Text Box 199"/>
          <p:cNvSpPr txBox="1">
            <a:spLocks noChangeArrowheads="1"/>
          </p:cNvSpPr>
          <p:nvPr/>
        </p:nvSpPr>
        <p:spPr bwMode="auto">
          <a:xfrm rot="1299825">
            <a:off x="5715000" y="5029200"/>
            <a:ext cx="1231900" cy="36512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600" b="1">
                <a:solidFill>
                  <a:srgbClr val="FF0000"/>
                </a:solidFill>
              </a:rPr>
              <a:t>illustrative</a:t>
            </a:r>
          </a:p>
        </p:txBody>
      </p:sp>
    </p:spTree>
    <p:extLst>
      <p:ext uri="{BB962C8B-B14F-4D97-AF65-F5344CB8AC3E}">
        <p14:creationId xmlns:p14="http://schemas.microsoft.com/office/powerpoint/2010/main" val="37377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5 Years vision for </a:t>
            </a:r>
            <a:r>
              <a:rPr lang="en-GB" sz="2000" dirty="0">
                <a:solidFill>
                  <a:srgbClr val="006600"/>
                </a:solidFill>
              </a:rPr>
              <a:t>CAD 3D PMI </a:t>
            </a:r>
            <a:r>
              <a:rPr lang="en-GB" sz="2000" dirty="0" smtClean="0">
                <a:solidFill>
                  <a:srgbClr val="006600"/>
                </a:solidFill>
              </a:rPr>
              <a:t/>
            </a:r>
            <a:br>
              <a:rPr lang="en-GB" sz="2000" dirty="0" smtClean="0">
                <a:solidFill>
                  <a:srgbClr val="006600"/>
                </a:solidFill>
              </a:rPr>
            </a:br>
            <a:r>
              <a:rPr lang="en-GB" sz="2000" dirty="0" smtClean="0"/>
              <a:t>Interoperability </a:t>
            </a:r>
            <a:r>
              <a:rPr lang="en-GB" sz="2000" dirty="0"/>
              <a:t>Roadmap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1530350"/>
            <a:ext cx="6280150" cy="401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99"/>
          <p:cNvSpPr txBox="1">
            <a:spLocks noChangeArrowheads="1"/>
          </p:cNvSpPr>
          <p:nvPr/>
        </p:nvSpPr>
        <p:spPr bwMode="auto">
          <a:xfrm rot="1299825">
            <a:off x="5153025" y="3751263"/>
            <a:ext cx="1231900" cy="36512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600" b="1">
                <a:solidFill>
                  <a:srgbClr val="FF0000"/>
                </a:solidFill>
              </a:rPr>
              <a:t>illustrative</a:t>
            </a:r>
          </a:p>
        </p:txBody>
      </p:sp>
      <p:pic>
        <p:nvPicPr>
          <p:cNvPr id="6" name="Picture 8" descr="C:\Documents and Settings\45515016\Desktop\Divers\Logos\EADS_3D_Sil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225425"/>
            <a:ext cx="1550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ccolade ouvrante 5"/>
          <p:cNvSpPr>
            <a:spLocks/>
          </p:cNvSpPr>
          <p:nvPr/>
        </p:nvSpPr>
        <p:spPr bwMode="auto">
          <a:xfrm>
            <a:off x="1497013" y="1530350"/>
            <a:ext cx="390525" cy="4013200"/>
          </a:xfrm>
          <a:prstGeom prst="leftBrace">
            <a:avLst>
              <a:gd name="adj1" fmla="val 99767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n-GB"/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5263" y="3054350"/>
            <a:ext cx="1233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600"/>
              <a:t>Full set of activities</a:t>
            </a:r>
          </a:p>
        </p:txBody>
      </p:sp>
      <p:sp>
        <p:nvSpPr>
          <p:cNvPr id="9" name="Flèche vers le bas 8"/>
          <p:cNvSpPr>
            <a:spLocks noChangeArrowheads="1"/>
          </p:cNvSpPr>
          <p:nvPr/>
        </p:nvSpPr>
        <p:spPr bwMode="auto">
          <a:xfrm>
            <a:off x="7173913" y="1757363"/>
            <a:ext cx="303212" cy="3959225"/>
          </a:xfrm>
          <a:prstGeom prst="downArrow">
            <a:avLst>
              <a:gd name="adj1" fmla="val 50000"/>
              <a:gd name="adj2" fmla="val 4999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endParaRPr lang="en-GB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5503863" y="5892800"/>
            <a:ext cx="3340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1600"/>
              <a:t>Interoperability solution Vn for application in XXX programme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332538" y="1757363"/>
            <a:ext cx="923925" cy="1492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0" tIns="0" rIns="0" bIns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44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messages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GB" dirty="0"/>
              <a:t>A consistent set of </a:t>
            </a:r>
            <a:r>
              <a:rPr lang="en-GB" dirty="0" smtClean="0"/>
              <a:t>standards for digital interoperability </a:t>
            </a:r>
            <a:r>
              <a:rPr lang="en-GB" dirty="0"/>
              <a:t>is being identified, assessed, developed and implemented in answer to US and European Aerospace, Space &amp; Defence Industry global needs</a:t>
            </a:r>
          </a:p>
          <a:p>
            <a:pPr eaLnBrk="1" hangingPunct="1">
              <a:spcBef>
                <a:spcPts val="600"/>
              </a:spcBef>
            </a:pPr>
            <a:endParaRPr lang="en-GB" dirty="0"/>
          </a:p>
          <a:p>
            <a:pPr eaLnBrk="1" hangingPunct="1">
              <a:spcBef>
                <a:spcPts val="600"/>
              </a:spcBef>
            </a:pPr>
            <a:r>
              <a:rPr lang="en-GB" dirty="0"/>
              <a:t>Trade associations provide the needed capability</a:t>
            </a:r>
          </a:p>
          <a:p>
            <a:pPr lvl="1" eaLnBrk="1" hangingPunct="1">
              <a:spcBef>
                <a:spcPts val="600"/>
              </a:spcBef>
            </a:pPr>
            <a:r>
              <a:rPr lang="en-GB" altLang="ja-JP" dirty="0">
                <a:ea typeface="MS PGothic" pitchFamily="34" charset="-128"/>
              </a:rPr>
              <a:t> Prime contractors and the supply chain</a:t>
            </a:r>
          </a:p>
          <a:p>
            <a:pPr lvl="1" eaLnBrk="1" hangingPunct="1">
              <a:spcBef>
                <a:spcPts val="600"/>
              </a:spcBef>
            </a:pPr>
            <a:r>
              <a:rPr lang="en-GB" altLang="ja-JP" dirty="0">
                <a:ea typeface="MS PGothic" pitchFamily="34" charset="-128"/>
              </a:rPr>
              <a:t> Co-ordination between US and European activities</a:t>
            </a:r>
          </a:p>
          <a:p>
            <a:endParaRPr lang="en-GB" dirty="0" smtClean="0"/>
          </a:p>
          <a:p>
            <a:r>
              <a:rPr lang="en-GB" dirty="0" smtClean="0"/>
              <a:t>Interoperability components are available to support the technology plan for your business 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Joint Information Standards Co-ordination Team (JISCOT)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0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2485</TotalTime>
  <Words>1530</Words>
  <Application>Microsoft Office PowerPoint</Application>
  <PresentationFormat>On-screen Show (4:3)</PresentationFormat>
  <Paragraphs>478</Paragraphs>
  <Slides>20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Default Design</vt:lpstr>
      <vt:lpstr>Worksheet</vt:lpstr>
      <vt:lpstr>The drive for  coherent global information standards</vt:lpstr>
      <vt:lpstr>PowerPoint Presentation</vt:lpstr>
      <vt:lpstr>Data Explosion Through The Life Cycle</vt:lpstr>
      <vt:lpstr>Data Explosion Through The Life Cycle</vt:lpstr>
      <vt:lpstr>Some Aerospace &amp; Defence challenges (2020)</vt:lpstr>
      <vt:lpstr>Why?</vt:lpstr>
      <vt:lpstr>Benefits of information agreements</vt:lpstr>
      <vt:lpstr>High Level Framework</vt:lpstr>
      <vt:lpstr>Component Framework</vt:lpstr>
      <vt:lpstr>Delivering Business Solutions</vt:lpstr>
      <vt:lpstr>Who needs to agree?</vt:lpstr>
      <vt:lpstr>JISCOT – Driving the standards we need</vt:lpstr>
      <vt:lpstr>ASD Radar screen</vt:lpstr>
      <vt:lpstr>Current AIA/ASD collaboration </vt:lpstr>
      <vt:lpstr>Identified challenges</vt:lpstr>
      <vt:lpstr>Building the solution</vt:lpstr>
      <vt:lpstr>Process to build Technology Roadmaps links bottom-up technology needs to future market requirements</vt:lpstr>
      <vt:lpstr>TRL roadmap of priority actions for a strategic  technology/capability (example)</vt:lpstr>
      <vt:lpstr>5 Years vision for CAD 3D PMI  Interoperability Roadmap</vt:lpstr>
      <vt:lpstr>Key messages</vt:lpstr>
    </vt:vector>
  </TitlesOfParts>
  <Company>AIA EEIC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EEIC 101:  New Membership Orientation</dc:title>
  <dc:subject>AIA EEIC</dc:subject>
  <dc:creator>Outreach and Policy</dc:creator>
  <cp:lastModifiedBy>howard.mason</cp:lastModifiedBy>
  <cp:revision>106</cp:revision>
  <dcterms:created xsi:type="dcterms:W3CDTF">2005-08-02T17:27:18Z</dcterms:created>
  <dcterms:modified xsi:type="dcterms:W3CDTF">2012-09-20T12:14:33Z</dcterms:modified>
</cp:coreProperties>
</file>