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4"/>
    <p:sldMasterId id="2147483672" r:id="rId5"/>
    <p:sldMasterId id="2147483684" r:id="rId6"/>
    <p:sldMasterId id="2147483701" r:id="rId7"/>
    <p:sldMasterId id="2147483706" r:id="rId8"/>
  </p:sldMasterIdLst>
  <p:notesMasterIdLst>
    <p:notesMasterId r:id="rId60"/>
  </p:notesMasterIdLst>
  <p:handoutMasterIdLst>
    <p:handoutMasterId r:id="rId61"/>
  </p:handoutMasterIdLst>
  <p:sldIdLst>
    <p:sldId id="256" r:id="rId9"/>
    <p:sldId id="310" r:id="rId10"/>
    <p:sldId id="309" r:id="rId11"/>
    <p:sldId id="257" r:id="rId12"/>
    <p:sldId id="259" r:id="rId13"/>
    <p:sldId id="258" r:id="rId14"/>
    <p:sldId id="264" r:id="rId15"/>
    <p:sldId id="265" r:id="rId16"/>
    <p:sldId id="266" r:id="rId17"/>
    <p:sldId id="267" r:id="rId18"/>
    <p:sldId id="268" r:id="rId19"/>
    <p:sldId id="269" r:id="rId20"/>
    <p:sldId id="270" r:id="rId21"/>
    <p:sldId id="271" r:id="rId22"/>
    <p:sldId id="272" r:id="rId23"/>
    <p:sldId id="315" r:id="rId24"/>
    <p:sldId id="273" r:id="rId25"/>
    <p:sldId id="274" r:id="rId26"/>
    <p:sldId id="275" r:id="rId27"/>
    <p:sldId id="312" r:id="rId28"/>
    <p:sldId id="314" r:id="rId29"/>
    <p:sldId id="323" r:id="rId30"/>
    <p:sldId id="324" r:id="rId31"/>
    <p:sldId id="325" r:id="rId32"/>
    <p:sldId id="294" r:id="rId33"/>
    <p:sldId id="276" r:id="rId34"/>
    <p:sldId id="277" r:id="rId35"/>
    <p:sldId id="278" r:id="rId36"/>
    <p:sldId id="317" r:id="rId37"/>
    <p:sldId id="280" r:id="rId38"/>
    <p:sldId id="281" r:id="rId39"/>
    <p:sldId id="282" r:id="rId40"/>
    <p:sldId id="283" r:id="rId41"/>
    <p:sldId id="284" r:id="rId42"/>
    <p:sldId id="285" r:id="rId43"/>
    <p:sldId id="286" r:id="rId44"/>
    <p:sldId id="289" r:id="rId45"/>
    <p:sldId id="290" r:id="rId46"/>
    <p:sldId id="297" r:id="rId47"/>
    <p:sldId id="298" r:id="rId48"/>
    <p:sldId id="299" r:id="rId49"/>
    <p:sldId id="300" r:id="rId50"/>
    <p:sldId id="305" r:id="rId51"/>
    <p:sldId id="308" r:id="rId52"/>
    <p:sldId id="318" r:id="rId53"/>
    <p:sldId id="319" r:id="rId54"/>
    <p:sldId id="321" r:id="rId55"/>
    <p:sldId id="293" r:id="rId56"/>
    <p:sldId id="316" r:id="rId57"/>
    <p:sldId id="287" r:id="rId58"/>
    <p:sldId id="322" r:id="rId59"/>
  </p:sldIdLst>
  <p:sldSz cx="9144000" cy="6858000" type="screen4x3"/>
  <p:notesSz cx="6858000" cy="9144000"/>
  <p:defaultTextStyle>
    <a:defPPr>
      <a:defRPr lang="en-GB"/>
    </a:defPPr>
    <a:lvl1pPr algn="l" rtl="0" fontAlgn="base">
      <a:spcBef>
        <a:spcPct val="0"/>
      </a:spcBef>
      <a:spcAft>
        <a:spcPct val="0"/>
      </a:spcAft>
      <a:defRPr sz="2800" kern="1200">
        <a:solidFill>
          <a:schemeClr val="tx1"/>
        </a:solidFill>
        <a:latin typeface="Arial" pitchFamily="34" charset="0"/>
        <a:ea typeface="ＭＳ Ｐゴシック" pitchFamily="34" charset="-128"/>
        <a:cs typeface="Arial" pitchFamily="34" charset="0"/>
      </a:defRPr>
    </a:lvl1pPr>
    <a:lvl2pPr marL="457200" algn="l" rtl="0" fontAlgn="base">
      <a:spcBef>
        <a:spcPct val="0"/>
      </a:spcBef>
      <a:spcAft>
        <a:spcPct val="0"/>
      </a:spcAft>
      <a:defRPr sz="2800" kern="1200">
        <a:solidFill>
          <a:schemeClr val="tx1"/>
        </a:solidFill>
        <a:latin typeface="Arial" pitchFamily="34" charset="0"/>
        <a:ea typeface="ＭＳ Ｐゴシック" pitchFamily="34" charset="-128"/>
        <a:cs typeface="Arial" pitchFamily="34" charset="0"/>
      </a:defRPr>
    </a:lvl2pPr>
    <a:lvl3pPr marL="914400" algn="l" rtl="0" fontAlgn="base">
      <a:spcBef>
        <a:spcPct val="0"/>
      </a:spcBef>
      <a:spcAft>
        <a:spcPct val="0"/>
      </a:spcAft>
      <a:defRPr sz="2800" kern="1200">
        <a:solidFill>
          <a:schemeClr val="tx1"/>
        </a:solidFill>
        <a:latin typeface="Arial" pitchFamily="34" charset="0"/>
        <a:ea typeface="ＭＳ Ｐゴシック" pitchFamily="34" charset="-128"/>
        <a:cs typeface="Arial" pitchFamily="34" charset="0"/>
      </a:defRPr>
    </a:lvl3pPr>
    <a:lvl4pPr marL="1371600" algn="l" rtl="0" fontAlgn="base">
      <a:spcBef>
        <a:spcPct val="0"/>
      </a:spcBef>
      <a:spcAft>
        <a:spcPct val="0"/>
      </a:spcAft>
      <a:defRPr sz="2800" kern="1200">
        <a:solidFill>
          <a:schemeClr val="tx1"/>
        </a:solidFill>
        <a:latin typeface="Arial" pitchFamily="34" charset="0"/>
        <a:ea typeface="ＭＳ Ｐゴシック" pitchFamily="34" charset="-128"/>
        <a:cs typeface="Arial" pitchFamily="34" charset="0"/>
      </a:defRPr>
    </a:lvl4pPr>
    <a:lvl5pPr marL="1828800" algn="l" rtl="0" fontAlgn="base">
      <a:spcBef>
        <a:spcPct val="0"/>
      </a:spcBef>
      <a:spcAft>
        <a:spcPct val="0"/>
      </a:spcAft>
      <a:defRPr sz="2800" kern="1200">
        <a:solidFill>
          <a:schemeClr val="tx1"/>
        </a:solidFill>
        <a:latin typeface="Arial" pitchFamily="34" charset="0"/>
        <a:ea typeface="ＭＳ Ｐゴシック" pitchFamily="34" charset="-128"/>
        <a:cs typeface="Arial" pitchFamily="34" charset="0"/>
      </a:defRPr>
    </a:lvl5pPr>
    <a:lvl6pPr marL="2286000" algn="l" defTabSz="914400" rtl="0" eaLnBrk="1" latinLnBrk="0" hangingPunct="1">
      <a:defRPr sz="2800" kern="1200">
        <a:solidFill>
          <a:schemeClr val="tx1"/>
        </a:solidFill>
        <a:latin typeface="Arial" pitchFamily="34" charset="0"/>
        <a:ea typeface="ＭＳ Ｐゴシック" pitchFamily="34" charset="-128"/>
        <a:cs typeface="Arial" pitchFamily="34" charset="0"/>
      </a:defRPr>
    </a:lvl6pPr>
    <a:lvl7pPr marL="2743200" algn="l" defTabSz="914400" rtl="0" eaLnBrk="1" latinLnBrk="0" hangingPunct="1">
      <a:defRPr sz="2800" kern="1200">
        <a:solidFill>
          <a:schemeClr val="tx1"/>
        </a:solidFill>
        <a:latin typeface="Arial" pitchFamily="34" charset="0"/>
        <a:ea typeface="ＭＳ Ｐゴシック" pitchFamily="34" charset="-128"/>
        <a:cs typeface="Arial" pitchFamily="34" charset="0"/>
      </a:defRPr>
    </a:lvl7pPr>
    <a:lvl8pPr marL="3200400" algn="l" defTabSz="914400" rtl="0" eaLnBrk="1" latinLnBrk="0" hangingPunct="1">
      <a:defRPr sz="2800" kern="1200">
        <a:solidFill>
          <a:schemeClr val="tx1"/>
        </a:solidFill>
        <a:latin typeface="Arial" pitchFamily="34" charset="0"/>
        <a:ea typeface="ＭＳ Ｐゴシック" pitchFamily="34" charset="-128"/>
        <a:cs typeface="Arial" pitchFamily="34" charset="0"/>
      </a:defRPr>
    </a:lvl8pPr>
    <a:lvl9pPr marL="3657600" algn="l" defTabSz="914400" rtl="0" eaLnBrk="1" latinLnBrk="0" hangingPunct="1">
      <a:defRPr sz="2800" kern="1200">
        <a:solidFill>
          <a:schemeClr val="tx1"/>
        </a:solidFill>
        <a:latin typeface="Arial" pitchFamily="34" charset="0"/>
        <a:ea typeface="ＭＳ Ｐゴシック" pitchFamily="34" charset="-128"/>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00FF"/>
    <a:srgbClr val="5A5E19"/>
    <a:srgbClr val="83891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19" autoAdjust="0"/>
    <p:restoredTop sz="94660"/>
  </p:normalViewPr>
  <p:slideViewPr>
    <p:cSldViewPr snapToGrid="0" showGuides="1">
      <p:cViewPr varScale="1">
        <p:scale>
          <a:sx n="79" d="100"/>
          <a:sy n="79" d="100"/>
        </p:scale>
        <p:origin x="-432" y="-78"/>
      </p:cViewPr>
      <p:guideLst>
        <p:guide orient="horz" pos="2160"/>
        <p:guide pos="2880"/>
      </p:guideLst>
    </p:cSldViewPr>
  </p:slideViewPr>
  <p:notesTextViewPr>
    <p:cViewPr>
      <p:scale>
        <a:sx n="1" d="1"/>
        <a:sy n="1" d="1"/>
      </p:scale>
      <p:origin x="0" y="0"/>
    </p:cViewPr>
  </p:notesTextViewPr>
  <p:notesViewPr>
    <p:cSldViewPr snapToGrid="0" showGuides="1">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slide" Target="slides/slide47.xml"/><Relationship Id="rId63"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slide" Target="slides/slide50.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61" Type="http://schemas.openxmlformats.org/officeDocument/2006/relationships/handoutMaster" Target="handoutMasters/handoutMaster1.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theme" Target="theme/theme1.xml"/><Relationship Id="rId8" Type="http://schemas.openxmlformats.org/officeDocument/2006/relationships/slideMaster" Target="slideMasters/slideMaster5.xml"/><Relationship Id="rId51" Type="http://schemas.openxmlformats.org/officeDocument/2006/relationships/slide" Target="slides/slide43.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829D821-9145-4ED8-80DD-E8941A01979B}" type="doc">
      <dgm:prSet loTypeId="urn:microsoft.com/office/officeart/2005/8/layout/default#1" loCatId="list" qsTypeId="urn:microsoft.com/office/officeart/2005/8/quickstyle/simple1" qsCatId="simple" csTypeId="urn:microsoft.com/office/officeart/2005/8/colors/accent2_2" csCatId="accent2" phldr="1"/>
      <dgm:spPr/>
      <dgm:t>
        <a:bodyPr/>
        <a:lstStyle/>
        <a:p>
          <a:endParaRPr lang="en-US"/>
        </a:p>
      </dgm:t>
    </dgm:pt>
    <dgm:pt modelId="{399E63A9-5F90-43CF-A7E4-C87AA194432F}">
      <dgm:prSet custT="1"/>
      <dgm:spPr>
        <a:solidFill>
          <a:srgbClr val="3333CC">
            <a:alpha val="74902"/>
          </a:srgbClr>
        </a:solidFill>
      </dgm:spPr>
      <dgm: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1" dirty="0" smtClean="0">
              <a:latin typeface="Calibri" pitchFamily="34" charset="0"/>
            </a:rPr>
            <a:t>18</a:t>
          </a:r>
        </a:p>
        <a:p>
          <a:pPr marL="0" marR="0" indent="0" algn="ctr" defTabSz="914400" rtl="0" eaLnBrk="1" fontAlgn="auto" latinLnBrk="0" hangingPunct="1">
            <a:lnSpc>
              <a:spcPct val="100000"/>
            </a:lnSpc>
            <a:spcBef>
              <a:spcPts val="0"/>
            </a:spcBef>
            <a:spcAft>
              <a:spcPts val="0"/>
            </a:spcAft>
            <a:buClrTx/>
            <a:buSzTx/>
            <a:buFontTx/>
            <a:buNone/>
            <a:tabLst/>
            <a:defRPr/>
          </a:pPr>
          <a:r>
            <a:rPr lang="en-GB" sz="1800" b="1" dirty="0" smtClean="0">
              <a:latin typeface="Calibri" pitchFamily="34" charset="0"/>
            </a:rPr>
            <a:t>Aeronautic Industry partners</a:t>
          </a:r>
          <a:endParaRPr lang="en-US" sz="1800" dirty="0" smtClean="0">
            <a:latin typeface="Calibri" pitchFamily="34" charset="0"/>
          </a:endParaRPr>
        </a:p>
      </dgm:t>
    </dgm:pt>
    <dgm:pt modelId="{80FECE5F-6EA1-411A-88A6-6AFDFB708328}" type="parTrans" cxnId="{D3026F9E-F47E-4280-88B9-E0242BD3FADB}">
      <dgm:prSet/>
      <dgm:spPr/>
      <dgm:t>
        <a:bodyPr/>
        <a:lstStyle/>
        <a:p>
          <a:pPr algn="ctr"/>
          <a:endParaRPr lang="en-US" sz="1800">
            <a:latin typeface="Calibri" pitchFamily="34" charset="0"/>
          </a:endParaRPr>
        </a:p>
      </dgm:t>
    </dgm:pt>
    <dgm:pt modelId="{50A953DC-B572-4D0F-BEDF-963ACE8194D5}" type="sibTrans" cxnId="{D3026F9E-F47E-4280-88B9-E0242BD3FADB}">
      <dgm:prSet/>
      <dgm:spPr/>
      <dgm:t>
        <a:bodyPr/>
        <a:lstStyle/>
        <a:p>
          <a:pPr algn="ctr"/>
          <a:endParaRPr lang="en-US" sz="1800">
            <a:latin typeface="Calibri" pitchFamily="34" charset="0"/>
          </a:endParaRPr>
        </a:p>
      </dgm:t>
    </dgm:pt>
    <dgm:pt modelId="{67A6F66E-0B4B-4AC1-8F41-8C3EE382F4B7}">
      <dgm:prSet custT="1"/>
      <dgm:spPr>
        <a:solidFill>
          <a:srgbClr val="3333CC">
            <a:alpha val="74902"/>
          </a:srgbClr>
        </a:solidFill>
      </dgm:spPr>
      <dgm: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1" dirty="0" smtClean="0">
              <a:latin typeface="Calibri" pitchFamily="34" charset="0"/>
            </a:rPr>
            <a:t>9</a:t>
          </a:r>
        </a:p>
        <a:p>
          <a:pPr marL="0" marR="0" indent="0" algn="ctr" defTabSz="914400" rtl="0" eaLnBrk="1" fontAlgn="auto" latinLnBrk="0" hangingPunct="1">
            <a:lnSpc>
              <a:spcPct val="100000"/>
            </a:lnSpc>
            <a:spcBef>
              <a:spcPts val="0"/>
            </a:spcBef>
            <a:spcAft>
              <a:spcPts val="0"/>
            </a:spcAft>
            <a:buClrTx/>
            <a:buSzTx/>
            <a:buFontTx/>
            <a:buNone/>
            <a:tabLst/>
            <a:defRPr/>
          </a:pPr>
          <a:r>
            <a:rPr lang="en-GB" sz="1800" b="1" dirty="0" smtClean="0">
              <a:latin typeface="Calibri" pitchFamily="34" charset="0"/>
            </a:rPr>
            <a:t>Research Centre partners</a:t>
          </a:r>
          <a:endParaRPr lang="en-US" sz="1800" dirty="0" smtClean="0">
            <a:latin typeface="Calibri" pitchFamily="34" charset="0"/>
          </a:endParaRPr>
        </a:p>
      </dgm:t>
    </dgm:pt>
    <dgm:pt modelId="{23FD11FC-AF56-4265-9144-63A48C6C607F}" type="parTrans" cxnId="{60DDA703-0CEA-4B17-9A15-F20C692B43D3}">
      <dgm:prSet/>
      <dgm:spPr/>
      <dgm:t>
        <a:bodyPr/>
        <a:lstStyle/>
        <a:p>
          <a:pPr algn="ctr"/>
          <a:endParaRPr lang="en-US" sz="1800">
            <a:latin typeface="Calibri" pitchFamily="34" charset="0"/>
          </a:endParaRPr>
        </a:p>
      </dgm:t>
    </dgm:pt>
    <dgm:pt modelId="{CF38B183-CE5E-4983-826A-EC6C742BAB02}" type="sibTrans" cxnId="{60DDA703-0CEA-4B17-9A15-F20C692B43D3}">
      <dgm:prSet/>
      <dgm:spPr/>
      <dgm:t>
        <a:bodyPr/>
        <a:lstStyle/>
        <a:p>
          <a:pPr algn="ctr"/>
          <a:endParaRPr lang="en-US" sz="1800">
            <a:latin typeface="Calibri" pitchFamily="34" charset="0"/>
          </a:endParaRPr>
        </a:p>
      </dgm:t>
    </dgm:pt>
    <dgm:pt modelId="{FAA9F198-AC19-4D6A-931E-AE6EA0639C19}">
      <dgm:prSet custT="1"/>
      <dgm:spPr>
        <a:solidFill>
          <a:srgbClr val="3333CC">
            <a:alpha val="74902"/>
          </a:srgbClr>
        </a:solidFill>
      </dgm:spPr>
      <dgm: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1" dirty="0" smtClean="0">
              <a:latin typeface="Calibri" pitchFamily="34" charset="0"/>
            </a:rPr>
            <a:t>12</a:t>
          </a:r>
        </a:p>
        <a:p>
          <a:pPr marL="0" marR="0" indent="0" algn="ctr" defTabSz="914400" rtl="0" eaLnBrk="1" fontAlgn="auto" latinLnBrk="0" hangingPunct="1">
            <a:lnSpc>
              <a:spcPct val="100000"/>
            </a:lnSpc>
            <a:spcBef>
              <a:spcPts val="0"/>
            </a:spcBef>
            <a:spcAft>
              <a:spcPts val="0"/>
            </a:spcAft>
            <a:buClrTx/>
            <a:buSzTx/>
            <a:buFontTx/>
            <a:buNone/>
            <a:tabLst/>
            <a:defRPr/>
          </a:pPr>
          <a:r>
            <a:rPr lang="en-GB" sz="1800" b="1" dirty="0" smtClean="0">
              <a:latin typeface="Calibri" pitchFamily="34" charset="0"/>
            </a:rPr>
            <a:t>Academic partners</a:t>
          </a:r>
          <a:endParaRPr lang="en-US" sz="1800" dirty="0" smtClean="0">
            <a:latin typeface="Calibri" pitchFamily="34" charset="0"/>
          </a:endParaRPr>
        </a:p>
      </dgm:t>
    </dgm:pt>
    <dgm:pt modelId="{CBFE08A8-23BD-452A-B5D1-F9D924400A80}" type="parTrans" cxnId="{55B0AF77-76F8-4FA8-82B2-19ECAC9BBE28}">
      <dgm:prSet/>
      <dgm:spPr/>
      <dgm:t>
        <a:bodyPr/>
        <a:lstStyle/>
        <a:p>
          <a:pPr algn="ctr"/>
          <a:endParaRPr lang="en-US" sz="1800">
            <a:latin typeface="Calibri" pitchFamily="34" charset="0"/>
          </a:endParaRPr>
        </a:p>
      </dgm:t>
    </dgm:pt>
    <dgm:pt modelId="{22F2D911-9438-42FD-A2B5-0360F446B122}" type="sibTrans" cxnId="{55B0AF77-76F8-4FA8-82B2-19ECAC9BBE28}">
      <dgm:prSet/>
      <dgm:spPr/>
      <dgm:t>
        <a:bodyPr/>
        <a:lstStyle/>
        <a:p>
          <a:pPr algn="ctr"/>
          <a:endParaRPr lang="en-US" sz="1800">
            <a:latin typeface="Calibri" pitchFamily="34" charset="0"/>
          </a:endParaRPr>
        </a:p>
      </dgm:t>
    </dgm:pt>
    <dgm:pt modelId="{F24DD369-B4C3-43B4-B966-13388C9664CF}">
      <dgm:prSet custT="1"/>
      <dgm:spPr>
        <a:solidFill>
          <a:srgbClr val="3333CC">
            <a:alpha val="74902"/>
          </a:srgbClr>
        </a:solidFill>
      </dgm:spPr>
      <dgm: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1" dirty="0" smtClean="0">
              <a:latin typeface="Calibri" pitchFamily="34" charset="0"/>
            </a:rPr>
            <a:t>20</a:t>
          </a:r>
        </a:p>
        <a:p>
          <a:pPr marL="0" marR="0" indent="0" algn="ctr" defTabSz="914400" rtl="0" eaLnBrk="1" fontAlgn="auto" latinLnBrk="0" hangingPunct="1">
            <a:lnSpc>
              <a:spcPct val="100000"/>
            </a:lnSpc>
            <a:spcBef>
              <a:spcPts val="0"/>
            </a:spcBef>
            <a:spcAft>
              <a:spcPts val="0"/>
            </a:spcAft>
            <a:buClrTx/>
            <a:buSzTx/>
            <a:buFontTx/>
            <a:buNone/>
            <a:tabLst/>
            <a:defRPr/>
          </a:pPr>
          <a:r>
            <a:rPr lang="en-GB" sz="1800" b="1" dirty="0" smtClean="0">
              <a:latin typeface="Calibri" pitchFamily="34" charset="0"/>
            </a:rPr>
            <a:t>Solutions &amp; Services partners</a:t>
          </a:r>
          <a:endParaRPr lang="en-US" sz="1800" dirty="0" smtClean="0">
            <a:latin typeface="Calibri" pitchFamily="34" charset="0"/>
          </a:endParaRPr>
        </a:p>
      </dgm:t>
    </dgm:pt>
    <dgm:pt modelId="{6AB80759-D431-40EF-B811-A3BEC5B539D7}" type="parTrans" cxnId="{460CA6B7-763F-4D53-9D8B-45C52AFF6B3F}">
      <dgm:prSet/>
      <dgm:spPr/>
      <dgm:t>
        <a:bodyPr/>
        <a:lstStyle/>
        <a:p>
          <a:pPr algn="ctr"/>
          <a:endParaRPr lang="en-US" sz="1800">
            <a:latin typeface="Calibri" pitchFamily="34" charset="0"/>
          </a:endParaRPr>
        </a:p>
      </dgm:t>
    </dgm:pt>
    <dgm:pt modelId="{FA2F977C-6419-4400-9ACC-8655ED707A97}" type="sibTrans" cxnId="{460CA6B7-763F-4D53-9D8B-45C52AFF6B3F}">
      <dgm:prSet/>
      <dgm:spPr/>
      <dgm:t>
        <a:bodyPr/>
        <a:lstStyle/>
        <a:p>
          <a:pPr algn="ctr"/>
          <a:endParaRPr lang="en-US" sz="1800">
            <a:latin typeface="Calibri" pitchFamily="34" charset="0"/>
          </a:endParaRPr>
        </a:p>
      </dgm:t>
    </dgm:pt>
    <dgm:pt modelId="{81ECB76B-70CB-4152-98B9-B60005A36CA8}" type="pres">
      <dgm:prSet presAssocID="{D829D821-9145-4ED8-80DD-E8941A01979B}" presName="diagram" presStyleCnt="0">
        <dgm:presLayoutVars>
          <dgm:dir/>
          <dgm:resizeHandles val="exact"/>
        </dgm:presLayoutVars>
      </dgm:prSet>
      <dgm:spPr/>
      <dgm:t>
        <a:bodyPr/>
        <a:lstStyle/>
        <a:p>
          <a:endParaRPr lang="en-US"/>
        </a:p>
      </dgm:t>
    </dgm:pt>
    <dgm:pt modelId="{140E4CB4-B198-430F-AB76-0ED249F4C3A7}" type="pres">
      <dgm:prSet presAssocID="{399E63A9-5F90-43CF-A7E4-C87AA194432F}" presName="node" presStyleLbl="node1" presStyleIdx="0" presStyleCnt="4">
        <dgm:presLayoutVars>
          <dgm:bulletEnabled val="1"/>
        </dgm:presLayoutVars>
      </dgm:prSet>
      <dgm:spPr/>
      <dgm:t>
        <a:bodyPr/>
        <a:lstStyle/>
        <a:p>
          <a:endParaRPr lang="en-US"/>
        </a:p>
      </dgm:t>
    </dgm:pt>
    <dgm:pt modelId="{EFA0C065-9908-4D42-A69F-4051E54E39AB}" type="pres">
      <dgm:prSet presAssocID="{50A953DC-B572-4D0F-BEDF-963ACE8194D5}" presName="sibTrans" presStyleCnt="0"/>
      <dgm:spPr/>
    </dgm:pt>
    <dgm:pt modelId="{54E92EC9-5611-4955-900A-7FA06DC7325B}" type="pres">
      <dgm:prSet presAssocID="{67A6F66E-0B4B-4AC1-8F41-8C3EE382F4B7}" presName="node" presStyleLbl="node1" presStyleIdx="1" presStyleCnt="4">
        <dgm:presLayoutVars>
          <dgm:bulletEnabled val="1"/>
        </dgm:presLayoutVars>
      </dgm:prSet>
      <dgm:spPr/>
      <dgm:t>
        <a:bodyPr/>
        <a:lstStyle/>
        <a:p>
          <a:endParaRPr lang="en-US"/>
        </a:p>
      </dgm:t>
    </dgm:pt>
    <dgm:pt modelId="{63E4991E-522B-4781-B157-0757B7956268}" type="pres">
      <dgm:prSet presAssocID="{CF38B183-CE5E-4983-826A-EC6C742BAB02}" presName="sibTrans" presStyleCnt="0"/>
      <dgm:spPr/>
    </dgm:pt>
    <dgm:pt modelId="{CFD0DC78-C22F-4901-9964-9AE2556B35D2}" type="pres">
      <dgm:prSet presAssocID="{FAA9F198-AC19-4D6A-931E-AE6EA0639C19}" presName="node" presStyleLbl="node1" presStyleIdx="2" presStyleCnt="4">
        <dgm:presLayoutVars>
          <dgm:bulletEnabled val="1"/>
        </dgm:presLayoutVars>
      </dgm:prSet>
      <dgm:spPr/>
      <dgm:t>
        <a:bodyPr/>
        <a:lstStyle/>
        <a:p>
          <a:endParaRPr lang="en-US"/>
        </a:p>
      </dgm:t>
    </dgm:pt>
    <dgm:pt modelId="{D55920BD-D52A-4B1C-8581-810D93E12E76}" type="pres">
      <dgm:prSet presAssocID="{22F2D911-9438-42FD-A2B5-0360F446B122}" presName="sibTrans" presStyleCnt="0"/>
      <dgm:spPr/>
    </dgm:pt>
    <dgm:pt modelId="{BB319FF0-C350-416F-B24D-529ADBD80F0D}" type="pres">
      <dgm:prSet presAssocID="{F24DD369-B4C3-43B4-B966-13388C9664CF}" presName="node" presStyleLbl="node1" presStyleIdx="3" presStyleCnt="4">
        <dgm:presLayoutVars>
          <dgm:bulletEnabled val="1"/>
        </dgm:presLayoutVars>
      </dgm:prSet>
      <dgm:spPr/>
      <dgm:t>
        <a:bodyPr/>
        <a:lstStyle/>
        <a:p>
          <a:endParaRPr lang="en-US"/>
        </a:p>
      </dgm:t>
    </dgm:pt>
  </dgm:ptLst>
  <dgm:cxnLst>
    <dgm:cxn modelId="{B1237B73-07E1-45D7-89E9-13C9064FE319}" type="presOf" srcId="{F24DD369-B4C3-43B4-B966-13388C9664CF}" destId="{BB319FF0-C350-416F-B24D-529ADBD80F0D}" srcOrd="0" destOrd="0" presId="urn:microsoft.com/office/officeart/2005/8/layout/default#1"/>
    <dgm:cxn modelId="{60DDA703-0CEA-4B17-9A15-F20C692B43D3}" srcId="{D829D821-9145-4ED8-80DD-E8941A01979B}" destId="{67A6F66E-0B4B-4AC1-8F41-8C3EE382F4B7}" srcOrd="1" destOrd="0" parTransId="{23FD11FC-AF56-4265-9144-63A48C6C607F}" sibTransId="{CF38B183-CE5E-4983-826A-EC6C742BAB02}"/>
    <dgm:cxn modelId="{F6F42BDF-EC12-4D74-8A73-10E35FBC8D6E}" type="presOf" srcId="{FAA9F198-AC19-4D6A-931E-AE6EA0639C19}" destId="{CFD0DC78-C22F-4901-9964-9AE2556B35D2}" srcOrd="0" destOrd="0" presId="urn:microsoft.com/office/officeart/2005/8/layout/default#1"/>
    <dgm:cxn modelId="{55B0AF77-76F8-4FA8-82B2-19ECAC9BBE28}" srcId="{D829D821-9145-4ED8-80DD-E8941A01979B}" destId="{FAA9F198-AC19-4D6A-931E-AE6EA0639C19}" srcOrd="2" destOrd="0" parTransId="{CBFE08A8-23BD-452A-B5D1-F9D924400A80}" sibTransId="{22F2D911-9438-42FD-A2B5-0360F446B122}"/>
    <dgm:cxn modelId="{460CA6B7-763F-4D53-9D8B-45C52AFF6B3F}" srcId="{D829D821-9145-4ED8-80DD-E8941A01979B}" destId="{F24DD369-B4C3-43B4-B966-13388C9664CF}" srcOrd="3" destOrd="0" parTransId="{6AB80759-D431-40EF-B811-A3BEC5B539D7}" sibTransId="{FA2F977C-6419-4400-9ACC-8655ED707A97}"/>
    <dgm:cxn modelId="{0837B637-82CB-4A57-B483-64B6C0452F1F}" type="presOf" srcId="{67A6F66E-0B4B-4AC1-8F41-8C3EE382F4B7}" destId="{54E92EC9-5611-4955-900A-7FA06DC7325B}" srcOrd="0" destOrd="0" presId="urn:microsoft.com/office/officeart/2005/8/layout/default#1"/>
    <dgm:cxn modelId="{D3026F9E-F47E-4280-88B9-E0242BD3FADB}" srcId="{D829D821-9145-4ED8-80DD-E8941A01979B}" destId="{399E63A9-5F90-43CF-A7E4-C87AA194432F}" srcOrd="0" destOrd="0" parTransId="{80FECE5F-6EA1-411A-88A6-6AFDFB708328}" sibTransId="{50A953DC-B572-4D0F-BEDF-963ACE8194D5}"/>
    <dgm:cxn modelId="{DD6477F9-C74D-480F-9CA2-FBA8FAAD1FDE}" type="presOf" srcId="{D829D821-9145-4ED8-80DD-E8941A01979B}" destId="{81ECB76B-70CB-4152-98B9-B60005A36CA8}" srcOrd="0" destOrd="0" presId="urn:microsoft.com/office/officeart/2005/8/layout/default#1"/>
    <dgm:cxn modelId="{5C93D1C6-5133-44B9-91F0-8CDFAF651CCB}" type="presOf" srcId="{399E63A9-5F90-43CF-A7E4-C87AA194432F}" destId="{140E4CB4-B198-430F-AB76-0ED249F4C3A7}" srcOrd="0" destOrd="0" presId="urn:microsoft.com/office/officeart/2005/8/layout/default#1"/>
    <dgm:cxn modelId="{D22139EF-34DA-4AE2-A161-F522D57CD8EC}" type="presParOf" srcId="{81ECB76B-70CB-4152-98B9-B60005A36CA8}" destId="{140E4CB4-B198-430F-AB76-0ED249F4C3A7}" srcOrd="0" destOrd="0" presId="urn:microsoft.com/office/officeart/2005/8/layout/default#1"/>
    <dgm:cxn modelId="{F56331A6-B393-4A2A-B582-C94E0026B959}" type="presParOf" srcId="{81ECB76B-70CB-4152-98B9-B60005A36CA8}" destId="{EFA0C065-9908-4D42-A69F-4051E54E39AB}" srcOrd="1" destOrd="0" presId="urn:microsoft.com/office/officeart/2005/8/layout/default#1"/>
    <dgm:cxn modelId="{C6DE15F9-9AFD-4769-913F-164A58D56F27}" type="presParOf" srcId="{81ECB76B-70CB-4152-98B9-B60005A36CA8}" destId="{54E92EC9-5611-4955-900A-7FA06DC7325B}" srcOrd="2" destOrd="0" presId="urn:microsoft.com/office/officeart/2005/8/layout/default#1"/>
    <dgm:cxn modelId="{941C8AA0-9CC7-4B8F-8261-5F66C81CA565}" type="presParOf" srcId="{81ECB76B-70CB-4152-98B9-B60005A36CA8}" destId="{63E4991E-522B-4781-B157-0757B7956268}" srcOrd="3" destOrd="0" presId="urn:microsoft.com/office/officeart/2005/8/layout/default#1"/>
    <dgm:cxn modelId="{A00D03D4-EEC0-454B-99C2-2D5785E150CE}" type="presParOf" srcId="{81ECB76B-70CB-4152-98B9-B60005A36CA8}" destId="{CFD0DC78-C22F-4901-9964-9AE2556B35D2}" srcOrd="4" destOrd="0" presId="urn:microsoft.com/office/officeart/2005/8/layout/default#1"/>
    <dgm:cxn modelId="{67D03110-8DC7-4861-ACE2-A196742ED0B1}" type="presParOf" srcId="{81ECB76B-70CB-4152-98B9-B60005A36CA8}" destId="{D55920BD-D52A-4B1C-8581-810D93E12E76}" srcOrd="5" destOrd="0" presId="urn:microsoft.com/office/officeart/2005/8/layout/default#1"/>
    <dgm:cxn modelId="{EB95F473-E8B3-4CDF-84C3-5731722D9747}" type="presParOf" srcId="{81ECB76B-70CB-4152-98B9-B60005A36CA8}" destId="{BB319FF0-C350-416F-B24D-529ADBD80F0D}" srcOrd="6" destOrd="0" presId="urn:microsoft.com/office/officeart/2005/8/layout/defaul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Arial" charset="0"/>
                <a:ea typeface="ＭＳ Ｐゴシック" pitchFamily="100" charset="-128"/>
                <a:cs typeface="+mn-cs"/>
              </a:defRPr>
            </a:lvl1pPr>
          </a:lstStyle>
          <a:p>
            <a:pPr>
              <a:defRPr/>
            </a:pPr>
            <a:endParaRPr lang="sv-SE"/>
          </a:p>
        </p:txBody>
      </p:sp>
      <p:sp>
        <p:nvSpPr>
          <p:cNvPr id="20483"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Arial" charset="0"/>
                <a:ea typeface="ＭＳ Ｐゴシック" pitchFamily="100" charset="-128"/>
                <a:cs typeface="+mn-cs"/>
              </a:defRPr>
            </a:lvl1pPr>
          </a:lstStyle>
          <a:p>
            <a:pPr>
              <a:defRPr/>
            </a:pPr>
            <a:fld id="{4B9CCC1F-9BA3-4905-A14B-50BEF5A1F9B7}" type="datetimeFigureOut">
              <a:rPr lang="sv-SE"/>
              <a:pPr>
                <a:defRPr/>
              </a:pPr>
              <a:t>2012-09-27</a:t>
            </a:fld>
            <a:endParaRPr lang="sv-SE" dirty="0"/>
          </a:p>
        </p:txBody>
      </p:sp>
      <p:sp>
        <p:nvSpPr>
          <p:cNvPr id="20484"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Arial" charset="0"/>
                <a:ea typeface="ＭＳ Ｐゴシック" pitchFamily="100" charset="-128"/>
                <a:cs typeface="+mn-cs"/>
              </a:defRPr>
            </a:lvl1pPr>
          </a:lstStyle>
          <a:p>
            <a:pPr>
              <a:defRPr/>
            </a:pPr>
            <a:endParaRPr lang="sv-SE"/>
          </a:p>
        </p:txBody>
      </p:sp>
      <p:sp>
        <p:nvSpPr>
          <p:cNvPr id="20485"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Arial" charset="0"/>
                <a:ea typeface="ＭＳ Ｐゴシック" pitchFamily="100" charset="-128"/>
                <a:cs typeface="+mn-cs"/>
              </a:defRPr>
            </a:lvl1pPr>
          </a:lstStyle>
          <a:p>
            <a:pPr>
              <a:defRPr/>
            </a:pPr>
            <a:fld id="{DCBBFFF3-61E2-4559-BD2A-9D1F697AB217}" type="slidenum">
              <a:rPr lang="sv-SE"/>
              <a:pPr>
                <a:defRPr/>
              </a:pPr>
              <a:t>‹#›</a:t>
            </a:fld>
            <a:endParaRPr lang="sv-SE"/>
          </a:p>
        </p:txBody>
      </p:sp>
    </p:spTree>
    <p:extLst>
      <p:ext uri="{BB962C8B-B14F-4D97-AF65-F5344CB8AC3E}">
        <p14:creationId xmlns:p14="http://schemas.microsoft.com/office/powerpoint/2010/main" val="8853683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0" hangingPunct="0">
              <a:defRPr sz="1200">
                <a:latin typeface="Arial" charset="0"/>
                <a:ea typeface="ＭＳ Ｐゴシック" pitchFamily="100" charset="-128"/>
                <a:cs typeface="+mn-cs"/>
              </a:defRPr>
            </a:lvl1pPr>
          </a:lstStyle>
          <a:p>
            <a:pPr>
              <a:defRPr/>
            </a:pPr>
            <a:endParaRPr lang="sv-SE"/>
          </a:p>
        </p:txBody>
      </p:sp>
      <p:sp>
        <p:nvSpPr>
          <p:cNvPr id="3075" name="Rectangle 3"/>
          <p:cNvSpPr>
            <a:spLocks noGrp="1" noChangeArrowheads="1"/>
          </p:cNvSpPr>
          <p:nvPr>
            <p:ph type="dt" idx="1"/>
          </p:nvPr>
        </p:nvSpPr>
        <p:spPr bwMode="auto">
          <a:xfrm>
            <a:off x="388620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0" hangingPunct="0">
              <a:defRPr sz="1200">
                <a:latin typeface="Arial" charset="0"/>
                <a:ea typeface="ＭＳ Ｐゴシック" pitchFamily="100" charset="-128"/>
                <a:cs typeface="+mn-cs"/>
              </a:defRPr>
            </a:lvl1pPr>
          </a:lstStyle>
          <a:p>
            <a:pPr>
              <a:defRPr/>
            </a:pPr>
            <a:endParaRPr lang="sv-SE"/>
          </a:p>
        </p:txBody>
      </p:sp>
      <p:sp>
        <p:nvSpPr>
          <p:cNvPr id="30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7"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eaLnBrk="0" hangingPunct="0">
              <a:defRPr sz="1200">
                <a:latin typeface="Arial" charset="0"/>
                <a:ea typeface="ＭＳ Ｐゴシック" pitchFamily="100" charset="-128"/>
                <a:cs typeface="+mn-cs"/>
              </a:defRPr>
            </a:lvl1pPr>
          </a:lstStyle>
          <a:p>
            <a:pPr>
              <a:defRPr/>
            </a:pPr>
            <a:endParaRPr lang="sv-SE"/>
          </a:p>
        </p:txBody>
      </p:sp>
      <p:sp>
        <p:nvSpPr>
          <p:cNvPr id="3079"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eaLnBrk="0" hangingPunct="0">
              <a:defRPr sz="1200">
                <a:latin typeface="Arial" charset="0"/>
                <a:ea typeface="ＭＳ Ｐゴシック" pitchFamily="100" charset="-128"/>
                <a:cs typeface="+mn-cs"/>
              </a:defRPr>
            </a:lvl1pPr>
          </a:lstStyle>
          <a:p>
            <a:pPr>
              <a:defRPr/>
            </a:pPr>
            <a:fld id="{E7BB4215-BC84-42FE-8F1E-929CBA77CA72}" type="slidenum">
              <a:rPr lang="en-US"/>
              <a:pPr>
                <a:defRPr/>
              </a:pPr>
              <a:t>‹#›</a:t>
            </a:fld>
            <a:endParaRPr lang="en-US"/>
          </a:p>
        </p:txBody>
      </p:sp>
    </p:spTree>
    <p:extLst>
      <p:ext uri="{BB962C8B-B14F-4D97-AF65-F5344CB8AC3E}">
        <p14:creationId xmlns:p14="http://schemas.microsoft.com/office/powerpoint/2010/main" val="394117467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60" charset="0"/>
        <a:ea typeface="ＭＳ Ｐゴシック" pitchFamily="-60" charset="-128"/>
        <a:cs typeface="ＭＳ Ｐゴシック" pitchFamily="-60" charset="-128"/>
      </a:defRPr>
    </a:lvl1pPr>
    <a:lvl2pPr marL="457200" algn="l" rtl="0" eaLnBrk="0" fontAlgn="base" hangingPunct="0">
      <a:spcBef>
        <a:spcPct val="30000"/>
      </a:spcBef>
      <a:spcAft>
        <a:spcPct val="0"/>
      </a:spcAft>
      <a:defRPr sz="1200" kern="1200">
        <a:solidFill>
          <a:schemeClr val="tx1"/>
        </a:solidFill>
        <a:latin typeface="Arial" pitchFamily="-60" charset="0"/>
        <a:ea typeface="ＭＳ Ｐゴシック" pitchFamily="-60" charset="-128"/>
        <a:cs typeface="+mn-cs"/>
      </a:defRPr>
    </a:lvl2pPr>
    <a:lvl3pPr marL="914400" algn="l" rtl="0" eaLnBrk="0" fontAlgn="base" hangingPunct="0">
      <a:spcBef>
        <a:spcPct val="30000"/>
      </a:spcBef>
      <a:spcAft>
        <a:spcPct val="0"/>
      </a:spcAft>
      <a:defRPr sz="1200" kern="1200">
        <a:solidFill>
          <a:schemeClr val="tx1"/>
        </a:solidFill>
        <a:latin typeface="Arial" pitchFamily="-60" charset="0"/>
        <a:ea typeface="ＭＳ Ｐゴシック" pitchFamily="-60" charset="-128"/>
        <a:cs typeface="+mn-cs"/>
      </a:defRPr>
    </a:lvl3pPr>
    <a:lvl4pPr marL="1371600" algn="l" rtl="0" eaLnBrk="0" fontAlgn="base" hangingPunct="0">
      <a:spcBef>
        <a:spcPct val="30000"/>
      </a:spcBef>
      <a:spcAft>
        <a:spcPct val="0"/>
      </a:spcAft>
      <a:defRPr sz="1200" kern="1200">
        <a:solidFill>
          <a:schemeClr val="tx1"/>
        </a:solidFill>
        <a:latin typeface="Arial" pitchFamily="-60" charset="0"/>
        <a:ea typeface="ＭＳ Ｐゴシック" pitchFamily="-60" charset="-128"/>
        <a:cs typeface="+mn-cs"/>
      </a:defRPr>
    </a:lvl4pPr>
    <a:lvl5pPr marL="1828800" algn="l" rtl="0" eaLnBrk="0" fontAlgn="base" hangingPunct="0">
      <a:spcBef>
        <a:spcPct val="30000"/>
      </a:spcBef>
      <a:spcAft>
        <a:spcPct val="0"/>
      </a:spcAft>
      <a:defRPr sz="1200" kern="1200">
        <a:solidFill>
          <a:schemeClr val="tx1"/>
        </a:solidFill>
        <a:latin typeface="Arial" pitchFamily="-60" charset="0"/>
        <a:ea typeface="ＭＳ Ｐゴシック" pitchFamily="-60"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pPr>
                <a:defRPr/>
              </a:pPr>
              <a:t>1</a:t>
            </a:fld>
            <a:endParaRPr lang="en-US"/>
          </a:p>
        </p:txBody>
      </p:sp>
    </p:spTree>
    <p:extLst>
      <p:ext uri="{BB962C8B-B14F-4D97-AF65-F5344CB8AC3E}">
        <p14:creationId xmlns:p14="http://schemas.microsoft.com/office/powerpoint/2010/main" val="34485522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pPr>
                <a:defRPr/>
              </a:pPr>
              <a:t>2</a:t>
            </a:fld>
            <a:endParaRPr lang="en-US"/>
          </a:p>
        </p:txBody>
      </p:sp>
    </p:spTree>
    <p:extLst>
      <p:ext uri="{BB962C8B-B14F-4D97-AF65-F5344CB8AC3E}">
        <p14:creationId xmlns:p14="http://schemas.microsoft.com/office/powerpoint/2010/main" val="3642939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pPr>
                <a:defRPr/>
              </a:pPr>
              <a:t>3</a:t>
            </a:fld>
            <a:endParaRPr lang="en-US"/>
          </a:p>
        </p:txBody>
      </p:sp>
    </p:spTree>
    <p:extLst>
      <p:ext uri="{BB962C8B-B14F-4D97-AF65-F5344CB8AC3E}">
        <p14:creationId xmlns:p14="http://schemas.microsoft.com/office/powerpoint/2010/main" val="19381149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pPr>
                <a:defRPr/>
              </a:pPr>
              <a:t>4</a:t>
            </a:fld>
            <a:endParaRPr lang="en-US"/>
          </a:p>
        </p:txBody>
      </p:sp>
    </p:spTree>
    <p:extLst>
      <p:ext uri="{BB962C8B-B14F-4D97-AF65-F5344CB8AC3E}">
        <p14:creationId xmlns:p14="http://schemas.microsoft.com/office/powerpoint/2010/main" val="894864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pPr>
                <a:defRPr/>
              </a:pPr>
              <a:t>5</a:t>
            </a:fld>
            <a:endParaRPr lang="en-US"/>
          </a:p>
        </p:txBody>
      </p:sp>
    </p:spTree>
    <p:extLst>
      <p:ext uri="{BB962C8B-B14F-4D97-AF65-F5344CB8AC3E}">
        <p14:creationId xmlns:p14="http://schemas.microsoft.com/office/powerpoint/2010/main" val="8948641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pPr>
                <a:defRPr/>
              </a:pPr>
              <a:t>6</a:t>
            </a:fld>
            <a:endParaRPr lang="en-US"/>
          </a:p>
        </p:txBody>
      </p:sp>
    </p:spTree>
    <p:extLst>
      <p:ext uri="{BB962C8B-B14F-4D97-AF65-F5344CB8AC3E}">
        <p14:creationId xmlns:p14="http://schemas.microsoft.com/office/powerpoint/2010/main" val="28587118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7</a:t>
            </a:fld>
            <a:endParaRPr lang="en-US">
              <a:solidFill>
                <a:prstClr val="black"/>
              </a:solidFill>
            </a:endParaRPr>
          </a:p>
        </p:txBody>
      </p:sp>
    </p:spTree>
    <p:extLst>
      <p:ext uri="{BB962C8B-B14F-4D97-AF65-F5344CB8AC3E}">
        <p14:creationId xmlns:p14="http://schemas.microsoft.com/office/powerpoint/2010/main" val="42260950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8</a:t>
            </a:fld>
            <a:endParaRPr lang="en-US">
              <a:solidFill>
                <a:prstClr val="black"/>
              </a:solidFill>
            </a:endParaRPr>
          </a:p>
        </p:txBody>
      </p:sp>
    </p:spTree>
    <p:extLst>
      <p:ext uri="{BB962C8B-B14F-4D97-AF65-F5344CB8AC3E}">
        <p14:creationId xmlns:p14="http://schemas.microsoft.com/office/powerpoint/2010/main" val="42260950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9</a:t>
            </a:fld>
            <a:endParaRPr lang="en-US">
              <a:solidFill>
                <a:prstClr val="black"/>
              </a:solidFill>
            </a:endParaRPr>
          </a:p>
        </p:txBody>
      </p:sp>
    </p:spTree>
    <p:extLst>
      <p:ext uri="{BB962C8B-B14F-4D97-AF65-F5344CB8AC3E}">
        <p14:creationId xmlns:p14="http://schemas.microsoft.com/office/powerpoint/2010/main" val="42260950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10</a:t>
            </a:fld>
            <a:endParaRPr lang="en-US">
              <a:solidFill>
                <a:prstClr val="black"/>
              </a:solidFill>
            </a:endParaRPr>
          </a:p>
        </p:txBody>
      </p:sp>
    </p:spTree>
    <p:extLst>
      <p:ext uri="{BB962C8B-B14F-4D97-AF65-F5344CB8AC3E}">
        <p14:creationId xmlns:p14="http://schemas.microsoft.com/office/powerpoint/2010/main" val="42260950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11</a:t>
            </a:fld>
            <a:endParaRPr lang="en-US">
              <a:solidFill>
                <a:prstClr val="black"/>
              </a:solidFill>
            </a:endParaRPr>
          </a:p>
        </p:txBody>
      </p:sp>
    </p:spTree>
    <p:extLst>
      <p:ext uri="{BB962C8B-B14F-4D97-AF65-F5344CB8AC3E}">
        <p14:creationId xmlns:p14="http://schemas.microsoft.com/office/powerpoint/2010/main" val="42260950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12</a:t>
            </a:fld>
            <a:endParaRPr lang="en-US">
              <a:solidFill>
                <a:prstClr val="black"/>
              </a:solidFill>
            </a:endParaRPr>
          </a:p>
        </p:txBody>
      </p:sp>
    </p:spTree>
    <p:extLst>
      <p:ext uri="{BB962C8B-B14F-4D97-AF65-F5344CB8AC3E}">
        <p14:creationId xmlns:p14="http://schemas.microsoft.com/office/powerpoint/2010/main" val="42260950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13</a:t>
            </a:fld>
            <a:endParaRPr lang="en-US">
              <a:solidFill>
                <a:prstClr val="black"/>
              </a:solidFill>
            </a:endParaRPr>
          </a:p>
        </p:txBody>
      </p:sp>
    </p:spTree>
    <p:extLst>
      <p:ext uri="{BB962C8B-B14F-4D97-AF65-F5344CB8AC3E}">
        <p14:creationId xmlns:p14="http://schemas.microsoft.com/office/powerpoint/2010/main" val="42260950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14</a:t>
            </a:fld>
            <a:endParaRPr lang="en-US">
              <a:solidFill>
                <a:prstClr val="black"/>
              </a:solidFill>
            </a:endParaRPr>
          </a:p>
        </p:txBody>
      </p:sp>
    </p:spTree>
    <p:extLst>
      <p:ext uri="{BB962C8B-B14F-4D97-AF65-F5344CB8AC3E}">
        <p14:creationId xmlns:p14="http://schemas.microsoft.com/office/powerpoint/2010/main" val="42260950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15</a:t>
            </a:fld>
            <a:endParaRPr lang="en-US">
              <a:solidFill>
                <a:prstClr val="black"/>
              </a:solidFill>
            </a:endParaRPr>
          </a:p>
        </p:txBody>
      </p:sp>
    </p:spTree>
    <p:extLst>
      <p:ext uri="{BB962C8B-B14F-4D97-AF65-F5344CB8AC3E}">
        <p14:creationId xmlns:p14="http://schemas.microsoft.com/office/powerpoint/2010/main" val="42260950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16</a:t>
            </a:fld>
            <a:endParaRPr lang="en-US">
              <a:solidFill>
                <a:prstClr val="black"/>
              </a:solidFill>
            </a:endParaRPr>
          </a:p>
        </p:txBody>
      </p:sp>
    </p:spTree>
    <p:extLst>
      <p:ext uri="{BB962C8B-B14F-4D97-AF65-F5344CB8AC3E}">
        <p14:creationId xmlns:p14="http://schemas.microsoft.com/office/powerpoint/2010/main" val="42260950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17</a:t>
            </a:fld>
            <a:endParaRPr lang="en-US">
              <a:solidFill>
                <a:prstClr val="black"/>
              </a:solidFill>
            </a:endParaRPr>
          </a:p>
        </p:txBody>
      </p:sp>
    </p:spTree>
    <p:extLst>
      <p:ext uri="{BB962C8B-B14F-4D97-AF65-F5344CB8AC3E}">
        <p14:creationId xmlns:p14="http://schemas.microsoft.com/office/powerpoint/2010/main" val="42260950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18</a:t>
            </a:fld>
            <a:endParaRPr lang="en-US">
              <a:solidFill>
                <a:prstClr val="black"/>
              </a:solidFill>
            </a:endParaRPr>
          </a:p>
        </p:txBody>
      </p:sp>
    </p:spTree>
    <p:extLst>
      <p:ext uri="{BB962C8B-B14F-4D97-AF65-F5344CB8AC3E}">
        <p14:creationId xmlns:p14="http://schemas.microsoft.com/office/powerpoint/2010/main" val="42260950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19</a:t>
            </a:fld>
            <a:endParaRPr lang="en-US">
              <a:solidFill>
                <a:prstClr val="black"/>
              </a:solidFill>
            </a:endParaRPr>
          </a:p>
        </p:txBody>
      </p:sp>
    </p:spTree>
    <p:extLst>
      <p:ext uri="{BB962C8B-B14F-4D97-AF65-F5344CB8AC3E}">
        <p14:creationId xmlns:p14="http://schemas.microsoft.com/office/powerpoint/2010/main" val="42260950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20</a:t>
            </a:fld>
            <a:endParaRPr lang="en-US">
              <a:solidFill>
                <a:prstClr val="black"/>
              </a:solidFill>
            </a:endParaRPr>
          </a:p>
        </p:txBody>
      </p:sp>
    </p:spTree>
    <p:extLst>
      <p:ext uri="{BB962C8B-B14F-4D97-AF65-F5344CB8AC3E}">
        <p14:creationId xmlns:p14="http://schemas.microsoft.com/office/powerpoint/2010/main" val="42260950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21</a:t>
            </a:fld>
            <a:endParaRPr lang="en-US">
              <a:solidFill>
                <a:prstClr val="black"/>
              </a:solidFill>
            </a:endParaRPr>
          </a:p>
        </p:txBody>
      </p:sp>
    </p:spTree>
    <p:extLst>
      <p:ext uri="{BB962C8B-B14F-4D97-AF65-F5344CB8AC3E}">
        <p14:creationId xmlns:p14="http://schemas.microsoft.com/office/powerpoint/2010/main" val="42260950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22</a:t>
            </a:fld>
            <a:endParaRPr lang="en-US">
              <a:solidFill>
                <a:prstClr val="black"/>
              </a:solidFill>
            </a:endParaRPr>
          </a:p>
        </p:txBody>
      </p:sp>
    </p:spTree>
    <p:extLst>
      <p:ext uri="{BB962C8B-B14F-4D97-AF65-F5344CB8AC3E}">
        <p14:creationId xmlns:p14="http://schemas.microsoft.com/office/powerpoint/2010/main" val="42260950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23</a:t>
            </a:fld>
            <a:endParaRPr lang="en-US">
              <a:solidFill>
                <a:prstClr val="black"/>
              </a:solidFill>
            </a:endParaRPr>
          </a:p>
        </p:txBody>
      </p:sp>
    </p:spTree>
    <p:extLst>
      <p:ext uri="{BB962C8B-B14F-4D97-AF65-F5344CB8AC3E}">
        <p14:creationId xmlns:p14="http://schemas.microsoft.com/office/powerpoint/2010/main" val="42260950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Traceability and Change management</a:t>
            </a:r>
          </a:p>
          <a:p>
            <a:endParaRPr lang="en-GB" dirty="0" smtClean="0"/>
          </a:p>
          <a:p>
            <a:r>
              <a:rPr lang="en-GB" dirty="0" smtClean="0"/>
              <a:t>Granularity – vs. file exchange</a:t>
            </a:r>
          </a:p>
          <a:p>
            <a:endParaRPr lang="en-GB" dirty="0" smtClean="0"/>
          </a:p>
          <a:p>
            <a:r>
              <a:rPr lang="en-GB" dirty="0" smtClean="0"/>
              <a:t>Consolidation</a:t>
            </a:r>
          </a:p>
          <a:p>
            <a:endParaRPr lang="en-GB" dirty="0" smtClean="0"/>
          </a:p>
          <a:p>
            <a:r>
              <a:rPr lang="en-GB" dirty="0" smtClean="0"/>
              <a:t>Asynchronous</a:t>
            </a:r>
          </a:p>
          <a:p>
            <a:endParaRPr lang="en-GB" dirty="0" smtClean="0"/>
          </a:p>
          <a:p>
            <a:r>
              <a:rPr lang="en-GB" dirty="0" smtClean="0"/>
              <a:t>Add small company affect</a:t>
            </a:r>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24</a:t>
            </a:fld>
            <a:endParaRPr lang="en-US">
              <a:solidFill>
                <a:prstClr val="black"/>
              </a:solidFill>
            </a:endParaRPr>
          </a:p>
        </p:txBody>
      </p:sp>
    </p:spTree>
    <p:extLst>
      <p:ext uri="{BB962C8B-B14F-4D97-AF65-F5344CB8AC3E}">
        <p14:creationId xmlns:p14="http://schemas.microsoft.com/office/powerpoint/2010/main" val="42260950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25</a:t>
            </a:fld>
            <a:endParaRPr lang="en-US">
              <a:solidFill>
                <a:prstClr val="black"/>
              </a:solidFill>
            </a:endParaRPr>
          </a:p>
        </p:txBody>
      </p:sp>
    </p:spTree>
    <p:extLst>
      <p:ext uri="{BB962C8B-B14F-4D97-AF65-F5344CB8AC3E}">
        <p14:creationId xmlns:p14="http://schemas.microsoft.com/office/powerpoint/2010/main" val="42260950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26</a:t>
            </a:fld>
            <a:endParaRPr lang="en-US">
              <a:solidFill>
                <a:prstClr val="black"/>
              </a:solidFill>
            </a:endParaRPr>
          </a:p>
        </p:txBody>
      </p:sp>
    </p:spTree>
    <p:extLst>
      <p:ext uri="{BB962C8B-B14F-4D97-AF65-F5344CB8AC3E}">
        <p14:creationId xmlns:p14="http://schemas.microsoft.com/office/powerpoint/2010/main" val="18401275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27</a:t>
            </a:fld>
            <a:endParaRPr lang="en-US">
              <a:solidFill>
                <a:prstClr val="black"/>
              </a:solidFill>
            </a:endParaRPr>
          </a:p>
        </p:txBody>
      </p:sp>
    </p:spTree>
    <p:extLst>
      <p:ext uri="{BB962C8B-B14F-4D97-AF65-F5344CB8AC3E}">
        <p14:creationId xmlns:p14="http://schemas.microsoft.com/office/powerpoint/2010/main" val="41621912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91FC562B-4FF2-4127-A85B-64994A1BC1A5}" type="slidenum">
              <a:rPr lang="en-GB" smtClean="0">
                <a:solidFill>
                  <a:prstClr val="black"/>
                </a:solidFill>
              </a:rPr>
              <a:pPr>
                <a:defRPr/>
              </a:pPr>
              <a:t>28</a:t>
            </a:fld>
            <a:endParaRPr lang="en-GB">
              <a:solidFill>
                <a:prstClr val="black"/>
              </a:solidFill>
            </a:endParaRPr>
          </a:p>
        </p:txBody>
      </p:sp>
    </p:spTree>
    <p:extLst>
      <p:ext uri="{BB962C8B-B14F-4D97-AF65-F5344CB8AC3E}">
        <p14:creationId xmlns:p14="http://schemas.microsoft.com/office/powerpoint/2010/main" val="6079227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lgn="l" defTabSz="1200150" rtl="0">
              <a:lnSpc>
                <a:spcPct val="90000"/>
              </a:lnSpc>
              <a:spcBef>
                <a:spcPct val="0"/>
              </a:spcBef>
              <a:spcAft>
                <a:spcPct val="35000"/>
              </a:spcAft>
            </a:pPr>
            <a:r>
              <a:rPr lang="en-GB" dirty="0" smtClean="0">
                <a:latin typeface="Calibri" pitchFamily="34" charset="0"/>
              </a:rPr>
              <a:t>A balanced consortium in which:</a:t>
            </a:r>
          </a:p>
          <a:p>
            <a:pPr marL="228600" lvl="1" indent="0" algn="l" defTabSz="933450" rtl="0">
              <a:lnSpc>
                <a:spcPct val="90000"/>
              </a:lnSpc>
              <a:spcBef>
                <a:spcPct val="0"/>
              </a:spcBef>
              <a:spcAft>
                <a:spcPct val="15000"/>
              </a:spcAft>
              <a:buNone/>
            </a:pPr>
            <a:r>
              <a:rPr lang="en-GB" dirty="0" smtClean="0">
                <a:latin typeface="Calibri" pitchFamily="34" charset="0"/>
              </a:rPr>
              <a:t> Needs are identified by the aeronautical industry partners</a:t>
            </a:r>
            <a:endParaRPr lang="en-US" dirty="0" smtClean="0">
              <a:latin typeface="Calibri" pitchFamily="34" charset="0"/>
            </a:endParaRPr>
          </a:p>
          <a:p>
            <a:pPr marL="228600" lvl="1" indent="0" algn="l" defTabSz="933450" rtl="0">
              <a:lnSpc>
                <a:spcPct val="90000"/>
              </a:lnSpc>
              <a:spcBef>
                <a:spcPct val="0"/>
              </a:spcBef>
              <a:spcAft>
                <a:spcPct val="15000"/>
              </a:spcAft>
              <a:buNone/>
            </a:pPr>
            <a:r>
              <a:rPr lang="en-GB" dirty="0" smtClean="0">
                <a:latin typeface="Calibri" pitchFamily="34" charset="0"/>
              </a:rPr>
              <a:t> Capabilities are developed in a collaboration of industrial experts, universities &amp; research centres, and solutions &amp; services providers</a:t>
            </a:r>
            <a:endParaRPr lang="en-US" dirty="0" smtClean="0">
              <a:latin typeface="Calibri" pitchFamily="34" charset="0"/>
            </a:endParaRPr>
          </a:p>
          <a:p>
            <a:pPr marL="228600" lvl="1" indent="0" algn="l" defTabSz="933450" rtl="0">
              <a:lnSpc>
                <a:spcPct val="90000"/>
              </a:lnSpc>
              <a:spcBef>
                <a:spcPct val="0"/>
              </a:spcBef>
              <a:spcAft>
                <a:spcPct val="15000"/>
              </a:spcAft>
              <a:buNone/>
            </a:pPr>
            <a:r>
              <a:rPr lang="en-GB" dirty="0" smtClean="0">
                <a:latin typeface="Calibri" pitchFamily="34" charset="0"/>
              </a:rPr>
              <a:t> Capabilities are evaluated with realistic industrial examples and environments by the European aeronautic community</a:t>
            </a:r>
            <a:endParaRPr lang="en-US" dirty="0" smtClean="0">
              <a:latin typeface="Calibri" pitchFamily="34" charset="0"/>
            </a:endParaRPr>
          </a:p>
          <a:p>
            <a:pPr marL="228600" lvl="1" indent="0" algn="l" defTabSz="933450" rtl="0">
              <a:lnSpc>
                <a:spcPct val="90000"/>
              </a:lnSpc>
              <a:spcBef>
                <a:spcPct val="0"/>
              </a:spcBef>
              <a:spcAft>
                <a:spcPct val="15000"/>
              </a:spcAft>
              <a:buNone/>
            </a:pPr>
            <a:r>
              <a:rPr lang="en-GB" dirty="0" smtClean="0">
                <a:latin typeface="Calibri" pitchFamily="34" charset="0"/>
              </a:rPr>
              <a:t> Solutions &amp; services providers ensure that the new capabilities can be introduced in their product portfolios</a:t>
            </a:r>
            <a:endParaRPr lang="en-US" dirty="0" smtClean="0">
              <a:latin typeface="Calibri" pitchFamily="34" charset="0"/>
            </a:endParaRPr>
          </a:p>
        </p:txBody>
      </p:sp>
      <p:sp>
        <p:nvSpPr>
          <p:cNvPr id="4" name="Slide Number Placeholder 3"/>
          <p:cNvSpPr>
            <a:spLocks noGrp="1"/>
          </p:cNvSpPr>
          <p:nvPr>
            <p:ph type="sldNum" sz="quarter" idx="10"/>
          </p:nvPr>
        </p:nvSpPr>
        <p:spPr/>
        <p:txBody>
          <a:bodyPr/>
          <a:lstStyle/>
          <a:p>
            <a:pPr>
              <a:defRPr/>
            </a:pPr>
            <a:fld id="{A22E7A68-8240-4C6A-A515-D9DEDE3658E0}" type="slidenum">
              <a:rPr lang="en-GB" smtClean="0">
                <a:solidFill>
                  <a:prstClr val="black"/>
                </a:solidFill>
              </a:rPr>
              <a:pPr>
                <a:defRPr/>
              </a:pPr>
              <a:t>29</a:t>
            </a:fld>
            <a:endParaRPr lang="en-GB">
              <a:solidFill>
                <a:prstClr val="black"/>
              </a:solidFil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91FC562B-4FF2-4127-A85B-64994A1BC1A5}" type="slidenum">
              <a:rPr lang="en-GB" smtClean="0">
                <a:solidFill>
                  <a:prstClr val="black"/>
                </a:solidFill>
              </a:rPr>
              <a:pPr>
                <a:defRPr/>
              </a:pPr>
              <a:t>30</a:t>
            </a:fld>
            <a:endParaRPr lang="en-GB">
              <a:solidFill>
                <a:prstClr val="black"/>
              </a:solidFill>
            </a:endParaRPr>
          </a:p>
        </p:txBody>
      </p:sp>
    </p:spTree>
    <p:extLst>
      <p:ext uri="{BB962C8B-B14F-4D97-AF65-F5344CB8AC3E}">
        <p14:creationId xmlns:p14="http://schemas.microsoft.com/office/powerpoint/2010/main" val="196945070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91FC562B-4FF2-4127-A85B-64994A1BC1A5}" type="slidenum">
              <a:rPr lang="en-GB" smtClean="0">
                <a:solidFill>
                  <a:prstClr val="black"/>
                </a:solidFill>
              </a:rPr>
              <a:pPr>
                <a:defRPr/>
              </a:pPr>
              <a:t>31</a:t>
            </a:fld>
            <a:endParaRPr lang="en-GB">
              <a:solidFill>
                <a:prstClr val="black"/>
              </a:solidFill>
            </a:endParaRPr>
          </a:p>
        </p:txBody>
      </p:sp>
    </p:spTree>
    <p:extLst>
      <p:ext uri="{BB962C8B-B14F-4D97-AF65-F5344CB8AC3E}">
        <p14:creationId xmlns:p14="http://schemas.microsoft.com/office/powerpoint/2010/main" val="196945070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32</a:t>
            </a:fld>
            <a:endParaRPr lang="en-US">
              <a:solidFill>
                <a:prstClr val="black"/>
              </a:solidFill>
            </a:endParaRPr>
          </a:p>
        </p:txBody>
      </p:sp>
    </p:spTree>
    <p:extLst>
      <p:ext uri="{BB962C8B-B14F-4D97-AF65-F5344CB8AC3E}">
        <p14:creationId xmlns:p14="http://schemas.microsoft.com/office/powerpoint/2010/main" val="2083375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Think PLM for Systems</a:t>
            </a:r>
            <a:r>
              <a:rPr lang="en-GB" baseline="0" dirty="0" smtClean="0"/>
              <a:t> Engineering and Simulation of complex product</a:t>
            </a:r>
            <a:endParaRPr lang="en-GB" dirty="0"/>
          </a:p>
        </p:txBody>
      </p:sp>
      <p:sp>
        <p:nvSpPr>
          <p:cNvPr id="4" name="Slide Number Placeholder 3"/>
          <p:cNvSpPr>
            <a:spLocks noGrp="1"/>
          </p:cNvSpPr>
          <p:nvPr>
            <p:ph type="sldNum" sz="quarter" idx="10"/>
          </p:nvPr>
        </p:nvSpPr>
        <p:spPr/>
        <p:txBody>
          <a:bodyPr/>
          <a:lstStyle/>
          <a:p>
            <a:pPr>
              <a:defRPr/>
            </a:pPr>
            <a:fld id="{A22E7A68-8240-4C6A-A515-D9DEDE3658E0}" type="slidenum">
              <a:rPr lang="en-GB" smtClean="0">
                <a:solidFill>
                  <a:prstClr val="black"/>
                </a:solidFill>
              </a:rPr>
              <a:pPr>
                <a:defRPr/>
              </a:pPr>
              <a:t>33</a:t>
            </a:fld>
            <a:endParaRPr lang="en-GB">
              <a:solidFill>
                <a:prstClr val="black"/>
              </a:solidFill>
            </a:endParaRPr>
          </a:p>
        </p:txBody>
      </p:sp>
    </p:spTree>
    <p:extLst>
      <p:ext uri="{BB962C8B-B14F-4D97-AF65-F5344CB8AC3E}">
        <p14:creationId xmlns:p14="http://schemas.microsoft.com/office/powerpoint/2010/main" val="359301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34</a:t>
            </a:fld>
            <a:endParaRPr lang="en-US">
              <a:solidFill>
                <a:prstClr val="black"/>
              </a:solidFill>
            </a:endParaRPr>
          </a:p>
        </p:txBody>
      </p:sp>
    </p:spTree>
    <p:extLst>
      <p:ext uri="{BB962C8B-B14F-4D97-AF65-F5344CB8AC3E}">
        <p14:creationId xmlns:p14="http://schemas.microsoft.com/office/powerpoint/2010/main" val="20833752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Multiple collaborative processes working within a greater effort and using data sharing between them</a:t>
            </a:r>
            <a:endParaRPr lang="en-GB" dirty="0"/>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35</a:t>
            </a:fld>
            <a:endParaRPr lang="en-US">
              <a:solidFill>
                <a:prstClr val="black"/>
              </a:solidFill>
            </a:endParaRPr>
          </a:p>
        </p:txBody>
      </p:sp>
    </p:spTree>
    <p:extLst>
      <p:ext uri="{BB962C8B-B14F-4D97-AF65-F5344CB8AC3E}">
        <p14:creationId xmlns:p14="http://schemas.microsoft.com/office/powerpoint/2010/main" val="27405796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Speaker</a:t>
            </a:r>
            <a:r>
              <a:rPr lang="en-GB" baseline="0" dirty="0" smtClean="0"/>
              <a:t> notes:</a:t>
            </a:r>
          </a:p>
          <a:p>
            <a:r>
              <a:rPr lang="en-GB" baseline="0" dirty="0" smtClean="0"/>
              <a:t>Developed a common approach, which enables many industrial partners to collaborate using a range of software solutions from multiple vendors.</a:t>
            </a:r>
          </a:p>
          <a:p>
            <a:r>
              <a:rPr lang="en-GB" baseline="0" dirty="0" smtClean="0"/>
              <a:t>This is approach is standardised so will be supported after CRESCENDO.</a:t>
            </a:r>
          </a:p>
          <a:p>
            <a:endParaRPr lang="en-GB" baseline="0" dirty="0" smtClean="0"/>
          </a:p>
          <a:p>
            <a:r>
              <a:rPr lang="en-GB" baseline="0" dirty="0" smtClean="0"/>
              <a:t>...continued on next slide...</a:t>
            </a:r>
            <a:endParaRPr lang="en-GB" dirty="0"/>
          </a:p>
        </p:txBody>
      </p:sp>
      <p:sp>
        <p:nvSpPr>
          <p:cNvPr id="4" name="Slide Number Placeholder 3"/>
          <p:cNvSpPr>
            <a:spLocks noGrp="1"/>
          </p:cNvSpPr>
          <p:nvPr>
            <p:ph type="sldNum" sz="quarter" idx="10"/>
          </p:nvPr>
        </p:nvSpPr>
        <p:spPr/>
        <p:txBody>
          <a:bodyPr/>
          <a:lstStyle/>
          <a:p>
            <a:pPr>
              <a:defRPr/>
            </a:pPr>
            <a:fld id="{E53BE968-4A8B-44F9-9FAD-C7D32B100DB8}" type="slidenum">
              <a:rPr lang="en-GB" smtClean="0">
                <a:solidFill>
                  <a:prstClr val="black"/>
                </a:solidFill>
              </a:rPr>
              <a:pPr>
                <a:defRPr/>
              </a:pPr>
              <a:t>36</a:t>
            </a:fld>
            <a:endParaRPr lang="en-GB">
              <a:solidFill>
                <a:prstClr val="black"/>
              </a:solidFil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...continued from previous</a:t>
            </a:r>
            <a:r>
              <a:rPr lang="en-GB" baseline="0" dirty="0" smtClean="0"/>
              <a:t> slide</a:t>
            </a:r>
            <a:endParaRPr lang="en-GB" dirty="0" smtClean="0"/>
          </a:p>
          <a:p>
            <a:r>
              <a:rPr lang="en-GB" dirty="0" smtClean="0"/>
              <a:t>Speaker notes:</a:t>
            </a:r>
          </a:p>
          <a:p>
            <a:r>
              <a:rPr lang="en-GB" dirty="0" smtClean="0"/>
              <a:t>The Common approach is exploitable</a:t>
            </a:r>
            <a:r>
              <a:rPr lang="en-GB" baseline="0" dirty="0" smtClean="0"/>
              <a:t> by other businesses in other projects, in other domains, using other software solutions</a:t>
            </a:r>
          </a:p>
          <a:p>
            <a:r>
              <a:rPr lang="en-GB" baseline="0" dirty="0" smtClean="0"/>
              <a:t>For more information, including on training and deployment, visit the Market place stands for Enabling Secure Collaboration, and BDA Architecture.</a:t>
            </a:r>
            <a:endParaRPr lang="en-GB" dirty="0" smtClean="0"/>
          </a:p>
          <a:p>
            <a:endParaRPr lang="en-GB" dirty="0"/>
          </a:p>
        </p:txBody>
      </p:sp>
      <p:sp>
        <p:nvSpPr>
          <p:cNvPr id="4" name="Slide Number Placeholder 3"/>
          <p:cNvSpPr>
            <a:spLocks noGrp="1"/>
          </p:cNvSpPr>
          <p:nvPr>
            <p:ph type="sldNum" sz="quarter" idx="10"/>
          </p:nvPr>
        </p:nvSpPr>
        <p:spPr/>
        <p:txBody>
          <a:bodyPr/>
          <a:lstStyle/>
          <a:p>
            <a:pPr>
              <a:defRPr/>
            </a:pPr>
            <a:fld id="{E53BE968-4A8B-44F9-9FAD-C7D32B100DB8}" type="slidenum">
              <a:rPr lang="en-GB" smtClean="0"/>
              <a:pPr>
                <a:defRPr/>
              </a:pPr>
              <a:t>37</a:t>
            </a:fld>
            <a:endParaRPr lang="en-GB"/>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38</a:t>
            </a:fld>
            <a:endParaRPr lang="en-US">
              <a:solidFill>
                <a:prstClr val="black"/>
              </a:solidFill>
            </a:endParaRPr>
          </a:p>
        </p:txBody>
      </p:sp>
    </p:spTree>
    <p:extLst>
      <p:ext uri="{BB962C8B-B14F-4D97-AF65-F5344CB8AC3E}">
        <p14:creationId xmlns:p14="http://schemas.microsoft.com/office/powerpoint/2010/main" val="41621912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02989E95-8855-4616-A189-AFE73B80F8DE}" type="slidenum">
              <a:rPr lang="en-GB">
                <a:solidFill>
                  <a:prstClr val="black"/>
                </a:solidFill>
              </a:rPr>
              <a:pPr/>
              <a:t>39</a:t>
            </a:fld>
            <a:endParaRPr lang="en-GB" dirty="0">
              <a:solidFill>
                <a:prstClr val="black"/>
              </a:solidFill>
            </a:endParaRPr>
          </a:p>
        </p:txBody>
      </p:sp>
      <p:sp>
        <p:nvSpPr>
          <p:cNvPr id="28675" name="Rectangle 2"/>
          <p:cNvSpPr>
            <a:spLocks noGrp="1" noRot="1" noChangeAspect="1" noChangeArrowheads="1" noTextEdit="1"/>
          </p:cNvSpPr>
          <p:nvPr>
            <p:ph type="sldImg"/>
          </p:nvPr>
        </p:nvSpPr>
        <p:spPr>
          <a:xfrm>
            <a:off x="1144588" y="687388"/>
            <a:ext cx="4570412" cy="3427412"/>
          </a:xfrm>
          <a:ln/>
        </p:spPr>
      </p:sp>
      <p:sp>
        <p:nvSpPr>
          <p:cNvPr id="28676" name="Rectangle 3"/>
          <p:cNvSpPr>
            <a:spLocks noGrp="1" noChangeArrowheads="1"/>
          </p:cNvSpPr>
          <p:nvPr>
            <p:ph type="body" idx="1"/>
          </p:nvPr>
        </p:nvSpPr>
        <p:spPr>
          <a:xfrm>
            <a:off x="688052" y="4343329"/>
            <a:ext cx="5481898" cy="4113188"/>
          </a:xfrm>
          <a:noFill/>
          <a:ln/>
        </p:spPr>
        <p:txBody>
          <a:bodyPr/>
          <a:lstStyle/>
          <a:p>
            <a:pPr eaLnBrk="1" hangingPunct="1"/>
            <a:r>
              <a:rPr lang="en-US" dirty="0" smtClean="0"/>
              <a:t>Our product portfolio has today 5 legs to stand on:</a:t>
            </a:r>
          </a:p>
          <a:p>
            <a:pPr eaLnBrk="1" hangingPunct="1">
              <a:buFontTx/>
              <a:buChar char="•"/>
            </a:pPr>
            <a:r>
              <a:rPr lang="en-US" dirty="0" smtClean="0"/>
              <a:t>Wheeled and tracked medium weight vehicles which is the SEP family of vehicles. (Medium weight is meant vehicles with a total weight between 15-25 </a:t>
            </a:r>
            <a:r>
              <a:rPr lang="en-US" dirty="0" err="1" smtClean="0"/>
              <a:t>tonnes</a:t>
            </a:r>
            <a:r>
              <a:rPr lang="en-US" dirty="0" smtClean="0"/>
              <a:t> circa)</a:t>
            </a:r>
          </a:p>
          <a:p>
            <a:pPr eaLnBrk="1" hangingPunct="1">
              <a:buFontTx/>
              <a:buChar char="•"/>
            </a:pPr>
            <a:r>
              <a:rPr lang="en-US" dirty="0" smtClean="0"/>
              <a:t>Hybrid Technology which is the modern drive system for the SEP vehicles as well as other civilian applications.</a:t>
            </a:r>
          </a:p>
          <a:p>
            <a:pPr eaLnBrk="1" hangingPunct="1">
              <a:buFontTx/>
              <a:buChar char="•"/>
            </a:pPr>
            <a:r>
              <a:rPr lang="en-US" dirty="0" smtClean="0"/>
              <a:t>Infantry Fighting Vehicles, the European champion of Infantry Fighting Vehicles, CV90</a:t>
            </a:r>
          </a:p>
          <a:p>
            <a:pPr eaLnBrk="1" hangingPunct="1">
              <a:buFontTx/>
              <a:buChar char="•"/>
            </a:pPr>
            <a:r>
              <a:rPr lang="en-US" dirty="0" smtClean="0"/>
              <a:t>Armored All-Terrain Vehicles, building on the success story of the proven Bv206, armored follow-</a:t>
            </a:r>
            <a:r>
              <a:rPr lang="en-US" dirty="0" err="1" smtClean="0"/>
              <a:t>ons</a:t>
            </a:r>
            <a:r>
              <a:rPr lang="en-US" dirty="0" smtClean="0"/>
              <a:t>. </a:t>
            </a:r>
          </a:p>
          <a:p>
            <a:pPr eaLnBrk="1" hangingPunct="1">
              <a:buFontTx/>
              <a:buChar char="•"/>
            </a:pPr>
            <a:r>
              <a:rPr lang="en-US" dirty="0" smtClean="0"/>
              <a:t>Through Life Support Services, an increased support to our customers and the products during the in-service phase.</a:t>
            </a:r>
          </a:p>
          <a:p>
            <a:pPr eaLnBrk="1" hangingPunct="1">
              <a:buFontTx/>
              <a:buChar char="•"/>
            </a:pPr>
            <a:endParaRPr lang="en-US" dirty="0" smtClean="0"/>
          </a:p>
          <a:p>
            <a:pPr eaLnBrk="1" hangingPunct="1">
              <a:buFontTx/>
              <a:buNone/>
            </a:pPr>
            <a:r>
              <a:rPr lang="en-US" b="1" dirty="0" smtClean="0">
                <a:solidFill>
                  <a:srgbClr val="C00000"/>
                </a:solidFill>
              </a:rPr>
              <a:t>Interesting is primarily how</a:t>
            </a:r>
            <a:r>
              <a:rPr lang="en-US" b="1" baseline="0" dirty="0" smtClean="0">
                <a:solidFill>
                  <a:srgbClr val="C00000"/>
                </a:solidFill>
              </a:rPr>
              <a:t> TLC is positioned as a product and important business.</a:t>
            </a:r>
            <a:endParaRPr lang="en-US" b="1" dirty="0" smtClean="0">
              <a:solidFill>
                <a:srgbClr val="C00000"/>
              </a:solidFill>
            </a:endParaRPr>
          </a:p>
          <a:p>
            <a:pPr eaLnBrk="1" hangingPunct="1">
              <a:buFontTx/>
              <a:buChar char="•"/>
            </a:pPr>
            <a:endParaRPr lang="en-US" dirty="0"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sv-SE" dirty="0" smtClean="0"/>
              <a:t>LSAR</a:t>
            </a:r>
            <a:r>
              <a:rPr lang="sv-SE" baseline="0" dirty="0" smtClean="0"/>
              <a:t> = </a:t>
            </a:r>
            <a:r>
              <a:rPr lang="sv-SE" dirty="0" smtClean="0"/>
              <a:t> </a:t>
            </a:r>
            <a:r>
              <a:rPr lang="sv-SE" dirty="0" err="1" smtClean="0"/>
              <a:t>Logistic</a:t>
            </a:r>
            <a:r>
              <a:rPr lang="sv-SE" dirty="0" smtClean="0"/>
              <a:t> Support </a:t>
            </a:r>
            <a:r>
              <a:rPr lang="sv-SE" dirty="0" err="1" smtClean="0"/>
              <a:t>Analysis</a:t>
            </a:r>
            <a:r>
              <a:rPr lang="sv-SE" dirty="0" smtClean="0"/>
              <a:t> </a:t>
            </a:r>
            <a:r>
              <a:rPr lang="sv-SE" dirty="0" err="1" smtClean="0"/>
              <a:t>Record</a:t>
            </a:r>
            <a:endParaRPr lang="sv-SE" dirty="0" smtClean="0"/>
          </a:p>
          <a:p>
            <a:r>
              <a:rPr lang="sv-SE" dirty="0" smtClean="0"/>
              <a:t>LCN är </a:t>
            </a:r>
            <a:r>
              <a:rPr lang="sv-SE" dirty="0" err="1" smtClean="0"/>
              <a:t>Logistic</a:t>
            </a:r>
            <a:r>
              <a:rPr lang="sv-SE" dirty="0" smtClean="0"/>
              <a:t> Control </a:t>
            </a:r>
            <a:r>
              <a:rPr lang="sv-SE" dirty="0" err="1" smtClean="0"/>
              <a:t>NUmber</a:t>
            </a:r>
            <a:endParaRPr lang="sv-SE" dirty="0"/>
          </a:p>
        </p:txBody>
      </p:sp>
      <p:sp>
        <p:nvSpPr>
          <p:cNvPr id="4" name="Slide Number Placeholder 3"/>
          <p:cNvSpPr>
            <a:spLocks noGrp="1"/>
          </p:cNvSpPr>
          <p:nvPr>
            <p:ph type="sldNum" sz="quarter" idx="10"/>
          </p:nvPr>
        </p:nvSpPr>
        <p:spPr/>
        <p:txBody>
          <a:bodyPr/>
          <a:lstStyle/>
          <a:p>
            <a:pPr>
              <a:defRPr/>
            </a:pPr>
            <a:fld id="{F632B13D-7275-45ED-A6E0-0651AD4AF61D}" type="slidenum">
              <a:rPr lang="en-US" smtClean="0">
                <a:solidFill>
                  <a:prstClr val="black"/>
                </a:solidFill>
              </a:rPr>
              <a:pPr>
                <a:defRPr/>
              </a:pPr>
              <a:t>40</a:t>
            </a:fld>
            <a:endParaRPr lang="en-US">
              <a:solidFill>
                <a:prstClr val="black"/>
              </a:solidFill>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7"/>
          <p:cNvSpPr>
            <a:spLocks noGrp="1" noChangeArrowheads="1"/>
          </p:cNvSpPr>
          <p:nvPr>
            <p:ph type="sldNum" sz="quarter" idx="5"/>
          </p:nvPr>
        </p:nvSpPr>
        <p:spPr>
          <a:noFill/>
        </p:spPr>
        <p:txBody>
          <a:bodyPr/>
          <a:lstStyle/>
          <a:p>
            <a:fld id="{6382687B-3400-41E5-BC4E-413BEA4BF47F}" type="slidenum">
              <a:rPr lang="en-GB" smtClean="0">
                <a:solidFill>
                  <a:prstClr val="black"/>
                </a:solidFill>
                <a:latin typeface="Arial" charset="0"/>
              </a:rPr>
              <a:pPr/>
              <a:t>41</a:t>
            </a:fld>
            <a:endParaRPr lang="en-GB" dirty="0" smtClean="0">
              <a:solidFill>
                <a:prstClr val="black"/>
              </a:solidFill>
              <a:latin typeface="Arial" charset="0"/>
            </a:endParaRPr>
          </a:p>
        </p:txBody>
      </p:sp>
      <p:sp>
        <p:nvSpPr>
          <p:cNvPr id="41986" name="Rectangle 2"/>
          <p:cNvSpPr>
            <a:spLocks noGrp="1" noRot="1" noChangeAspect="1" noChangeArrowheads="1" noTextEdit="1"/>
          </p:cNvSpPr>
          <p:nvPr>
            <p:ph type="sldImg"/>
          </p:nvPr>
        </p:nvSpPr>
        <p:spPr>
          <a:ln/>
        </p:spPr>
      </p:sp>
      <p:sp>
        <p:nvSpPr>
          <p:cNvPr id="41987" name="Rectangle 3"/>
          <p:cNvSpPr>
            <a:spLocks noGrp="1" noChangeArrowheads="1"/>
          </p:cNvSpPr>
          <p:nvPr>
            <p:ph type="body" idx="1"/>
          </p:nvPr>
        </p:nvSpPr>
        <p:spPr>
          <a:xfrm>
            <a:off x="914402" y="4343401"/>
            <a:ext cx="5029200" cy="4114800"/>
          </a:xfrm>
          <a:noFill/>
          <a:ln/>
        </p:spPr>
        <p:txBody>
          <a:bodyPr/>
          <a:lstStyle/>
          <a:p>
            <a:pPr eaLnBrk="1" hangingPunct="1"/>
            <a:endParaRPr lang="en-US" dirty="0" smtClean="0">
              <a:latin typeface="Arial"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sv-SE" dirty="0"/>
          </a:p>
        </p:txBody>
      </p:sp>
      <p:sp>
        <p:nvSpPr>
          <p:cNvPr id="4" name="Slide Number Placeholder 3"/>
          <p:cNvSpPr>
            <a:spLocks noGrp="1"/>
          </p:cNvSpPr>
          <p:nvPr>
            <p:ph type="sldNum" sz="quarter" idx="10"/>
          </p:nvPr>
        </p:nvSpPr>
        <p:spPr/>
        <p:txBody>
          <a:bodyPr/>
          <a:lstStyle/>
          <a:p>
            <a:pPr>
              <a:defRPr/>
            </a:pPr>
            <a:fld id="{F632B13D-7275-45ED-A6E0-0651AD4AF61D}" type="slidenum">
              <a:rPr lang="en-US" smtClean="0">
                <a:solidFill>
                  <a:prstClr val="black"/>
                </a:solidFill>
              </a:rPr>
              <a:pPr>
                <a:defRPr/>
              </a:pPr>
              <a:t>42</a:t>
            </a:fld>
            <a:endParaRPr lang="en-US">
              <a:solidFill>
                <a:prstClr val="black"/>
              </a:solidFill>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pPr>
                <a:defRPr/>
              </a:pPr>
              <a:t>43</a:t>
            </a:fld>
            <a:endParaRPr lang="en-US"/>
          </a:p>
        </p:txBody>
      </p:sp>
    </p:spTree>
    <p:extLst>
      <p:ext uri="{BB962C8B-B14F-4D97-AF65-F5344CB8AC3E}">
        <p14:creationId xmlns:p14="http://schemas.microsoft.com/office/powerpoint/2010/main" val="291471298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44</a:t>
            </a:fld>
            <a:endParaRPr lang="en-US">
              <a:solidFill>
                <a:prstClr val="black"/>
              </a:solidFill>
            </a:endParaRPr>
          </a:p>
        </p:txBody>
      </p:sp>
    </p:spTree>
    <p:extLst>
      <p:ext uri="{BB962C8B-B14F-4D97-AF65-F5344CB8AC3E}">
        <p14:creationId xmlns:p14="http://schemas.microsoft.com/office/powerpoint/2010/main" val="41621912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pPr>
                <a:defRPr/>
              </a:pPr>
              <a:t>45</a:t>
            </a:fld>
            <a:endParaRPr lang="en-US"/>
          </a:p>
        </p:txBody>
      </p:sp>
    </p:spTree>
    <p:extLst>
      <p:ext uri="{BB962C8B-B14F-4D97-AF65-F5344CB8AC3E}">
        <p14:creationId xmlns:p14="http://schemas.microsoft.com/office/powerpoint/2010/main" val="426302998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pPr>
                <a:defRPr/>
              </a:pPr>
              <a:t>46</a:t>
            </a:fld>
            <a:endParaRPr lang="en-US"/>
          </a:p>
        </p:txBody>
      </p:sp>
    </p:spTree>
    <p:extLst>
      <p:ext uri="{BB962C8B-B14F-4D97-AF65-F5344CB8AC3E}">
        <p14:creationId xmlns:p14="http://schemas.microsoft.com/office/powerpoint/2010/main" val="15313493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pPr>
                <a:defRPr/>
              </a:pPr>
              <a:t>47</a:t>
            </a:fld>
            <a:endParaRPr lang="en-US"/>
          </a:p>
        </p:txBody>
      </p:sp>
    </p:spTree>
    <p:extLst>
      <p:ext uri="{BB962C8B-B14F-4D97-AF65-F5344CB8AC3E}">
        <p14:creationId xmlns:p14="http://schemas.microsoft.com/office/powerpoint/2010/main" val="193626943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pPr>
                <a:defRPr/>
              </a:pPr>
              <a:t>48</a:t>
            </a:fld>
            <a:endParaRPr lang="en-US"/>
          </a:p>
        </p:txBody>
      </p:sp>
    </p:spTree>
    <p:extLst>
      <p:ext uri="{BB962C8B-B14F-4D97-AF65-F5344CB8AC3E}">
        <p14:creationId xmlns:p14="http://schemas.microsoft.com/office/powerpoint/2010/main" val="193626943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pPr>
                <a:defRPr/>
              </a:pPr>
              <a:t>49</a:t>
            </a:fld>
            <a:endParaRPr lang="en-US"/>
          </a:p>
        </p:txBody>
      </p:sp>
    </p:spTree>
    <p:extLst>
      <p:ext uri="{BB962C8B-B14F-4D97-AF65-F5344CB8AC3E}">
        <p14:creationId xmlns:p14="http://schemas.microsoft.com/office/powerpoint/2010/main" val="193626943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solidFill>
                  <a:prstClr val="black"/>
                </a:solidFill>
              </a:rPr>
              <a:pPr>
                <a:defRPr/>
              </a:pPr>
              <a:t>50</a:t>
            </a:fld>
            <a:endParaRPr lang="en-US">
              <a:solidFill>
                <a:prstClr val="black"/>
              </a:solidFill>
            </a:endParaRPr>
          </a:p>
        </p:txBody>
      </p:sp>
    </p:spTree>
    <p:extLst>
      <p:ext uri="{BB962C8B-B14F-4D97-AF65-F5344CB8AC3E}">
        <p14:creationId xmlns:p14="http://schemas.microsoft.com/office/powerpoint/2010/main" val="266748380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E7BB4215-BC84-42FE-8F1E-929CBA77CA72}" type="slidenum">
              <a:rPr lang="en-US" smtClean="0"/>
              <a:pPr>
                <a:defRPr/>
              </a:pPr>
              <a:t>51</a:t>
            </a:fld>
            <a:endParaRPr lang="en-US"/>
          </a:p>
        </p:txBody>
      </p:sp>
    </p:spTree>
    <p:extLst>
      <p:ext uri="{BB962C8B-B14F-4D97-AF65-F5344CB8AC3E}">
        <p14:creationId xmlns:p14="http://schemas.microsoft.com/office/powerpoint/2010/main" val="125372530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4.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5" Type="http://schemas.openxmlformats.org/officeDocument/2006/relationships/image" Target="../media/image3.png"/><Relationship Id="rId4" Type="http://schemas.openxmlformats.org/officeDocument/2006/relationships/image" Target="../media/image4.jpe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ctrTitle"/>
          </p:nvPr>
        </p:nvSpPr>
        <p:spPr>
          <a:xfrm>
            <a:off x="468313" y="2349500"/>
            <a:ext cx="7272337" cy="2951163"/>
          </a:xfrm>
        </p:spPr>
        <p:txBody>
          <a:bodyPr/>
          <a:lstStyle>
            <a:lvl1pPr>
              <a:defRPr sz="4500" smtClean="0"/>
            </a:lvl1pPr>
          </a:lstStyle>
          <a:p>
            <a:pPr lvl="0"/>
            <a:r>
              <a:rPr lang="en-US" noProof="0" smtClean="0"/>
              <a:t>Click to edit Master title style</a:t>
            </a:r>
            <a:endParaRPr lang="en-GB" noProof="0" smtClean="0"/>
          </a:p>
        </p:txBody>
      </p:sp>
      <p:sp>
        <p:nvSpPr>
          <p:cNvPr id="18435" name="Rectangle 3"/>
          <p:cNvSpPr>
            <a:spLocks noGrp="1" noChangeArrowheads="1"/>
          </p:cNvSpPr>
          <p:nvPr>
            <p:ph type="subTitle" idx="1"/>
          </p:nvPr>
        </p:nvSpPr>
        <p:spPr>
          <a:xfrm>
            <a:off x="468313" y="5373688"/>
            <a:ext cx="7272337" cy="360362"/>
          </a:xfrm>
        </p:spPr>
        <p:txBody>
          <a:bodyPr anchor="ctr"/>
          <a:lstStyle>
            <a:lvl1pPr marL="0" indent="0">
              <a:buFont typeface="Tahoma" pitchFamily="34" charset="0"/>
              <a:buNone/>
              <a:defRPr sz="1400" smtClean="0">
                <a:latin typeface="Arial" pitchFamily="34" charset="0"/>
                <a:cs typeface="Arial" pitchFamily="34" charset="0"/>
              </a:defRPr>
            </a:lvl1pPr>
          </a:lstStyle>
          <a:p>
            <a:pPr lvl="0"/>
            <a:r>
              <a:rPr lang="en-US" noProof="0" smtClean="0"/>
              <a:t>Click to edit Master subtitle style</a:t>
            </a:r>
            <a:endParaRPr lang="en-GB" noProof="0" smtClean="0"/>
          </a:p>
        </p:txBody>
      </p:sp>
      <p:pic>
        <p:nvPicPr>
          <p:cNvPr id="18436" name="Picture 16" descr="Huvud"/>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73788"/>
            <a:ext cx="9144000" cy="68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1" name="Picture 17" descr="eurostep RGB"/>
          <p:cNvPicPr>
            <a:picLocks noChangeAspect="1" noChangeArrowheads="1"/>
          </p:cNvPicPr>
          <p:nvPr/>
        </p:nvPicPr>
        <p:blipFill>
          <a:blip r:embed="rId3"/>
          <a:stretch>
            <a:fillRect/>
          </a:stretch>
        </p:blipFill>
        <p:spPr bwMode="auto">
          <a:xfrm>
            <a:off x="461963" y="6099175"/>
            <a:ext cx="1920875" cy="436563"/>
          </a:xfrm>
          <a:prstGeom prst="rect">
            <a:avLst/>
          </a:prstGeom>
          <a:noFill/>
          <a:ln w="9525">
            <a:noFill/>
            <a:miter lim="800000"/>
            <a:headEnd/>
            <a:tailEnd/>
          </a:ln>
          <a:effectLst>
            <a:outerShdw dist="12700" dir="16200000" algn="ctr" rotWithShape="0">
              <a:schemeClr val="bg1"/>
            </a:outerShdw>
          </a:effectLst>
        </p:spPr>
      </p:pic>
      <p:sp>
        <p:nvSpPr>
          <p:cNvPr id="1043" name="Rectangle 19"/>
          <p:cNvSpPr>
            <a:spLocks noChangeArrowheads="1"/>
          </p:cNvSpPr>
          <p:nvPr/>
        </p:nvSpPr>
        <p:spPr bwMode="auto">
          <a:xfrm>
            <a:off x="3700463" y="6216650"/>
            <a:ext cx="1851025" cy="184150"/>
          </a:xfrm>
          <a:prstGeom prst="rect">
            <a:avLst/>
          </a:prstGeom>
          <a:noFill/>
          <a:ln w="9525">
            <a:noFill/>
            <a:miter lim="800000"/>
            <a:headEnd/>
            <a:tailEnd/>
          </a:ln>
        </p:spPr>
        <p:txBody>
          <a:bodyPr wrap="none">
            <a:spAutoFit/>
          </a:bodyPr>
          <a:lstStyle/>
          <a:p>
            <a:pPr>
              <a:spcBef>
                <a:spcPct val="20000"/>
              </a:spcBef>
              <a:defRPr/>
            </a:pPr>
            <a:r>
              <a:rPr lang="en-US" sz="600" dirty="0">
                <a:latin typeface="Arial" charset="0"/>
                <a:ea typeface="ＭＳ Ｐゴシック" pitchFamily="100" charset="-128"/>
                <a:cs typeface="Arial" charset="0"/>
              </a:rPr>
              <a:t>C O P Y R I G H T   E U R O S T E P   G R O U P</a:t>
            </a:r>
          </a:p>
        </p:txBody>
      </p:sp>
      <p:pic>
        <p:nvPicPr>
          <p:cNvPr id="18440" name="Picture 3" descr="C:\Data\Projects\Newsletters and marketing\PPT-template 2008\Pics in 260 height\allpics_in_layers2.jpg"/>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49313"/>
            <a:ext cx="91440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2" name="Picture 18" descr="SAS logo RGB"/>
          <p:cNvPicPr>
            <a:picLocks noChangeAspect="1" noChangeArrowheads="1"/>
          </p:cNvPicPr>
          <p:nvPr/>
        </p:nvPicPr>
        <p:blipFill>
          <a:blip r:embed="rId5"/>
          <a:stretch>
            <a:fillRect/>
          </a:stretch>
        </p:blipFill>
        <p:spPr bwMode="auto">
          <a:xfrm>
            <a:off x="7092950" y="6092825"/>
            <a:ext cx="1520825" cy="454025"/>
          </a:xfrm>
          <a:prstGeom prst="rect">
            <a:avLst/>
          </a:prstGeom>
          <a:noFill/>
          <a:ln w="9525">
            <a:noFill/>
            <a:miter lim="800000"/>
            <a:headEnd/>
            <a:tailEnd/>
          </a:ln>
          <a:effectLst>
            <a:outerShdw dist="12699" dir="5400000" algn="ctr" rotWithShape="0">
              <a:srgbClr val="808080">
                <a:alpha val="50000"/>
              </a:srgbClr>
            </a:outerShdw>
          </a:effec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1pPr>
              <a:buClr>
                <a:schemeClr val="tx2"/>
              </a:buClr>
              <a:buFont typeface="Tahoma" pitchFamily="34" charset="0"/>
              <a:buChar char="»"/>
              <a:defRPr/>
            </a:lvl1pPr>
            <a:lvl2pPr>
              <a:buClr>
                <a:schemeClr val="tx2"/>
              </a:buClr>
              <a:buFont typeface="Arial" pitchFamily="34" charset="0"/>
              <a:buChar char="−"/>
              <a:defRPr/>
            </a:lvl2pPr>
            <a:lvl3pPr>
              <a:buClr>
                <a:schemeClr val="tx2"/>
              </a:buClr>
              <a:buFont typeface="Tahoma" pitchFamily="34" charset="0"/>
              <a:buChar char="»"/>
              <a:defRPr/>
            </a:lvl3pPr>
            <a:lvl4pPr>
              <a:buClr>
                <a:schemeClr val="tx2"/>
              </a:buClr>
              <a:buFont typeface="Arial" pitchFamily="34" charset="0"/>
              <a:buChar char="−"/>
              <a:defRPr/>
            </a:lvl4pPr>
            <a:lvl5pPr>
              <a:buClr>
                <a:schemeClr val="tx2"/>
              </a:buClr>
              <a:buFont typeface="Tahoma" pitchFamily="34" charset="0"/>
              <a:buChar cha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4341349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41370365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2286000"/>
            <a:ext cx="3810000" cy="3733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572000" y="2286000"/>
            <a:ext cx="3810000" cy="3733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229418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28463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9891675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953873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0199521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5055993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800006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38900" y="1143000"/>
            <a:ext cx="1943100" cy="4876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1143000"/>
            <a:ext cx="5676900" cy="4876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567995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ctrTitle"/>
          </p:nvPr>
        </p:nvSpPr>
        <p:spPr>
          <a:xfrm>
            <a:off x="468313" y="2349500"/>
            <a:ext cx="7272337" cy="2951163"/>
          </a:xfrm>
        </p:spPr>
        <p:txBody>
          <a:bodyPr/>
          <a:lstStyle>
            <a:lvl1pPr>
              <a:defRPr sz="4500" smtClean="0"/>
            </a:lvl1pPr>
          </a:lstStyle>
          <a:p>
            <a:pPr lvl="0"/>
            <a:r>
              <a:rPr lang="en-US" noProof="0" smtClean="0"/>
              <a:t>Click to edit Master title style</a:t>
            </a:r>
            <a:endParaRPr lang="en-GB" noProof="0" smtClean="0"/>
          </a:p>
        </p:txBody>
      </p:sp>
      <p:sp>
        <p:nvSpPr>
          <p:cNvPr id="18435" name="Rectangle 3"/>
          <p:cNvSpPr>
            <a:spLocks noGrp="1" noChangeArrowheads="1"/>
          </p:cNvSpPr>
          <p:nvPr>
            <p:ph type="subTitle" idx="1"/>
          </p:nvPr>
        </p:nvSpPr>
        <p:spPr>
          <a:xfrm>
            <a:off x="468313" y="5373688"/>
            <a:ext cx="7272337" cy="360362"/>
          </a:xfrm>
        </p:spPr>
        <p:txBody>
          <a:bodyPr anchor="ctr"/>
          <a:lstStyle>
            <a:lvl1pPr marL="0" indent="0">
              <a:buFont typeface="Tahoma" pitchFamily="34" charset="0"/>
              <a:buNone/>
              <a:defRPr sz="1400" smtClean="0">
                <a:latin typeface="Arial" pitchFamily="34" charset="0"/>
                <a:cs typeface="Arial" pitchFamily="34" charset="0"/>
              </a:defRPr>
            </a:lvl1pPr>
          </a:lstStyle>
          <a:p>
            <a:pPr lvl="0"/>
            <a:r>
              <a:rPr lang="en-US" noProof="0" smtClean="0"/>
              <a:t>Click to edit Master subtitle style</a:t>
            </a:r>
            <a:endParaRPr lang="en-GB" noProof="0" smtClean="0"/>
          </a:p>
        </p:txBody>
      </p:sp>
      <p:pic>
        <p:nvPicPr>
          <p:cNvPr id="18436" name="Picture 16" descr="Huvud"/>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73788"/>
            <a:ext cx="9144000" cy="68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1" name="Picture 17" descr="eurostep RGB"/>
          <p:cNvPicPr>
            <a:picLocks noChangeAspect="1" noChangeArrowheads="1"/>
          </p:cNvPicPr>
          <p:nvPr/>
        </p:nvPicPr>
        <p:blipFill>
          <a:blip r:embed="rId3"/>
          <a:stretch>
            <a:fillRect/>
          </a:stretch>
        </p:blipFill>
        <p:spPr bwMode="auto">
          <a:xfrm>
            <a:off x="461963" y="6099175"/>
            <a:ext cx="1920875" cy="436563"/>
          </a:xfrm>
          <a:prstGeom prst="rect">
            <a:avLst/>
          </a:prstGeom>
          <a:noFill/>
          <a:ln w="9525">
            <a:noFill/>
            <a:miter lim="800000"/>
            <a:headEnd/>
            <a:tailEnd/>
          </a:ln>
          <a:effectLst>
            <a:outerShdw dist="12700" dir="16200000" algn="ctr" rotWithShape="0">
              <a:schemeClr val="bg1"/>
            </a:outerShdw>
          </a:effectLst>
        </p:spPr>
      </p:pic>
      <p:sp>
        <p:nvSpPr>
          <p:cNvPr id="1043" name="Rectangle 19"/>
          <p:cNvSpPr>
            <a:spLocks noChangeArrowheads="1"/>
          </p:cNvSpPr>
          <p:nvPr/>
        </p:nvSpPr>
        <p:spPr bwMode="auto">
          <a:xfrm>
            <a:off x="3700463" y="6216650"/>
            <a:ext cx="1851025" cy="184150"/>
          </a:xfrm>
          <a:prstGeom prst="rect">
            <a:avLst/>
          </a:prstGeom>
          <a:noFill/>
          <a:ln w="9525">
            <a:noFill/>
            <a:miter lim="800000"/>
            <a:headEnd/>
            <a:tailEnd/>
          </a:ln>
        </p:spPr>
        <p:txBody>
          <a:bodyPr wrap="none">
            <a:spAutoFit/>
          </a:bodyPr>
          <a:lstStyle/>
          <a:p>
            <a:pPr>
              <a:spcBef>
                <a:spcPct val="20000"/>
              </a:spcBef>
              <a:defRPr/>
            </a:pPr>
            <a:r>
              <a:rPr lang="en-US" sz="600" dirty="0">
                <a:solidFill>
                  <a:srgbClr val="172982"/>
                </a:solidFill>
                <a:latin typeface="Arial" charset="0"/>
                <a:ea typeface="ＭＳ Ｐゴシック" pitchFamily="100" charset="-128"/>
                <a:cs typeface="Arial" charset="0"/>
              </a:rPr>
              <a:t>C O P Y R I G H T   E U R O S T E P   G R O U P</a:t>
            </a:r>
          </a:p>
        </p:txBody>
      </p:sp>
      <p:pic>
        <p:nvPicPr>
          <p:cNvPr id="18440" name="Picture 3" descr="C:\Data\Projects\Newsletters and marketing\PPT-template 2008\Pics in 260 height\allpics_in_layers2.jpg"/>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49313"/>
            <a:ext cx="91440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2" name="Picture 18" descr="SAS logo RGB"/>
          <p:cNvPicPr>
            <a:picLocks noChangeAspect="1" noChangeArrowheads="1"/>
          </p:cNvPicPr>
          <p:nvPr/>
        </p:nvPicPr>
        <p:blipFill>
          <a:blip r:embed="rId5"/>
          <a:stretch>
            <a:fillRect/>
          </a:stretch>
        </p:blipFill>
        <p:spPr bwMode="auto">
          <a:xfrm>
            <a:off x="7092950" y="6092825"/>
            <a:ext cx="1520825" cy="454025"/>
          </a:xfrm>
          <a:prstGeom prst="rect">
            <a:avLst/>
          </a:prstGeom>
          <a:noFill/>
          <a:ln w="9525">
            <a:noFill/>
            <a:miter lim="800000"/>
            <a:headEnd/>
            <a:tailEnd/>
          </a:ln>
          <a:effectLst>
            <a:outerShdw dist="12699" dir="5400000" algn="ctr" rotWithShape="0">
              <a:srgbClr val="808080">
                <a:alpha val="50000"/>
              </a:srgbClr>
            </a:outerShdw>
          </a:effectLst>
        </p:spPr>
      </p:pic>
    </p:spTree>
    <p:extLst>
      <p:ext uri="{BB962C8B-B14F-4D97-AF65-F5344CB8AC3E}">
        <p14:creationId xmlns:p14="http://schemas.microsoft.com/office/powerpoint/2010/main" val="20026314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1pPr>
              <a:buClr>
                <a:schemeClr val="tx2"/>
              </a:buClr>
              <a:buFont typeface="Tahoma" pitchFamily="34" charset="0"/>
              <a:buChar char="»"/>
              <a:defRPr/>
            </a:lvl1pPr>
            <a:lvl2pPr>
              <a:buClr>
                <a:schemeClr val="tx2"/>
              </a:buClr>
              <a:buFont typeface="Arial" pitchFamily="34" charset="0"/>
              <a:buChar char="−"/>
              <a:defRPr/>
            </a:lvl2pPr>
            <a:lvl3pPr>
              <a:buClr>
                <a:schemeClr val="tx2"/>
              </a:buClr>
              <a:buFont typeface="Tahoma" pitchFamily="34" charset="0"/>
              <a:buChar char="»"/>
              <a:defRPr/>
            </a:lvl3pPr>
            <a:lvl4pPr>
              <a:buClr>
                <a:schemeClr val="tx2"/>
              </a:buClr>
              <a:buFont typeface="Arial" pitchFamily="34" charset="0"/>
              <a:buChar char="−"/>
              <a:defRPr/>
            </a:lvl4pPr>
            <a:lvl5pPr>
              <a:buClr>
                <a:schemeClr val="tx2"/>
              </a:buClr>
              <a:buFont typeface="Tahoma" pitchFamily="34" charset="0"/>
              <a:buChar cha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0132417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4613910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2286000"/>
            <a:ext cx="3810000" cy="3733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572000" y="2286000"/>
            <a:ext cx="3810000" cy="3733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6531594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581018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1896100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99728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7610630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0522160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932398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38900" y="1143000"/>
            <a:ext cx="1943100" cy="4876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1143000"/>
            <a:ext cx="5676900" cy="4876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970575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1"/>
          <p:cNvSpPr>
            <a:spLocks noChangeArrowheads="1"/>
          </p:cNvSpPr>
          <p:nvPr userDrawn="1"/>
        </p:nvSpPr>
        <p:spPr bwMode="auto">
          <a:xfrm>
            <a:off x="0" y="0"/>
            <a:ext cx="9144000" cy="6858000"/>
          </a:xfrm>
          <a:prstGeom prst="rect">
            <a:avLst/>
          </a:prstGeom>
          <a:gradFill rotWithShape="0">
            <a:gsLst>
              <a:gs pos="0">
                <a:schemeClr val="bg1"/>
              </a:gs>
              <a:gs pos="100000">
                <a:srgbClr val="6699FF"/>
              </a:gs>
            </a:gsLst>
            <a:lin ang="5400000" scaled="1"/>
          </a:gradFill>
          <a:ln w="9525">
            <a:noFill/>
            <a:miter lim="800000"/>
            <a:headEnd/>
            <a:tailEnd/>
          </a:ln>
          <a:effectLst/>
        </p:spPr>
        <p:txBody>
          <a:bodyPr wrap="none" anchor="ctr"/>
          <a:lstStyle/>
          <a:p>
            <a:pPr eaLnBrk="0" hangingPunct="0">
              <a:defRPr/>
            </a:pPr>
            <a:endParaRPr lang="en-US" sz="2400">
              <a:solidFill>
                <a:srgbClr val="000000"/>
              </a:solidFill>
              <a:latin typeface="Times New Roman" pitchFamily="18" charset="0"/>
            </a:endParaRPr>
          </a:p>
        </p:txBody>
      </p:sp>
      <p:pic>
        <p:nvPicPr>
          <p:cNvPr id="5" name="Picture 12"/>
          <p:cNvPicPr>
            <a:picLocks noChangeAspect="1" noChangeArrowheads="1"/>
          </p:cNvPicPr>
          <p:nvPr userDrawn="1"/>
        </p:nvPicPr>
        <p:blipFill>
          <a:blip r:embed="rId2" cstate="print"/>
          <a:srcRect/>
          <a:stretch>
            <a:fillRect/>
          </a:stretch>
        </p:blipFill>
        <p:spPr bwMode="auto">
          <a:xfrm>
            <a:off x="7315200" y="228600"/>
            <a:ext cx="1525588" cy="1249363"/>
          </a:xfrm>
          <a:prstGeom prst="rect">
            <a:avLst/>
          </a:prstGeom>
          <a:noFill/>
          <a:ln w="9525">
            <a:noFill/>
            <a:miter lim="800000"/>
            <a:headEnd/>
            <a:tailEnd/>
          </a:ln>
        </p:spPr>
      </p:pic>
      <p:sp>
        <p:nvSpPr>
          <p:cNvPr id="6" name="Rectangle 13"/>
          <p:cNvSpPr>
            <a:spLocks noChangeArrowheads="1"/>
          </p:cNvSpPr>
          <p:nvPr userDrawn="1"/>
        </p:nvSpPr>
        <p:spPr bwMode="auto">
          <a:xfrm>
            <a:off x="0" y="1600200"/>
            <a:ext cx="9144000" cy="685800"/>
          </a:xfrm>
          <a:prstGeom prst="rect">
            <a:avLst/>
          </a:prstGeom>
          <a:noFill/>
          <a:ln w="9525">
            <a:noFill/>
            <a:miter lim="800000"/>
            <a:headEnd/>
            <a:tailEnd/>
          </a:ln>
          <a:effectLst/>
        </p:spPr>
        <p:txBody>
          <a:bodyPr wrap="none" anchor="ctr"/>
          <a:lstStyle/>
          <a:p>
            <a:pPr algn="ctr" eaLnBrk="0" hangingPunct="0">
              <a:defRPr/>
            </a:pPr>
            <a:r>
              <a:rPr lang="en-GB" sz="1600" b="1" dirty="0">
                <a:solidFill>
                  <a:srgbClr val="010000"/>
                </a:solidFill>
                <a:latin typeface="Arial" charset="0"/>
              </a:rPr>
              <a:t>C</a:t>
            </a:r>
            <a:r>
              <a:rPr lang="en-GB" sz="1600" dirty="0">
                <a:solidFill>
                  <a:srgbClr val="010000"/>
                </a:solidFill>
                <a:latin typeface="Arial" charset="0"/>
              </a:rPr>
              <a:t>ollaborative &amp; </a:t>
            </a:r>
            <a:r>
              <a:rPr lang="en-GB" sz="1600" b="1" dirty="0">
                <a:solidFill>
                  <a:srgbClr val="010000"/>
                </a:solidFill>
                <a:latin typeface="Arial" charset="0"/>
              </a:rPr>
              <a:t>R</a:t>
            </a:r>
            <a:r>
              <a:rPr lang="en-GB" sz="1600" dirty="0">
                <a:solidFill>
                  <a:srgbClr val="010000"/>
                </a:solidFill>
                <a:latin typeface="Arial" charset="0"/>
              </a:rPr>
              <a:t>obust </a:t>
            </a:r>
            <a:r>
              <a:rPr lang="en-GB" sz="1600" b="1" dirty="0">
                <a:solidFill>
                  <a:srgbClr val="010000"/>
                </a:solidFill>
                <a:latin typeface="Arial" charset="0"/>
              </a:rPr>
              <a:t>E</a:t>
            </a:r>
            <a:r>
              <a:rPr lang="en-GB" sz="1600" dirty="0">
                <a:solidFill>
                  <a:srgbClr val="010000"/>
                </a:solidFill>
                <a:latin typeface="Arial" charset="0"/>
              </a:rPr>
              <a:t>ngineering using </a:t>
            </a:r>
            <a:r>
              <a:rPr lang="en-GB" sz="1600" b="1" dirty="0">
                <a:solidFill>
                  <a:srgbClr val="010000"/>
                </a:solidFill>
                <a:latin typeface="Arial" charset="0"/>
              </a:rPr>
              <a:t>S</a:t>
            </a:r>
            <a:r>
              <a:rPr lang="en-GB" sz="1600" dirty="0">
                <a:solidFill>
                  <a:srgbClr val="010000"/>
                </a:solidFill>
                <a:latin typeface="Arial" charset="0"/>
              </a:rPr>
              <a:t>imulation </a:t>
            </a:r>
            <a:r>
              <a:rPr lang="en-GB" sz="1600" b="1" dirty="0">
                <a:solidFill>
                  <a:srgbClr val="010000"/>
                </a:solidFill>
                <a:latin typeface="Arial" charset="0"/>
              </a:rPr>
              <a:t>C</a:t>
            </a:r>
            <a:r>
              <a:rPr lang="en-GB" sz="1600" dirty="0">
                <a:solidFill>
                  <a:srgbClr val="010000"/>
                </a:solidFill>
                <a:latin typeface="Arial" charset="0"/>
              </a:rPr>
              <a:t>apability </a:t>
            </a:r>
            <a:r>
              <a:rPr lang="en-GB" sz="1600" b="1" dirty="0">
                <a:solidFill>
                  <a:srgbClr val="010000"/>
                </a:solidFill>
                <a:latin typeface="Arial" charset="0"/>
              </a:rPr>
              <a:t>E</a:t>
            </a:r>
            <a:r>
              <a:rPr lang="en-GB" sz="1600" dirty="0">
                <a:solidFill>
                  <a:srgbClr val="010000"/>
                </a:solidFill>
                <a:latin typeface="Arial" charset="0"/>
              </a:rPr>
              <a:t>nabling </a:t>
            </a:r>
            <a:r>
              <a:rPr lang="en-GB" sz="1600" b="1" dirty="0">
                <a:solidFill>
                  <a:srgbClr val="010000"/>
                </a:solidFill>
                <a:latin typeface="Arial" charset="0"/>
              </a:rPr>
              <a:t>N</a:t>
            </a:r>
            <a:r>
              <a:rPr lang="en-GB" sz="1600" dirty="0">
                <a:solidFill>
                  <a:srgbClr val="010000"/>
                </a:solidFill>
                <a:latin typeface="Arial" charset="0"/>
              </a:rPr>
              <a:t>ext </a:t>
            </a:r>
            <a:r>
              <a:rPr lang="en-GB" sz="1600" b="1" dirty="0">
                <a:solidFill>
                  <a:srgbClr val="010000"/>
                </a:solidFill>
                <a:latin typeface="Arial" charset="0"/>
              </a:rPr>
              <a:t>D</a:t>
            </a:r>
            <a:r>
              <a:rPr lang="en-GB" sz="1600" dirty="0">
                <a:solidFill>
                  <a:srgbClr val="010000"/>
                </a:solidFill>
                <a:latin typeface="Arial" charset="0"/>
              </a:rPr>
              <a:t>esign </a:t>
            </a:r>
            <a:r>
              <a:rPr lang="en-GB" sz="1600" b="1" dirty="0">
                <a:solidFill>
                  <a:srgbClr val="010000"/>
                </a:solidFill>
                <a:latin typeface="Arial" charset="0"/>
              </a:rPr>
              <a:t>O</a:t>
            </a:r>
            <a:r>
              <a:rPr lang="en-GB" sz="1600" dirty="0">
                <a:solidFill>
                  <a:srgbClr val="010000"/>
                </a:solidFill>
                <a:latin typeface="Arial" charset="0"/>
              </a:rPr>
              <a:t>ptimisation</a:t>
            </a:r>
          </a:p>
        </p:txBody>
      </p:sp>
      <p:pic>
        <p:nvPicPr>
          <p:cNvPr id="7" name="Picture 14" descr="C:\Home\pcoleman\CEC_FP7 CRESCENDO\Crescendo Presentations\crescendo logo#1-2.jpg"/>
          <p:cNvPicPr>
            <a:picLocks noChangeAspect="1" noChangeArrowheads="1"/>
          </p:cNvPicPr>
          <p:nvPr userDrawn="1"/>
        </p:nvPicPr>
        <p:blipFill>
          <a:blip r:embed="rId3" cstate="print"/>
          <a:srcRect/>
          <a:stretch>
            <a:fillRect/>
          </a:stretch>
        </p:blipFill>
        <p:spPr bwMode="auto">
          <a:xfrm>
            <a:off x="295275" y="201613"/>
            <a:ext cx="2447925" cy="1322387"/>
          </a:xfrm>
          <a:prstGeom prst="rect">
            <a:avLst/>
          </a:prstGeom>
          <a:noFill/>
          <a:ln w="9525">
            <a:noFill/>
            <a:miter lim="800000"/>
            <a:headEnd/>
            <a:tailEnd/>
          </a:ln>
        </p:spPr>
      </p:pic>
      <p:sp>
        <p:nvSpPr>
          <p:cNvPr id="8" name="Line 17"/>
          <p:cNvSpPr>
            <a:spLocks noChangeShapeType="1"/>
          </p:cNvSpPr>
          <p:nvPr userDrawn="1"/>
        </p:nvSpPr>
        <p:spPr bwMode="auto">
          <a:xfrm>
            <a:off x="0" y="6553200"/>
            <a:ext cx="9144000" cy="0"/>
          </a:xfrm>
          <a:prstGeom prst="line">
            <a:avLst/>
          </a:prstGeom>
          <a:noFill/>
          <a:ln w="12700">
            <a:solidFill>
              <a:srgbClr val="000099"/>
            </a:solidFill>
            <a:round/>
            <a:headEnd/>
            <a:tailEnd/>
          </a:ln>
          <a:effectLst/>
        </p:spPr>
        <p:txBody>
          <a:bodyPr wrap="none" anchor="ctr"/>
          <a:lstStyle/>
          <a:p>
            <a:pPr eaLnBrk="0" hangingPunct="0">
              <a:defRPr/>
            </a:pPr>
            <a:endParaRPr lang="en-US" sz="2400">
              <a:solidFill>
                <a:srgbClr val="000000"/>
              </a:solidFill>
              <a:latin typeface="Times New Roman" pitchFamily="18" charset="0"/>
            </a:endParaRPr>
          </a:p>
        </p:txBody>
      </p:sp>
      <p:sp>
        <p:nvSpPr>
          <p:cNvPr id="9" name="Rectangle 20"/>
          <p:cNvSpPr>
            <a:spLocks noChangeArrowheads="1"/>
          </p:cNvSpPr>
          <p:nvPr userDrawn="1"/>
        </p:nvSpPr>
        <p:spPr bwMode="auto">
          <a:xfrm>
            <a:off x="1524000" y="6524625"/>
            <a:ext cx="7620000" cy="335989"/>
          </a:xfrm>
          <a:prstGeom prst="rect">
            <a:avLst/>
          </a:prstGeom>
          <a:noFill/>
          <a:ln w="12700">
            <a:noFill/>
            <a:miter lim="800000"/>
            <a:headEnd/>
            <a:tailEnd/>
          </a:ln>
          <a:effectLst/>
        </p:spPr>
        <p:txBody>
          <a:bodyPr lIns="90488" tIns="44450" rIns="90488" bIns="44450">
            <a:spAutoFit/>
          </a:bodyPr>
          <a:lstStyle/>
          <a:p>
            <a:pPr defTabSz="762000" eaLnBrk="0" hangingPunct="0">
              <a:tabLst>
                <a:tab pos="4005263" algn="r"/>
              </a:tabLst>
            </a:pPr>
            <a:r>
              <a:rPr lang="en-GB" sz="800" dirty="0">
                <a:solidFill>
                  <a:srgbClr val="000066"/>
                </a:solidFill>
                <a:latin typeface="Arial" charset="0"/>
                <a:cs typeface="Arial" charset="0"/>
              </a:rPr>
              <a:t>© </a:t>
            </a:r>
            <a:r>
              <a:rPr lang="en-GB" sz="800" dirty="0" smtClean="0">
                <a:solidFill>
                  <a:srgbClr val="000066"/>
                </a:solidFill>
                <a:latin typeface="Arial" charset="0"/>
                <a:cs typeface="Arial" charset="0"/>
              </a:rPr>
              <a:t>2011. </a:t>
            </a:r>
            <a:r>
              <a:rPr lang="en-GB" sz="800" dirty="0">
                <a:solidFill>
                  <a:srgbClr val="000066"/>
                </a:solidFill>
                <a:latin typeface="Arial" charset="0"/>
                <a:cs typeface="Arial" charset="0"/>
              </a:rPr>
              <a:t>This document has been produced under </a:t>
            </a:r>
            <a:r>
              <a:rPr lang="en-GB" sz="800" dirty="0" smtClean="0">
                <a:solidFill>
                  <a:srgbClr val="000066"/>
                </a:solidFill>
                <a:latin typeface="Arial" charset="0"/>
                <a:cs typeface="Arial" charset="0"/>
              </a:rPr>
              <a:t>EC </a:t>
            </a:r>
            <a:r>
              <a:rPr lang="en-GB" sz="800" dirty="0">
                <a:solidFill>
                  <a:srgbClr val="000066"/>
                </a:solidFill>
                <a:latin typeface="Arial" charset="0"/>
                <a:cs typeface="Arial" charset="0"/>
              </a:rPr>
              <a:t>FP7 Grant Agreement 234344.  This document and its contents remain the property of the beneficiaries of the CRESCENDO Consortium and may not be distributed or reproduced without the express written approval of the CRESCENDO Coordinator, Airbus </a:t>
            </a:r>
            <a:r>
              <a:rPr lang="en-GB" sz="800" dirty="0" smtClean="0">
                <a:solidFill>
                  <a:srgbClr val="000066"/>
                </a:solidFill>
                <a:latin typeface="Arial" charset="0"/>
                <a:cs typeface="Arial" charset="0"/>
              </a:rPr>
              <a:t>Operations Ltd.</a:t>
            </a:r>
            <a:endParaRPr lang="en-GB" sz="800" dirty="0">
              <a:solidFill>
                <a:srgbClr val="000066"/>
              </a:solidFill>
              <a:latin typeface="Arial" charset="0"/>
            </a:endParaRPr>
          </a:p>
        </p:txBody>
      </p:sp>
      <p:sp>
        <p:nvSpPr>
          <p:cNvPr id="3074" name="Rectangle 2"/>
          <p:cNvSpPr>
            <a:spLocks noGrp="1" noChangeArrowheads="1"/>
          </p:cNvSpPr>
          <p:nvPr>
            <p:ph type="ctrTitle"/>
          </p:nvPr>
        </p:nvSpPr>
        <p:spPr>
          <a:xfrm>
            <a:off x="381000" y="2819400"/>
            <a:ext cx="8382000" cy="1219200"/>
          </a:xfrm>
          <a:noFill/>
        </p:spPr>
        <p:txBody>
          <a:bodyPr/>
          <a:lstStyle>
            <a:lvl1pPr algn="ctr">
              <a:defRPr b="1">
                <a:solidFill>
                  <a:srgbClr val="3333FF"/>
                </a:solidFill>
              </a:defRPr>
            </a:lvl1pPr>
          </a:lstStyle>
          <a:p>
            <a:r>
              <a:rPr lang="en-GB"/>
              <a:t>Click to edit Master title style</a:t>
            </a:r>
          </a:p>
        </p:txBody>
      </p:sp>
      <p:sp>
        <p:nvSpPr>
          <p:cNvPr id="3075" name="Rectangle 3"/>
          <p:cNvSpPr>
            <a:spLocks noGrp="1" noChangeArrowheads="1"/>
          </p:cNvSpPr>
          <p:nvPr>
            <p:ph type="subTitle" idx="1"/>
          </p:nvPr>
        </p:nvSpPr>
        <p:spPr>
          <a:xfrm>
            <a:off x="381000" y="4419600"/>
            <a:ext cx="8382000" cy="1752600"/>
          </a:xfrm>
        </p:spPr>
        <p:txBody>
          <a:bodyPr/>
          <a:lstStyle>
            <a:lvl1pPr marL="0" indent="0" algn="ctr">
              <a:spcBef>
                <a:spcPct val="50000"/>
              </a:spcBef>
              <a:buFontTx/>
              <a:buNone/>
              <a:defRPr>
                <a:solidFill>
                  <a:srgbClr val="010000"/>
                </a:solidFill>
              </a:defRPr>
            </a:lvl1pPr>
          </a:lstStyle>
          <a:p>
            <a:r>
              <a:rPr lang="en-GB"/>
              <a:t>Click to edit Master subtitle style</a:t>
            </a:r>
          </a:p>
        </p:txBody>
      </p:sp>
    </p:spTree>
    <p:extLst>
      <p:ext uri="{BB962C8B-B14F-4D97-AF65-F5344CB8AC3E}">
        <p14:creationId xmlns:p14="http://schemas.microsoft.com/office/powerpoint/2010/main" val="1625353795"/>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3849053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29775967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4800" y="1066800"/>
            <a:ext cx="4191000" cy="5334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066800"/>
            <a:ext cx="4191000" cy="5334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71732466"/>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2951049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81394423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7132614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78312178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95867859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8822684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34200" y="0"/>
            <a:ext cx="2209800" cy="6400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4800" y="0"/>
            <a:ext cx="6477000" cy="6400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75214633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524000" y="0"/>
            <a:ext cx="7620000" cy="914400"/>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304800" y="1066800"/>
            <a:ext cx="8534400" cy="5334000"/>
          </a:xfrm>
        </p:spPr>
        <p:txBody>
          <a:bodyPr/>
          <a:lstStyle/>
          <a:p>
            <a:endParaRPr lang="en-GB"/>
          </a:p>
        </p:txBody>
      </p:sp>
    </p:spTree>
    <p:extLst>
      <p:ext uri="{BB962C8B-B14F-4D97-AF65-F5344CB8AC3E}">
        <p14:creationId xmlns:p14="http://schemas.microsoft.com/office/powerpoint/2010/main" val="177266048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11"/>
          <p:cNvSpPr>
            <a:spLocks noChangeArrowheads="1"/>
          </p:cNvSpPr>
          <p:nvPr userDrawn="1"/>
        </p:nvSpPr>
        <p:spPr bwMode="auto">
          <a:xfrm>
            <a:off x="0" y="0"/>
            <a:ext cx="9144000" cy="6858000"/>
          </a:xfrm>
          <a:prstGeom prst="rect">
            <a:avLst/>
          </a:prstGeom>
          <a:gradFill rotWithShape="0">
            <a:gsLst>
              <a:gs pos="0">
                <a:schemeClr val="bg1"/>
              </a:gs>
              <a:gs pos="100000">
                <a:srgbClr val="6699FF"/>
              </a:gs>
            </a:gsLst>
            <a:lin ang="5400000" scaled="1"/>
          </a:gradFill>
          <a:ln w="9525">
            <a:noFill/>
            <a:miter lim="800000"/>
            <a:headEnd/>
            <a:tailEnd/>
          </a:ln>
          <a:effectLst/>
        </p:spPr>
        <p:txBody>
          <a:bodyPr wrap="none" anchor="ctr"/>
          <a:lstStyle/>
          <a:p>
            <a:pPr eaLnBrk="0" hangingPunct="0">
              <a:defRPr/>
            </a:pPr>
            <a:endParaRPr lang="en-US" sz="2400">
              <a:solidFill>
                <a:srgbClr val="000000"/>
              </a:solidFill>
              <a:latin typeface="Times New Roman" pitchFamily="18" charset="0"/>
            </a:endParaRPr>
          </a:p>
        </p:txBody>
      </p:sp>
      <p:pic>
        <p:nvPicPr>
          <p:cNvPr id="5" name="Picture 12"/>
          <p:cNvPicPr>
            <a:picLocks noChangeAspect="1" noChangeArrowheads="1"/>
          </p:cNvPicPr>
          <p:nvPr userDrawn="1"/>
        </p:nvPicPr>
        <p:blipFill>
          <a:blip r:embed="rId2" cstate="print"/>
          <a:srcRect/>
          <a:stretch>
            <a:fillRect/>
          </a:stretch>
        </p:blipFill>
        <p:spPr bwMode="auto">
          <a:xfrm>
            <a:off x="7315200" y="228600"/>
            <a:ext cx="1525588" cy="1249363"/>
          </a:xfrm>
          <a:prstGeom prst="rect">
            <a:avLst/>
          </a:prstGeom>
          <a:noFill/>
          <a:ln w="9525">
            <a:noFill/>
            <a:miter lim="800000"/>
            <a:headEnd/>
            <a:tailEnd/>
          </a:ln>
        </p:spPr>
      </p:pic>
      <p:sp>
        <p:nvSpPr>
          <p:cNvPr id="6" name="Rectangle 13"/>
          <p:cNvSpPr>
            <a:spLocks noChangeArrowheads="1"/>
          </p:cNvSpPr>
          <p:nvPr userDrawn="1"/>
        </p:nvSpPr>
        <p:spPr bwMode="auto">
          <a:xfrm>
            <a:off x="0" y="1600200"/>
            <a:ext cx="9144000" cy="685800"/>
          </a:xfrm>
          <a:prstGeom prst="rect">
            <a:avLst/>
          </a:prstGeom>
          <a:noFill/>
          <a:ln w="9525">
            <a:noFill/>
            <a:miter lim="800000"/>
            <a:headEnd/>
            <a:tailEnd/>
          </a:ln>
          <a:effectLst/>
        </p:spPr>
        <p:txBody>
          <a:bodyPr wrap="none" anchor="ctr"/>
          <a:lstStyle/>
          <a:p>
            <a:pPr algn="ctr" eaLnBrk="0" hangingPunct="0">
              <a:defRPr/>
            </a:pPr>
            <a:r>
              <a:rPr lang="en-GB" sz="1600" b="1" dirty="0">
                <a:solidFill>
                  <a:srgbClr val="010000"/>
                </a:solidFill>
                <a:latin typeface="Arial" charset="0"/>
              </a:rPr>
              <a:t>C</a:t>
            </a:r>
            <a:r>
              <a:rPr lang="en-GB" sz="1600" dirty="0">
                <a:solidFill>
                  <a:srgbClr val="010000"/>
                </a:solidFill>
                <a:latin typeface="Arial" charset="0"/>
              </a:rPr>
              <a:t>ollaborative &amp; </a:t>
            </a:r>
            <a:r>
              <a:rPr lang="en-GB" sz="1600" b="1" dirty="0">
                <a:solidFill>
                  <a:srgbClr val="010000"/>
                </a:solidFill>
                <a:latin typeface="Arial" charset="0"/>
              </a:rPr>
              <a:t>R</a:t>
            </a:r>
            <a:r>
              <a:rPr lang="en-GB" sz="1600" dirty="0">
                <a:solidFill>
                  <a:srgbClr val="010000"/>
                </a:solidFill>
                <a:latin typeface="Arial" charset="0"/>
              </a:rPr>
              <a:t>obust </a:t>
            </a:r>
            <a:r>
              <a:rPr lang="en-GB" sz="1600" b="1" dirty="0">
                <a:solidFill>
                  <a:srgbClr val="010000"/>
                </a:solidFill>
                <a:latin typeface="Arial" charset="0"/>
              </a:rPr>
              <a:t>E</a:t>
            </a:r>
            <a:r>
              <a:rPr lang="en-GB" sz="1600" dirty="0">
                <a:solidFill>
                  <a:srgbClr val="010000"/>
                </a:solidFill>
                <a:latin typeface="Arial" charset="0"/>
              </a:rPr>
              <a:t>ngineering using </a:t>
            </a:r>
            <a:r>
              <a:rPr lang="en-GB" sz="1600" b="1" dirty="0">
                <a:solidFill>
                  <a:srgbClr val="010000"/>
                </a:solidFill>
                <a:latin typeface="Arial" charset="0"/>
              </a:rPr>
              <a:t>S</a:t>
            </a:r>
            <a:r>
              <a:rPr lang="en-GB" sz="1600" dirty="0">
                <a:solidFill>
                  <a:srgbClr val="010000"/>
                </a:solidFill>
                <a:latin typeface="Arial" charset="0"/>
              </a:rPr>
              <a:t>imulation </a:t>
            </a:r>
            <a:r>
              <a:rPr lang="en-GB" sz="1600" b="1" dirty="0">
                <a:solidFill>
                  <a:srgbClr val="010000"/>
                </a:solidFill>
                <a:latin typeface="Arial" charset="0"/>
              </a:rPr>
              <a:t>C</a:t>
            </a:r>
            <a:r>
              <a:rPr lang="en-GB" sz="1600" dirty="0">
                <a:solidFill>
                  <a:srgbClr val="010000"/>
                </a:solidFill>
                <a:latin typeface="Arial" charset="0"/>
              </a:rPr>
              <a:t>apability </a:t>
            </a:r>
            <a:r>
              <a:rPr lang="en-GB" sz="1600" b="1" dirty="0">
                <a:solidFill>
                  <a:srgbClr val="010000"/>
                </a:solidFill>
                <a:latin typeface="Arial" charset="0"/>
              </a:rPr>
              <a:t>E</a:t>
            </a:r>
            <a:r>
              <a:rPr lang="en-GB" sz="1600" dirty="0">
                <a:solidFill>
                  <a:srgbClr val="010000"/>
                </a:solidFill>
                <a:latin typeface="Arial" charset="0"/>
              </a:rPr>
              <a:t>nabling </a:t>
            </a:r>
            <a:r>
              <a:rPr lang="en-GB" sz="1600" b="1" dirty="0">
                <a:solidFill>
                  <a:srgbClr val="010000"/>
                </a:solidFill>
                <a:latin typeface="Arial" charset="0"/>
              </a:rPr>
              <a:t>N</a:t>
            </a:r>
            <a:r>
              <a:rPr lang="en-GB" sz="1600" dirty="0">
                <a:solidFill>
                  <a:srgbClr val="010000"/>
                </a:solidFill>
                <a:latin typeface="Arial" charset="0"/>
              </a:rPr>
              <a:t>ext </a:t>
            </a:r>
            <a:r>
              <a:rPr lang="en-GB" sz="1600" b="1" dirty="0">
                <a:solidFill>
                  <a:srgbClr val="010000"/>
                </a:solidFill>
                <a:latin typeface="Arial" charset="0"/>
              </a:rPr>
              <a:t>D</a:t>
            </a:r>
            <a:r>
              <a:rPr lang="en-GB" sz="1600" dirty="0">
                <a:solidFill>
                  <a:srgbClr val="010000"/>
                </a:solidFill>
                <a:latin typeface="Arial" charset="0"/>
              </a:rPr>
              <a:t>esign </a:t>
            </a:r>
            <a:r>
              <a:rPr lang="en-GB" sz="1600" b="1" dirty="0">
                <a:solidFill>
                  <a:srgbClr val="010000"/>
                </a:solidFill>
                <a:latin typeface="Arial" charset="0"/>
              </a:rPr>
              <a:t>O</a:t>
            </a:r>
            <a:r>
              <a:rPr lang="en-GB" sz="1600" dirty="0">
                <a:solidFill>
                  <a:srgbClr val="010000"/>
                </a:solidFill>
                <a:latin typeface="Arial" charset="0"/>
              </a:rPr>
              <a:t>ptimisation</a:t>
            </a:r>
          </a:p>
        </p:txBody>
      </p:sp>
      <p:pic>
        <p:nvPicPr>
          <p:cNvPr id="7" name="Picture 14" descr="C:\Home\pcoleman\CEC_FP7 CRESCENDO\Crescendo Presentations\crescendo logo#1-2.jpg"/>
          <p:cNvPicPr>
            <a:picLocks noChangeAspect="1" noChangeArrowheads="1"/>
          </p:cNvPicPr>
          <p:nvPr userDrawn="1"/>
        </p:nvPicPr>
        <p:blipFill>
          <a:blip r:embed="rId3" cstate="print"/>
          <a:srcRect/>
          <a:stretch>
            <a:fillRect/>
          </a:stretch>
        </p:blipFill>
        <p:spPr bwMode="auto">
          <a:xfrm>
            <a:off x="295275" y="201613"/>
            <a:ext cx="2447925" cy="1322387"/>
          </a:xfrm>
          <a:prstGeom prst="rect">
            <a:avLst/>
          </a:prstGeom>
          <a:noFill/>
          <a:ln w="9525">
            <a:noFill/>
            <a:miter lim="800000"/>
            <a:headEnd/>
            <a:tailEnd/>
          </a:ln>
        </p:spPr>
      </p:pic>
      <p:sp>
        <p:nvSpPr>
          <p:cNvPr id="8" name="Line 17"/>
          <p:cNvSpPr>
            <a:spLocks noChangeShapeType="1"/>
          </p:cNvSpPr>
          <p:nvPr userDrawn="1"/>
        </p:nvSpPr>
        <p:spPr bwMode="auto">
          <a:xfrm>
            <a:off x="0" y="6553200"/>
            <a:ext cx="9144000" cy="0"/>
          </a:xfrm>
          <a:prstGeom prst="line">
            <a:avLst/>
          </a:prstGeom>
          <a:noFill/>
          <a:ln w="12700">
            <a:solidFill>
              <a:srgbClr val="000099"/>
            </a:solidFill>
            <a:round/>
            <a:headEnd/>
            <a:tailEnd/>
          </a:ln>
          <a:effectLst/>
        </p:spPr>
        <p:txBody>
          <a:bodyPr wrap="none" anchor="ctr"/>
          <a:lstStyle/>
          <a:p>
            <a:pPr eaLnBrk="0" hangingPunct="0">
              <a:defRPr/>
            </a:pPr>
            <a:endParaRPr lang="en-US" sz="2400">
              <a:solidFill>
                <a:srgbClr val="000000"/>
              </a:solidFill>
              <a:latin typeface="Times New Roman" pitchFamily="18" charset="0"/>
            </a:endParaRPr>
          </a:p>
        </p:txBody>
      </p:sp>
      <p:sp>
        <p:nvSpPr>
          <p:cNvPr id="9" name="Rectangle 20"/>
          <p:cNvSpPr>
            <a:spLocks noChangeArrowheads="1"/>
          </p:cNvSpPr>
          <p:nvPr userDrawn="1"/>
        </p:nvSpPr>
        <p:spPr bwMode="auto">
          <a:xfrm>
            <a:off x="1368425" y="6535738"/>
            <a:ext cx="7956550" cy="336550"/>
          </a:xfrm>
          <a:prstGeom prst="rect">
            <a:avLst/>
          </a:prstGeom>
          <a:noFill/>
          <a:ln w="12700">
            <a:noFill/>
            <a:miter lim="800000"/>
            <a:headEnd/>
            <a:tailEnd/>
          </a:ln>
          <a:effectLst/>
        </p:spPr>
        <p:txBody>
          <a:bodyPr lIns="90488" tIns="44450" rIns="90488" bIns="44450">
            <a:spAutoFit/>
          </a:bodyPr>
          <a:lstStyle/>
          <a:p>
            <a:pPr defTabSz="762000" eaLnBrk="0" hangingPunct="0">
              <a:tabLst>
                <a:tab pos="4005263" algn="r"/>
              </a:tabLst>
              <a:defRPr/>
            </a:pPr>
            <a:r>
              <a:rPr lang="en-GB" sz="800" dirty="0">
                <a:solidFill>
                  <a:srgbClr val="000066"/>
                </a:solidFill>
                <a:latin typeface="Arial" charset="0"/>
                <a:cs typeface="Arial" charset="0"/>
              </a:rPr>
              <a:t>© 2012. This document has been produced under the EC FP7 Grant Agreement 234344.  This document and its contents remain the property of the beneficiaries of the CRESCENDO Consortium and may not be distributed or reproduced without the express written approval of the CRESCENDO Coordinator, Airbus Operations Limited.</a:t>
            </a:r>
            <a:endParaRPr lang="en-GB" sz="800" dirty="0">
              <a:solidFill>
                <a:srgbClr val="000066"/>
              </a:solidFill>
              <a:latin typeface="Arial" charset="0"/>
            </a:endParaRPr>
          </a:p>
        </p:txBody>
      </p:sp>
      <p:sp>
        <p:nvSpPr>
          <p:cNvPr id="10" name="Rectangle 2"/>
          <p:cNvSpPr txBox="1">
            <a:spLocks noChangeArrowheads="1"/>
          </p:cNvSpPr>
          <p:nvPr userDrawn="1"/>
        </p:nvSpPr>
        <p:spPr bwMode="auto">
          <a:xfrm>
            <a:off x="3132138" y="161925"/>
            <a:ext cx="2879725" cy="1466850"/>
          </a:xfrm>
          <a:prstGeom prst="rect">
            <a:avLst/>
          </a:prstGeom>
          <a:noFill/>
          <a:ln w="9525">
            <a:noFill/>
            <a:miter lim="800000"/>
            <a:headEnd/>
            <a:tailEnd/>
          </a:ln>
        </p:spPr>
        <p:txBody>
          <a:bodyPr anchor="ctr"/>
          <a:lstStyle/>
          <a:p>
            <a:pPr algn="ctr" eaLnBrk="0" hangingPunct="0">
              <a:defRPr/>
            </a:pPr>
            <a:r>
              <a:rPr lang="en-GB" sz="1800" b="1" dirty="0">
                <a:solidFill>
                  <a:srgbClr val="0070C0"/>
                </a:solidFill>
                <a:latin typeface="Trebuchet MS" pitchFamily="34" charset="0"/>
                <a:ea typeface="Times New Roman" pitchFamily="18" charset="0"/>
              </a:rPr>
              <a:t>19 to 21 June 2012</a:t>
            </a:r>
          </a:p>
          <a:p>
            <a:pPr algn="ctr" eaLnBrk="0" hangingPunct="0">
              <a:defRPr/>
            </a:pPr>
            <a:r>
              <a:rPr lang="en-GB" sz="1800" b="1" dirty="0">
                <a:solidFill>
                  <a:srgbClr val="0070C0"/>
                </a:solidFill>
                <a:latin typeface="Trebuchet MS" pitchFamily="34" charset="0"/>
                <a:ea typeface="Times New Roman" pitchFamily="18" charset="0"/>
              </a:rPr>
              <a:t> </a:t>
            </a:r>
          </a:p>
          <a:p>
            <a:pPr algn="ctr" eaLnBrk="0" hangingPunct="0">
              <a:defRPr/>
            </a:pPr>
            <a:r>
              <a:rPr lang="en-GB" sz="1800" b="1" dirty="0">
                <a:solidFill>
                  <a:srgbClr val="0070C0"/>
                </a:solidFill>
                <a:latin typeface="Trebuchet MS" pitchFamily="34" charset="0"/>
                <a:ea typeface="Times New Roman" pitchFamily="18" charset="0"/>
              </a:rPr>
              <a:t>METEO FRANCE CIC </a:t>
            </a:r>
          </a:p>
          <a:p>
            <a:pPr algn="ctr" eaLnBrk="0" hangingPunct="0">
              <a:defRPr/>
            </a:pPr>
            <a:r>
              <a:rPr lang="en-GB" sz="1800" b="1" dirty="0">
                <a:solidFill>
                  <a:srgbClr val="0070C0"/>
                </a:solidFill>
                <a:latin typeface="Trebuchet MS" pitchFamily="34" charset="0"/>
                <a:ea typeface="Times New Roman" pitchFamily="18" charset="0"/>
              </a:rPr>
              <a:t>Toulouse</a:t>
            </a:r>
          </a:p>
        </p:txBody>
      </p:sp>
      <p:sp>
        <p:nvSpPr>
          <p:cNvPr id="11" name="Rectangle 1"/>
          <p:cNvSpPr>
            <a:spLocks noChangeArrowheads="1"/>
          </p:cNvSpPr>
          <p:nvPr userDrawn="1"/>
        </p:nvSpPr>
        <p:spPr bwMode="auto">
          <a:xfrm>
            <a:off x="250825" y="2184400"/>
            <a:ext cx="8636000" cy="307975"/>
          </a:xfrm>
          <a:prstGeom prst="rect">
            <a:avLst/>
          </a:prstGeom>
          <a:noFill/>
          <a:ln w="9525">
            <a:noFill/>
            <a:miter lim="800000"/>
            <a:headEnd/>
            <a:tailEnd/>
          </a:ln>
          <a:effectLst/>
        </p:spPr>
        <p:txBody>
          <a:bodyPr wrap="none" anchor="ctr">
            <a:spAutoFit/>
          </a:bodyPr>
          <a:lstStyle/>
          <a:p>
            <a:pPr>
              <a:defRPr/>
            </a:pPr>
            <a:r>
              <a:rPr lang="en-GB" sz="1400" b="1" i="1" dirty="0">
                <a:solidFill>
                  <a:srgbClr val="0070C0"/>
                </a:solidFill>
                <a:latin typeface="Trebuchet MS" pitchFamily="34" charset="0"/>
                <a:ea typeface="Times New Roman" pitchFamily="18" charset="0"/>
              </a:rPr>
              <a:t>“Innovations in collaborative modelling and simulation to deliver the Behavioural Digital Aircraft”</a:t>
            </a:r>
            <a:endParaRPr lang="en-GB" sz="1800" i="1" dirty="0">
              <a:solidFill>
                <a:srgbClr val="0070C0"/>
              </a:solidFill>
            </a:endParaRPr>
          </a:p>
        </p:txBody>
      </p:sp>
      <p:sp>
        <p:nvSpPr>
          <p:cNvPr id="12" name="ZoneTexte 4"/>
          <p:cNvSpPr txBox="1"/>
          <p:nvPr userDrawn="1"/>
        </p:nvSpPr>
        <p:spPr>
          <a:xfrm>
            <a:off x="1619250" y="1095375"/>
            <a:ext cx="1152525" cy="461963"/>
          </a:xfrm>
          <a:prstGeom prst="rect">
            <a:avLst/>
          </a:prstGeom>
          <a:noFill/>
        </p:spPr>
        <p:txBody>
          <a:bodyPr>
            <a:spAutoFit/>
          </a:bodyPr>
          <a:lstStyle/>
          <a:p>
            <a:pPr algn="ctr">
              <a:defRPr/>
            </a:pPr>
            <a:r>
              <a:rPr lang="fr-FR" sz="2400" b="1" dirty="0">
                <a:solidFill>
                  <a:srgbClr val="003366"/>
                </a:solidFill>
                <a:latin typeface="Arial"/>
                <a:cs typeface="Aharoni" pitchFamily="2" charset="-79"/>
              </a:rPr>
              <a:t>forum</a:t>
            </a:r>
          </a:p>
        </p:txBody>
      </p:sp>
      <p:sp>
        <p:nvSpPr>
          <p:cNvPr id="3074" name="Rectangle 2"/>
          <p:cNvSpPr>
            <a:spLocks noGrp="1" noChangeArrowheads="1"/>
          </p:cNvSpPr>
          <p:nvPr>
            <p:ph type="ctrTitle"/>
          </p:nvPr>
        </p:nvSpPr>
        <p:spPr>
          <a:xfrm>
            <a:off x="251520" y="2708920"/>
            <a:ext cx="8640960" cy="1440160"/>
          </a:xfrm>
          <a:noFill/>
        </p:spPr>
        <p:txBody>
          <a:bodyPr/>
          <a:lstStyle>
            <a:lvl1pPr algn="ctr">
              <a:defRPr b="1">
                <a:solidFill>
                  <a:srgbClr val="3333FF"/>
                </a:solidFill>
              </a:defRPr>
            </a:lvl1pPr>
          </a:lstStyle>
          <a:p>
            <a:r>
              <a:rPr lang="en-GB" dirty="0"/>
              <a:t>Click to edit Master title style</a:t>
            </a:r>
          </a:p>
        </p:txBody>
      </p:sp>
      <p:sp>
        <p:nvSpPr>
          <p:cNvPr id="3075" name="Rectangle 3"/>
          <p:cNvSpPr>
            <a:spLocks noGrp="1" noChangeArrowheads="1"/>
          </p:cNvSpPr>
          <p:nvPr>
            <p:ph type="subTitle" idx="1"/>
          </p:nvPr>
        </p:nvSpPr>
        <p:spPr>
          <a:xfrm>
            <a:off x="251520" y="4149080"/>
            <a:ext cx="8640960" cy="1752600"/>
          </a:xfrm>
        </p:spPr>
        <p:txBody>
          <a:bodyPr/>
          <a:lstStyle>
            <a:lvl1pPr marL="0" indent="0" algn="ctr">
              <a:spcBef>
                <a:spcPts val="600"/>
              </a:spcBef>
              <a:spcAft>
                <a:spcPts val="0"/>
              </a:spcAft>
              <a:buFontTx/>
              <a:buNone/>
              <a:defRPr>
                <a:solidFill>
                  <a:srgbClr val="010000"/>
                </a:solidFill>
              </a:defRPr>
            </a:lvl1pPr>
          </a:lstStyle>
          <a:p>
            <a:r>
              <a:rPr lang="en-GB" dirty="0"/>
              <a:t>Click to edit Master subtitle style</a:t>
            </a:r>
          </a:p>
        </p:txBody>
      </p:sp>
    </p:spTree>
    <p:extLst>
      <p:ext uri="{BB962C8B-B14F-4D97-AF65-F5344CB8AC3E}">
        <p14:creationId xmlns:p14="http://schemas.microsoft.com/office/powerpoint/2010/main" val="183790903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560512" y="0"/>
            <a:ext cx="7583488" cy="914400"/>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4417148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560512" y="0"/>
            <a:ext cx="7583488" cy="914400"/>
          </a:xfrm>
        </p:spPr>
        <p:txBody>
          <a:bodyPr/>
          <a:lstStyle/>
          <a:p>
            <a:r>
              <a:rPr lang="en-US" dirty="0" smtClean="0"/>
              <a:t>Click to edit Master title style</a:t>
            </a:r>
            <a:endParaRPr lang="en-US" dirty="0"/>
          </a:p>
        </p:txBody>
      </p:sp>
    </p:spTree>
    <p:extLst>
      <p:ext uri="{BB962C8B-B14F-4D97-AF65-F5344CB8AC3E}">
        <p14:creationId xmlns:p14="http://schemas.microsoft.com/office/powerpoint/2010/main" val="102719017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46363804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11"/>
          <p:cNvSpPr>
            <a:spLocks noChangeArrowheads="1"/>
          </p:cNvSpPr>
          <p:nvPr userDrawn="1"/>
        </p:nvSpPr>
        <p:spPr bwMode="auto">
          <a:xfrm>
            <a:off x="0" y="0"/>
            <a:ext cx="9144000" cy="6858000"/>
          </a:xfrm>
          <a:prstGeom prst="rect">
            <a:avLst/>
          </a:prstGeom>
          <a:gradFill rotWithShape="0">
            <a:gsLst>
              <a:gs pos="0">
                <a:schemeClr val="bg1"/>
              </a:gs>
              <a:gs pos="100000">
                <a:srgbClr val="6699FF"/>
              </a:gs>
            </a:gsLst>
            <a:lin ang="5400000" scaled="1"/>
          </a:gradFill>
          <a:ln w="9525">
            <a:noFill/>
            <a:miter lim="800000"/>
            <a:headEnd/>
            <a:tailEnd/>
          </a:ln>
          <a:effectLst/>
        </p:spPr>
        <p:txBody>
          <a:bodyPr wrap="none" anchor="ctr"/>
          <a:lstStyle/>
          <a:p>
            <a:pPr eaLnBrk="0" hangingPunct="0">
              <a:defRPr/>
            </a:pPr>
            <a:endParaRPr lang="en-US" sz="2400">
              <a:solidFill>
                <a:srgbClr val="000000"/>
              </a:solidFill>
              <a:latin typeface="Times New Roman" pitchFamily="18" charset="0"/>
              <a:ea typeface="+mn-ea"/>
              <a:cs typeface="+mn-cs"/>
            </a:endParaRPr>
          </a:p>
        </p:txBody>
      </p:sp>
      <p:pic>
        <p:nvPicPr>
          <p:cNvPr id="5" name="Picture 12"/>
          <p:cNvPicPr>
            <a:picLocks noChangeAspect="1" noChangeArrowheads="1"/>
          </p:cNvPicPr>
          <p:nvPr userDrawn="1"/>
        </p:nvPicPr>
        <p:blipFill>
          <a:blip r:embed="rId2" cstate="print"/>
          <a:srcRect/>
          <a:stretch>
            <a:fillRect/>
          </a:stretch>
        </p:blipFill>
        <p:spPr bwMode="auto">
          <a:xfrm>
            <a:off x="7315200" y="228600"/>
            <a:ext cx="1525588" cy="1249363"/>
          </a:xfrm>
          <a:prstGeom prst="rect">
            <a:avLst/>
          </a:prstGeom>
          <a:noFill/>
          <a:ln w="9525">
            <a:noFill/>
            <a:miter lim="800000"/>
            <a:headEnd/>
            <a:tailEnd/>
          </a:ln>
        </p:spPr>
      </p:pic>
      <p:sp>
        <p:nvSpPr>
          <p:cNvPr id="6" name="Rectangle 13"/>
          <p:cNvSpPr>
            <a:spLocks noChangeArrowheads="1"/>
          </p:cNvSpPr>
          <p:nvPr userDrawn="1"/>
        </p:nvSpPr>
        <p:spPr bwMode="auto">
          <a:xfrm>
            <a:off x="0" y="1600200"/>
            <a:ext cx="9144000" cy="685800"/>
          </a:xfrm>
          <a:prstGeom prst="rect">
            <a:avLst/>
          </a:prstGeom>
          <a:noFill/>
          <a:ln w="9525">
            <a:noFill/>
            <a:miter lim="800000"/>
            <a:headEnd/>
            <a:tailEnd/>
          </a:ln>
          <a:effectLst/>
        </p:spPr>
        <p:txBody>
          <a:bodyPr wrap="none" anchor="ctr"/>
          <a:lstStyle/>
          <a:p>
            <a:pPr algn="ctr" eaLnBrk="0" hangingPunct="0">
              <a:defRPr/>
            </a:pPr>
            <a:r>
              <a:rPr lang="en-GB" sz="1600" b="1" dirty="0">
                <a:solidFill>
                  <a:srgbClr val="010000"/>
                </a:solidFill>
                <a:latin typeface="Arial"/>
                <a:ea typeface="+mn-ea"/>
                <a:cs typeface="+mn-cs"/>
              </a:rPr>
              <a:t>C</a:t>
            </a:r>
            <a:r>
              <a:rPr lang="en-GB" sz="1600" dirty="0">
                <a:solidFill>
                  <a:srgbClr val="010000"/>
                </a:solidFill>
                <a:latin typeface="Arial"/>
                <a:ea typeface="+mn-ea"/>
                <a:cs typeface="+mn-cs"/>
              </a:rPr>
              <a:t>ollaborative &amp; </a:t>
            </a:r>
            <a:r>
              <a:rPr lang="en-GB" sz="1600" b="1" dirty="0">
                <a:solidFill>
                  <a:srgbClr val="010000"/>
                </a:solidFill>
                <a:latin typeface="Arial"/>
                <a:ea typeface="+mn-ea"/>
                <a:cs typeface="+mn-cs"/>
              </a:rPr>
              <a:t>R</a:t>
            </a:r>
            <a:r>
              <a:rPr lang="en-GB" sz="1600" dirty="0">
                <a:solidFill>
                  <a:srgbClr val="010000"/>
                </a:solidFill>
                <a:latin typeface="Arial"/>
                <a:ea typeface="+mn-ea"/>
                <a:cs typeface="+mn-cs"/>
              </a:rPr>
              <a:t>obust </a:t>
            </a:r>
            <a:r>
              <a:rPr lang="en-GB" sz="1600" b="1" dirty="0">
                <a:solidFill>
                  <a:srgbClr val="010000"/>
                </a:solidFill>
                <a:latin typeface="Arial"/>
                <a:ea typeface="+mn-ea"/>
                <a:cs typeface="+mn-cs"/>
              </a:rPr>
              <a:t>E</a:t>
            </a:r>
            <a:r>
              <a:rPr lang="en-GB" sz="1600" dirty="0">
                <a:solidFill>
                  <a:srgbClr val="010000"/>
                </a:solidFill>
                <a:latin typeface="Arial"/>
                <a:ea typeface="+mn-ea"/>
                <a:cs typeface="+mn-cs"/>
              </a:rPr>
              <a:t>ngineering using </a:t>
            </a:r>
            <a:r>
              <a:rPr lang="en-GB" sz="1600" b="1" dirty="0">
                <a:solidFill>
                  <a:srgbClr val="010000"/>
                </a:solidFill>
                <a:latin typeface="Arial"/>
                <a:ea typeface="+mn-ea"/>
                <a:cs typeface="+mn-cs"/>
              </a:rPr>
              <a:t>S</a:t>
            </a:r>
            <a:r>
              <a:rPr lang="en-GB" sz="1600" dirty="0">
                <a:solidFill>
                  <a:srgbClr val="010000"/>
                </a:solidFill>
                <a:latin typeface="Arial"/>
                <a:ea typeface="+mn-ea"/>
                <a:cs typeface="+mn-cs"/>
              </a:rPr>
              <a:t>imulation </a:t>
            </a:r>
            <a:r>
              <a:rPr lang="en-GB" sz="1600" b="1" dirty="0">
                <a:solidFill>
                  <a:srgbClr val="010000"/>
                </a:solidFill>
                <a:latin typeface="Arial"/>
                <a:ea typeface="+mn-ea"/>
                <a:cs typeface="+mn-cs"/>
              </a:rPr>
              <a:t>C</a:t>
            </a:r>
            <a:r>
              <a:rPr lang="en-GB" sz="1600" dirty="0">
                <a:solidFill>
                  <a:srgbClr val="010000"/>
                </a:solidFill>
                <a:latin typeface="Arial"/>
                <a:ea typeface="+mn-ea"/>
                <a:cs typeface="+mn-cs"/>
              </a:rPr>
              <a:t>apability </a:t>
            </a:r>
            <a:r>
              <a:rPr lang="en-GB" sz="1600" b="1" dirty="0">
                <a:solidFill>
                  <a:srgbClr val="010000"/>
                </a:solidFill>
                <a:latin typeface="Arial"/>
                <a:ea typeface="+mn-ea"/>
                <a:cs typeface="+mn-cs"/>
              </a:rPr>
              <a:t>E</a:t>
            </a:r>
            <a:r>
              <a:rPr lang="en-GB" sz="1600" dirty="0">
                <a:solidFill>
                  <a:srgbClr val="010000"/>
                </a:solidFill>
                <a:latin typeface="Arial"/>
                <a:ea typeface="+mn-ea"/>
                <a:cs typeface="+mn-cs"/>
              </a:rPr>
              <a:t>nabling </a:t>
            </a:r>
            <a:r>
              <a:rPr lang="en-GB" sz="1600" b="1" dirty="0">
                <a:solidFill>
                  <a:srgbClr val="010000"/>
                </a:solidFill>
                <a:latin typeface="Arial"/>
                <a:ea typeface="+mn-ea"/>
                <a:cs typeface="+mn-cs"/>
              </a:rPr>
              <a:t>N</a:t>
            </a:r>
            <a:r>
              <a:rPr lang="en-GB" sz="1600" dirty="0">
                <a:solidFill>
                  <a:srgbClr val="010000"/>
                </a:solidFill>
                <a:latin typeface="Arial"/>
                <a:ea typeface="+mn-ea"/>
                <a:cs typeface="+mn-cs"/>
              </a:rPr>
              <a:t>ext </a:t>
            </a:r>
            <a:r>
              <a:rPr lang="en-GB" sz="1600" b="1" dirty="0">
                <a:solidFill>
                  <a:srgbClr val="010000"/>
                </a:solidFill>
                <a:latin typeface="Arial"/>
                <a:ea typeface="+mn-ea"/>
                <a:cs typeface="+mn-cs"/>
              </a:rPr>
              <a:t>D</a:t>
            </a:r>
            <a:r>
              <a:rPr lang="en-GB" sz="1600" dirty="0">
                <a:solidFill>
                  <a:srgbClr val="010000"/>
                </a:solidFill>
                <a:latin typeface="Arial"/>
                <a:ea typeface="+mn-ea"/>
                <a:cs typeface="+mn-cs"/>
              </a:rPr>
              <a:t>esign </a:t>
            </a:r>
            <a:r>
              <a:rPr lang="en-GB" sz="1600" b="1" dirty="0">
                <a:solidFill>
                  <a:srgbClr val="010000"/>
                </a:solidFill>
                <a:latin typeface="Arial"/>
                <a:ea typeface="+mn-ea"/>
                <a:cs typeface="+mn-cs"/>
              </a:rPr>
              <a:t>O</a:t>
            </a:r>
            <a:r>
              <a:rPr lang="en-GB" sz="1600" dirty="0">
                <a:solidFill>
                  <a:srgbClr val="010000"/>
                </a:solidFill>
                <a:latin typeface="Arial"/>
                <a:ea typeface="+mn-ea"/>
                <a:cs typeface="+mn-cs"/>
              </a:rPr>
              <a:t>ptimisation</a:t>
            </a:r>
          </a:p>
        </p:txBody>
      </p:sp>
      <p:pic>
        <p:nvPicPr>
          <p:cNvPr id="7" name="Picture 14" descr="C:\Home\pcoleman\CEC_FP7 CRESCENDO\Crescendo Presentations\crescendo logo#1-2.jpg"/>
          <p:cNvPicPr>
            <a:picLocks noChangeAspect="1" noChangeArrowheads="1"/>
          </p:cNvPicPr>
          <p:nvPr userDrawn="1"/>
        </p:nvPicPr>
        <p:blipFill>
          <a:blip r:embed="rId3" cstate="print"/>
          <a:srcRect/>
          <a:stretch>
            <a:fillRect/>
          </a:stretch>
        </p:blipFill>
        <p:spPr bwMode="auto">
          <a:xfrm>
            <a:off x="295275" y="201613"/>
            <a:ext cx="2447925" cy="1322387"/>
          </a:xfrm>
          <a:prstGeom prst="rect">
            <a:avLst/>
          </a:prstGeom>
          <a:noFill/>
          <a:ln w="9525">
            <a:noFill/>
            <a:miter lim="800000"/>
            <a:headEnd/>
            <a:tailEnd/>
          </a:ln>
        </p:spPr>
      </p:pic>
      <p:sp>
        <p:nvSpPr>
          <p:cNvPr id="8" name="Line 17"/>
          <p:cNvSpPr>
            <a:spLocks noChangeShapeType="1"/>
          </p:cNvSpPr>
          <p:nvPr userDrawn="1"/>
        </p:nvSpPr>
        <p:spPr bwMode="auto">
          <a:xfrm>
            <a:off x="0" y="6553200"/>
            <a:ext cx="9144000" cy="0"/>
          </a:xfrm>
          <a:prstGeom prst="line">
            <a:avLst/>
          </a:prstGeom>
          <a:noFill/>
          <a:ln w="12700">
            <a:solidFill>
              <a:srgbClr val="000099"/>
            </a:solidFill>
            <a:round/>
            <a:headEnd/>
            <a:tailEnd/>
          </a:ln>
          <a:effectLst/>
        </p:spPr>
        <p:txBody>
          <a:bodyPr wrap="none" anchor="ctr"/>
          <a:lstStyle/>
          <a:p>
            <a:pPr eaLnBrk="0" hangingPunct="0">
              <a:defRPr/>
            </a:pPr>
            <a:endParaRPr lang="en-US" sz="2400">
              <a:solidFill>
                <a:srgbClr val="000000"/>
              </a:solidFill>
              <a:latin typeface="Times New Roman" pitchFamily="18" charset="0"/>
              <a:ea typeface="+mn-ea"/>
              <a:cs typeface="+mn-cs"/>
            </a:endParaRPr>
          </a:p>
        </p:txBody>
      </p:sp>
      <p:sp>
        <p:nvSpPr>
          <p:cNvPr id="9" name="Rectangle 20"/>
          <p:cNvSpPr>
            <a:spLocks noChangeArrowheads="1"/>
          </p:cNvSpPr>
          <p:nvPr userDrawn="1"/>
        </p:nvSpPr>
        <p:spPr bwMode="auto">
          <a:xfrm>
            <a:off x="1368425" y="6535738"/>
            <a:ext cx="7956550" cy="336550"/>
          </a:xfrm>
          <a:prstGeom prst="rect">
            <a:avLst/>
          </a:prstGeom>
          <a:noFill/>
          <a:ln w="12700">
            <a:noFill/>
            <a:miter lim="800000"/>
            <a:headEnd/>
            <a:tailEnd/>
          </a:ln>
          <a:effectLst/>
        </p:spPr>
        <p:txBody>
          <a:bodyPr lIns="90488" tIns="44450" rIns="90488" bIns="44450">
            <a:spAutoFit/>
          </a:bodyPr>
          <a:lstStyle/>
          <a:p>
            <a:pPr defTabSz="762000" eaLnBrk="0" hangingPunct="0">
              <a:tabLst>
                <a:tab pos="4005263" algn="r"/>
              </a:tabLst>
              <a:defRPr/>
            </a:pPr>
            <a:r>
              <a:rPr lang="en-GB" sz="800" dirty="0">
                <a:solidFill>
                  <a:srgbClr val="000066"/>
                </a:solidFill>
                <a:latin typeface="Arial"/>
                <a:ea typeface="+mn-ea"/>
                <a:cs typeface="Arial" charset="0"/>
              </a:rPr>
              <a:t>© 2012. This document has been produced under the EC FP7 Grant Agreement 234344.  This document and its contents remain the property of the beneficiaries of the CRESCENDO Consortium and may not be distributed or reproduced without the express written approval of the CRESCENDO Coordinator, Airbus Operations Limited.</a:t>
            </a:r>
            <a:endParaRPr lang="en-GB" sz="800" dirty="0">
              <a:solidFill>
                <a:srgbClr val="000066"/>
              </a:solidFill>
              <a:latin typeface="Arial"/>
              <a:ea typeface="+mn-ea"/>
              <a:cs typeface="+mn-cs"/>
            </a:endParaRPr>
          </a:p>
        </p:txBody>
      </p:sp>
      <p:sp>
        <p:nvSpPr>
          <p:cNvPr id="11" name="Rectangle 1"/>
          <p:cNvSpPr>
            <a:spLocks noChangeArrowheads="1"/>
          </p:cNvSpPr>
          <p:nvPr userDrawn="1"/>
        </p:nvSpPr>
        <p:spPr bwMode="auto">
          <a:xfrm>
            <a:off x="250825" y="2184400"/>
            <a:ext cx="8636000" cy="307975"/>
          </a:xfrm>
          <a:prstGeom prst="rect">
            <a:avLst/>
          </a:prstGeom>
          <a:noFill/>
          <a:ln w="9525">
            <a:noFill/>
            <a:miter lim="800000"/>
            <a:headEnd/>
            <a:tailEnd/>
          </a:ln>
          <a:effectLst/>
        </p:spPr>
        <p:txBody>
          <a:bodyPr wrap="none" anchor="ctr">
            <a:spAutoFit/>
          </a:bodyPr>
          <a:lstStyle/>
          <a:p>
            <a:pPr>
              <a:defRPr/>
            </a:pPr>
            <a:r>
              <a:rPr lang="en-GB" sz="1400" b="1" i="1" dirty="0">
                <a:solidFill>
                  <a:srgbClr val="0070C0"/>
                </a:solidFill>
                <a:latin typeface="Trebuchet MS" pitchFamily="34" charset="0"/>
                <a:ea typeface="Times New Roman" pitchFamily="18" charset="0"/>
              </a:rPr>
              <a:t>“Innovations in collaborative modelling and simulation to deliver the Behavioural Digital Aircraft”</a:t>
            </a:r>
            <a:endParaRPr lang="en-GB" sz="1800" i="1" dirty="0">
              <a:solidFill>
                <a:srgbClr val="0070C0"/>
              </a:solidFill>
              <a:latin typeface="Arial"/>
              <a:ea typeface="+mn-ea"/>
            </a:endParaRPr>
          </a:p>
        </p:txBody>
      </p:sp>
      <p:sp>
        <p:nvSpPr>
          <p:cNvPr id="3074" name="Rectangle 2"/>
          <p:cNvSpPr>
            <a:spLocks noGrp="1" noChangeArrowheads="1"/>
          </p:cNvSpPr>
          <p:nvPr>
            <p:ph type="ctrTitle"/>
          </p:nvPr>
        </p:nvSpPr>
        <p:spPr>
          <a:xfrm>
            <a:off x="251520" y="2708920"/>
            <a:ext cx="8640960" cy="1440160"/>
          </a:xfrm>
          <a:noFill/>
        </p:spPr>
        <p:txBody>
          <a:bodyPr/>
          <a:lstStyle>
            <a:lvl1pPr algn="ctr">
              <a:defRPr b="1">
                <a:solidFill>
                  <a:srgbClr val="3333FF"/>
                </a:solidFill>
              </a:defRPr>
            </a:lvl1pPr>
          </a:lstStyle>
          <a:p>
            <a:r>
              <a:rPr lang="en-GB" dirty="0"/>
              <a:t>Click to edit Master title style</a:t>
            </a:r>
          </a:p>
        </p:txBody>
      </p:sp>
      <p:sp>
        <p:nvSpPr>
          <p:cNvPr id="3075" name="Rectangle 3"/>
          <p:cNvSpPr>
            <a:spLocks noGrp="1" noChangeArrowheads="1"/>
          </p:cNvSpPr>
          <p:nvPr>
            <p:ph type="subTitle" idx="1"/>
          </p:nvPr>
        </p:nvSpPr>
        <p:spPr>
          <a:xfrm>
            <a:off x="251520" y="4149080"/>
            <a:ext cx="8640960" cy="1752600"/>
          </a:xfrm>
        </p:spPr>
        <p:txBody>
          <a:bodyPr/>
          <a:lstStyle>
            <a:lvl1pPr marL="0" indent="0" algn="ctr">
              <a:spcBef>
                <a:spcPts val="600"/>
              </a:spcBef>
              <a:spcAft>
                <a:spcPts val="0"/>
              </a:spcAft>
              <a:buFontTx/>
              <a:buNone/>
              <a:defRPr>
                <a:solidFill>
                  <a:srgbClr val="010000"/>
                </a:solidFill>
              </a:defRPr>
            </a:lvl1pPr>
          </a:lstStyle>
          <a:p>
            <a:r>
              <a:rPr lang="en-GB" dirty="0"/>
              <a:t>Click to edit Master subtitle style</a:t>
            </a:r>
          </a:p>
        </p:txBody>
      </p:sp>
      <p:sp>
        <p:nvSpPr>
          <p:cNvPr id="13" name="Rectangle 7"/>
          <p:cNvSpPr>
            <a:spLocks noChangeArrowheads="1"/>
          </p:cNvSpPr>
          <p:nvPr userDrawn="1"/>
        </p:nvSpPr>
        <p:spPr bwMode="auto">
          <a:xfrm>
            <a:off x="76200" y="6553200"/>
            <a:ext cx="1447800" cy="304800"/>
          </a:xfrm>
          <a:prstGeom prst="rect">
            <a:avLst/>
          </a:prstGeom>
          <a:noFill/>
          <a:ln w="9525">
            <a:noFill/>
            <a:miter lim="800000"/>
            <a:headEnd/>
            <a:tailEnd/>
          </a:ln>
        </p:spPr>
        <p:txBody>
          <a:bodyPr wrap="none" anchor="ctr"/>
          <a:lstStyle/>
          <a:p>
            <a:pPr eaLnBrk="0" hangingPunct="0"/>
            <a:r>
              <a:rPr lang="en-GB" sz="800" b="1" dirty="0">
                <a:solidFill>
                  <a:srgbClr val="000066"/>
                </a:solidFill>
                <a:latin typeface="Arial"/>
                <a:ea typeface="+mn-ea"/>
                <a:cs typeface="+mn-cs"/>
              </a:rPr>
              <a:t>PUBLIC</a:t>
            </a:r>
          </a:p>
        </p:txBody>
      </p:sp>
    </p:spTree>
    <p:extLst>
      <p:ext uri="{BB962C8B-B14F-4D97-AF65-F5344CB8AC3E}">
        <p14:creationId xmlns:p14="http://schemas.microsoft.com/office/powerpoint/2010/main" val="2651357701"/>
      </p:ext>
    </p:extLst>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560512" y="0"/>
            <a:ext cx="7583488" cy="914400"/>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2871289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560512" y="0"/>
            <a:ext cx="7583488" cy="914400"/>
          </a:xfrm>
        </p:spPr>
        <p:txBody>
          <a:bodyPr/>
          <a:lstStyle/>
          <a:p>
            <a:r>
              <a:rPr lang="en-US" dirty="0" smtClean="0"/>
              <a:t>Click to edit Master title style</a:t>
            </a:r>
            <a:endParaRPr lang="en-US" dirty="0"/>
          </a:p>
        </p:txBody>
      </p:sp>
    </p:spTree>
    <p:extLst>
      <p:ext uri="{BB962C8B-B14F-4D97-AF65-F5344CB8AC3E}">
        <p14:creationId xmlns:p14="http://schemas.microsoft.com/office/powerpoint/2010/main" val="251747672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7468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5.jpeg"/></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37.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image" Target="../media/image8.jpeg"/><Relationship Id="rId5" Type="http://schemas.openxmlformats.org/officeDocument/2006/relationships/theme" Target="../theme/theme4.xml"/><Relationship Id="rId4" Type="http://schemas.openxmlformats.org/officeDocument/2006/relationships/slideLayout" Target="../slideLayouts/slideLayout38.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41.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image" Target="../media/image8.jpeg"/><Relationship Id="rId5" Type="http://schemas.openxmlformats.org/officeDocument/2006/relationships/theme" Target="../theme/theme5.xml"/><Relationship Id="rId4"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33400" y="163513"/>
            <a:ext cx="8077200" cy="74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Rectangle 3"/>
          <p:cNvSpPr>
            <a:spLocks noGrp="1" noChangeArrowheads="1"/>
          </p:cNvSpPr>
          <p:nvPr>
            <p:ph type="body" idx="1"/>
          </p:nvPr>
        </p:nvSpPr>
        <p:spPr bwMode="auto">
          <a:xfrm>
            <a:off x="533400" y="908050"/>
            <a:ext cx="8077200" cy="511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pic>
        <p:nvPicPr>
          <p:cNvPr id="1028" name="Picture 16" descr="Huvud"/>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6173788"/>
            <a:ext cx="9144000" cy="68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1" name="Picture 17" descr="eurostep RGB"/>
          <p:cNvPicPr>
            <a:picLocks noChangeAspect="1" noChangeArrowheads="1"/>
          </p:cNvPicPr>
          <p:nvPr/>
        </p:nvPicPr>
        <p:blipFill>
          <a:blip r:embed="rId14"/>
          <a:stretch>
            <a:fillRect/>
          </a:stretch>
        </p:blipFill>
        <p:spPr bwMode="auto">
          <a:xfrm>
            <a:off x="461963" y="6099175"/>
            <a:ext cx="1920875" cy="436563"/>
          </a:xfrm>
          <a:prstGeom prst="rect">
            <a:avLst/>
          </a:prstGeom>
          <a:noFill/>
          <a:ln w="9525">
            <a:noFill/>
            <a:miter lim="800000"/>
            <a:headEnd/>
            <a:tailEnd/>
          </a:ln>
          <a:effectLst>
            <a:outerShdw dist="12700" dir="16200000" algn="ctr" rotWithShape="0">
              <a:schemeClr val="bg1"/>
            </a:outerShdw>
          </a:effectLst>
        </p:spPr>
      </p:pic>
      <p:pic>
        <p:nvPicPr>
          <p:cNvPr id="1042" name="Picture 18" descr="SAS logo RGB"/>
          <p:cNvPicPr>
            <a:picLocks noChangeAspect="1" noChangeArrowheads="1"/>
          </p:cNvPicPr>
          <p:nvPr/>
        </p:nvPicPr>
        <p:blipFill>
          <a:blip r:embed="rId15"/>
          <a:stretch>
            <a:fillRect/>
          </a:stretch>
        </p:blipFill>
        <p:spPr bwMode="auto">
          <a:xfrm>
            <a:off x="7092950" y="6092825"/>
            <a:ext cx="1520825" cy="454025"/>
          </a:xfrm>
          <a:prstGeom prst="rect">
            <a:avLst/>
          </a:prstGeom>
          <a:noFill/>
          <a:ln w="9525">
            <a:noFill/>
            <a:miter lim="800000"/>
            <a:headEnd/>
            <a:tailEnd/>
          </a:ln>
          <a:effectLst>
            <a:outerShdw dist="12699" dir="5400000" algn="ctr" rotWithShape="0">
              <a:srgbClr val="808080">
                <a:alpha val="50000"/>
              </a:srgbClr>
            </a:outerShdw>
          </a:effectLst>
        </p:spPr>
      </p:pic>
      <p:sp>
        <p:nvSpPr>
          <p:cNvPr id="1043" name="Rectangle 19"/>
          <p:cNvSpPr>
            <a:spLocks noChangeArrowheads="1"/>
          </p:cNvSpPr>
          <p:nvPr/>
        </p:nvSpPr>
        <p:spPr bwMode="auto">
          <a:xfrm>
            <a:off x="3700463" y="6216650"/>
            <a:ext cx="1851025" cy="184150"/>
          </a:xfrm>
          <a:prstGeom prst="rect">
            <a:avLst/>
          </a:prstGeom>
          <a:noFill/>
          <a:ln w="9525">
            <a:noFill/>
            <a:miter lim="800000"/>
            <a:headEnd/>
            <a:tailEnd/>
          </a:ln>
        </p:spPr>
        <p:txBody>
          <a:bodyPr wrap="none">
            <a:spAutoFit/>
          </a:bodyPr>
          <a:lstStyle/>
          <a:p>
            <a:pPr>
              <a:spcBef>
                <a:spcPct val="20000"/>
              </a:spcBef>
              <a:defRPr/>
            </a:pPr>
            <a:r>
              <a:rPr lang="en-US" sz="600" dirty="0">
                <a:latin typeface="Arial" charset="0"/>
                <a:ea typeface="ＭＳ Ｐゴシック" pitchFamily="100" charset="-128"/>
                <a:cs typeface="Arial" charset="0"/>
              </a:rPr>
              <a:t>C O P Y R I G H T   E U R O S T E P   G R O U P</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fontAlgn="base" hangingPunct="1">
        <a:spcBef>
          <a:spcPct val="0"/>
        </a:spcBef>
        <a:spcAft>
          <a:spcPct val="0"/>
        </a:spcAft>
        <a:defRPr sz="3500">
          <a:solidFill>
            <a:schemeClr val="tx1"/>
          </a:solidFill>
          <a:latin typeface="+mj-lt"/>
          <a:ea typeface="+mj-ea"/>
          <a:cs typeface="+mj-cs"/>
        </a:defRPr>
      </a:lvl1pPr>
      <a:lvl2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2pPr>
      <a:lvl3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3pPr>
      <a:lvl4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4pPr>
      <a:lvl5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5pPr>
      <a:lvl6pPr marL="4572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6pPr>
      <a:lvl7pPr marL="9144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7pPr>
      <a:lvl8pPr marL="13716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8pPr>
      <a:lvl9pPr marL="18288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9pPr>
    </p:titleStyle>
    <p:bodyStyle>
      <a:lvl1pPr marL="342900" indent="-342900" algn="l" rtl="0" eaLnBrk="1" fontAlgn="base" hangingPunct="1">
        <a:spcBef>
          <a:spcPct val="20000"/>
        </a:spcBef>
        <a:spcAft>
          <a:spcPct val="0"/>
        </a:spcAft>
        <a:buClr>
          <a:schemeClr val="tx2"/>
        </a:buClr>
        <a:buFont typeface="Tahoma" pitchFamily="34" charset="0"/>
        <a:buChar char="»"/>
        <a:defRPr sz="2000">
          <a:solidFill>
            <a:schemeClr val="tx1"/>
          </a:solidFill>
          <a:latin typeface="Arial"/>
          <a:ea typeface="+mn-ea"/>
          <a:cs typeface="Arial"/>
        </a:defRPr>
      </a:lvl1pPr>
      <a:lvl2pPr marL="742950" indent="-285750" algn="l" rtl="0" eaLnBrk="1" fontAlgn="base" hangingPunct="1">
        <a:spcBef>
          <a:spcPct val="20000"/>
        </a:spcBef>
        <a:spcAft>
          <a:spcPct val="0"/>
        </a:spcAft>
        <a:buClr>
          <a:schemeClr val="tx2"/>
        </a:buClr>
        <a:buFont typeface="Arial" pitchFamily="34" charset="0"/>
        <a:buChar char="−"/>
        <a:defRPr sz="2000">
          <a:solidFill>
            <a:schemeClr val="tx1"/>
          </a:solidFill>
          <a:latin typeface="Arial"/>
          <a:ea typeface="+mn-ea"/>
          <a:cs typeface="Arial"/>
        </a:defRPr>
      </a:lvl2pPr>
      <a:lvl3pPr marL="1143000" indent="-228600" algn="l" rtl="0" eaLnBrk="1" fontAlgn="base" hangingPunct="1">
        <a:spcBef>
          <a:spcPct val="20000"/>
        </a:spcBef>
        <a:spcAft>
          <a:spcPct val="0"/>
        </a:spcAft>
        <a:buClr>
          <a:schemeClr val="tx2"/>
        </a:buClr>
        <a:buFont typeface="Tahoma" pitchFamily="34" charset="0"/>
        <a:buChar char="»"/>
        <a:defRPr sz="2000">
          <a:solidFill>
            <a:schemeClr val="tx1"/>
          </a:solidFill>
          <a:latin typeface="Arial"/>
          <a:ea typeface="+mn-ea"/>
          <a:cs typeface="Arial"/>
        </a:defRPr>
      </a:lvl3pPr>
      <a:lvl4pPr marL="1600200" indent="-228600" algn="l" rtl="0" eaLnBrk="1" fontAlgn="base" hangingPunct="1">
        <a:spcBef>
          <a:spcPct val="20000"/>
        </a:spcBef>
        <a:spcAft>
          <a:spcPct val="0"/>
        </a:spcAft>
        <a:buClr>
          <a:schemeClr val="tx2"/>
        </a:buClr>
        <a:buFont typeface="Arial" pitchFamily="34" charset="0"/>
        <a:buChar char="−"/>
        <a:defRPr sz="2000">
          <a:solidFill>
            <a:schemeClr val="tx1"/>
          </a:solidFill>
          <a:latin typeface="Arial"/>
          <a:ea typeface="+mn-ea"/>
          <a:cs typeface="Arial"/>
        </a:defRPr>
      </a:lvl4pPr>
      <a:lvl5pPr marL="2057400" indent="-228600" algn="l" rtl="0" eaLnBrk="1" fontAlgn="base" hangingPunct="1">
        <a:spcBef>
          <a:spcPct val="20000"/>
        </a:spcBef>
        <a:spcAft>
          <a:spcPct val="0"/>
        </a:spcAft>
        <a:buClr>
          <a:schemeClr val="tx2"/>
        </a:buClr>
        <a:buFont typeface="Tahoma" pitchFamily="34" charset="0"/>
        <a:buChar char="»"/>
        <a:defRPr sz="2000">
          <a:solidFill>
            <a:schemeClr val="tx1"/>
          </a:solidFill>
          <a:latin typeface="Arial"/>
          <a:ea typeface="+mn-ea"/>
          <a:cs typeface="Arial"/>
        </a:defRPr>
      </a:lvl5pPr>
      <a:lvl6pPr marL="2514600" indent="-228600" algn="l" rtl="0" eaLnBrk="1" fontAlgn="base" hangingPunct="1">
        <a:spcBef>
          <a:spcPct val="20000"/>
        </a:spcBef>
        <a:spcAft>
          <a:spcPct val="0"/>
        </a:spcAft>
        <a:buChar char="»"/>
        <a:defRPr sz="2000" i="1">
          <a:solidFill>
            <a:schemeClr val="tx1"/>
          </a:solidFill>
          <a:latin typeface="+mn-lt"/>
          <a:ea typeface="+mn-ea"/>
        </a:defRPr>
      </a:lvl6pPr>
      <a:lvl7pPr marL="2971800" indent="-228600" algn="l" rtl="0" eaLnBrk="1" fontAlgn="base" hangingPunct="1">
        <a:spcBef>
          <a:spcPct val="20000"/>
        </a:spcBef>
        <a:spcAft>
          <a:spcPct val="0"/>
        </a:spcAft>
        <a:buChar char="»"/>
        <a:defRPr sz="2000" i="1">
          <a:solidFill>
            <a:schemeClr val="tx1"/>
          </a:solidFill>
          <a:latin typeface="+mn-lt"/>
          <a:ea typeface="+mn-ea"/>
        </a:defRPr>
      </a:lvl7pPr>
      <a:lvl8pPr marL="3429000" indent="-228600" algn="l" rtl="0" eaLnBrk="1" fontAlgn="base" hangingPunct="1">
        <a:spcBef>
          <a:spcPct val="20000"/>
        </a:spcBef>
        <a:spcAft>
          <a:spcPct val="0"/>
        </a:spcAft>
        <a:buChar char="»"/>
        <a:defRPr sz="2000" i="1">
          <a:solidFill>
            <a:schemeClr val="tx1"/>
          </a:solidFill>
          <a:latin typeface="+mn-lt"/>
          <a:ea typeface="+mn-ea"/>
        </a:defRPr>
      </a:lvl8pPr>
      <a:lvl9pPr marL="3886200" indent="-228600" algn="l" rtl="0" eaLnBrk="1" fontAlgn="base" hangingPunct="1">
        <a:spcBef>
          <a:spcPct val="20000"/>
        </a:spcBef>
        <a:spcAft>
          <a:spcPct val="0"/>
        </a:spcAft>
        <a:buChar char="»"/>
        <a:defRPr sz="2000" i="1">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33400" y="163513"/>
            <a:ext cx="8077200" cy="74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Rectangle 3"/>
          <p:cNvSpPr>
            <a:spLocks noGrp="1" noChangeArrowheads="1"/>
          </p:cNvSpPr>
          <p:nvPr>
            <p:ph type="body" idx="1"/>
          </p:nvPr>
        </p:nvSpPr>
        <p:spPr bwMode="auto">
          <a:xfrm>
            <a:off x="533400" y="908050"/>
            <a:ext cx="8077200" cy="511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pic>
        <p:nvPicPr>
          <p:cNvPr id="1028" name="Picture 16" descr="Huvud"/>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6173788"/>
            <a:ext cx="9144000" cy="68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1" name="Picture 17" descr="eurostep RGB"/>
          <p:cNvPicPr>
            <a:picLocks noChangeAspect="1" noChangeArrowheads="1"/>
          </p:cNvPicPr>
          <p:nvPr/>
        </p:nvPicPr>
        <p:blipFill>
          <a:blip r:embed="rId14"/>
          <a:stretch>
            <a:fillRect/>
          </a:stretch>
        </p:blipFill>
        <p:spPr bwMode="auto">
          <a:xfrm>
            <a:off x="461963" y="6099175"/>
            <a:ext cx="1920875" cy="436563"/>
          </a:xfrm>
          <a:prstGeom prst="rect">
            <a:avLst/>
          </a:prstGeom>
          <a:noFill/>
          <a:ln w="9525">
            <a:noFill/>
            <a:miter lim="800000"/>
            <a:headEnd/>
            <a:tailEnd/>
          </a:ln>
          <a:effectLst>
            <a:outerShdw dist="12700" dir="16200000" algn="ctr" rotWithShape="0">
              <a:schemeClr val="bg1"/>
            </a:outerShdw>
          </a:effectLst>
        </p:spPr>
      </p:pic>
      <p:pic>
        <p:nvPicPr>
          <p:cNvPr id="1042" name="Picture 18" descr="SAS logo RGB"/>
          <p:cNvPicPr>
            <a:picLocks noChangeAspect="1" noChangeArrowheads="1"/>
          </p:cNvPicPr>
          <p:nvPr/>
        </p:nvPicPr>
        <p:blipFill>
          <a:blip r:embed="rId15"/>
          <a:stretch>
            <a:fillRect/>
          </a:stretch>
        </p:blipFill>
        <p:spPr bwMode="auto">
          <a:xfrm>
            <a:off x="7092950" y="6092825"/>
            <a:ext cx="1520825" cy="454025"/>
          </a:xfrm>
          <a:prstGeom prst="rect">
            <a:avLst/>
          </a:prstGeom>
          <a:noFill/>
          <a:ln w="9525">
            <a:noFill/>
            <a:miter lim="800000"/>
            <a:headEnd/>
            <a:tailEnd/>
          </a:ln>
          <a:effectLst>
            <a:outerShdw dist="12699" dir="5400000" algn="ctr" rotWithShape="0">
              <a:srgbClr val="808080">
                <a:alpha val="50000"/>
              </a:srgbClr>
            </a:outerShdw>
          </a:effectLst>
        </p:spPr>
      </p:pic>
      <p:sp>
        <p:nvSpPr>
          <p:cNvPr id="1043" name="Rectangle 19"/>
          <p:cNvSpPr>
            <a:spLocks noChangeArrowheads="1"/>
          </p:cNvSpPr>
          <p:nvPr/>
        </p:nvSpPr>
        <p:spPr bwMode="auto">
          <a:xfrm>
            <a:off x="3700463" y="6216650"/>
            <a:ext cx="1851025" cy="184150"/>
          </a:xfrm>
          <a:prstGeom prst="rect">
            <a:avLst/>
          </a:prstGeom>
          <a:noFill/>
          <a:ln w="9525">
            <a:noFill/>
            <a:miter lim="800000"/>
            <a:headEnd/>
            <a:tailEnd/>
          </a:ln>
        </p:spPr>
        <p:txBody>
          <a:bodyPr wrap="none">
            <a:spAutoFit/>
          </a:bodyPr>
          <a:lstStyle/>
          <a:p>
            <a:pPr>
              <a:spcBef>
                <a:spcPct val="20000"/>
              </a:spcBef>
              <a:defRPr/>
            </a:pPr>
            <a:r>
              <a:rPr lang="en-US" sz="600" dirty="0">
                <a:solidFill>
                  <a:srgbClr val="172982"/>
                </a:solidFill>
                <a:latin typeface="Arial" charset="0"/>
                <a:ea typeface="ＭＳ Ｐゴシック" pitchFamily="100" charset="-128"/>
                <a:cs typeface="Arial" charset="0"/>
              </a:rPr>
              <a:t>C O P Y R I G H T   E U R O S T E P   G R O U P</a:t>
            </a:r>
          </a:p>
        </p:txBody>
      </p:sp>
    </p:spTree>
    <p:extLst>
      <p:ext uri="{BB962C8B-B14F-4D97-AF65-F5344CB8AC3E}">
        <p14:creationId xmlns:p14="http://schemas.microsoft.com/office/powerpoint/2010/main" val="152880952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fontAlgn="base" hangingPunct="1">
        <a:spcBef>
          <a:spcPct val="0"/>
        </a:spcBef>
        <a:spcAft>
          <a:spcPct val="0"/>
        </a:spcAft>
        <a:defRPr sz="3500">
          <a:solidFill>
            <a:schemeClr val="tx1"/>
          </a:solidFill>
          <a:latin typeface="+mj-lt"/>
          <a:ea typeface="+mj-ea"/>
          <a:cs typeface="+mj-cs"/>
        </a:defRPr>
      </a:lvl1pPr>
      <a:lvl2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2pPr>
      <a:lvl3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3pPr>
      <a:lvl4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4pPr>
      <a:lvl5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5pPr>
      <a:lvl6pPr marL="4572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6pPr>
      <a:lvl7pPr marL="9144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7pPr>
      <a:lvl8pPr marL="13716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8pPr>
      <a:lvl9pPr marL="18288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9pPr>
    </p:titleStyle>
    <p:bodyStyle>
      <a:lvl1pPr marL="342900" indent="-342900" algn="l" rtl="0" eaLnBrk="1" fontAlgn="base" hangingPunct="1">
        <a:spcBef>
          <a:spcPct val="20000"/>
        </a:spcBef>
        <a:spcAft>
          <a:spcPct val="0"/>
        </a:spcAft>
        <a:buClr>
          <a:schemeClr val="tx2"/>
        </a:buClr>
        <a:buFont typeface="Tahoma" pitchFamily="34" charset="0"/>
        <a:buChar char="»"/>
        <a:defRPr sz="2000">
          <a:solidFill>
            <a:schemeClr val="tx1"/>
          </a:solidFill>
          <a:latin typeface="Arial"/>
          <a:ea typeface="+mn-ea"/>
          <a:cs typeface="Arial"/>
        </a:defRPr>
      </a:lvl1pPr>
      <a:lvl2pPr marL="742950" indent="-285750" algn="l" rtl="0" eaLnBrk="1" fontAlgn="base" hangingPunct="1">
        <a:spcBef>
          <a:spcPct val="20000"/>
        </a:spcBef>
        <a:spcAft>
          <a:spcPct val="0"/>
        </a:spcAft>
        <a:buClr>
          <a:schemeClr val="tx2"/>
        </a:buClr>
        <a:buFont typeface="Arial" pitchFamily="34" charset="0"/>
        <a:buChar char="−"/>
        <a:defRPr sz="2000">
          <a:solidFill>
            <a:schemeClr val="tx1"/>
          </a:solidFill>
          <a:latin typeface="Arial"/>
          <a:ea typeface="+mn-ea"/>
          <a:cs typeface="Arial"/>
        </a:defRPr>
      </a:lvl2pPr>
      <a:lvl3pPr marL="1143000" indent="-228600" algn="l" rtl="0" eaLnBrk="1" fontAlgn="base" hangingPunct="1">
        <a:spcBef>
          <a:spcPct val="20000"/>
        </a:spcBef>
        <a:spcAft>
          <a:spcPct val="0"/>
        </a:spcAft>
        <a:buClr>
          <a:schemeClr val="tx2"/>
        </a:buClr>
        <a:buFont typeface="Tahoma" pitchFamily="34" charset="0"/>
        <a:buChar char="»"/>
        <a:defRPr sz="2000">
          <a:solidFill>
            <a:schemeClr val="tx1"/>
          </a:solidFill>
          <a:latin typeface="Arial"/>
          <a:ea typeface="+mn-ea"/>
          <a:cs typeface="Arial"/>
        </a:defRPr>
      </a:lvl3pPr>
      <a:lvl4pPr marL="1600200" indent="-228600" algn="l" rtl="0" eaLnBrk="1" fontAlgn="base" hangingPunct="1">
        <a:spcBef>
          <a:spcPct val="20000"/>
        </a:spcBef>
        <a:spcAft>
          <a:spcPct val="0"/>
        </a:spcAft>
        <a:buClr>
          <a:schemeClr val="tx2"/>
        </a:buClr>
        <a:buFont typeface="Arial" pitchFamily="34" charset="0"/>
        <a:buChar char="−"/>
        <a:defRPr sz="2000">
          <a:solidFill>
            <a:schemeClr val="tx1"/>
          </a:solidFill>
          <a:latin typeface="Arial"/>
          <a:ea typeface="+mn-ea"/>
          <a:cs typeface="Arial"/>
        </a:defRPr>
      </a:lvl4pPr>
      <a:lvl5pPr marL="2057400" indent="-228600" algn="l" rtl="0" eaLnBrk="1" fontAlgn="base" hangingPunct="1">
        <a:spcBef>
          <a:spcPct val="20000"/>
        </a:spcBef>
        <a:spcAft>
          <a:spcPct val="0"/>
        </a:spcAft>
        <a:buClr>
          <a:schemeClr val="tx2"/>
        </a:buClr>
        <a:buFont typeface="Tahoma" pitchFamily="34" charset="0"/>
        <a:buChar char="»"/>
        <a:defRPr sz="2000">
          <a:solidFill>
            <a:schemeClr val="tx1"/>
          </a:solidFill>
          <a:latin typeface="Arial"/>
          <a:ea typeface="+mn-ea"/>
          <a:cs typeface="Arial"/>
        </a:defRPr>
      </a:lvl5pPr>
      <a:lvl6pPr marL="2514600" indent="-228600" algn="l" rtl="0" eaLnBrk="1" fontAlgn="base" hangingPunct="1">
        <a:spcBef>
          <a:spcPct val="20000"/>
        </a:spcBef>
        <a:spcAft>
          <a:spcPct val="0"/>
        </a:spcAft>
        <a:buChar char="»"/>
        <a:defRPr sz="2000" i="1">
          <a:solidFill>
            <a:schemeClr val="tx1"/>
          </a:solidFill>
          <a:latin typeface="+mn-lt"/>
          <a:ea typeface="+mn-ea"/>
        </a:defRPr>
      </a:lvl6pPr>
      <a:lvl7pPr marL="2971800" indent="-228600" algn="l" rtl="0" eaLnBrk="1" fontAlgn="base" hangingPunct="1">
        <a:spcBef>
          <a:spcPct val="20000"/>
        </a:spcBef>
        <a:spcAft>
          <a:spcPct val="0"/>
        </a:spcAft>
        <a:buChar char="»"/>
        <a:defRPr sz="2000" i="1">
          <a:solidFill>
            <a:schemeClr val="tx1"/>
          </a:solidFill>
          <a:latin typeface="+mn-lt"/>
          <a:ea typeface="+mn-ea"/>
        </a:defRPr>
      </a:lvl7pPr>
      <a:lvl8pPr marL="3429000" indent="-228600" algn="l" rtl="0" eaLnBrk="1" fontAlgn="base" hangingPunct="1">
        <a:spcBef>
          <a:spcPct val="20000"/>
        </a:spcBef>
        <a:spcAft>
          <a:spcPct val="0"/>
        </a:spcAft>
        <a:buChar char="»"/>
        <a:defRPr sz="2000" i="1">
          <a:solidFill>
            <a:schemeClr val="tx1"/>
          </a:solidFill>
          <a:latin typeface="+mn-lt"/>
          <a:ea typeface="+mn-ea"/>
        </a:defRPr>
      </a:lvl8pPr>
      <a:lvl9pPr marL="3886200" indent="-228600" algn="l" rtl="0" eaLnBrk="1" fontAlgn="base" hangingPunct="1">
        <a:spcBef>
          <a:spcPct val="20000"/>
        </a:spcBef>
        <a:spcAft>
          <a:spcPct val="0"/>
        </a:spcAft>
        <a:buChar char="»"/>
        <a:defRPr sz="2000" i="1">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7"/>
          <p:cNvSpPr>
            <a:spLocks noGrp="1" noChangeArrowheads="1"/>
          </p:cNvSpPr>
          <p:nvPr>
            <p:ph type="title"/>
          </p:nvPr>
        </p:nvSpPr>
        <p:spPr bwMode="auto">
          <a:xfrm>
            <a:off x="1524000" y="0"/>
            <a:ext cx="7620000" cy="914400"/>
          </a:xfrm>
          <a:prstGeom prst="rect">
            <a:avLst/>
          </a:prstGeom>
          <a:solidFill>
            <a:srgbClr val="6699FF"/>
          </a:solid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br>
              <a:rPr lang="en-GB" smtClean="0"/>
            </a:br>
            <a:endParaRPr lang="en-GB" smtClean="0"/>
          </a:p>
        </p:txBody>
      </p:sp>
      <p:sp>
        <p:nvSpPr>
          <p:cNvPr id="1027" name="Rectangle 8"/>
          <p:cNvSpPr>
            <a:spLocks noGrp="1" noChangeArrowheads="1"/>
          </p:cNvSpPr>
          <p:nvPr>
            <p:ph type="body" idx="1"/>
          </p:nvPr>
        </p:nvSpPr>
        <p:spPr bwMode="auto">
          <a:xfrm>
            <a:off x="304800" y="1066800"/>
            <a:ext cx="8534400" cy="5334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a:p>
            <a:pPr lvl="4"/>
            <a:endParaRPr lang="en-GB" smtClean="0"/>
          </a:p>
        </p:txBody>
      </p:sp>
      <p:sp>
        <p:nvSpPr>
          <p:cNvPr id="1034" name="Line 10"/>
          <p:cNvSpPr>
            <a:spLocks noChangeShapeType="1"/>
          </p:cNvSpPr>
          <p:nvPr/>
        </p:nvSpPr>
        <p:spPr bwMode="auto">
          <a:xfrm>
            <a:off x="4572000" y="6553200"/>
            <a:ext cx="0" cy="304800"/>
          </a:xfrm>
          <a:prstGeom prst="line">
            <a:avLst/>
          </a:prstGeom>
          <a:noFill/>
          <a:ln w="12700">
            <a:solidFill>
              <a:srgbClr val="000066"/>
            </a:solidFill>
            <a:round/>
            <a:headEnd/>
            <a:tailEnd/>
          </a:ln>
          <a:effectLst/>
        </p:spPr>
        <p:txBody>
          <a:bodyPr wrap="none" anchor="ctr"/>
          <a:lstStyle/>
          <a:p>
            <a:pPr eaLnBrk="0" hangingPunct="0">
              <a:defRPr/>
            </a:pPr>
            <a:endParaRPr lang="en-US" sz="2400">
              <a:solidFill>
                <a:srgbClr val="000000"/>
              </a:solidFill>
              <a:latin typeface="Times New Roman" pitchFamily="18" charset="0"/>
            </a:endParaRPr>
          </a:p>
        </p:txBody>
      </p:sp>
      <p:sp>
        <p:nvSpPr>
          <p:cNvPr id="1035" name="Line 11"/>
          <p:cNvSpPr>
            <a:spLocks noChangeShapeType="1"/>
          </p:cNvSpPr>
          <p:nvPr/>
        </p:nvSpPr>
        <p:spPr bwMode="auto">
          <a:xfrm>
            <a:off x="0" y="6553200"/>
            <a:ext cx="9144000" cy="0"/>
          </a:xfrm>
          <a:prstGeom prst="line">
            <a:avLst/>
          </a:prstGeom>
          <a:noFill/>
          <a:ln w="12700">
            <a:solidFill>
              <a:srgbClr val="000066"/>
            </a:solidFill>
            <a:round/>
            <a:headEnd/>
            <a:tailEnd/>
          </a:ln>
          <a:effectLst/>
        </p:spPr>
        <p:txBody>
          <a:bodyPr wrap="none" anchor="ctr"/>
          <a:lstStyle/>
          <a:p>
            <a:pPr eaLnBrk="0" hangingPunct="0">
              <a:defRPr/>
            </a:pPr>
            <a:endParaRPr lang="en-US" sz="2400">
              <a:solidFill>
                <a:srgbClr val="000000"/>
              </a:solidFill>
              <a:latin typeface="Times New Roman" pitchFamily="18" charset="0"/>
            </a:endParaRPr>
          </a:p>
        </p:txBody>
      </p:sp>
      <p:pic>
        <p:nvPicPr>
          <p:cNvPr id="1030" name="Picture 16" descr="C:\Home\pcoleman\CEC_FP7 CRESCENDO\Crescendo Presentations\crescendo logo#1-2.jpg"/>
          <p:cNvPicPr>
            <a:picLocks noChangeAspect="1" noChangeArrowheads="1"/>
          </p:cNvPicPr>
          <p:nvPr/>
        </p:nvPicPr>
        <p:blipFill>
          <a:blip r:embed="rId14" cstate="print"/>
          <a:srcRect/>
          <a:stretch>
            <a:fillRect/>
          </a:stretch>
        </p:blipFill>
        <p:spPr bwMode="auto">
          <a:xfrm>
            <a:off x="0" y="42863"/>
            <a:ext cx="1471613" cy="795337"/>
          </a:xfrm>
          <a:prstGeom prst="rect">
            <a:avLst/>
          </a:prstGeom>
          <a:noFill/>
          <a:ln w="9525">
            <a:noFill/>
            <a:miter lim="800000"/>
            <a:headEnd/>
            <a:tailEnd/>
          </a:ln>
        </p:spPr>
      </p:pic>
      <p:sp>
        <p:nvSpPr>
          <p:cNvPr id="1042" name="Rectangle 18"/>
          <p:cNvSpPr>
            <a:spLocks noChangeArrowheads="1"/>
          </p:cNvSpPr>
          <p:nvPr/>
        </p:nvSpPr>
        <p:spPr bwMode="auto">
          <a:xfrm>
            <a:off x="76200" y="6553200"/>
            <a:ext cx="2133600" cy="304800"/>
          </a:xfrm>
          <a:prstGeom prst="rect">
            <a:avLst/>
          </a:prstGeom>
          <a:noFill/>
          <a:ln w="9525">
            <a:noFill/>
            <a:miter lim="800000"/>
            <a:headEnd/>
            <a:tailEnd/>
          </a:ln>
          <a:effectLst/>
        </p:spPr>
        <p:txBody>
          <a:bodyPr wrap="none" anchor="ctr"/>
          <a:lstStyle/>
          <a:p>
            <a:pPr eaLnBrk="0" hangingPunct="0">
              <a:defRPr/>
            </a:pPr>
            <a:r>
              <a:rPr lang="en-GB" sz="800" b="1" dirty="0" smtClean="0">
                <a:solidFill>
                  <a:srgbClr val="000066"/>
                </a:solidFill>
                <a:latin typeface="Arial" charset="0"/>
              </a:rPr>
              <a:t>PUBLIC</a:t>
            </a:r>
            <a:endParaRPr lang="en-GB" sz="800" b="1" dirty="0">
              <a:solidFill>
                <a:srgbClr val="000066"/>
              </a:solidFill>
              <a:latin typeface="Arial" charset="0"/>
            </a:endParaRPr>
          </a:p>
        </p:txBody>
      </p:sp>
      <p:sp>
        <p:nvSpPr>
          <p:cNvPr id="2" name="Rectangle 18"/>
          <p:cNvSpPr>
            <a:spLocks noChangeArrowheads="1"/>
          </p:cNvSpPr>
          <p:nvPr/>
        </p:nvSpPr>
        <p:spPr bwMode="auto">
          <a:xfrm>
            <a:off x="2411413" y="6553200"/>
            <a:ext cx="2133600" cy="304800"/>
          </a:xfrm>
          <a:prstGeom prst="rect">
            <a:avLst/>
          </a:prstGeom>
          <a:noFill/>
          <a:ln w="9525">
            <a:noFill/>
            <a:miter lim="800000"/>
            <a:headEnd/>
            <a:tailEnd/>
          </a:ln>
          <a:effectLst/>
        </p:spPr>
        <p:txBody>
          <a:bodyPr wrap="none" anchor="ctr"/>
          <a:lstStyle/>
          <a:p>
            <a:pPr algn="r" eaLnBrk="0" hangingPunct="0"/>
            <a:endParaRPr lang="en-GB" sz="800" dirty="0">
              <a:solidFill>
                <a:srgbClr val="000066"/>
              </a:solidFill>
              <a:latin typeface="Arial" charset="0"/>
            </a:endParaRPr>
          </a:p>
        </p:txBody>
      </p:sp>
      <p:sp>
        <p:nvSpPr>
          <p:cNvPr id="3" name="Rectangle 18"/>
          <p:cNvSpPr>
            <a:spLocks noChangeArrowheads="1"/>
          </p:cNvSpPr>
          <p:nvPr/>
        </p:nvSpPr>
        <p:spPr bwMode="auto">
          <a:xfrm>
            <a:off x="4572000" y="6553200"/>
            <a:ext cx="2133600" cy="304800"/>
          </a:xfrm>
          <a:prstGeom prst="rect">
            <a:avLst/>
          </a:prstGeom>
          <a:noFill/>
          <a:ln w="9525">
            <a:noFill/>
            <a:miter lim="800000"/>
            <a:headEnd/>
            <a:tailEnd/>
          </a:ln>
          <a:effectLst/>
        </p:spPr>
        <p:txBody>
          <a:bodyPr wrap="none" anchor="ctr"/>
          <a:lstStyle/>
          <a:p>
            <a:pPr eaLnBrk="0" hangingPunct="0"/>
            <a:endParaRPr lang="en-GB" sz="800" dirty="0">
              <a:solidFill>
                <a:srgbClr val="000066"/>
              </a:solidFill>
              <a:latin typeface="Arial" charset="0"/>
            </a:endParaRPr>
          </a:p>
        </p:txBody>
      </p:sp>
      <p:sp>
        <p:nvSpPr>
          <p:cNvPr id="4" name="Rectangle 18"/>
          <p:cNvSpPr>
            <a:spLocks noChangeArrowheads="1"/>
          </p:cNvSpPr>
          <p:nvPr/>
        </p:nvSpPr>
        <p:spPr bwMode="auto">
          <a:xfrm>
            <a:off x="7010400" y="6553200"/>
            <a:ext cx="2133600" cy="304800"/>
          </a:xfrm>
          <a:prstGeom prst="rect">
            <a:avLst/>
          </a:prstGeom>
          <a:noFill/>
          <a:ln w="9525">
            <a:noFill/>
            <a:miter lim="800000"/>
            <a:headEnd/>
            <a:tailEnd/>
          </a:ln>
          <a:effectLst/>
        </p:spPr>
        <p:txBody>
          <a:bodyPr wrap="none" anchor="ctr"/>
          <a:lstStyle/>
          <a:p>
            <a:pPr algn="r" eaLnBrk="0" hangingPunct="0"/>
            <a:r>
              <a:rPr lang="en-GB" sz="800">
                <a:solidFill>
                  <a:srgbClr val="000066"/>
                </a:solidFill>
                <a:latin typeface="Arial" charset="0"/>
              </a:rPr>
              <a:t>Page </a:t>
            </a:r>
            <a:fld id="{D250CE40-5606-4170-B0B7-39FE814F13BC}" type="slidenum">
              <a:rPr lang="en-GB" sz="800">
                <a:solidFill>
                  <a:srgbClr val="000066"/>
                </a:solidFill>
                <a:latin typeface="Arial" charset="0"/>
              </a:rPr>
              <a:pPr algn="r" eaLnBrk="0" hangingPunct="0"/>
              <a:t>‹#›</a:t>
            </a:fld>
            <a:endParaRPr lang="en-GB" sz="800">
              <a:solidFill>
                <a:srgbClr val="000066"/>
              </a:solidFill>
              <a:latin typeface="Arial" charset="0"/>
            </a:endParaRPr>
          </a:p>
        </p:txBody>
      </p:sp>
    </p:spTree>
    <p:extLst>
      <p:ext uri="{BB962C8B-B14F-4D97-AF65-F5344CB8AC3E}">
        <p14:creationId xmlns:p14="http://schemas.microsoft.com/office/powerpoint/2010/main" val="279468816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timing>
    <p:tnLst>
      <p:par>
        <p:cTn id="1" dur="indefinite" restart="never" nodeType="tmRoot"/>
      </p:par>
    </p:tnLst>
  </p:timing>
  <p:hf hdr="0"/>
  <p:txStyles>
    <p:titleStyle>
      <a:lvl1pPr algn="l" rtl="0" eaLnBrk="0" fontAlgn="base" hangingPunct="0">
        <a:spcBef>
          <a:spcPct val="0"/>
        </a:spcBef>
        <a:spcAft>
          <a:spcPct val="0"/>
        </a:spcAft>
        <a:defRPr sz="2400">
          <a:solidFill>
            <a:srgbClr val="000066"/>
          </a:solidFill>
          <a:latin typeface="+mj-lt"/>
          <a:ea typeface="+mj-ea"/>
          <a:cs typeface="+mj-cs"/>
        </a:defRPr>
      </a:lvl1pPr>
      <a:lvl2pPr algn="l" rtl="0" eaLnBrk="0" fontAlgn="base" hangingPunct="0">
        <a:spcBef>
          <a:spcPct val="0"/>
        </a:spcBef>
        <a:spcAft>
          <a:spcPct val="0"/>
        </a:spcAft>
        <a:defRPr sz="2400">
          <a:solidFill>
            <a:srgbClr val="000066"/>
          </a:solidFill>
          <a:latin typeface="Arial" charset="0"/>
        </a:defRPr>
      </a:lvl2pPr>
      <a:lvl3pPr algn="l" rtl="0" eaLnBrk="0" fontAlgn="base" hangingPunct="0">
        <a:spcBef>
          <a:spcPct val="0"/>
        </a:spcBef>
        <a:spcAft>
          <a:spcPct val="0"/>
        </a:spcAft>
        <a:defRPr sz="2400">
          <a:solidFill>
            <a:srgbClr val="000066"/>
          </a:solidFill>
          <a:latin typeface="Arial" charset="0"/>
        </a:defRPr>
      </a:lvl3pPr>
      <a:lvl4pPr algn="l" rtl="0" eaLnBrk="0" fontAlgn="base" hangingPunct="0">
        <a:spcBef>
          <a:spcPct val="0"/>
        </a:spcBef>
        <a:spcAft>
          <a:spcPct val="0"/>
        </a:spcAft>
        <a:defRPr sz="2400">
          <a:solidFill>
            <a:srgbClr val="000066"/>
          </a:solidFill>
          <a:latin typeface="Arial" charset="0"/>
        </a:defRPr>
      </a:lvl4pPr>
      <a:lvl5pPr algn="l" rtl="0" eaLnBrk="0" fontAlgn="base" hangingPunct="0">
        <a:spcBef>
          <a:spcPct val="0"/>
        </a:spcBef>
        <a:spcAft>
          <a:spcPct val="0"/>
        </a:spcAft>
        <a:defRPr sz="2400">
          <a:solidFill>
            <a:srgbClr val="000066"/>
          </a:solidFill>
          <a:latin typeface="Arial" charset="0"/>
        </a:defRPr>
      </a:lvl5pPr>
      <a:lvl6pPr marL="457200" algn="l" rtl="0" eaLnBrk="0" fontAlgn="base" hangingPunct="0">
        <a:spcBef>
          <a:spcPct val="0"/>
        </a:spcBef>
        <a:spcAft>
          <a:spcPct val="0"/>
        </a:spcAft>
        <a:defRPr sz="2400">
          <a:solidFill>
            <a:srgbClr val="000066"/>
          </a:solidFill>
          <a:latin typeface="Arial" charset="0"/>
        </a:defRPr>
      </a:lvl6pPr>
      <a:lvl7pPr marL="914400" algn="l" rtl="0" eaLnBrk="0" fontAlgn="base" hangingPunct="0">
        <a:spcBef>
          <a:spcPct val="0"/>
        </a:spcBef>
        <a:spcAft>
          <a:spcPct val="0"/>
        </a:spcAft>
        <a:defRPr sz="2400">
          <a:solidFill>
            <a:srgbClr val="000066"/>
          </a:solidFill>
          <a:latin typeface="Arial" charset="0"/>
        </a:defRPr>
      </a:lvl7pPr>
      <a:lvl8pPr marL="1371600" algn="l" rtl="0" eaLnBrk="0" fontAlgn="base" hangingPunct="0">
        <a:spcBef>
          <a:spcPct val="0"/>
        </a:spcBef>
        <a:spcAft>
          <a:spcPct val="0"/>
        </a:spcAft>
        <a:defRPr sz="2400">
          <a:solidFill>
            <a:srgbClr val="000066"/>
          </a:solidFill>
          <a:latin typeface="Arial" charset="0"/>
        </a:defRPr>
      </a:lvl8pPr>
      <a:lvl9pPr marL="1828800" algn="l" rtl="0" eaLnBrk="0" fontAlgn="base" hangingPunct="0">
        <a:spcBef>
          <a:spcPct val="0"/>
        </a:spcBef>
        <a:spcAft>
          <a:spcPct val="0"/>
        </a:spcAft>
        <a:defRPr sz="2400">
          <a:solidFill>
            <a:srgbClr val="000066"/>
          </a:solidFill>
          <a:latin typeface="Arial" charset="0"/>
        </a:defRPr>
      </a:lvl9pPr>
    </p:titleStyle>
    <p:bodyStyle>
      <a:lvl1pPr marL="342900" indent="-342900" algn="l" rtl="0" eaLnBrk="0" fontAlgn="base" hangingPunct="0">
        <a:spcBef>
          <a:spcPct val="20000"/>
        </a:spcBef>
        <a:spcAft>
          <a:spcPct val="0"/>
        </a:spcAft>
        <a:buChar char="•"/>
        <a:defRPr sz="2000" b="1">
          <a:solidFill>
            <a:srgbClr val="000066"/>
          </a:solidFill>
          <a:latin typeface="+mn-lt"/>
          <a:ea typeface="+mn-ea"/>
          <a:cs typeface="+mn-cs"/>
        </a:defRPr>
      </a:lvl1pPr>
      <a:lvl2pPr marL="742950" indent="-285750" algn="l" rtl="0" eaLnBrk="0" fontAlgn="base" hangingPunct="0">
        <a:spcBef>
          <a:spcPct val="20000"/>
        </a:spcBef>
        <a:spcAft>
          <a:spcPct val="0"/>
        </a:spcAft>
        <a:buChar char="–"/>
        <a:defRPr sz="2000">
          <a:solidFill>
            <a:srgbClr val="3333FF"/>
          </a:solidFill>
          <a:latin typeface="+mn-lt"/>
        </a:defRPr>
      </a:lvl2pPr>
      <a:lvl3pPr marL="1143000" indent="-228600" algn="l" rtl="0" eaLnBrk="0" fontAlgn="base" hangingPunct="0">
        <a:spcBef>
          <a:spcPct val="20000"/>
        </a:spcBef>
        <a:spcAft>
          <a:spcPct val="0"/>
        </a:spcAft>
        <a:buChar char="•"/>
        <a:defRPr b="1">
          <a:solidFill>
            <a:srgbClr val="000000"/>
          </a:solidFill>
          <a:latin typeface="+mn-lt"/>
        </a:defRPr>
      </a:lvl3pPr>
      <a:lvl4pPr marL="1600200" indent="-228600" algn="l" rtl="0" eaLnBrk="0" fontAlgn="base" hangingPunct="0">
        <a:spcBef>
          <a:spcPct val="20000"/>
        </a:spcBef>
        <a:spcAft>
          <a:spcPct val="0"/>
        </a:spcAft>
        <a:buChar char="–"/>
        <a:defRPr sz="1600">
          <a:solidFill>
            <a:srgbClr val="010000"/>
          </a:solidFill>
          <a:latin typeface="+mn-lt"/>
        </a:defRPr>
      </a:lvl4pPr>
      <a:lvl5pPr marL="2057400" indent="-228600" algn="l" rtl="0" eaLnBrk="0" fontAlgn="base" hangingPunct="0">
        <a:spcBef>
          <a:spcPct val="20000"/>
        </a:spcBef>
        <a:spcAft>
          <a:spcPct val="0"/>
        </a:spcAft>
        <a:buChar char="»"/>
        <a:defRPr sz="1600">
          <a:solidFill>
            <a:schemeClr val="tx1"/>
          </a:solidFill>
          <a:latin typeface="+mn-lt"/>
        </a:defRPr>
      </a:lvl5pPr>
      <a:lvl6pPr marL="2514600" indent="-228600" algn="l" rtl="0" eaLnBrk="0" fontAlgn="base" hangingPunct="0">
        <a:spcBef>
          <a:spcPct val="20000"/>
        </a:spcBef>
        <a:spcAft>
          <a:spcPct val="0"/>
        </a:spcAft>
        <a:buChar char="»"/>
        <a:defRPr sz="1600">
          <a:solidFill>
            <a:schemeClr val="tx1"/>
          </a:solidFill>
          <a:latin typeface="+mn-lt"/>
        </a:defRPr>
      </a:lvl6pPr>
      <a:lvl7pPr marL="2971800" indent="-228600" algn="l" rtl="0" eaLnBrk="0" fontAlgn="base" hangingPunct="0">
        <a:spcBef>
          <a:spcPct val="20000"/>
        </a:spcBef>
        <a:spcAft>
          <a:spcPct val="0"/>
        </a:spcAft>
        <a:buChar char="»"/>
        <a:defRPr sz="1600">
          <a:solidFill>
            <a:schemeClr val="tx1"/>
          </a:solidFill>
          <a:latin typeface="+mn-lt"/>
        </a:defRPr>
      </a:lvl7pPr>
      <a:lvl8pPr marL="3429000" indent="-228600" algn="l" rtl="0" eaLnBrk="0" fontAlgn="base" hangingPunct="0">
        <a:spcBef>
          <a:spcPct val="20000"/>
        </a:spcBef>
        <a:spcAft>
          <a:spcPct val="0"/>
        </a:spcAft>
        <a:buChar char="»"/>
        <a:defRPr sz="1600">
          <a:solidFill>
            <a:schemeClr val="tx1"/>
          </a:solidFill>
          <a:latin typeface="+mn-lt"/>
        </a:defRPr>
      </a:lvl8pPr>
      <a:lvl9pPr marL="3886200" indent="-228600" algn="l" rtl="0" eaLnBrk="0" fontAlgn="base" hangingPunct="0">
        <a:spcBef>
          <a:spcPct val="20000"/>
        </a:spcBef>
        <a:spcAft>
          <a:spcPct val="0"/>
        </a:spcAft>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7"/>
          <p:cNvSpPr>
            <a:spLocks noGrp="1" noChangeArrowheads="1"/>
          </p:cNvSpPr>
          <p:nvPr>
            <p:ph type="title"/>
          </p:nvPr>
        </p:nvSpPr>
        <p:spPr bwMode="auto">
          <a:xfrm>
            <a:off x="1619250" y="0"/>
            <a:ext cx="7524750" cy="914400"/>
          </a:xfrm>
          <a:prstGeom prst="rect">
            <a:avLst/>
          </a:prstGeom>
          <a:solidFill>
            <a:srgbClr val="6699FF"/>
          </a:solid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027" name="Rectangle 8"/>
          <p:cNvSpPr>
            <a:spLocks noGrp="1" noChangeArrowheads="1"/>
          </p:cNvSpPr>
          <p:nvPr>
            <p:ph type="body" idx="1"/>
          </p:nvPr>
        </p:nvSpPr>
        <p:spPr bwMode="auto">
          <a:xfrm>
            <a:off x="304800" y="1066800"/>
            <a:ext cx="8534400" cy="5334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a:p>
            <a:pPr lvl="4"/>
            <a:endParaRPr lang="en-GB" smtClean="0"/>
          </a:p>
        </p:txBody>
      </p:sp>
      <p:sp>
        <p:nvSpPr>
          <p:cNvPr id="1034" name="Line 10"/>
          <p:cNvSpPr>
            <a:spLocks noChangeShapeType="1"/>
          </p:cNvSpPr>
          <p:nvPr/>
        </p:nvSpPr>
        <p:spPr bwMode="auto">
          <a:xfrm>
            <a:off x="4572000" y="6553200"/>
            <a:ext cx="0" cy="304800"/>
          </a:xfrm>
          <a:prstGeom prst="line">
            <a:avLst/>
          </a:prstGeom>
          <a:noFill/>
          <a:ln w="12700">
            <a:solidFill>
              <a:srgbClr val="000066"/>
            </a:solidFill>
            <a:round/>
            <a:headEnd/>
            <a:tailEnd/>
          </a:ln>
          <a:effectLst/>
        </p:spPr>
        <p:txBody>
          <a:bodyPr wrap="none" anchor="ctr"/>
          <a:lstStyle/>
          <a:p>
            <a:pPr eaLnBrk="0" hangingPunct="0">
              <a:defRPr/>
            </a:pPr>
            <a:endParaRPr lang="en-US" sz="2400">
              <a:solidFill>
                <a:srgbClr val="000000"/>
              </a:solidFill>
              <a:latin typeface="Times New Roman" pitchFamily="18" charset="0"/>
            </a:endParaRPr>
          </a:p>
        </p:txBody>
      </p:sp>
      <p:sp>
        <p:nvSpPr>
          <p:cNvPr id="1035" name="Line 11"/>
          <p:cNvSpPr>
            <a:spLocks noChangeShapeType="1"/>
          </p:cNvSpPr>
          <p:nvPr/>
        </p:nvSpPr>
        <p:spPr bwMode="auto">
          <a:xfrm>
            <a:off x="0" y="6553200"/>
            <a:ext cx="9144000" cy="0"/>
          </a:xfrm>
          <a:prstGeom prst="line">
            <a:avLst/>
          </a:prstGeom>
          <a:noFill/>
          <a:ln w="12700">
            <a:solidFill>
              <a:srgbClr val="000066"/>
            </a:solidFill>
            <a:round/>
            <a:headEnd/>
            <a:tailEnd/>
          </a:ln>
          <a:effectLst/>
        </p:spPr>
        <p:txBody>
          <a:bodyPr wrap="none" anchor="ctr"/>
          <a:lstStyle/>
          <a:p>
            <a:pPr eaLnBrk="0" hangingPunct="0">
              <a:defRPr/>
            </a:pPr>
            <a:endParaRPr lang="en-US" sz="2400">
              <a:solidFill>
                <a:srgbClr val="000000"/>
              </a:solidFill>
              <a:latin typeface="Times New Roman" pitchFamily="18" charset="0"/>
            </a:endParaRPr>
          </a:p>
        </p:txBody>
      </p:sp>
      <p:sp>
        <p:nvSpPr>
          <p:cNvPr id="1042" name="Rectangle 18"/>
          <p:cNvSpPr>
            <a:spLocks noChangeArrowheads="1"/>
          </p:cNvSpPr>
          <p:nvPr/>
        </p:nvSpPr>
        <p:spPr bwMode="auto">
          <a:xfrm>
            <a:off x="76200" y="6553200"/>
            <a:ext cx="2133600" cy="304800"/>
          </a:xfrm>
          <a:prstGeom prst="rect">
            <a:avLst/>
          </a:prstGeom>
          <a:noFill/>
          <a:ln w="9525">
            <a:noFill/>
            <a:miter lim="800000"/>
            <a:headEnd/>
            <a:tailEnd/>
          </a:ln>
          <a:effectLst/>
        </p:spPr>
        <p:txBody>
          <a:bodyPr wrap="none" anchor="ctr"/>
          <a:lstStyle/>
          <a:p>
            <a:pPr eaLnBrk="0" hangingPunct="0">
              <a:defRPr/>
            </a:pPr>
            <a:r>
              <a:rPr lang="en-GB" sz="800" dirty="0">
                <a:solidFill>
                  <a:srgbClr val="000066"/>
                </a:solidFill>
                <a:latin typeface="Arial" charset="0"/>
              </a:rPr>
              <a:t>CONFIDENTIAL – APPROVED FOR FORUM </a:t>
            </a:r>
          </a:p>
        </p:txBody>
      </p:sp>
      <p:sp>
        <p:nvSpPr>
          <p:cNvPr id="11" name="ZoneTexte 10"/>
          <p:cNvSpPr txBox="1"/>
          <p:nvPr/>
        </p:nvSpPr>
        <p:spPr>
          <a:xfrm>
            <a:off x="8318500" y="6597650"/>
            <a:ext cx="719138" cy="215900"/>
          </a:xfrm>
          <a:prstGeom prst="rect">
            <a:avLst/>
          </a:prstGeom>
          <a:noFill/>
        </p:spPr>
        <p:txBody>
          <a:bodyPr>
            <a:spAutoFit/>
          </a:bodyPr>
          <a:lstStyle/>
          <a:p>
            <a:pPr algn="r">
              <a:defRPr/>
            </a:pPr>
            <a:r>
              <a:rPr lang="en-GB" sz="800" dirty="0">
                <a:solidFill>
                  <a:srgbClr val="000066"/>
                </a:solidFill>
                <a:latin typeface="Arial" charset="0"/>
              </a:rPr>
              <a:t>Page </a:t>
            </a:r>
            <a:fld id="{821C46A5-3201-48A3-968C-45CDBD8A298A}" type="slidenum">
              <a:rPr lang="en-GB" sz="800">
                <a:solidFill>
                  <a:srgbClr val="000066"/>
                </a:solidFill>
                <a:latin typeface="Arial" charset="0"/>
              </a:rPr>
              <a:pPr algn="r">
                <a:defRPr/>
              </a:pPr>
              <a:t>‹#›</a:t>
            </a:fld>
            <a:endParaRPr lang="en-GB" sz="800" dirty="0">
              <a:solidFill>
                <a:srgbClr val="000066"/>
              </a:solidFill>
              <a:latin typeface="Arial" charset="0"/>
            </a:endParaRPr>
          </a:p>
        </p:txBody>
      </p:sp>
      <p:sp>
        <p:nvSpPr>
          <p:cNvPr id="12" name="ZoneTexte 11"/>
          <p:cNvSpPr txBox="1"/>
          <p:nvPr/>
        </p:nvSpPr>
        <p:spPr>
          <a:xfrm>
            <a:off x="4640263" y="6597650"/>
            <a:ext cx="1511300" cy="215900"/>
          </a:xfrm>
          <a:prstGeom prst="rect">
            <a:avLst/>
          </a:prstGeom>
          <a:noFill/>
        </p:spPr>
        <p:txBody>
          <a:bodyPr>
            <a:spAutoFit/>
          </a:bodyPr>
          <a:lstStyle/>
          <a:p>
            <a:pPr>
              <a:defRPr/>
            </a:pPr>
            <a:r>
              <a:rPr lang="en-GB" sz="800" dirty="0">
                <a:solidFill>
                  <a:srgbClr val="000066"/>
                </a:solidFill>
                <a:latin typeface="Arial" charset="0"/>
              </a:rPr>
              <a:t>CRESCENDO Forum</a:t>
            </a:r>
          </a:p>
        </p:txBody>
      </p:sp>
      <p:sp>
        <p:nvSpPr>
          <p:cNvPr id="13" name="ZoneTexte 12"/>
          <p:cNvSpPr txBox="1"/>
          <p:nvPr/>
        </p:nvSpPr>
        <p:spPr>
          <a:xfrm>
            <a:off x="3197225" y="6597650"/>
            <a:ext cx="1295400" cy="215900"/>
          </a:xfrm>
          <a:prstGeom prst="rect">
            <a:avLst/>
          </a:prstGeom>
          <a:noFill/>
        </p:spPr>
        <p:txBody>
          <a:bodyPr>
            <a:spAutoFit/>
          </a:bodyPr>
          <a:lstStyle/>
          <a:p>
            <a:pPr algn="r">
              <a:defRPr/>
            </a:pPr>
            <a:r>
              <a:rPr lang="en-GB" sz="800" dirty="0">
                <a:solidFill>
                  <a:srgbClr val="000066"/>
                </a:solidFill>
                <a:latin typeface="Arial" charset="0"/>
              </a:rPr>
              <a:t>19 – 21 June 2012</a:t>
            </a:r>
          </a:p>
        </p:txBody>
      </p:sp>
      <p:pic>
        <p:nvPicPr>
          <p:cNvPr id="2" name="Image 14" descr="crescendo logo#1-2"/>
          <p:cNvPicPr>
            <a:picLocks noChangeAspect="1"/>
          </p:cNvPicPr>
          <p:nvPr/>
        </p:nvPicPr>
        <p:blipFill>
          <a:blip r:embed="rId6" cstate="print"/>
          <a:srcRect/>
          <a:stretch>
            <a:fillRect/>
          </a:stretch>
        </p:blipFill>
        <p:spPr bwMode="auto">
          <a:xfrm>
            <a:off x="0" y="0"/>
            <a:ext cx="1517650" cy="855663"/>
          </a:xfrm>
          <a:prstGeom prst="rect">
            <a:avLst/>
          </a:prstGeom>
          <a:noFill/>
          <a:ln w="9525">
            <a:noFill/>
            <a:miter lim="800000"/>
            <a:headEnd/>
            <a:tailEnd/>
          </a:ln>
        </p:spPr>
      </p:pic>
      <p:sp>
        <p:nvSpPr>
          <p:cNvPr id="16" name="ZoneTexte 15"/>
          <p:cNvSpPr txBox="1"/>
          <p:nvPr/>
        </p:nvSpPr>
        <p:spPr>
          <a:xfrm>
            <a:off x="755650" y="549275"/>
            <a:ext cx="863600" cy="368300"/>
          </a:xfrm>
          <a:prstGeom prst="rect">
            <a:avLst/>
          </a:prstGeom>
          <a:noFill/>
        </p:spPr>
        <p:txBody>
          <a:bodyPr>
            <a:spAutoFit/>
          </a:bodyPr>
          <a:lstStyle/>
          <a:p>
            <a:pPr algn="ctr">
              <a:defRPr/>
            </a:pPr>
            <a:r>
              <a:rPr lang="fr-FR" sz="1800" b="1" dirty="0">
                <a:solidFill>
                  <a:srgbClr val="003366"/>
                </a:solidFill>
                <a:latin typeface="Arial"/>
                <a:cs typeface="Aharoni" pitchFamily="2" charset="-79"/>
              </a:rPr>
              <a:t>forum</a:t>
            </a:r>
          </a:p>
        </p:txBody>
      </p:sp>
    </p:spTree>
    <p:extLst>
      <p:ext uri="{BB962C8B-B14F-4D97-AF65-F5344CB8AC3E}">
        <p14:creationId xmlns:p14="http://schemas.microsoft.com/office/powerpoint/2010/main" val="2983227456"/>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Lst>
  <p:hf hdr="0" dt="0"/>
  <p:txStyles>
    <p:titleStyle>
      <a:lvl1pPr algn="l" rtl="0" eaLnBrk="0" fontAlgn="base" hangingPunct="0">
        <a:spcBef>
          <a:spcPct val="0"/>
        </a:spcBef>
        <a:spcAft>
          <a:spcPct val="0"/>
        </a:spcAft>
        <a:defRPr sz="2400">
          <a:solidFill>
            <a:srgbClr val="000066"/>
          </a:solidFill>
          <a:latin typeface="+mj-lt"/>
          <a:ea typeface="+mj-ea"/>
          <a:cs typeface="+mj-cs"/>
        </a:defRPr>
      </a:lvl1pPr>
      <a:lvl2pPr algn="l" rtl="0" eaLnBrk="0" fontAlgn="base" hangingPunct="0">
        <a:spcBef>
          <a:spcPct val="0"/>
        </a:spcBef>
        <a:spcAft>
          <a:spcPct val="0"/>
        </a:spcAft>
        <a:defRPr sz="2400">
          <a:solidFill>
            <a:srgbClr val="000066"/>
          </a:solidFill>
          <a:latin typeface="Arial" charset="0"/>
        </a:defRPr>
      </a:lvl2pPr>
      <a:lvl3pPr algn="l" rtl="0" eaLnBrk="0" fontAlgn="base" hangingPunct="0">
        <a:spcBef>
          <a:spcPct val="0"/>
        </a:spcBef>
        <a:spcAft>
          <a:spcPct val="0"/>
        </a:spcAft>
        <a:defRPr sz="2400">
          <a:solidFill>
            <a:srgbClr val="000066"/>
          </a:solidFill>
          <a:latin typeface="Arial" charset="0"/>
        </a:defRPr>
      </a:lvl3pPr>
      <a:lvl4pPr algn="l" rtl="0" eaLnBrk="0" fontAlgn="base" hangingPunct="0">
        <a:spcBef>
          <a:spcPct val="0"/>
        </a:spcBef>
        <a:spcAft>
          <a:spcPct val="0"/>
        </a:spcAft>
        <a:defRPr sz="2400">
          <a:solidFill>
            <a:srgbClr val="000066"/>
          </a:solidFill>
          <a:latin typeface="Arial" charset="0"/>
        </a:defRPr>
      </a:lvl4pPr>
      <a:lvl5pPr algn="l" rtl="0" eaLnBrk="0" fontAlgn="base" hangingPunct="0">
        <a:spcBef>
          <a:spcPct val="0"/>
        </a:spcBef>
        <a:spcAft>
          <a:spcPct val="0"/>
        </a:spcAft>
        <a:defRPr sz="2400">
          <a:solidFill>
            <a:srgbClr val="000066"/>
          </a:solidFill>
          <a:latin typeface="Arial" charset="0"/>
        </a:defRPr>
      </a:lvl5pPr>
      <a:lvl6pPr marL="457200" algn="l" rtl="0" eaLnBrk="0" fontAlgn="base" hangingPunct="0">
        <a:spcBef>
          <a:spcPct val="0"/>
        </a:spcBef>
        <a:spcAft>
          <a:spcPct val="0"/>
        </a:spcAft>
        <a:defRPr sz="2400">
          <a:solidFill>
            <a:srgbClr val="000066"/>
          </a:solidFill>
          <a:latin typeface="Arial" charset="0"/>
        </a:defRPr>
      </a:lvl6pPr>
      <a:lvl7pPr marL="914400" algn="l" rtl="0" eaLnBrk="0" fontAlgn="base" hangingPunct="0">
        <a:spcBef>
          <a:spcPct val="0"/>
        </a:spcBef>
        <a:spcAft>
          <a:spcPct val="0"/>
        </a:spcAft>
        <a:defRPr sz="2400">
          <a:solidFill>
            <a:srgbClr val="000066"/>
          </a:solidFill>
          <a:latin typeface="Arial" charset="0"/>
        </a:defRPr>
      </a:lvl7pPr>
      <a:lvl8pPr marL="1371600" algn="l" rtl="0" eaLnBrk="0" fontAlgn="base" hangingPunct="0">
        <a:spcBef>
          <a:spcPct val="0"/>
        </a:spcBef>
        <a:spcAft>
          <a:spcPct val="0"/>
        </a:spcAft>
        <a:defRPr sz="2400">
          <a:solidFill>
            <a:srgbClr val="000066"/>
          </a:solidFill>
          <a:latin typeface="Arial" charset="0"/>
        </a:defRPr>
      </a:lvl8pPr>
      <a:lvl9pPr marL="1828800" algn="l" rtl="0" eaLnBrk="0" fontAlgn="base" hangingPunct="0">
        <a:spcBef>
          <a:spcPct val="0"/>
        </a:spcBef>
        <a:spcAft>
          <a:spcPct val="0"/>
        </a:spcAft>
        <a:defRPr sz="2400">
          <a:solidFill>
            <a:srgbClr val="000066"/>
          </a:solidFill>
          <a:latin typeface="Arial" charset="0"/>
        </a:defRPr>
      </a:lvl9pPr>
    </p:titleStyle>
    <p:bodyStyle>
      <a:lvl1pPr marL="342900" indent="-342900" algn="l" rtl="0" eaLnBrk="0" fontAlgn="base" hangingPunct="0">
        <a:spcBef>
          <a:spcPct val="20000"/>
        </a:spcBef>
        <a:spcAft>
          <a:spcPct val="0"/>
        </a:spcAft>
        <a:buChar char="•"/>
        <a:defRPr sz="2000" b="1">
          <a:solidFill>
            <a:srgbClr val="000066"/>
          </a:solidFill>
          <a:latin typeface="+mn-lt"/>
          <a:ea typeface="+mn-ea"/>
          <a:cs typeface="+mn-cs"/>
        </a:defRPr>
      </a:lvl1pPr>
      <a:lvl2pPr marL="742950" indent="-285750" algn="l" rtl="0" eaLnBrk="0" fontAlgn="base" hangingPunct="0">
        <a:spcBef>
          <a:spcPct val="20000"/>
        </a:spcBef>
        <a:spcAft>
          <a:spcPct val="0"/>
        </a:spcAft>
        <a:buChar char="–"/>
        <a:defRPr sz="2000">
          <a:solidFill>
            <a:srgbClr val="3333FF"/>
          </a:solidFill>
          <a:latin typeface="+mn-lt"/>
        </a:defRPr>
      </a:lvl2pPr>
      <a:lvl3pPr marL="1143000" indent="-228600" algn="l" rtl="0" eaLnBrk="0" fontAlgn="base" hangingPunct="0">
        <a:spcBef>
          <a:spcPct val="20000"/>
        </a:spcBef>
        <a:spcAft>
          <a:spcPct val="0"/>
        </a:spcAft>
        <a:buChar char="•"/>
        <a:defRPr b="1">
          <a:solidFill>
            <a:srgbClr val="000000"/>
          </a:solidFill>
          <a:latin typeface="+mn-lt"/>
        </a:defRPr>
      </a:lvl3pPr>
      <a:lvl4pPr marL="1600200" indent="-228600" algn="l" rtl="0" eaLnBrk="0" fontAlgn="base" hangingPunct="0">
        <a:spcBef>
          <a:spcPct val="20000"/>
        </a:spcBef>
        <a:spcAft>
          <a:spcPct val="0"/>
        </a:spcAft>
        <a:buChar char="–"/>
        <a:defRPr sz="1600">
          <a:solidFill>
            <a:srgbClr val="010000"/>
          </a:solidFill>
          <a:latin typeface="+mn-lt"/>
        </a:defRPr>
      </a:lvl4pPr>
      <a:lvl5pPr marL="2057400" indent="-228600" algn="l" rtl="0" eaLnBrk="0" fontAlgn="base" hangingPunct="0">
        <a:spcBef>
          <a:spcPct val="20000"/>
        </a:spcBef>
        <a:spcAft>
          <a:spcPct val="0"/>
        </a:spcAft>
        <a:buChar char="»"/>
        <a:defRPr sz="1600">
          <a:solidFill>
            <a:schemeClr val="tx1"/>
          </a:solidFill>
          <a:latin typeface="+mn-lt"/>
        </a:defRPr>
      </a:lvl5pPr>
      <a:lvl6pPr marL="2514600" indent="-228600" algn="l" rtl="0" eaLnBrk="0" fontAlgn="base" hangingPunct="0">
        <a:spcBef>
          <a:spcPct val="20000"/>
        </a:spcBef>
        <a:spcAft>
          <a:spcPct val="0"/>
        </a:spcAft>
        <a:buChar char="»"/>
        <a:defRPr sz="1600">
          <a:solidFill>
            <a:schemeClr val="tx1"/>
          </a:solidFill>
          <a:latin typeface="+mn-lt"/>
        </a:defRPr>
      </a:lvl6pPr>
      <a:lvl7pPr marL="2971800" indent="-228600" algn="l" rtl="0" eaLnBrk="0" fontAlgn="base" hangingPunct="0">
        <a:spcBef>
          <a:spcPct val="20000"/>
        </a:spcBef>
        <a:spcAft>
          <a:spcPct val="0"/>
        </a:spcAft>
        <a:buChar char="»"/>
        <a:defRPr sz="1600">
          <a:solidFill>
            <a:schemeClr val="tx1"/>
          </a:solidFill>
          <a:latin typeface="+mn-lt"/>
        </a:defRPr>
      </a:lvl7pPr>
      <a:lvl8pPr marL="3429000" indent="-228600" algn="l" rtl="0" eaLnBrk="0" fontAlgn="base" hangingPunct="0">
        <a:spcBef>
          <a:spcPct val="20000"/>
        </a:spcBef>
        <a:spcAft>
          <a:spcPct val="0"/>
        </a:spcAft>
        <a:buChar char="»"/>
        <a:defRPr sz="1600">
          <a:solidFill>
            <a:schemeClr val="tx1"/>
          </a:solidFill>
          <a:latin typeface="+mn-lt"/>
        </a:defRPr>
      </a:lvl8pPr>
      <a:lvl9pPr marL="3886200" indent="-228600" algn="l" rtl="0" eaLnBrk="0" fontAlgn="base" hangingPunct="0">
        <a:spcBef>
          <a:spcPct val="20000"/>
        </a:spcBef>
        <a:spcAft>
          <a:spcPct val="0"/>
        </a:spcAft>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7"/>
          <p:cNvSpPr>
            <a:spLocks noGrp="1" noChangeArrowheads="1"/>
          </p:cNvSpPr>
          <p:nvPr>
            <p:ph type="title"/>
          </p:nvPr>
        </p:nvSpPr>
        <p:spPr bwMode="auto">
          <a:xfrm>
            <a:off x="1619250" y="0"/>
            <a:ext cx="7524750" cy="914400"/>
          </a:xfrm>
          <a:prstGeom prst="rect">
            <a:avLst/>
          </a:prstGeom>
          <a:solidFill>
            <a:srgbClr val="6699FF"/>
          </a:solid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027" name="Rectangle 8"/>
          <p:cNvSpPr>
            <a:spLocks noGrp="1" noChangeArrowheads="1"/>
          </p:cNvSpPr>
          <p:nvPr>
            <p:ph type="body" idx="1"/>
          </p:nvPr>
        </p:nvSpPr>
        <p:spPr bwMode="auto">
          <a:xfrm>
            <a:off x="304800" y="1066800"/>
            <a:ext cx="8534400" cy="5334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a:p>
            <a:pPr lvl="4"/>
            <a:endParaRPr lang="en-GB" smtClean="0"/>
          </a:p>
        </p:txBody>
      </p:sp>
      <p:sp>
        <p:nvSpPr>
          <p:cNvPr id="1034" name="Line 10"/>
          <p:cNvSpPr>
            <a:spLocks noChangeShapeType="1"/>
          </p:cNvSpPr>
          <p:nvPr userDrawn="1"/>
        </p:nvSpPr>
        <p:spPr bwMode="auto">
          <a:xfrm>
            <a:off x="4572000" y="6553200"/>
            <a:ext cx="0" cy="304800"/>
          </a:xfrm>
          <a:prstGeom prst="line">
            <a:avLst/>
          </a:prstGeom>
          <a:noFill/>
          <a:ln w="12700">
            <a:solidFill>
              <a:srgbClr val="000066"/>
            </a:solidFill>
            <a:round/>
            <a:headEnd/>
            <a:tailEnd/>
          </a:ln>
          <a:effectLst/>
        </p:spPr>
        <p:txBody>
          <a:bodyPr wrap="none" anchor="ctr"/>
          <a:lstStyle/>
          <a:p>
            <a:pPr eaLnBrk="0" hangingPunct="0">
              <a:defRPr/>
            </a:pPr>
            <a:endParaRPr lang="en-US" sz="2400">
              <a:solidFill>
                <a:srgbClr val="000000"/>
              </a:solidFill>
              <a:latin typeface="Times New Roman" pitchFamily="18" charset="0"/>
              <a:ea typeface="+mn-ea"/>
              <a:cs typeface="+mn-cs"/>
            </a:endParaRPr>
          </a:p>
        </p:txBody>
      </p:sp>
      <p:sp>
        <p:nvSpPr>
          <p:cNvPr id="1035" name="Line 11"/>
          <p:cNvSpPr>
            <a:spLocks noChangeShapeType="1"/>
          </p:cNvSpPr>
          <p:nvPr userDrawn="1"/>
        </p:nvSpPr>
        <p:spPr bwMode="auto">
          <a:xfrm>
            <a:off x="0" y="6553200"/>
            <a:ext cx="9144000" cy="0"/>
          </a:xfrm>
          <a:prstGeom prst="line">
            <a:avLst/>
          </a:prstGeom>
          <a:noFill/>
          <a:ln w="12700">
            <a:solidFill>
              <a:srgbClr val="000066"/>
            </a:solidFill>
            <a:round/>
            <a:headEnd/>
            <a:tailEnd/>
          </a:ln>
          <a:effectLst/>
        </p:spPr>
        <p:txBody>
          <a:bodyPr wrap="none" anchor="ctr"/>
          <a:lstStyle/>
          <a:p>
            <a:pPr eaLnBrk="0" hangingPunct="0">
              <a:defRPr/>
            </a:pPr>
            <a:endParaRPr lang="en-US" sz="2400">
              <a:solidFill>
                <a:srgbClr val="000000"/>
              </a:solidFill>
              <a:latin typeface="Times New Roman" pitchFamily="18" charset="0"/>
              <a:ea typeface="+mn-ea"/>
              <a:cs typeface="+mn-cs"/>
            </a:endParaRPr>
          </a:p>
        </p:txBody>
      </p:sp>
      <p:sp>
        <p:nvSpPr>
          <p:cNvPr id="1042" name="Rectangle 18"/>
          <p:cNvSpPr>
            <a:spLocks noChangeArrowheads="1"/>
          </p:cNvSpPr>
          <p:nvPr userDrawn="1"/>
        </p:nvSpPr>
        <p:spPr bwMode="auto">
          <a:xfrm>
            <a:off x="76200" y="6553200"/>
            <a:ext cx="2133600" cy="304800"/>
          </a:xfrm>
          <a:prstGeom prst="rect">
            <a:avLst/>
          </a:prstGeom>
          <a:noFill/>
          <a:ln w="9525">
            <a:noFill/>
            <a:miter lim="800000"/>
            <a:headEnd/>
            <a:tailEnd/>
          </a:ln>
          <a:effectLst/>
        </p:spPr>
        <p:txBody>
          <a:bodyPr wrap="none" anchor="ctr"/>
          <a:lstStyle/>
          <a:p>
            <a:pPr eaLnBrk="0" hangingPunct="0">
              <a:defRPr/>
            </a:pPr>
            <a:r>
              <a:rPr lang="en-GB" sz="800" b="1" dirty="0">
                <a:solidFill>
                  <a:srgbClr val="000066"/>
                </a:solidFill>
                <a:latin typeface="Arial"/>
                <a:ea typeface="+mn-ea"/>
                <a:cs typeface="+mn-cs"/>
              </a:rPr>
              <a:t>PUBLIC</a:t>
            </a:r>
          </a:p>
        </p:txBody>
      </p:sp>
      <p:sp>
        <p:nvSpPr>
          <p:cNvPr id="11" name="ZoneTexte 10"/>
          <p:cNvSpPr txBox="1"/>
          <p:nvPr userDrawn="1"/>
        </p:nvSpPr>
        <p:spPr>
          <a:xfrm>
            <a:off x="8318500" y="6597650"/>
            <a:ext cx="719138" cy="215900"/>
          </a:xfrm>
          <a:prstGeom prst="rect">
            <a:avLst/>
          </a:prstGeom>
          <a:noFill/>
        </p:spPr>
        <p:txBody>
          <a:bodyPr>
            <a:spAutoFit/>
          </a:bodyPr>
          <a:lstStyle/>
          <a:p>
            <a:pPr algn="r">
              <a:defRPr/>
            </a:pPr>
            <a:r>
              <a:rPr lang="en-GB" sz="800" dirty="0">
                <a:solidFill>
                  <a:srgbClr val="000066"/>
                </a:solidFill>
                <a:latin typeface="Arial"/>
                <a:ea typeface="+mn-ea"/>
                <a:cs typeface="+mn-cs"/>
              </a:rPr>
              <a:t>Page </a:t>
            </a:r>
            <a:fld id="{821C46A5-3201-48A3-968C-45CDBD8A298A}" type="slidenum">
              <a:rPr lang="en-GB" sz="800">
                <a:solidFill>
                  <a:srgbClr val="000066"/>
                </a:solidFill>
                <a:latin typeface="Arial"/>
                <a:ea typeface="+mn-ea"/>
                <a:cs typeface="+mn-cs"/>
              </a:rPr>
              <a:pPr algn="r">
                <a:defRPr/>
              </a:pPr>
              <a:t>‹#›</a:t>
            </a:fld>
            <a:endParaRPr lang="en-GB" sz="800" dirty="0">
              <a:solidFill>
                <a:srgbClr val="000066"/>
              </a:solidFill>
              <a:latin typeface="Arial"/>
              <a:ea typeface="+mn-ea"/>
              <a:cs typeface="+mn-cs"/>
            </a:endParaRPr>
          </a:p>
        </p:txBody>
      </p:sp>
      <p:sp>
        <p:nvSpPr>
          <p:cNvPr id="12" name="ZoneTexte 11"/>
          <p:cNvSpPr txBox="1"/>
          <p:nvPr userDrawn="1"/>
        </p:nvSpPr>
        <p:spPr>
          <a:xfrm>
            <a:off x="4640262" y="6597650"/>
            <a:ext cx="2163985" cy="215444"/>
          </a:xfrm>
          <a:prstGeom prst="rect">
            <a:avLst/>
          </a:prstGeom>
          <a:noFill/>
        </p:spPr>
        <p:txBody>
          <a:bodyPr wrap="square">
            <a:spAutoFit/>
          </a:bodyPr>
          <a:lstStyle/>
          <a:p>
            <a:pPr>
              <a:defRPr/>
            </a:pPr>
            <a:r>
              <a:rPr lang="en-GB" sz="800" b="1" dirty="0">
                <a:solidFill>
                  <a:srgbClr val="000066"/>
                </a:solidFill>
                <a:latin typeface="Arial"/>
                <a:ea typeface="+mn-ea"/>
                <a:cs typeface="+mn-cs"/>
              </a:rPr>
              <a:t>CRESCENDO DISSEMINATION</a:t>
            </a:r>
          </a:p>
        </p:txBody>
      </p:sp>
      <p:pic>
        <p:nvPicPr>
          <p:cNvPr id="2" name="Image 14" descr="crescendo logo#1-2"/>
          <p:cNvPicPr>
            <a:picLocks noChangeAspect="1"/>
          </p:cNvPicPr>
          <p:nvPr/>
        </p:nvPicPr>
        <p:blipFill>
          <a:blip r:embed="rId6" cstate="print"/>
          <a:srcRect/>
          <a:stretch>
            <a:fillRect/>
          </a:stretch>
        </p:blipFill>
        <p:spPr bwMode="auto">
          <a:xfrm>
            <a:off x="0" y="0"/>
            <a:ext cx="1517650" cy="855663"/>
          </a:xfrm>
          <a:prstGeom prst="rect">
            <a:avLst/>
          </a:prstGeom>
          <a:noFill/>
          <a:ln w="9525">
            <a:noFill/>
            <a:miter lim="800000"/>
            <a:headEnd/>
            <a:tailEnd/>
          </a:ln>
        </p:spPr>
      </p:pic>
      <p:sp>
        <p:nvSpPr>
          <p:cNvPr id="10" name="ZoneTexte 11"/>
          <p:cNvSpPr txBox="1"/>
          <p:nvPr userDrawn="1"/>
        </p:nvSpPr>
        <p:spPr>
          <a:xfrm>
            <a:off x="1835696" y="6597352"/>
            <a:ext cx="2668041" cy="215444"/>
          </a:xfrm>
          <a:prstGeom prst="rect">
            <a:avLst/>
          </a:prstGeom>
          <a:noFill/>
        </p:spPr>
        <p:txBody>
          <a:bodyPr wrap="square">
            <a:spAutoFit/>
          </a:bodyPr>
          <a:lstStyle/>
          <a:p>
            <a:pPr algn="r">
              <a:defRPr/>
            </a:pPr>
            <a:r>
              <a:rPr lang="en-GB" sz="800" b="1" dirty="0">
                <a:solidFill>
                  <a:srgbClr val="000066"/>
                </a:solidFill>
                <a:latin typeface="Arial"/>
                <a:ea typeface="+mn-ea"/>
                <a:cs typeface="+mn-cs"/>
              </a:rPr>
              <a:t>PDT Europe 2012, The Hague, 25-26/09/12</a:t>
            </a:r>
          </a:p>
        </p:txBody>
      </p:sp>
    </p:spTree>
    <p:extLst>
      <p:ext uri="{BB962C8B-B14F-4D97-AF65-F5344CB8AC3E}">
        <p14:creationId xmlns:p14="http://schemas.microsoft.com/office/powerpoint/2010/main" val="1348676113"/>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Lst>
  <p:hf hdr="0" dt="0"/>
  <p:txStyles>
    <p:titleStyle>
      <a:lvl1pPr algn="l" rtl="0" eaLnBrk="0" fontAlgn="base" hangingPunct="0">
        <a:spcBef>
          <a:spcPct val="0"/>
        </a:spcBef>
        <a:spcAft>
          <a:spcPct val="0"/>
        </a:spcAft>
        <a:defRPr sz="2400">
          <a:solidFill>
            <a:srgbClr val="000066"/>
          </a:solidFill>
          <a:latin typeface="+mj-lt"/>
          <a:ea typeface="+mj-ea"/>
          <a:cs typeface="+mj-cs"/>
        </a:defRPr>
      </a:lvl1pPr>
      <a:lvl2pPr algn="l" rtl="0" eaLnBrk="0" fontAlgn="base" hangingPunct="0">
        <a:spcBef>
          <a:spcPct val="0"/>
        </a:spcBef>
        <a:spcAft>
          <a:spcPct val="0"/>
        </a:spcAft>
        <a:defRPr sz="2400">
          <a:solidFill>
            <a:srgbClr val="000066"/>
          </a:solidFill>
          <a:latin typeface="Arial" charset="0"/>
        </a:defRPr>
      </a:lvl2pPr>
      <a:lvl3pPr algn="l" rtl="0" eaLnBrk="0" fontAlgn="base" hangingPunct="0">
        <a:spcBef>
          <a:spcPct val="0"/>
        </a:spcBef>
        <a:spcAft>
          <a:spcPct val="0"/>
        </a:spcAft>
        <a:defRPr sz="2400">
          <a:solidFill>
            <a:srgbClr val="000066"/>
          </a:solidFill>
          <a:latin typeface="Arial" charset="0"/>
        </a:defRPr>
      </a:lvl3pPr>
      <a:lvl4pPr algn="l" rtl="0" eaLnBrk="0" fontAlgn="base" hangingPunct="0">
        <a:spcBef>
          <a:spcPct val="0"/>
        </a:spcBef>
        <a:spcAft>
          <a:spcPct val="0"/>
        </a:spcAft>
        <a:defRPr sz="2400">
          <a:solidFill>
            <a:srgbClr val="000066"/>
          </a:solidFill>
          <a:latin typeface="Arial" charset="0"/>
        </a:defRPr>
      </a:lvl4pPr>
      <a:lvl5pPr algn="l" rtl="0" eaLnBrk="0" fontAlgn="base" hangingPunct="0">
        <a:spcBef>
          <a:spcPct val="0"/>
        </a:spcBef>
        <a:spcAft>
          <a:spcPct val="0"/>
        </a:spcAft>
        <a:defRPr sz="2400">
          <a:solidFill>
            <a:srgbClr val="000066"/>
          </a:solidFill>
          <a:latin typeface="Arial" charset="0"/>
        </a:defRPr>
      </a:lvl5pPr>
      <a:lvl6pPr marL="457200" algn="l" rtl="0" eaLnBrk="0" fontAlgn="base" hangingPunct="0">
        <a:spcBef>
          <a:spcPct val="0"/>
        </a:spcBef>
        <a:spcAft>
          <a:spcPct val="0"/>
        </a:spcAft>
        <a:defRPr sz="2400">
          <a:solidFill>
            <a:srgbClr val="000066"/>
          </a:solidFill>
          <a:latin typeface="Arial" charset="0"/>
        </a:defRPr>
      </a:lvl6pPr>
      <a:lvl7pPr marL="914400" algn="l" rtl="0" eaLnBrk="0" fontAlgn="base" hangingPunct="0">
        <a:spcBef>
          <a:spcPct val="0"/>
        </a:spcBef>
        <a:spcAft>
          <a:spcPct val="0"/>
        </a:spcAft>
        <a:defRPr sz="2400">
          <a:solidFill>
            <a:srgbClr val="000066"/>
          </a:solidFill>
          <a:latin typeface="Arial" charset="0"/>
        </a:defRPr>
      </a:lvl7pPr>
      <a:lvl8pPr marL="1371600" algn="l" rtl="0" eaLnBrk="0" fontAlgn="base" hangingPunct="0">
        <a:spcBef>
          <a:spcPct val="0"/>
        </a:spcBef>
        <a:spcAft>
          <a:spcPct val="0"/>
        </a:spcAft>
        <a:defRPr sz="2400">
          <a:solidFill>
            <a:srgbClr val="000066"/>
          </a:solidFill>
          <a:latin typeface="Arial" charset="0"/>
        </a:defRPr>
      </a:lvl8pPr>
      <a:lvl9pPr marL="1828800" algn="l" rtl="0" eaLnBrk="0" fontAlgn="base" hangingPunct="0">
        <a:spcBef>
          <a:spcPct val="0"/>
        </a:spcBef>
        <a:spcAft>
          <a:spcPct val="0"/>
        </a:spcAft>
        <a:defRPr sz="2400">
          <a:solidFill>
            <a:srgbClr val="000066"/>
          </a:solidFill>
          <a:latin typeface="Arial" charset="0"/>
        </a:defRPr>
      </a:lvl9pPr>
    </p:titleStyle>
    <p:bodyStyle>
      <a:lvl1pPr marL="342900" indent="-342900" algn="l" rtl="0" eaLnBrk="0" fontAlgn="base" hangingPunct="0">
        <a:spcBef>
          <a:spcPct val="20000"/>
        </a:spcBef>
        <a:spcAft>
          <a:spcPct val="0"/>
        </a:spcAft>
        <a:buChar char="•"/>
        <a:defRPr sz="2000" b="1">
          <a:solidFill>
            <a:srgbClr val="000066"/>
          </a:solidFill>
          <a:latin typeface="+mn-lt"/>
          <a:ea typeface="+mn-ea"/>
          <a:cs typeface="+mn-cs"/>
        </a:defRPr>
      </a:lvl1pPr>
      <a:lvl2pPr marL="742950" indent="-285750" algn="l" rtl="0" eaLnBrk="0" fontAlgn="base" hangingPunct="0">
        <a:spcBef>
          <a:spcPct val="20000"/>
        </a:spcBef>
        <a:spcAft>
          <a:spcPct val="0"/>
        </a:spcAft>
        <a:buChar char="–"/>
        <a:defRPr sz="2000">
          <a:solidFill>
            <a:srgbClr val="3333FF"/>
          </a:solidFill>
          <a:latin typeface="+mn-lt"/>
        </a:defRPr>
      </a:lvl2pPr>
      <a:lvl3pPr marL="1143000" indent="-228600" algn="l" rtl="0" eaLnBrk="0" fontAlgn="base" hangingPunct="0">
        <a:spcBef>
          <a:spcPct val="20000"/>
        </a:spcBef>
        <a:spcAft>
          <a:spcPct val="0"/>
        </a:spcAft>
        <a:buChar char="•"/>
        <a:defRPr b="1">
          <a:solidFill>
            <a:srgbClr val="000000"/>
          </a:solidFill>
          <a:latin typeface="+mn-lt"/>
        </a:defRPr>
      </a:lvl3pPr>
      <a:lvl4pPr marL="1600200" indent="-228600" algn="l" rtl="0" eaLnBrk="0" fontAlgn="base" hangingPunct="0">
        <a:spcBef>
          <a:spcPct val="20000"/>
        </a:spcBef>
        <a:spcAft>
          <a:spcPct val="0"/>
        </a:spcAft>
        <a:buChar char="–"/>
        <a:defRPr sz="1600">
          <a:solidFill>
            <a:srgbClr val="010000"/>
          </a:solidFill>
          <a:latin typeface="+mn-lt"/>
        </a:defRPr>
      </a:lvl4pPr>
      <a:lvl5pPr marL="2057400" indent="-228600" algn="l" rtl="0" eaLnBrk="0" fontAlgn="base" hangingPunct="0">
        <a:spcBef>
          <a:spcPct val="20000"/>
        </a:spcBef>
        <a:spcAft>
          <a:spcPct val="0"/>
        </a:spcAft>
        <a:buChar char="»"/>
        <a:defRPr sz="1600">
          <a:solidFill>
            <a:schemeClr val="tx1"/>
          </a:solidFill>
          <a:latin typeface="+mn-lt"/>
        </a:defRPr>
      </a:lvl5pPr>
      <a:lvl6pPr marL="2514600" indent="-228600" algn="l" rtl="0" eaLnBrk="0" fontAlgn="base" hangingPunct="0">
        <a:spcBef>
          <a:spcPct val="20000"/>
        </a:spcBef>
        <a:spcAft>
          <a:spcPct val="0"/>
        </a:spcAft>
        <a:buChar char="»"/>
        <a:defRPr sz="1600">
          <a:solidFill>
            <a:schemeClr val="tx1"/>
          </a:solidFill>
          <a:latin typeface="+mn-lt"/>
        </a:defRPr>
      </a:lvl6pPr>
      <a:lvl7pPr marL="2971800" indent="-228600" algn="l" rtl="0" eaLnBrk="0" fontAlgn="base" hangingPunct="0">
        <a:spcBef>
          <a:spcPct val="20000"/>
        </a:spcBef>
        <a:spcAft>
          <a:spcPct val="0"/>
        </a:spcAft>
        <a:buChar char="»"/>
        <a:defRPr sz="1600">
          <a:solidFill>
            <a:schemeClr val="tx1"/>
          </a:solidFill>
          <a:latin typeface="+mn-lt"/>
        </a:defRPr>
      </a:lvl7pPr>
      <a:lvl8pPr marL="3429000" indent="-228600" algn="l" rtl="0" eaLnBrk="0" fontAlgn="base" hangingPunct="0">
        <a:spcBef>
          <a:spcPct val="20000"/>
        </a:spcBef>
        <a:spcAft>
          <a:spcPct val="0"/>
        </a:spcAft>
        <a:buChar char="»"/>
        <a:defRPr sz="1600">
          <a:solidFill>
            <a:schemeClr val="tx1"/>
          </a:solidFill>
          <a:latin typeface="+mn-lt"/>
        </a:defRPr>
      </a:lvl8pPr>
      <a:lvl9pPr marL="3886200" indent="-228600" algn="l" rtl="0" eaLnBrk="0" fontAlgn="base" hangingPunct="0">
        <a:spcBef>
          <a:spcPct val="20000"/>
        </a:spcBef>
        <a:spcAft>
          <a:spcPct val="0"/>
        </a:spcAft>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7.xml"/><Relationship Id="rId6" Type="http://schemas.openxmlformats.org/officeDocument/2006/relationships/image" Target="../media/image12.wmf"/><Relationship Id="rId5" Type="http://schemas.openxmlformats.org/officeDocument/2006/relationships/image" Target="../media/image11.jpe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4.jpeg"/><Relationship Id="rId7" Type="http://schemas.openxmlformats.org/officeDocument/2006/relationships/image" Target="../media/image12.wmf"/><Relationship Id="rId2" Type="http://schemas.openxmlformats.org/officeDocument/2006/relationships/notesSlide" Target="../notesSlides/notesSlide8.xml"/><Relationship Id="rId1" Type="http://schemas.openxmlformats.org/officeDocument/2006/relationships/slideLayout" Target="../slideLayouts/slideLayout17.xml"/><Relationship Id="rId6" Type="http://schemas.openxmlformats.org/officeDocument/2006/relationships/image" Target="../media/image10.png"/><Relationship Id="rId11" Type="http://schemas.openxmlformats.org/officeDocument/2006/relationships/image" Target="../media/image17.png"/><Relationship Id="rId5" Type="http://schemas.openxmlformats.org/officeDocument/2006/relationships/image" Target="../media/image9.png"/><Relationship Id="rId10" Type="http://schemas.openxmlformats.org/officeDocument/2006/relationships/image" Target="../media/image16.png"/><Relationship Id="rId4" Type="http://schemas.openxmlformats.org/officeDocument/2006/relationships/image" Target="../media/image11.jpeg"/><Relationship Id="rId9" Type="http://schemas.openxmlformats.org/officeDocument/2006/relationships/image" Target="../media/image15.png"/></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4.jpeg"/><Relationship Id="rId7" Type="http://schemas.openxmlformats.org/officeDocument/2006/relationships/image" Target="../media/image12.wmf"/><Relationship Id="rId2" Type="http://schemas.openxmlformats.org/officeDocument/2006/relationships/notesSlide" Target="../notesSlides/notesSlide9.xml"/><Relationship Id="rId1" Type="http://schemas.openxmlformats.org/officeDocument/2006/relationships/slideLayout" Target="../slideLayouts/slideLayout17.xml"/><Relationship Id="rId6" Type="http://schemas.openxmlformats.org/officeDocument/2006/relationships/image" Target="../media/image10.png"/><Relationship Id="rId11" Type="http://schemas.openxmlformats.org/officeDocument/2006/relationships/image" Target="../media/image16.png"/><Relationship Id="rId5" Type="http://schemas.openxmlformats.org/officeDocument/2006/relationships/image" Target="../media/image9.png"/><Relationship Id="rId10" Type="http://schemas.openxmlformats.org/officeDocument/2006/relationships/image" Target="../media/image17.png"/><Relationship Id="rId4" Type="http://schemas.openxmlformats.org/officeDocument/2006/relationships/image" Target="../media/image11.jpeg"/><Relationship Id="rId9" Type="http://schemas.openxmlformats.org/officeDocument/2006/relationships/image" Target="../media/image15.png"/></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4.jpeg"/><Relationship Id="rId7" Type="http://schemas.openxmlformats.org/officeDocument/2006/relationships/image" Target="../media/image12.wmf"/><Relationship Id="rId2" Type="http://schemas.openxmlformats.org/officeDocument/2006/relationships/notesSlide" Target="../notesSlides/notesSlide10.xml"/><Relationship Id="rId1" Type="http://schemas.openxmlformats.org/officeDocument/2006/relationships/slideLayout" Target="../slideLayouts/slideLayout17.xml"/><Relationship Id="rId6" Type="http://schemas.openxmlformats.org/officeDocument/2006/relationships/image" Target="../media/image10.png"/><Relationship Id="rId11" Type="http://schemas.openxmlformats.org/officeDocument/2006/relationships/image" Target="../media/image16.png"/><Relationship Id="rId5" Type="http://schemas.openxmlformats.org/officeDocument/2006/relationships/image" Target="../media/image9.png"/><Relationship Id="rId10" Type="http://schemas.openxmlformats.org/officeDocument/2006/relationships/image" Target="../media/image17.png"/><Relationship Id="rId4" Type="http://schemas.openxmlformats.org/officeDocument/2006/relationships/image" Target="../media/image11.jpeg"/><Relationship Id="rId9" Type="http://schemas.openxmlformats.org/officeDocument/2006/relationships/image" Target="../media/image15.png"/></Relationships>
</file>

<file path=ppt/slides/_rels/slide1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4.jpeg"/><Relationship Id="rId7" Type="http://schemas.openxmlformats.org/officeDocument/2006/relationships/image" Target="../media/image12.wmf"/><Relationship Id="rId2" Type="http://schemas.openxmlformats.org/officeDocument/2006/relationships/notesSlide" Target="../notesSlides/notesSlide11.xml"/><Relationship Id="rId1" Type="http://schemas.openxmlformats.org/officeDocument/2006/relationships/slideLayout" Target="../slideLayouts/slideLayout17.xml"/><Relationship Id="rId6" Type="http://schemas.openxmlformats.org/officeDocument/2006/relationships/image" Target="../media/image10.png"/><Relationship Id="rId11" Type="http://schemas.openxmlformats.org/officeDocument/2006/relationships/image" Target="../media/image16.png"/><Relationship Id="rId5" Type="http://schemas.openxmlformats.org/officeDocument/2006/relationships/image" Target="../media/image9.png"/><Relationship Id="rId10" Type="http://schemas.openxmlformats.org/officeDocument/2006/relationships/image" Target="../media/image17.png"/><Relationship Id="rId4" Type="http://schemas.openxmlformats.org/officeDocument/2006/relationships/image" Target="../media/image11.jpeg"/><Relationship Id="rId9" Type="http://schemas.openxmlformats.org/officeDocument/2006/relationships/image" Target="../media/image15.png"/></Relationships>
</file>

<file path=ppt/slides/_rels/slide1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4.jpeg"/><Relationship Id="rId7" Type="http://schemas.openxmlformats.org/officeDocument/2006/relationships/image" Target="../media/image12.wmf"/><Relationship Id="rId12"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17.xml"/><Relationship Id="rId6" Type="http://schemas.openxmlformats.org/officeDocument/2006/relationships/image" Target="../media/image10.png"/><Relationship Id="rId11" Type="http://schemas.openxmlformats.org/officeDocument/2006/relationships/image" Target="../media/image18.png"/><Relationship Id="rId5" Type="http://schemas.openxmlformats.org/officeDocument/2006/relationships/image" Target="../media/image9.png"/><Relationship Id="rId10" Type="http://schemas.openxmlformats.org/officeDocument/2006/relationships/image" Target="../media/image17.png"/><Relationship Id="rId4" Type="http://schemas.openxmlformats.org/officeDocument/2006/relationships/image" Target="../media/image11.jpeg"/><Relationship Id="rId9" Type="http://schemas.openxmlformats.org/officeDocument/2006/relationships/image" Target="../media/image15.png"/></Relationships>
</file>

<file path=ppt/slides/_rels/slide1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4.jpeg"/><Relationship Id="rId7" Type="http://schemas.openxmlformats.org/officeDocument/2006/relationships/image" Target="../media/image12.wmf"/><Relationship Id="rId12"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7.xml"/><Relationship Id="rId6" Type="http://schemas.openxmlformats.org/officeDocument/2006/relationships/image" Target="../media/image10.png"/><Relationship Id="rId11" Type="http://schemas.openxmlformats.org/officeDocument/2006/relationships/image" Target="../media/image18.png"/><Relationship Id="rId5" Type="http://schemas.openxmlformats.org/officeDocument/2006/relationships/image" Target="../media/image9.png"/><Relationship Id="rId10" Type="http://schemas.openxmlformats.org/officeDocument/2006/relationships/image" Target="../media/image17.png"/><Relationship Id="rId4" Type="http://schemas.openxmlformats.org/officeDocument/2006/relationships/image" Target="../media/image11.jpeg"/><Relationship Id="rId9" Type="http://schemas.openxmlformats.org/officeDocument/2006/relationships/image" Target="../media/image15.png"/></Relationships>
</file>

<file path=ppt/slides/_rels/slide1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4.jpeg"/><Relationship Id="rId7" Type="http://schemas.openxmlformats.org/officeDocument/2006/relationships/image" Target="../media/image12.wmf"/><Relationship Id="rId2" Type="http://schemas.openxmlformats.org/officeDocument/2006/relationships/notesSlide" Target="../notesSlides/notesSlide14.xml"/><Relationship Id="rId1" Type="http://schemas.openxmlformats.org/officeDocument/2006/relationships/slideLayout" Target="../slideLayouts/slideLayout17.xml"/><Relationship Id="rId6" Type="http://schemas.openxmlformats.org/officeDocument/2006/relationships/image" Target="../media/image10.png"/><Relationship Id="rId11" Type="http://schemas.openxmlformats.org/officeDocument/2006/relationships/image" Target="../media/image16.png"/><Relationship Id="rId5" Type="http://schemas.openxmlformats.org/officeDocument/2006/relationships/image" Target="../media/image9.png"/><Relationship Id="rId10" Type="http://schemas.openxmlformats.org/officeDocument/2006/relationships/image" Target="../media/image17.png"/><Relationship Id="rId4" Type="http://schemas.openxmlformats.org/officeDocument/2006/relationships/image" Target="../media/image11.jpeg"/><Relationship Id="rId9" Type="http://schemas.openxmlformats.org/officeDocument/2006/relationships/image" Target="../media/image15.png"/></Relationships>
</file>

<file path=ppt/slides/_rels/slide1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4.jpeg"/><Relationship Id="rId7" Type="http://schemas.openxmlformats.org/officeDocument/2006/relationships/image" Target="../media/image12.wmf"/><Relationship Id="rId2" Type="http://schemas.openxmlformats.org/officeDocument/2006/relationships/notesSlide" Target="../notesSlides/notesSlide15.xml"/><Relationship Id="rId1" Type="http://schemas.openxmlformats.org/officeDocument/2006/relationships/slideLayout" Target="../slideLayouts/slideLayout17.xml"/><Relationship Id="rId6" Type="http://schemas.openxmlformats.org/officeDocument/2006/relationships/image" Target="../media/image10.png"/><Relationship Id="rId11" Type="http://schemas.openxmlformats.org/officeDocument/2006/relationships/image" Target="../media/image16.png"/><Relationship Id="rId5" Type="http://schemas.openxmlformats.org/officeDocument/2006/relationships/image" Target="../media/image9.png"/><Relationship Id="rId10" Type="http://schemas.openxmlformats.org/officeDocument/2006/relationships/image" Target="../media/image17.png"/><Relationship Id="rId4" Type="http://schemas.openxmlformats.org/officeDocument/2006/relationships/image" Target="../media/image11.jpeg"/><Relationship Id="rId9" Type="http://schemas.openxmlformats.org/officeDocument/2006/relationships/image" Target="../media/image15.png"/></Relationships>
</file>

<file path=ppt/slides/_rels/slide1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4.jpeg"/><Relationship Id="rId7" Type="http://schemas.openxmlformats.org/officeDocument/2006/relationships/image" Target="../media/image12.wmf"/><Relationship Id="rId2" Type="http://schemas.openxmlformats.org/officeDocument/2006/relationships/notesSlide" Target="../notesSlides/notesSlide16.xml"/><Relationship Id="rId1" Type="http://schemas.openxmlformats.org/officeDocument/2006/relationships/slideLayout" Target="../slideLayouts/slideLayout17.xml"/><Relationship Id="rId6" Type="http://schemas.openxmlformats.org/officeDocument/2006/relationships/image" Target="../media/image10.png"/><Relationship Id="rId11" Type="http://schemas.openxmlformats.org/officeDocument/2006/relationships/image" Target="../media/image16.png"/><Relationship Id="rId5" Type="http://schemas.openxmlformats.org/officeDocument/2006/relationships/image" Target="../media/image9.png"/><Relationship Id="rId10" Type="http://schemas.openxmlformats.org/officeDocument/2006/relationships/image" Target="../media/image17.png"/><Relationship Id="rId4" Type="http://schemas.openxmlformats.org/officeDocument/2006/relationships/image" Target="../media/image11.jpeg"/><Relationship Id="rId9" Type="http://schemas.openxmlformats.org/officeDocument/2006/relationships/image" Target="../media/image15.png"/></Relationships>
</file>

<file path=ppt/slides/_rels/slide1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4.jpeg"/><Relationship Id="rId7" Type="http://schemas.openxmlformats.org/officeDocument/2006/relationships/image" Target="../media/image12.wmf"/><Relationship Id="rId12"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17.xml"/><Relationship Id="rId6" Type="http://schemas.openxmlformats.org/officeDocument/2006/relationships/image" Target="../media/image10.png"/><Relationship Id="rId11" Type="http://schemas.openxmlformats.org/officeDocument/2006/relationships/image" Target="../media/image16.png"/><Relationship Id="rId5" Type="http://schemas.openxmlformats.org/officeDocument/2006/relationships/image" Target="../media/image9.png"/><Relationship Id="rId10" Type="http://schemas.openxmlformats.org/officeDocument/2006/relationships/image" Target="../media/image17.png"/><Relationship Id="rId4" Type="http://schemas.openxmlformats.org/officeDocument/2006/relationships/image" Target="../media/image11.jpeg"/><Relationship Id="rId9"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7.xml"/><Relationship Id="rId6" Type="http://schemas.openxmlformats.org/officeDocument/2006/relationships/image" Target="../media/image13.png"/><Relationship Id="rId5" Type="http://schemas.openxmlformats.org/officeDocument/2006/relationships/image" Target="../media/image12.wmf"/><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png"/><Relationship Id="rId7" Type="http://schemas.openxmlformats.org/officeDocument/2006/relationships/image" Target="../media/image11.jpeg"/><Relationship Id="rId2" Type="http://schemas.openxmlformats.org/officeDocument/2006/relationships/notesSlide" Target="../notesSlides/notesSlide19.xml"/><Relationship Id="rId1" Type="http://schemas.openxmlformats.org/officeDocument/2006/relationships/slideLayout" Target="../slideLayouts/slideLayout17.xml"/><Relationship Id="rId6" Type="http://schemas.openxmlformats.org/officeDocument/2006/relationships/image" Target="../media/image13.png"/><Relationship Id="rId5" Type="http://schemas.openxmlformats.org/officeDocument/2006/relationships/image" Target="../media/image12.wmf"/><Relationship Id="rId4" Type="http://schemas.openxmlformats.org/officeDocument/2006/relationships/image" Target="../media/image10.png"/><Relationship Id="rId9" Type="http://schemas.openxmlformats.org/officeDocument/2006/relationships/image" Target="../media/image19.jpeg"/></Relationships>
</file>

<file path=ppt/slides/_rels/slide2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png"/><Relationship Id="rId7"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17.xml"/><Relationship Id="rId6" Type="http://schemas.openxmlformats.org/officeDocument/2006/relationships/image" Target="../media/image13.png"/><Relationship Id="rId5" Type="http://schemas.openxmlformats.org/officeDocument/2006/relationships/image" Target="../media/image12.wmf"/><Relationship Id="rId4" Type="http://schemas.openxmlformats.org/officeDocument/2006/relationships/image" Target="../media/image10.png"/><Relationship Id="rId9" Type="http://schemas.openxmlformats.org/officeDocument/2006/relationships/image" Target="../media/image19.jpeg"/></Relationships>
</file>

<file path=ppt/slides/_rels/slide21.xml.rels><?xml version="1.0" encoding="UTF-8" standalone="yes"?>
<Relationships xmlns="http://schemas.openxmlformats.org/package/2006/relationships"><Relationship Id="rId8" Type="http://schemas.openxmlformats.org/officeDocument/2006/relationships/image" Target="../media/image12.wmf"/><Relationship Id="rId3" Type="http://schemas.openxmlformats.org/officeDocument/2006/relationships/image" Target="../media/image11.jpeg"/><Relationship Id="rId7"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7.xml"/><Relationship Id="rId6" Type="http://schemas.openxmlformats.org/officeDocument/2006/relationships/image" Target="../media/image9.png"/><Relationship Id="rId5" Type="http://schemas.openxmlformats.org/officeDocument/2006/relationships/image" Target="../media/image19.jpeg"/><Relationship Id="rId4" Type="http://schemas.openxmlformats.org/officeDocument/2006/relationships/image" Target="../media/image14.jpeg"/><Relationship Id="rId9" Type="http://schemas.openxmlformats.org/officeDocument/2006/relationships/image" Target="../media/image13.png"/></Relationships>
</file>

<file path=ppt/slides/_rels/slide2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png"/><Relationship Id="rId7" Type="http://schemas.openxmlformats.org/officeDocument/2006/relationships/image" Target="../media/image11.jpeg"/><Relationship Id="rId2" Type="http://schemas.openxmlformats.org/officeDocument/2006/relationships/notesSlide" Target="../notesSlides/notesSlide22.xml"/><Relationship Id="rId1" Type="http://schemas.openxmlformats.org/officeDocument/2006/relationships/slideLayout" Target="../slideLayouts/slideLayout17.xml"/><Relationship Id="rId6" Type="http://schemas.openxmlformats.org/officeDocument/2006/relationships/image" Target="../media/image13.png"/><Relationship Id="rId5" Type="http://schemas.openxmlformats.org/officeDocument/2006/relationships/image" Target="../media/image12.wmf"/><Relationship Id="rId4" Type="http://schemas.openxmlformats.org/officeDocument/2006/relationships/image" Target="../media/image10.png"/><Relationship Id="rId9" Type="http://schemas.openxmlformats.org/officeDocument/2006/relationships/image" Target="../media/image19.jpeg"/></Relationships>
</file>

<file path=ppt/slides/_rels/slide2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png"/><Relationship Id="rId7" Type="http://schemas.openxmlformats.org/officeDocument/2006/relationships/image" Target="../media/image11.jpeg"/><Relationship Id="rId2" Type="http://schemas.openxmlformats.org/officeDocument/2006/relationships/notesSlide" Target="../notesSlides/notesSlide23.xml"/><Relationship Id="rId1" Type="http://schemas.openxmlformats.org/officeDocument/2006/relationships/slideLayout" Target="../slideLayouts/slideLayout17.xml"/><Relationship Id="rId6" Type="http://schemas.openxmlformats.org/officeDocument/2006/relationships/image" Target="../media/image13.png"/><Relationship Id="rId5" Type="http://schemas.openxmlformats.org/officeDocument/2006/relationships/image" Target="../media/image12.wmf"/><Relationship Id="rId4" Type="http://schemas.openxmlformats.org/officeDocument/2006/relationships/image" Target="../media/image10.png"/><Relationship Id="rId9" Type="http://schemas.openxmlformats.org/officeDocument/2006/relationships/image" Target="../media/image19.jpeg"/></Relationships>
</file>

<file path=ppt/slides/_rels/slide2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1.jpeg"/><Relationship Id="rId7"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17.xml"/><Relationship Id="rId6" Type="http://schemas.openxmlformats.org/officeDocument/2006/relationships/image" Target="../media/image20.png"/><Relationship Id="rId5" Type="http://schemas.openxmlformats.org/officeDocument/2006/relationships/image" Target="../media/image19.jpeg"/><Relationship Id="rId4" Type="http://schemas.openxmlformats.org/officeDocument/2006/relationships/image" Target="../media/image14.jpeg"/><Relationship Id="rId9"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5.xml"/><Relationship Id="rId1" Type="http://schemas.openxmlformats.org/officeDocument/2006/relationships/slideLayout" Target="../slideLayouts/slideLayout15.xml"/><Relationship Id="rId5" Type="http://schemas.openxmlformats.org/officeDocument/2006/relationships/image" Target="../media/image19.jpeg"/><Relationship Id="rId4" Type="http://schemas.openxmlformats.org/officeDocument/2006/relationships/image" Target="../media/image14.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7.xml"/><Relationship Id="rId1" Type="http://schemas.openxmlformats.org/officeDocument/2006/relationships/slideLayout" Target="../slideLayouts/slideLayout16.xml"/><Relationship Id="rId4" Type="http://schemas.openxmlformats.org/officeDocument/2006/relationships/image" Target="../media/image25.jpg"/></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8.xml"/><Relationship Id="rId1" Type="http://schemas.openxmlformats.org/officeDocument/2006/relationships/slideLayout" Target="../slideLayouts/slideLayout28.xml"/></Relationships>
</file>

<file path=ppt/slides/_rels/slide29.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7.jpeg"/><Relationship Id="rId7" Type="http://schemas.openxmlformats.org/officeDocument/2006/relationships/diagramColors" Target="../diagrams/colors1.xml"/><Relationship Id="rId2" Type="http://schemas.openxmlformats.org/officeDocument/2006/relationships/notesSlide" Target="../notesSlides/notesSlide29.xml"/><Relationship Id="rId1" Type="http://schemas.openxmlformats.org/officeDocument/2006/relationships/slideLayout" Target="../slideLayouts/slideLayout4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2.xml"/><Relationship Id="rId1" Type="http://schemas.openxmlformats.org/officeDocument/2006/relationships/slideLayout" Target="../slideLayouts/slideLayout26.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3.xml"/><Relationship Id="rId1" Type="http://schemas.openxmlformats.org/officeDocument/2006/relationships/slideLayout" Target="../slideLayouts/slideLayout37.xml"/><Relationship Id="rId4" Type="http://schemas.openxmlformats.org/officeDocument/2006/relationships/image" Target="../media/image30.png"/></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4.xml"/><Relationship Id="rId1" Type="http://schemas.openxmlformats.org/officeDocument/2006/relationships/slideLayout" Target="../slideLayouts/slideLayout26.xml"/><Relationship Id="rId4" Type="http://schemas.openxmlformats.org/officeDocument/2006/relationships/image" Target="../media/image32.png"/></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5.xml"/><Relationship Id="rId1" Type="http://schemas.openxmlformats.org/officeDocument/2006/relationships/slideLayout" Target="../slideLayouts/slideLayout26.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6.xml"/><Relationship Id="rId1" Type="http://schemas.openxmlformats.org/officeDocument/2006/relationships/slideLayout" Target="../slideLayouts/slideLayout28.xml"/><Relationship Id="rId4" Type="http://schemas.openxmlformats.org/officeDocument/2006/relationships/image" Target="../media/image35.png"/></Relationships>
</file>

<file path=ppt/slides/_rels/slide37.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4.png"/><Relationship Id="rId7" Type="http://schemas.openxmlformats.org/officeDocument/2006/relationships/image" Target="../media/image37.png"/><Relationship Id="rId2" Type="http://schemas.openxmlformats.org/officeDocument/2006/relationships/notesSlide" Target="../notesSlides/notesSlide37.xml"/><Relationship Id="rId1" Type="http://schemas.openxmlformats.org/officeDocument/2006/relationships/slideLayout" Target="../slideLayouts/slideLayout28.xml"/><Relationship Id="rId6" Type="http://schemas.openxmlformats.org/officeDocument/2006/relationships/image" Target="../media/image36.png"/><Relationship Id="rId5" Type="http://schemas.openxmlformats.org/officeDocument/2006/relationships/image" Target="../media/image7.jpeg"/><Relationship Id="rId10" Type="http://schemas.openxmlformats.org/officeDocument/2006/relationships/image" Target="../media/image40.jpeg"/><Relationship Id="rId4" Type="http://schemas.openxmlformats.org/officeDocument/2006/relationships/image" Target="../media/image35.png"/><Relationship Id="rId9" Type="http://schemas.openxmlformats.org/officeDocument/2006/relationships/image" Target="../media/image39.png"/></Relationships>
</file>

<file path=ppt/slides/_rels/slide3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38.xml"/><Relationship Id="rId1" Type="http://schemas.openxmlformats.org/officeDocument/2006/relationships/slideLayout" Target="../slideLayouts/slideLayout5.xml"/><Relationship Id="rId4" Type="http://schemas.openxmlformats.org/officeDocument/2006/relationships/image" Target="../media/image25.jpg"/></Relationships>
</file>

<file path=ppt/slides/_rels/slide3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9.xml"/><Relationship Id="rId1" Type="http://schemas.openxmlformats.org/officeDocument/2006/relationships/slideLayout" Target="../slideLayouts/slideLayout4.xml"/><Relationship Id="rId4" Type="http://schemas.openxmlformats.org/officeDocument/2006/relationships/image" Target="../media/image42.jpeg"/></Relationships>
</file>

<file path=ppt/slides/_rels/slide40.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43.png"/><Relationship Id="rId7" Type="http://schemas.openxmlformats.org/officeDocument/2006/relationships/image" Target="../media/image47.jpeg"/><Relationship Id="rId2" Type="http://schemas.openxmlformats.org/officeDocument/2006/relationships/notesSlide" Target="../notesSlides/notesSlide40.xml"/><Relationship Id="rId1" Type="http://schemas.openxmlformats.org/officeDocument/2006/relationships/slideLayout" Target="../slideLayouts/slideLayout6.xml"/><Relationship Id="rId6" Type="http://schemas.openxmlformats.org/officeDocument/2006/relationships/image" Target="../media/image46.wmf"/><Relationship Id="rId5" Type="http://schemas.openxmlformats.org/officeDocument/2006/relationships/image" Target="../media/image45.wmf"/><Relationship Id="rId4" Type="http://schemas.openxmlformats.org/officeDocument/2006/relationships/image" Target="../media/image44.jpeg"/><Relationship Id="rId9" Type="http://schemas.openxmlformats.org/officeDocument/2006/relationships/image" Target="../media/image48.jpeg"/></Relationships>
</file>

<file path=ppt/slides/_rels/slide41.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image" Target="../media/image59.png"/><Relationship Id="rId18" Type="http://schemas.openxmlformats.org/officeDocument/2006/relationships/image" Target="../media/image64.png"/><Relationship Id="rId26" Type="http://schemas.openxmlformats.org/officeDocument/2006/relationships/image" Target="../media/image72.png"/><Relationship Id="rId3" Type="http://schemas.openxmlformats.org/officeDocument/2006/relationships/image" Target="../media/image49.jpeg"/><Relationship Id="rId21" Type="http://schemas.openxmlformats.org/officeDocument/2006/relationships/image" Target="../media/image67.png"/><Relationship Id="rId7" Type="http://schemas.openxmlformats.org/officeDocument/2006/relationships/image" Target="../media/image53.png"/><Relationship Id="rId12" Type="http://schemas.openxmlformats.org/officeDocument/2006/relationships/image" Target="../media/image58.png"/><Relationship Id="rId17" Type="http://schemas.openxmlformats.org/officeDocument/2006/relationships/image" Target="../media/image63.png"/><Relationship Id="rId25" Type="http://schemas.openxmlformats.org/officeDocument/2006/relationships/image" Target="../media/image71.png"/><Relationship Id="rId2" Type="http://schemas.openxmlformats.org/officeDocument/2006/relationships/notesSlide" Target="../notesSlides/notesSlide41.xml"/><Relationship Id="rId16" Type="http://schemas.openxmlformats.org/officeDocument/2006/relationships/image" Target="../media/image62.png"/><Relationship Id="rId20" Type="http://schemas.openxmlformats.org/officeDocument/2006/relationships/image" Target="../media/image66.png"/><Relationship Id="rId29" Type="http://schemas.openxmlformats.org/officeDocument/2006/relationships/image" Target="../media/image75.png"/><Relationship Id="rId1" Type="http://schemas.openxmlformats.org/officeDocument/2006/relationships/slideLayout" Target="../slideLayouts/slideLayout6.xml"/><Relationship Id="rId6" Type="http://schemas.openxmlformats.org/officeDocument/2006/relationships/image" Target="../media/image52.png"/><Relationship Id="rId11" Type="http://schemas.openxmlformats.org/officeDocument/2006/relationships/image" Target="../media/image57.png"/><Relationship Id="rId24" Type="http://schemas.openxmlformats.org/officeDocument/2006/relationships/image" Target="../media/image70.png"/><Relationship Id="rId32" Type="http://schemas.openxmlformats.org/officeDocument/2006/relationships/image" Target="../media/image78.png"/><Relationship Id="rId5" Type="http://schemas.openxmlformats.org/officeDocument/2006/relationships/image" Target="../media/image51.png"/><Relationship Id="rId15" Type="http://schemas.openxmlformats.org/officeDocument/2006/relationships/image" Target="../media/image61.png"/><Relationship Id="rId23" Type="http://schemas.openxmlformats.org/officeDocument/2006/relationships/image" Target="../media/image69.png"/><Relationship Id="rId28" Type="http://schemas.openxmlformats.org/officeDocument/2006/relationships/image" Target="../media/image74.png"/><Relationship Id="rId10" Type="http://schemas.openxmlformats.org/officeDocument/2006/relationships/image" Target="../media/image56.png"/><Relationship Id="rId19" Type="http://schemas.openxmlformats.org/officeDocument/2006/relationships/image" Target="../media/image65.png"/><Relationship Id="rId31" Type="http://schemas.openxmlformats.org/officeDocument/2006/relationships/image" Target="../media/image77.png"/><Relationship Id="rId4" Type="http://schemas.openxmlformats.org/officeDocument/2006/relationships/image" Target="../media/image50.jpeg"/><Relationship Id="rId9" Type="http://schemas.openxmlformats.org/officeDocument/2006/relationships/image" Target="../media/image55.png"/><Relationship Id="rId14" Type="http://schemas.openxmlformats.org/officeDocument/2006/relationships/image" Target="../media/image60.png"/><Relationship Id="rId22" Type="http://schemas.openxmlformats.org/officeDocument/2006/relationships/image" Target="../media/image68.png"/><Relationship Id="rId27" Type="http://schemas.openxmlformats.org/officeDocument/2006/relationships/image" Target="../media/image73.png"/><Relationship Id="rId30" Type="http://schemas.openxmlformats.org/officeDocument/2006/relationships/image" Target="../media/image76.png"/></Relationships>
</file>

<file path=ppt/slides/_rels/slide42.xml.rels><?xml version="1.0" encoding="UTF-8" standalone="yes"?>
<Relationships xmlns="http://schemas.openxmlformats.org/package/2006/relationships"><Relationship Id="rId8" Type="http://schemas.openxmlformats.org/officeDocument/2006/relationships/image" Target="../media/image83.jpeg"/><Relationship Id="rId3" Type="http://schemas.openxmlformats.org/officeDocument/2006/relationships/image" Target="../media/image43.png"/><Relationship Id="rId7" Type="http://schemas.openxmlformats.org/officeDocument/2006/relationships/image" Target="../media/image82.png"/><Relationship Id="rId2" Type="http://schemas.openxmlformats.org/officeDocument/2006/relationships/notesSlide" Target="../notesSlides/notesSlide42.xml"/><Relationship Id="rId1" Type="http://schemas.openxmlformats.org/officeDocument/2006/relationships/slideLayout" Target="../slideLayouts/slideLayout6.xml"/><Relationship Id="rId6" Type="http://schemas.openxmlformats.org/officeDocument/2006/relationships/image" Target="../media/image81.jpeg"/><Relationship Id="rId5" Type="http://schemas.openxmlformats.org/officeDocument/2006/relationships/image" Target="../media/image80.png"/><Relationship Id="rId4" Type="http://schemas.openxmlformats.org/officeDocument/2006/relationships/image" Target="../media/image79.png"/><Relationship Id="rId9" Type="http://schemas.openxmlformats.org/officeDocument/2006/relationships/image" Target="../media/image84.jpeg"/></Relationships>
</file>

<file path=ppt/slides/_rels/slide43.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44.xml"/><Relationship Id="rId1" Type="http://schemas.openxmlformats.org/officeDocument/2006/relationships/slideLayout" Target="../slideLayouts/slideLayout5.xml"/><Relationship Id="rId4" Type="http://schemas.openxmlformats.org/officeDocument/2006/relationships/image" Target="../media/image25.jp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46.xml"/><Relationship Id="rId1" Type="http://schemas.openxmlformats.org/officeDocument/2006/relationships/slideLayout" Target="../slideLayouts/slideLayout7.xml"/><Relationship Id="rId4" Type="http://schemas.openxmlformats.org/officeDocument/2006/relationships/image" Target="../media/image87.wmf"/></Relationships>
</file>

<file path=ppt/slides/_rels/slide47.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47.xml"/><Relationship Id="rId1" Type="http://schemas.openxmlformats.org/officeDocument/2006/relationships/slideLayout" Target="../slideLayouts/slideLayout4.xml"/><Relationship Id="rId4" Type="http://schemas.openxmlformats.org/officeDocument/2006/relationships/image" Target="../media/image89.png"/></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90.wmf"/><Relationship Id="rId2" Type="http://schemas.openxmlformats.org/officeDocument/2006/relationships/notesSlide" Target="../notesSlides/notesSlide5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ctrTitle"/>
          </p:nvPr>
        </p:nvSpPr>
        <p:spPr/>
        <p:txBody>
          <a:bodyPr/>
          <a:lstStyle/>
          <a:p>
            <a:r>
              <a:rPr lang="en-GB" dirty="0"/>
              <a:t>Standards based Collaboration across the</a:t>
            </a:r>
            <a:br>
              <a:rPr lang="en-GB" dirty="0"/>
            </a:br>
            <a:r>
              <a:rPr lang="en-GB" dirty="0"/>
              <a:t>Life Cycle</a:t>
            </a:r>
            <a:endParaRPr lang="en-US" dirty="0"/>
          </a:p>
        </p:txBody>
      </p:sp>
      <p:sp>
        <p:nvSpPr>
          <p:cNvPr id="23555" name="Rectangle 3"/>
          <p:cNvSpPr>
            <a:spLocks noGrp="1" noChangeArrowheads="1"/>
          </p:cNvSpPr>
          <p:nvPr>
            <p:ph type="subTitle" idx="1"/>
          </p:nvPr>
        </p:nvSpPr>
        <p:spPr/>
        <p:txBody>
          <a:bodyPr/>
          <a:lstStyle/>
          <a:p>
            <a:r>
              <a:rPr lang="en-US" dirty="0" smtClean="0"/>
              <a:t>Nigel Shaw</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Who am I?</a:t>
            </a:r>
            <a:endParaRPr lang="en-GB" dirty="0"/>
          </a:p>
        </p:txBody>
      </p:sp>
      <p:sp>
        <p:nvSpPr>
          <p:cNvPr id="3" name="Content Placeholder 2"/>
          <p:cNvSpPr>
            <a:spLocks noGrp="1"/>
          </p:cNvSpPr>
          <p:nvPr>
            <p:ph idx="1"/>
          </p:nvPr>
        </p:nvSpPr>
        <p:spPr/>
        <p:txBody>
          <a:bodyPr/>
          <a:lstStyle/>
          <a:p>
            <a:r>
              <a:rPr lang="en-US" dirty="0">
                <a:latin typeface="Arial" pitchFamily="34" charset="0"/>
                <a:cs typeface="Arial" pitchFamily="34" charset="0"/>
              </a:rPr>
              <a:t>Nigel Shaw</a:t>
            </a:r>
          </a:p>
          <a:p>
            <a:r>
              <a:rPr lang="en-US" dirty="0">
                <a:latin typeface="Arial" pitchFamily="34" charset="0"/>
                <a:cs typeface="Arial" pitchFamily="34" charset="0"/>
              </a:rPr>
              <a:t>Managing Director and Principal Consultant, Eurostep Limited</a:t>
            </a:r>
          </a:p>
          <a:p>
            <a:r>
              <a:rPr lang="en-US" dirty="0">
                <a:latin typeface="Arial" pitchFamily="34" charset="0"/>
                <a:cs typeface="Arial" pitchFamily="34" charset="0"/>
              </a:rPr>
              <a:t>With Eurostep Limited for </a:t>
            </a:r>
            <a:r>
              <a:rPr lang="en-US" dirty="0" smtClean="0">
                <a:latin typeface="Arial" pitchFamily="34" charset="0"/>
                <a:cs typeface="Arial" pitchFamily="34" charset="0"/>
              </a:rPr>
              <a:t>17 </a:t>
            </a:r>
            <a:r>
              <a:rPr lang="en-US" dirty="0">
                <a:latin typeface="Arial" pitchFamily="34" charset="0"/>
                <a:cs typeface="Arial" pitchFamily="34" charset="0"/>
              </a:rPr>
              <a:t>years</a:t>
            </a:r>
          </a:p>
          <a:p>
            <a:r>
              <a:rPr lang="en-US" dirty="0">
                <a:latin typeface="Arial" pitchFamily="34" charset="0"/>
                <a:cs typeface="Arial" pitchFamily="34" charset="0"/>
              </a:rPr>
              <a:t>Past roles :</a:t>
            </a:r>
          </a:p>
          <a:p>
            <a:pPr lvl="1"/>
            <a:r>
              <a:rPr lang="en-US" dirty="0">
                <a:latin typeface="Arial" pitchFamily="34" charset="0"/>
                <a:cs typeface="Arial" pitchFamily="34" charset="0"/>
              </a:rPr>
              <a:t>Chairman of ISO TC184/SC4 Editing Committee</a:t>
            </a:r>
          </a:p>
          <a:p>
            <a:pPr lvl="1"/>
            <a:r>
              <a:rPr lang="en-US" dirty="0">
                <a:latin typeface="Arial" pitchFamily="34" charset="0"/>
                <a:cs typeface="Arial" pitchFamily="34" charset="0"/>
              </a:rPr>
              <a:t>Chairman of </a:t>
            </a:r>
            <a:r>
              <a:rPr lang="en-US" dirty="0" err="1">
                <a:latin typeface="Arial" pitchFamily="34" charset="0"/>
                <a:cs typeface="Arial" pitchFamily="34" charset="0"/>
              </a:rPr>
              <a:t>ProSTEP</a:t>
            </a:r>
            <a:r>
              <a:rPr lang="en-US" dirty="0">
                <a:latin typeface="Arial" pitchFamily="34" charset="0"/>
                <a:cs typeface="Arial" pitchFamily="34" charset="0"/>
              </a:rPr>
              <a:t> Round Table</a:t>
            </a:r>
          </a:p>
          <a:p>
            <a:pPr lvl="1"/>
            <a:r>
              <a:rPr lang="en-US" dirty="0" err="1">
                <a:latin typeface="Arial" pitchFamily="34" charset="0"/>
                <a:cs typeface="Arial" pitchFamily="34" charset="0"/>
              </a:rPr>
              <a:t>Modeller</a:t>
            </a:r>
            <a:r>
              <a:rPr lang="en-US" dirty="0">
                <a:latin typeface="Arial" pitchFamily="34" charset="0"/>
                <a:cs typeface="Arial" pitchFamily="34" charset="0"/>
              </a:rPr>
              <a:t> NATO </a:t>
            </a:r>
            <a:r>
              <a:rPr lang="en-US" dirty="0" smtClean="0">
                <a:latin typeface="Arial" pitchFamily="34" charset="0"/>
                <a:cs typeface="Arial" pitchFamily="34" charset="0"/>
              </a:rPr>
              <a:t>CALS Data Model</a:t>
            </a:r>
            <a:endParaRPr lang="en-US" dirty="0">
              <a:latin typeface="Arial" pitchFamily="34" charset="0"/>
              <a:cs typeface="Arial" pitchFamily="34" charset="0"/>
            </a:endParaRPr>
          </a:p>
          <a:p>
            <a:pPr lvl="1"/>
            <a:r>
              <a:rPr lang="en-US" dirty="0">
                <a:latin typeface="Arial" pitchFamily="34" charset="0"/>
                <a:cs typeface="Arial" pitchFamily="34" charset="0"/>
              </a:rPr>
              <a:t>Technical lead for PLCS Inc</a:t>
            </a:r>
            <a:r>
              <a:rPr lang="en-US" dirty="0" smtClean="0">
                <a:latin typeface="Arial" pitchFamily="34" charset="0"/>
                <a:cs typeface="Arial" pitchFamily="34" charset="0"/>
              </a:rPr>
              <a:t>.</a:t>
            </a:r>
          </a:p>
          <a:p>
            <a:pPr lvl="1"/>
            <a:r>
              <a:rPr lang="en-US" dirty="0" smtClean="0">
                <a:latin typeface="Arial" pitchFamily="34" charset="0"/>
                <a:cs typeface="Arial" pitchFamily="34" charset="0"/>
              </a:rPr>
              <a:t>Member OASIS PLCS TC</a:t>
            </a:r>
            <a:endParaRPr lang="en-US" dirty="0">
              <a:latin typeface="Arial" pitchFamily="34" charset="0"/>
              <a:cs typeface="Arial" pitchFamily="34" charset="0"/>
            </a:endParaRPr>
          </a:p>
          <a:p>
            <a:r>
              <a:rPr lang="en-US" dirty="0">
                <a:latin typeface="Arial" pitchFamily="34" charset="0"/>
                <a:cs typeface="Arial" pitchFamily="34" charset="0"/>
              </a:rPr>
              <a:t>First standards involvement: </a:t>
            </a:r>
            <a:r>
              <a:rPr lang="en-US" dirty="0" smtClean="0">
                <a:latin typeface="Arial" pitchFamily="34" charset="0"/>
                <a:cs typeface="Arial" pitchFamily="34" charset="0"/>
              </a:rPr>
              <a:t>1986 </a:t>
            </a:r>
          </a:p>
          <a:p>
            <a:endParaRPr lang="en-US" dirty="0">
              <a:latin typeface="Arial" pitchFamily="34" charset="0"/>
              <a:cs typeface="Arial" pitchFamily="34" charset="0"/>
            </a:endParaRPr>
          </a:p>
          <a:p>
            <a:r>
              <a:rPr lang="en-GB" dirty="0" smtClean="0"/>
              <a:t>Eurostep provide expertise (especially around standards) and solutions for data sharing (using standards)</a:t>
            </a:r>
          </a:p>
          <a:p>
            <a:pPr marL="0" indent="0">
              <a:buNone/>
            </a:pPr>
            <a:endParaRPr lang="en-GB" dirty="0"/>
          </a:p>
        </p:txBody>
      </p:sp>
    </p:spTree>
    <p:extLst>
      <p:ext uri="{BB962C8B-B14F-4D97-AF65-F5344CB8AC3E}">
        <p14:creationId xmlns:p14="http://schemas.microsoft.com/office/powerpoint/2010/main" val="14312278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Audience survey</a:t>
            </a:r>
            <a:endParaRPr lang="en-GB" dirty="0"/>
          </a:p>
        </p:txBody>
      </p:sp>
      <p:sp>
        <p:nvSpPr>
          <p:cNvPr id="3" name="Content Placeholder 2"/>
          <p:cNvSpPr>
            <a:spLocks noGrp="1"/>
          </p:cNvSpPr>
          <p:nvPr>
            <p:ph idx="1"/>
          </p:nvPr>
        </p:nvSpPr>
        <p:spPr/>
        <p:txBody>
          <a:bodyPr/>
          <a:lstStyle/>
          <a:p>
            <a:endParaRPr lang="en-GB" dirty="0" smtClean="0"/>
          </a:p>
          <a:p>
            <a:r>
              <a:rPr lang="en-GB" dirty="0" smtClean="0"/>
              <a:t>Hands up, please, if</a:t>
            </a:r>
          </a:p>
          <a:p>
            <a:endParaRPr lang="en-GB" dirty="0"/>
          </a:p>
          <a:p>
            <a:pPr lvl="1"/>
            <a:r>
              <a:rPr lang="en-GB" dirty="0" smtClean="0"/>
              <a:t>You personally Tweet</a:t>
            </a:r>
          </a:p>
          <a:p>
            <a:pPr lvl="1"/>
            <a:r>
              <a:rPr lang="en-GB" dirty="0"/>
              <a:t>Your organisation Tweets</a:t>
            </a:r>
          </a:p>
          <a:p>
            <a:pPr lvl="1"/>
            <a:r>
              <a:rPr lang="en-GB" dirty="0" smtClean="0"/>
              <a:t>You personally use Facebook</a:t>
            </a:r>
          </a:p>
          <a:p>
            <a:pPr lvl="1"/>
            <a:r>
              <a:rPr lang="en-GB" dirty="0" smtClean="0"/>
              <a:t>Your organisation uses Facebook</a:t>
            </a:r>
          </a:p>
          <a:p>
            <a:pPr lvl="1"/>
            <a:r>
              <a:rPr lang="en-GB" dirty="0" smtClean="0"/>
              <a:t>You use LinkedIn</a:t>
            </a:r>
          </a:p>
          <a:p>
            <a:pPr lvl="1"/>
            <a:r>
              <a:rPr lang="en-GB" dirty="0" smtClean="0"/>
              <a:t>You use Flickr</a:t>
            </a:r>
          </a:p>
          <a:p>
            <a:pPr lvl="1"/>
            <a:r>
              <a:rPr lang="en-GB" dirty="0" smtClean="0"/>
              <a:t>You use file sharing sites </a:t>
            </a:r>
          </a:p>
          <a:p>
            <a:pPr lvl="1"/>
            <a:r>
              <a:rPr lang="en-GB" dirty="0" smtClean="0"/>
              <a:t>Your organisation requires suppliers to use your systems</a:t>
            </a:r>
          </a:p>
          <a:p>
            <a:pPr lvl="1"/>
            <a:r>
              <a:rPr lang="en-GB" dirty="0" smtClean="0"/>
              <a:t>Your organisation shares data with partners</a:t>
            </a:r>
          </a:p>
          <a:p>
            <a:pPr lvl="1"/>
            <a:r>
              <a:rPr lang="en-GB" dirty="0" smtClean="0"/>
              <a:t>Your organisation uses data exchange standards</a:t>
            </a:r>
          </a:p>
          <a:p>
            <a:pPr lvl="1"/>
            <a:endParaRPr lang="en-GB" dirty="0"/>
          </a:p>
          <a:p>
            <a:pPr lvl="1"/>
            <a:endParaRPr lang="en-GB" dirty="0"/>
          </a:p>
        </p:txBody>
      </p:sp>
    </p:spTree>
    <p:extLst>
      <p:ext uri="{BB962C8B-B14F-4D97-AF65-F5344CB8AC3E}">
        <p14:creationId xmlns:p14="http://schemas.microsoft.com/office/powerpoint/2010/main" val="18055487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US" dirty="0" smtClean="0"/>
              <a:t>Key components</a:t>
            </a:r>
          </a:p>
        </p:txBody>
      </p:sp>
      <p:sp>
        <p:nvSpPr>
          <p:cNvPr id="24579" name="Rectangle 3"/>
          <p:cNvSpPr>
            <a:spLocks noGrp="1" noChangeArrowheads="1"/>
          </p:cNvSpPr>
          <p:nvPr>
            <p:ph type="body" idx="1"/>
          </p:nvPr>
        </p:nvSpPr>
        <p:spPr/>
        <p:txBody>
          <a:bodyPr/>
          <a:lstStyle/>
          <a:p>
            <a:r>
              <a:rPr lang="en-US" sz="2800" dirty="0" smtClean="0">
                <a:latin typeface="Arial" pitchFamily="34" charset="0"/>
                <a:cs typeface="Arial" pitchFamily="34" charset="0"/>
              </a:rPr>
              <a:t>People</a:t>
            </a:r>
          </a:p>
          <a:p>
            <a:endParaRPr lang="en-US" sz="2800" dirty="0" smtClean="0">
              <a:latin typeface="Arial" pitchFamily="34" charset="0"/>
              <a:cs typeface="Arial" pitchFamily="34" charset="0"/>
            </a:endParaRPr>
          </a:p>
          <a:p>
            <a:r>
              <a:rPr lang="en-US" sz="2800" dirty="0" smtClean="0">
                <a:latin typeface="Arial" pitchFamily="34" charset="0"/>
                <a:cs typeface="Arial" pitchFamily="34" charset="0"/>
              </a:rPr>
              <a:t>IT systems</a:t>
            </a:r>
          </a:p>
          <a:p>
            <a:endParaRPr lang="en-US" sz="2800" dirty="0">
              <a:latin typeface="Arial" pitchFamily="34" charset="0"/>
              <a:cs typeface="Arial" pitchFamily="34" charset="0"/>
            </a:endParaRPr>
          </a:p>
          <a:p>
            <a:r>
              <a:rPr lang="en-US" sz="2800" dirty="0" smtClean="0">
                <a:latin typeface="Arial" pitchFamily="34" charset="0"/>
                <a:cs typeface="Arial" pitchFamily="34" charset="0"/>
              </a:rPr>
              <a:t>Contracts</a:t>
            </a:r>
          </a:p>
          <a:p>
            <a:endParaRPr lang="en-US" sz="2800" dirty="0" smtClean="0">
              <a:latin typeface="Arial" pitchFamily="34" charset="0"/>
              <a:cs typeface="Arial" pitchFamily="34" charset="0"/>
            </a:endParaRPr>
          </a:p>
          <a:p>
            <a:r>
              <a:rPr lang="en-US" sz="2800" dirty="0" smtClean="0">
                <a:latin typeface="Arial" pitchFamily="34" charset="0"/>
                <a:cs typeface="Arial" pitchFamily="34" charset="0"/>
              </a:rPr>
              <a:t>Geography/Proximity</a:t>
            </a:r>
          </a:p>
          <a:p>
            <a:endParaRPr lang="en-US" sz="2800" dirty="0" smtClean="0">
              <a:latin typeface="Arial" pitchFamily="34" charset="0"/>
              <a:cs typeface="Arial" pitchFamily="34" charset="0"/>
            </a:endParaRPr>
          </a:p>
          <a:p>
            <a:r>
              <a:rPr lang="en-US" sz="2800" dirty="0" smtClean="0">
                <a:latin typeface="Arial" pitchFamily="34" charset="0"/>
                <a:cs typeface="Arial" pitchFamily="34" charset="0"/>
              </a:rPr>
              <a:t>Time</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US" dirty="0" smtClean="0"/>
              <a:t>Key components</a:t>
            </a:r>
          </a:p>
        </p:txBody>
      </p:sp>
      <p:sp>
        <p:nvSpPr>
          <p:cNvPr id="24579" name="Rectangle 3"/>
          <p:cNvSpPr>
            <a:spLocks noGrp="1" noChangeArrowheads="1"/>
          </p:cNvSpPr>
          <p:nvPr>
            <p:ph type="body" idx="1"/>
          </p:nvPr>
        </p:nvSpPr>
        <p:spPr/>
        <p:txBody>
          <a:bodyPr/>
          <a:lstStyle/>
          <a:p>
            <a:r>
              <a:rPr lang="en-US" sz="2800" dirty="0" smtClean="0">
                <a:latin typeface="Arial" pitchFamily="34" charset="0"/>
                <a:cs typeface="Arial" pitchFamily="34" charset="0"/>
              </a:rPr>
              <a:t>People</a:t>
            </a:r>
          </a:p>
          <a:p>
            <a:pPr lvl="1"/>
            <a:r>
              <a:rPr lang="en-US" sz="2800" dirty="0" smtClean="0">
                <a:latin typeface="Arial" pitchFamily="34" charset="0"/>
                <a:cs typeface="Arial" pitchFamily="34" charset="0"/>
              </a:rPr>
              <a:t>But most people are not co-located</a:t>
            </a:r>
            <a:endParaRPr lang="en-US" sz="2800" dirty="0">
              <a:latin typeface="Arial" pitchFamily="34" charset="0"/>
              <a:cs typeface="Arial" pitchFamily="34" charset="0"/>
            </a:endParaRPr>
          </a:p>
          <a:p>
            <a:r>
              <a:rPr lang="en-US" sz="2800" dirty="0" smtClean="0">
                <a:latin typeface="Arial" pitchFamily="34" charset="0"/>
                <a:cs typeface="Arial" pitchFamily="34" charset="0"/>
              </a:rPr>
              <a:t>IT systems</a:t>
            </a:r>
          </a:p>
          <a:p>
            <a:pPr lvl="1"/>
            <a:r>
              <a:rPr lang="en-US" sz="2800" dirty="0" smtClean="0">
                <a:latin typeface="Arial" pitchFamily="34" charset="0"/>
                <a:cs typeface="Arial" pitchFamily="34" charset="0"/>
              </a:rPr>
              <a:t>Are designed to serve enterprise purposes</a:t>
            </a:r>
            <a:endParaRPr lang="en-US" sz="2800" dirty="0">
              <a:latin typeface="Arial" pitchFamily="34" charset="0"/>
              <a:cs typeface="Arial" pitchFamily="34" charset="0"/>
            </a:endParaRPr>
          </a:p>
          <a:p>
            <a:r>
              <a:rPr lang="en-US" sz="2800" dirty="0" smtClean="0">
                <a:latin typeface="Arial" pitchFamily="34" charset="0"/>
                <a:cs typeface="Arial" pitchFamily="34" charset="0"/>
              </a:rPr>
              <a:t>Contracts</a:t>
            </a:r>
          </a:p>
          <a:p>
            <a:pPr lvl="1"/>
            <a:r>
              <a:rPr lang="en-US" sz="2800" dirty="0" smtClean="0">
                <a:latin typeface="Arial" pitchFamily="34" charset="0"/>
                <a:cs typeface="Arial" pitchFamily="34" charset="0"/>
              </a:rPr>
              <a:t>Constrain scope to specific areas</a:t>
            </a:r>
            <a:endParaRPr lang="en-US" sz="2800" dirty="0">
              <a:latin typeface="Arial" pitchFamily="34" charset="0"/>
              <a:cs typeface="Arial" pitchFamily="34" charset="0"/>
            </a:endParaRPr>
          </a:p>
          <a:p>
            <a:r>
              <a:rPr lang="en-US" sz="2800" dirty="0" smtClean="0">
                <a:latin typeface="Arial" pitchFamily="34" charset="0"/>
                <a:cs typeface="Arial" pitchFamily="34" charset="0"/>
              </a:rPr>
              <a:t>Geography/Proximity</a:t>
            </a:r>
          </a:p>
          <a:p>
            <a:pPr lvl="1"/>
            <a:r>
              <a:rPr lang="en-US" sz="2800" dirty="0" smtClean="0">
                <a:latin typeface="Arial" pitchFamily="34" charset="0"/>
                <a:cs typeface="Arial" pitchFamily="34" charset="0"/>
              </a:rPr>
              <a:t>Increasingly internationa</a:t>
            </a:r>
            <a:r>
              <a:rPr lang="en-US" sz="2800" dirty="0">
                <a:latin typeface="Arial" pitchFamily="34" charset="0"/>
                <a:cs typeface="Arial" pitchFamily="34" charset="0"/>
              </a:rPr>
              <a:t>l</a:t>
            </a:r>
          </a:p>
          <a:p>
            <a:r>
              <a:rPr lang="en-US" sz="2800" dirty="0" smtClean="0">
                <a:latin typeface="Arial" pitchFamily="34" charset="0"/>
                <a:cs typeface="Arial" pitchFamily="34" charset="0"/>
              </a:rPr>
              <a:t>Time</a:t>
            </a:r>
          </a:p>
          <a:p>
            <a:pPr lvl="1"/>
            <a:r>
              <a:rPr lang="en-US" sz="2800" dirty="0" smtClean="0">
                <a:latin typeface="Arial" pitchFamily="34" charset="0"/>
                <a:cs typeface="Arial" pitchFamily="34" charset="0"/>
              </a:rPr>
              <a:t>Flies!</a:t>
            </a:r>
          </a:p>
        </p:txBody>
      </p:sp>
    </p:spTree>
    <p:extLst>
      <p:ext uri="{BB962C8B-B14F-4D97-AF65-F5344CB8AC3E}">
        <p14:creationId xmlns:p14="http://schemas.microsoft.com/office/powerpoint/2010/main" val="33794148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1600" dirty="0"/>
              <a:t>http://www.jointc4isrprogrammes.com/2012/07/can-open-standards-for-c4isr-data.html</a:t>
            </a:r>
          </a:p>
        </p:txBody>
      </p:sp>
      <p:sp>
        <p:nvSpPr>
          <p:cNvPr id="3" name="Content Placeholder 2"/>
          <p:cNvSpPr>
            <a:spLocks noGrp="1"/>
          </p:cNvSpPr>
          <p:nvPr>
            <p:ph idx="1"/>
          </p:nvPr>
        </p:nvSpPr>
        <p:spPr/>
        <p:txBody>
          <a:bodyPr/>
          <a:lstStyle/>
          <a:p>
            <a:pPr marL="0" indent="0">
              <a:buNone/>
            </a:pPr>
            <a:r>
              <a:rPr lang="en-GB" sz="900" dirty="0"/>
              <a:t>Can Open Standards For C4ISR Data Collaboration Be Achieved? </a:t>
            </a:r>
          </a:p>
          <a:p>
            <a:endParaRPr lang="en-GB" sz="900" dirty="0"/>
          </a:p>
          <a:p>
            <a:pPr marL="0" indent="0">
              <a:buNone/>
            </a:pPr>
            <a:r>
              <a:rPr lang="en-GB" sz="900" dirty="0"/>
              <a:t>Lower budgets resulting in smaller troops has lead to  joint C4ISR being the most crucial asset in global </a:t>
            </a:r>
            <a:r>
              <a:rPr lang="en-GB" sz="900" dirty="0" err="1"/>
              <a:t>MoDs</a:t>
            </a:r>
            <a:r>
              <a:rPr lang="en-GB" sz="900" dirty="0"/>
              <a:t> reserve</a:t>
            </a:r>
            <a:r>
              <a:rPr lang="en-GB" sz="900" dirty="0" smtClean="0"/>
              <a:t>.</a:t>
            </a:r>
            <a:endParaRPr lang="en-GB" sz="900" dirty="0"/>
          </a:p>
          <a:p>
            <a:pPr marL="0" indent="0">
              <a:buNone/>
            </a:pPr>
            <a:r>
              <a:rPr lang="en-GB" sz="900" dirty="0"/>
              <a:t>NATO’s ideal is to establish open standards of data collaboration where all agencies information can be combined in one database to be accessed from all NATO nations</a:t>
            </a:r>
            <a:r>
              <a:rPr lang="en-GB" sz="900" dirty="0" smtClean="0"/>
              <a:t>.</a:t>
            </a:r>
            <a:endParaRPr lang="en-GB" sz="900" dirty="0"/>
          </a:p>
          <a:p>
            <a:pPr marL="0" indent="0">
              <a:buNone/>
            </a:pPr>
            <a:r>
              <a:rPr lang="en-GB" sz="900" dirty="0"/>
              <a:t>Sounds simple</a:t>
            </a:r>
            <a:r>
              <a:rPr lang="en-GB" sz="900" dirty="0" smtClean="0"/>
              <a:t>….</a:t>
            </a:r>
            <a:endParaRPr lang="en-GB" sz="900" dirty="0"/>
          </a:p>
          <a:p>
            <a:pPr marL="0" indent="0">
              <a:buNone/>
            </a:pPr>
            <a:r>
              <a:rPr lang="en-GB" sz="900" dirty="0"/>
              <a:t>Yet with mounting efforts to make this ideal a reality – the biggest hurdle appears to be getting agencies to move away from a system of complete secrecy. During a recent interview at the Future ISR conference, LT Gen (ret) Johan </a:t>
            </a:r>
            <a:r>
              <a:rPr lang="en-GB" sz="900" dirty="0" err="1"/>
              <a:t>Kihl</a:t>
            </a:r>
            <a:r>
              <a:rPr lang="en-GB" sz="900" dirty="0"/>
              <a:t> stated: “We are not used to sharing information. On the agencies we are used to building walls and not sharing information</a:t>
            </a:r>
            <a:r>
              <a:rPr lang="en-GB" sz="900" dirty="0" smtClean="0"/>
              <a:t>.”</a:t>
            </a:r>
            <a:endParaRPr lang="en-GB" sz="900" dirty="0"/>
          </a:p>
          <a:p>
            <a:pPr marL="0" indent="0">
              <a:buNone/>
            </a:pPr>
            <a:r>
              <a:rPr lang="en-GB" sz="900" dirty="0"/>
              <a:t>An apt description to describe not only different countries policies but even agencies all operating within that country</a:t>
            </a:r>
            <a:r>
              <a:rPr lang="en-GB" sz="900" dirty="0" smtClean="0"/>
              <a:t>.</a:t>
            </a:r>
            <a:endParaRPr lang="en-GB" sz="900" dirty="0"/>
          </a:p>
          <a:p>
            <a:pPr marL="0" indent="0">
              <a:buNone/>
            </a:pPr>
            <a:r>
              <a:rPr lang="en-GB" sz="900" dirty="0"/>
              <a:t>Peter Grogan, Head of C4ISR UK Ministry of Defence - British Defence Staff Washington, said recently: “Few nations will have enough sovereign collect assets; hence the need to 'share' but those who have invested in their own collect platforms will understandably want those on task supporting their own troops, not someone else's</a:t>
            </a:r>
            <a:r>
              <a:rPr lang="en-GB" sz="900" dirty="0" smtClean="0"/>
              <a:t>!”</a:t>
            </a:r>
            <a:endParaRPr lang="en-GB" sz="900" dirty="0"/>
          </a:p>
          <a:p>
            <a:pPr marL="0" indent="0">
              <a:buNone/>
            </a:pPr>
            <a:r>
              <a:rPr lang="en-GB" sz="900" dirty="0"/>
              <a:t>With this as a basis it seems coordinating training of multiple forces on one system may be the only way that </a:t>
            </a:r>
            <a:r>
              <a:rPr lang="en-GB" sz="900" dirty="0" err="1"/>
              <a:t>MoDs</a:t>
            </a:r>
            <a:r>
              <a:rPr lang="en-GB" sz="900" dirty="0"/>
              <a:t> may be able to agree to trust</a:t>
            </a:r>
            <a:r>
              <a:rPr lang="en-GB" sz="900" dirty="0" smtClean="0"/>
              <a:t>.</a:t>
            </a:r>
            <a:endParaRPr lang="en-GB" sz="900" dirty="0"/>
          </a:p>
          <a:p>
            <a:pPr marL="0" indent="0">
              <a:buNone/>
            </a:pPr>
            <a:r>
              <a:rPr lang="en-GB" sz="900" dirty="0"/>
              <a:t>Grogan added: “Not convinced that we need any separate networks for anything. One homogenous network with multiple and dynamic routing to take advantage of transiting platforms such as UAVs, fast air and land based will be as good as it gets. The challenge is to be able to minimize, prioritise and manage the data</a:t>
            </a:r>
            <a:r>
              <a:rPr lang="en-GB" sz="900" dirty="0" smtClean="0"/>
              <a:t>.”</a:t>
            </a:r>
            <a:endParaRPr lang="en-GB" sz="900" dirty="0"/>
          </a:p>
          <a:p>
            <a:pPr marL="0" indent="0">
              <a:buNone/>
            </a:pPr>
            <a:r>
              <a:rPr lang="en-GB" sz="900" dirty="0"/>
              <a:t>Grogan’s comments lead to another crucial challenge that the Future ISR communities are working to overcome – how to disseminate the huge quantity of data that is received</a:t>
            </a:r>
            <a:r>
              <a:rPr lang="en-GB" sz="900" dirty="0" smtClean="0"/>
              <a:t>.</a:t>
            </a:r>
            <a:endParaRPr lang="en-GB" sz="900" dirty="0"/>
          </a:p>
          <a:p>
            <a:pPr marL="0" indent="0">
              <a:buNone/>
            </a:pPr>
            <a:r>
              <a:rPr lang="en-GB" sz="900" dirty="0"/>
              <a:t>Different ideas suggested stem from creating a standard for all data collection methods which can be uplinked onto one network. When in that network the idea is to have a unique and agreed methodology for data tagging to be stored in a common coalition area. However this approach requires a huge platform with an even larger bandwidth, potentially supported by one unique satellite, to ensure that all the data would be stored securely</a:t>
            </a:r>
            <a:r>
              <a:rPr lang="en-GB" sz="900" dirty="0" smtClean="0"/>
              <a:t>.</a:t>
            </a:r>
            <a:endParaRPr lang="en-GB" sz="900" dirty="0"/>
          </a:p>
          <a:p>
            <a:pPr marL="0" indent="0">
              <a:buNone/>
            </a:pPr>
            <a:r>
              <a:rPr lang="en-GB" sz="900" dirty="0"/>
              <a:t>Simon Rees, A6-Air, Communications and Information Systems at Royal Air Force said: “However, a larger problem seems to be bandwidth, the J6 arena is one that people will always moan about but there is no point having </a:t>
            </a:r>
            <a:r>
              <a:rPr lang="en-GB" sz="900" dirty="0" err="1"/>
              <a:t>Tera</a:t>
            </a:r>
            <a:r>
              <a:rPr lang="en-GB" sz="900" dirty="0"/>
              <a:t>/Petabytes of intelligence stored if an asset cannot call upon it. The future of ISR has to be OTH Bandwidth, almost certainly through satellite means. Even if this involved multiple connections combined to give the required effect</a:t>
            </a:r>
            <a:r>
              <a:rPr lang="en-GB" sz="900" dirty="0" smtClean="0"/>
              <a:t>.”</a:t>
            </a:r>
            <a:endParaRPr lang="en-GB" sz="900" dirty="0"/>
          </a:p>
          <a:p>
            <a:pPr marL="0" indent="0">
              <a:buNone/>
            </a:pPr>
            <a:r>
              <a:rPr lang="en-GB" sz="900" dirty="0"/>
              <a:t>“Having a system built on Meta-data is a must in terms of having intelligence catalogued and searchable by an asset</a:t>
            </a:r>
            <a:r>
              <a:rPr lang="en-GB" sz="900" dirty="0" smtClean="0"/>
              <a:t>.”</a:t>
            </a:r>
            <a:endParaRPr lang="en-GB" sz="900" dirty="0"/>
          </a:p>
          <a:p>
            <a:pPr marL="0" indent="0">
              <a:buNone/>
            </a:pPr>
            <a:r>
              <a:rPr lang="en-GB" sz="900" dirty="0"/>
              <a:t>While it is widely understood what the issues are – providing workable solutions and finding the right providers is what will truly make the network the most powerful tool. At the joint C4ISR conference – Future ISR - NATO will be delivering their requirements on information protection, platform and system interoperability, architecture and networks, analysis and exploitation tools, policy and governance and dissemination methods</a:t>
            </a:r>
            <a:r>
              <a:rPr lang="en-GB" sz="900" dirty="0" smtClean="0"/>
              <a:t>.</a:t>
            </a:r>
            <a:endParaRPr lang="en-GB" sz="900" dirty="0"/>
          </a:p>
          <a:p>
            <a:pPr marL="0" indent="0">
              <a:buNone/>
            </a:pPr>
            <a:r>
              <a:rPr lang="en-GB" sz="900" dirty="0"/>
              <a:t>Given the central importance of ISR capability to future operational effectiveness, the goal for government attendees at Future ISR 2012 is to identify new ways to achieve interoperability through improved industry partnerships</a:t>
            </a:r>
          </a:p>
        </p:txBody>
      </p:sp>
    </p:spTree>
    <p:extLst>
      <p:ext uri="{BB962C8B-B14F-4D97-AF65-F5344CB8AC3E}">
        <p14:creationId xmlns:p14="http://schemas.microsoft.com/office/powerpoint/2010/main" val="7230221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Group 46"/>
          <p:cNvGrpSpPr/>
          <p:nvPr/>
        </p:nvGrpSpPr>
        <p:grpSpPr>
          <a:xfrm>
            <a:off x="4559969" y="4795564"/>
            <a:ext cx="1269628" cy="1304554"/>
            <a:chOff x="1009934" y="736979"/>
            <a:chExt cx="1630908" cy="1562669"/>
          </a:xfrm>
        </p:grpSpPr>
        <p:sp>
          <p:nvSpPr>
            <p:cNvPr id="48" name="Rounded Rectangle 47"/>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49" name="Group 48"/>
            <p:cNvGrpSpPr/>
            <p:nvPr/>
          </p:nvGrpSpPr>
          <p:grpSpPr>
            <a:xfrm>
              <a:off x="1187624" y="908720"/>
              <a:ext cx="473277" cy="1175660"/>
              <a:chOff x="1187624" y="908720"/>
              <a:chExt cx="473277" cy="1175660"/>
            </a:xfrm>
          </p:grpSpPr>
          <p:sp>
            <p:nvSpPr>
              <p:cNvPr id="58" name="Rectangle 57"/>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59" name="Rectangle 58"/>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0" name="Rectangle 59"/>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1" name="Rectangle 60"/>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2" name="Rectangle 61"/>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3" name="Rectangle 62"/>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4" name="Rectangle 63"/>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5" name="Rectangle 64"/>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6" name="Rectangle 65"/>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7" name="Rectangle 66"/>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50" name="Group 49"/>
            <p:cNvGrpSpPr/>
            <p:nvPr/>
          </p:nvGrpSpPr>
          <p:grpSpPr>
            <a:xfrm>
              <a:off x="1512613" y="970169"/>
              <a:ext cx="923512" cy="1164252"/>
              <a:chOff x="1512613" y="970169"/>
              <a:chExt cx="923512" cy="1164252"/>
            </a:xfrm>
          </p:grpSpPr>
          <p:sp>
            <p:nvSpPr>
              <p:cNvPr id="51" name="Rectangle 50"/>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52" name="Rectangle 51"/>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53" name="Rectangle 52"/>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54" name="Rectangle 53"/>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55" name="Rectangle 54"/>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56" name="Rectangle 55"/>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57" name="Rectangle 56"/>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grpSp>
        <p:nvGrpSpPr>
          <p:cNvPr id="70" name="Group 69"/>
          <p:cNvGrpSpPr/>
          <p:nvPr/>
        </p:nvGrpSpPr>
        <p:grpSpPr>
          <a:xfrm>
            <a:off x="4733888" y="2059202"/>
            <a:ext cx="1220266" cy="3351071"/>
            <a:chOff x="6131814" y="-371597"/>
            <a:chExt cx="1886083" cy="4339731"/>
          </a:xfrm>
        </p:grpSpPr>
        <p:grpSp>
          <p:nvGrpSpPr>
            <p:cNvPr id="71" name="Group 70"/>
            <p:cNvGrpSpPr/>
            <p:nvPr/>
          </p:nvGrpSpPr>
          <p:grpSpPr>
            <a:xfrm rot="20283292">
              <a:off x="6131814" y="-371597"/>
              <a:ext cx="1815250" cy="2919083"/>
              <a:chOff x="6450863" y="2329284"/>
              <a:chExt cx="1815250" cy="2919083"/>
            </a:xfrm>
          </p:grpSpPr>
          <p:pic>
            <p:nvPicPr>
              <p:cNvPr id="75" name="Picture 2" descr="C:\Users\nsw\Pictures\All icons\gear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0863" y="3621180"/>
                <a:ext cx="1627187" cy="1627187"/>
              </a:xfrm>
              <a:prstGeom prst="rect">
                <a:avLst/>
              </a:prstGeom>
              <a:noFill/>
              <a:extLst>
                <a:ext uri="{909E8E84-426E-40DD-AFC4-6F175D3DCCD1}">
                  <a14:hiddenFill xmlns:a14="http://schemas.microsoft.com/office/drawing/2010/main">
                    <a:solidFill>
                      <a:srgbClr val="FFFFFF"/>
                    </a:solidFill>
                  </a14:hiddenFill>
                </a:ext>
              </a:extLst>
            </p:spPr>
          </p:pic>
          <p:pic>
            <p:nvPicPr>
              <p:cNvPr id="76" name="Picture 2" descr="C:\Users\nsw\Pictures\All icons\gear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8926" y="2329284"/>
                <a:ext cx="1627187" cy="1627187"/>
              </a:xfrm>
              <a:prstGeom prst="rect">
                <a:avLst/>
              </a:prstGeom>
              <a:noFill/>
              <a:extLst>
                <a:ext uri="{909E8E84-426E-40DD-AFC4-6F175D3DCCD1}">
                  <a14:hiddenFill xmlns:a14="http://schemas.microsoft.com/office/drawing/2010/main">
                    <a:solidFill>
                      <a:srgbClr val="FFFFFF"/>
                    </a:solidFill>
                  </a14:hiddenFill>
                </a:ext>
              </a:extLst>
            </p:spPr>
          </p:pic>
        </p:grpSp>
        <p:pic>
          <p:nvPicPr>
            <p:cNvPr id="73" name="Picture 2" descr="C:\Users\nsw\Pictures\All icons\gear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283292">
              <a:off x="6390711" y="2340947"/>
              <a:ext cx="1627186" cy="1627187"/>
            </a:xfrm>
            <a:prstGeom prst="rect">
              <a:avLst/>
            </a:prstGeom>
            <a:noFill/>
            <a:extLst>
              <a:ext uri="{909E8E84-426E-40DD-AFC4-6F175D3DCCD1}">
                <a14:hiddenFill xmlns:a14="http://schemas.microsoft.com/office/drawing/2010/main">
                  <a:solidFill>
                    <a:srgbClr val="FFFFFF"/>
                  </a:solidFill>
                </a14:hiddenFill>
              </a:ext>
            </a:extLst>
          </p:spPr>
        </p:pic>
      </p:grpSp>
      <p:pic>
        <p:nvPicPr>
          <p:cNvPr id="1059" name="Picture 35" descr="C:\Users\nsw\Pictures\All icons\businessmen.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65455" y="3426080"/>
            <a:ext cx="1046594" cy="1046594"/>
          </a:xfrm>
          <a:prstGeom prst="rect">
            <a:avLst/>
          </a:prstGeom>
          <a:noFill/>
          <a:extLst>
            <a:ext uri="{909E8E84-426E-40DD-AFC4-6F175D3DCCD1}">
              <a14:hiddenFill xmlns:a14="http://schemas.microsoft.com/office/drawing/2010/main">
                <a:solidFill>
                  <a:srgbClr val="FFFFFF"/>
                </a:solidFill>
              </a14:hiddenFill>
            </a:ext>
          </a:extLst>
        </p:spPr>
      </p:pic>
      <p:sp>
        <p:nvSpPr>
          <p:cNvPr id="1025" name="Title 1024"/>
          <p:cNvSpPr>
            <a:spLocks noGrp="1"/>
          </p:cNvSpPr>
          <p:nvPr>
            <p:ph type="title"/>
          </p:nvPr>
        </p:nvSpPr>
        <p:spPr/>
        <p:txBody>
          <a:bodyPr/>
          <a:lstStyle/>
          <a:p>
            <a:r>
              <a:rPr lang="en-GB" dirty="0" smtClean="0"/>
              <a:t>A simple view of a business</a:t>
            </a:r>
            <a:endParaRPr lang="en-GB" dirty="0"/>
          </a:p>
        </p:txBody>
      </p:sp>
      <p:pic>
        <p:nvPicPr>
          <p:cNvPr id="1029" name="Picture 5" descr="C:\Users\nsw\AppData\Local\Microsoft\Windows\Temporary Internet Files\Content.IE5\N62NKWIZ\MP900444110[1].jpg"/>
          <p:cNvPicPr>
            <a:picLocks noChangeAspect="1" noChangeArrowheads="1"/>
          </p:cNvPicPr>
          <p:nvPr/>
        </p:nvPicPr>
        <p:blipFill rotWithShape="1">
          <a:blip r:embed="rId5">
            <a:extLst>
              <a:ext uri="{28A0092B-C50C-407E-A947-70E740481C1C}">
                <a14:useLocalDpi xmlns:a14="http://schemas.microsoft.com/office/drawing/2010/main" val="0"/>
              </a:ext>
            </a:extLst>
          </a:blip>
          <a:srcRect l="13754"/>
          <a:stretch/>
        </p:blipFill>
        <p:spPr bwMode="auto">
          <a:xfrm>
            <a:off x="433314" y="908720"/>
            <a:ext cx="4138686" cy="3180357"/>
          </a:xfrm>
          <a:prstGeom prst="rect">
            <a:avLst/>
          </a:prstGeom>
          <a:noFill/>
          <a:effectLst>
            <a:reflection blurRad="6350" stA="50000" endA="300" endPos="55500" dist="50800" dir="5400000" sy="-100000" algn="bl" rotWithShape="0"/>
            <a:softEdge rad="63500"/>
          </a:effectLst>
          <a:extLst>
            <a:ext uri="{909E8E84-426E-40DD-AFC4-6F175D3DCCD1}">
              <a14:hiddenFill xmlns:a14="http://schemas.microsoft.com/office/drawing/2010/main">
                <a:solidFill>
                  <a:srgbClr val="FFFFFF"/>
                </a:solidFill>
              </a14:hiddenFill>
            </a:ext>
          </a:extLst>
        </p:spPr>
      </p:pic>
      <p:pic>
        <p:nvPicPr>
          <p:cNvPr id="1030" name="Picture 6" descr="C:\Users\nsw\AppData\Local\Microsoft\Windows\Temporary Internet Files\Content.IE5\HO1UL1D0\MC900336175[1].wm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16016" y="952592"/>
            <a:ext cx="1064207" cy="967011"/>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5" descr="C:\Users\nsw\Pictures\All icons\clients.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19308" y="3408978"/>
            <a:ext cx="1277936" cy="1277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1" name="TextBox 1030"/>
          <p:cNvSpPr txBox="1"/>
          <p:nvPr/>
        </p:nvSpPr>
        <p:spPr>
          <a:xfrm>
            <a:off x="6192272" y="1317072"/>
            <a:ext cx="2232248" cy="584775"/>
          </a:xfrm>
          <a:prstGeom prst="rect">
            <a:avLst/>
          </a:prstGeom>
          <a:noFill/>
        </p:spPr>
        <p:txBody>
          <a:bodyPr wrap="square" rtlCol="0">
            <a:spAutoFit/>
          </a:bodyPr>
          <a:lstStyle/>
          <a:p>
            <a:r>
              <a:rPr lang="en-GB" sz="3200" dirty="0" smtClean="0">
                <a:solidFill>
                  <a:srgbClr val="172982"/>
                </a:solidFill>
              </a:rPr>
              <a:t>Objectives</a:t>
            </a:r>
            <a:endParaRPr lang="en-GB" sz="3200" dirty="0">
              <a:solidFill>
                <a:srgbClr val="172982"/>
              </a:solidFill>
            </a:endParaRPr>
          </a:p>
        </p:txBody>
      </p:sp>
      <p:sp>
        <p:nvSpPr>
          <p:cNvPr id="44" name="TextBox 43"/>
          <p:cNvSpPr txBox="1"/>
          <p:nvPr/>
        </p:nvSpPr>
        <p:spPr>
          <a:xfrm>
            <a:off x="6192272" y="2522044"/>
            <a:ext cx="2232248" cy="584775"/>
          </a:xfrm>
          <a:prstGeom prst="rect">
            <a:avLst/>
          </a:prstGeom>
          <a:noFill/>
        </p:spPr>
        <p:txBody>
          <a:bodyPr wrap="square" rtlCol="0">
            <a:spAutoFit/>
          </a:bodyPr>
          <a:lstStyle/>
          <a:p>
            <a:r>
              <a:rPr lang="en-GB" sz="3200" dirty="0" smtClean="0">
                <a:solidFill>
                  <a:srgbClr val="172982"/>
                </a:solidFill>
              </a:rPr>
              <a:t>Processes</a:t>
            </a:r>
            <a:endParaRPr lang="en-GB" sz="3200" dirty="0">
              <a:solidFill>
                <a:srgbClr val="172982"/>
              </a:solidFill>
            </a:endParaRPr>
          </a:p>
        </p:txBody>
      </p:sp>
      <p:sp>
        <p:nvSpPr>
          <p:cNvPr id="45" name="TextBox 44"/>
          <p:cNvSpPr txBox="1"/>
          <p:nvPr/>
        </p:nvSpPr>
        <p:spPr>
          <a:xfrm>
            <a:off x="6192272" y="3727016"/>
            <a:ext cx="2232248" cy="584775"/>
          </a:xfrm>
          <a:prstGeom prst="rect">
            <a:avLst/>
          </a:prstGeom>
          <a:noFill/>
        </p:spPr>
        <p:txBody>
          <a:bodyPr wrap="square" rtlCol="0">
            <a:spAutoFit/>
          </a:bodyPr>
          <a:lstStyle/>
          <a:p>
            <a:r>
              <a:rPr lang="en-GB" sz="3200" dirty="0" smtClean="0">
                <a:solidFill>
                  <a:srgbClr val="172982"/>
                </a:solidFill>
              </a:rPr>
              <a:t>Systems</a:t>
            </a:r>
            <a:endParaRPr lang="en-GB" sz="3200" dirty="0">
              <a:solidFill>
                <a:srgbClr val="172982"/>
              </a:solidFill>
            </a:endParaRPr>
          </a:p>
        </p:txBody>
      </p:sp>
      <p:sp>
        <p:nvSpPr>
          <p:cNvPr id="46" name="TextBox 45"/>
          <p:cNvSpPr txBox="1"/>
          <p:nvPr/>
        </p:nvSpPr>
        <p:spPr>
          <a:xfrm>
            <a:off x="6234440" y="5061400"/>
            <a:ext cx="2232248" cy="584775"/>
          </a:xfrm>
          <a:prstGeom prst="rect">
            <a:avLst/>
          </a:prstGeom>
          <a:noFill/>
        </p:spPr>
        <p:txBody>
          <a:bodyPr wrap="square" rtlCol="0">
            <a:spAutoFit/>
          </a:bodyPr>
          <a:lstStyle/>
          <a:p>
            <a:r>
              <a:rPr lang="en-GB" sz="3200" dirty="0" smtClean="0">
                <a:solidFill>
                  <a:srgbClr val="172982"/>
                </a:solidFill>
              </a:rPr>
              <a:t>Information</a:t>
            </a:r>
            <a:endParaRPr lang="en-GB" sz="3200" dirty="0">
              <a:solidFill>
                <a:srgbClr val="172982"/>
              </a:solidFill>
            </a:endParaRPr>
          </a:p>
        </p:txBody>
      </p:sp>
      <p:pic>
        <p:nvPicPr>
          <p:cNvPr id="69" name="Picture 2" descr="C:\Users\nsw\Pictures\All icons\gear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283292">
            <a:off x="4664083" y="2074537"/>
            <a:ext cx="1052764" cy="1256488"/>
          </a:xfrm>
          <a:prstGeom prst="rect">
            <a:avLst/>
          </a:prstGeom>
          <a:noFill/>
          <a:extLst>
            <a:ext uri="{909E8E84-426E-40DD-AFC4-6F175D3DCCD1}">
              <a14:hiddenFill xmlns:a14="http://schemas.microsoft.com/office/drawing/2010/main">
                <a:solidFill>
                  <a:srgbClr val="FFFFFF"/>
                </a:solidFill>
              </a14:hiddenFill>
            </a:ext>
          </a:extLst>
        </p:spPr>
      </p:pic>
      <p:grpSp>
        <p:nvGrpSpPr>
          <p:cNvPr id="1032" name="Group 1031"/>
          <p:cNvGrpSpPr/>
          <p:nvPr/>
        </p:nvGrpSpPr>
        <p:grpSpPr>
          <a:xfrm>
            <a:off x="4413256" y="950612"/>
            <a:ext cx="1692741" cy="5147526"/>
            <a:chOff x="4571708" y="1133128"/>
            <a:chExt cx="1692741" cy="5147526"/>
          </a:xfrm>
        </p:grpSpPr>
        <p:grpSp>
          <p:nvGrpSpPr>
            <p:cNvPr id="77" name="Group 76"/>
            <p:cNvGrpSpPr/>
            <p:nvPr/>
          </p:nvGrpSpPr>
          <p:grpSpPr>
            <a:xfrm>
              <a:off x="4712369" y="4976100"/>
              <a:ext cx="1269628" cy="1304554"/>
              <a:chOff x="1009934" y="736979"/>
              <a:chExt cx="1630908" cy="1562669"/>
            </a:xfrm>
          </p:grpSpPr>
          <p:sp>
            <p:nvSpPr>
              <p:cNvPr id="78" name="Rounded Rectangle 77"/>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79" name="Group 78"/>
              <p:cNvGrpSpPr/>
              <p:nvPr/>
            </p:nvGrpSpPr>
            <p:grpSpPr>
              <a:xfrm>
                <a:off x="1187624" y="908720"/>
                <a:ext cx="473277" cy="1175660"/>
                <a:chOff x="1187624" y="908720"/>
                <a:chExt cx="473277" cy="1175660"/>
              </a:xfrm>
            </p:grpSpPr>
            <p:sp>
              <p:nvSpPr>
                <p:cNvPr id="88" name="Rectangle 87"/>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89" name="Rectangle 88"/>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90" name="Rectangle 89"/>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91" name="Rectangle 90"/>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92" name="Rectangle 91"/>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93" name="Rectangle 92"/>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94" name="Rectangle 93"/>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95" name="Rectangle 94"/>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96" name="Rectangle 95"/>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97" name="Rectangle 96"/>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80" name="Group 79"/>
              <p:cNvGrpSpPr/>
              <p:nvPr/>
            </p:nvGrpSpPr>
            <p:grpSpPr>
              <a:xfrm>
                <a:off x="1512613" y="970169"/>
                <a:ext cx="923512" cy="1164252"/>
                <a:chOff x="1512613" y="970169"/>
                <a:chExt cx="923512" cy="1164252"/>
              </a:xfrm>
            </p:grpSpPr>
            <p:sp>
              <p:nvSpPr>
                <p:cNvPr id="81" name="Rectangle 80"/>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82" name="Rectangle 81"/>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83" name="Rectangle 82"/>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84" name="Rectangle 83"/>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85" name="Rectangle 84"/>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86" name="Rectangle 85"/>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87" name="Rectangle 86"/>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grpSp>
          <p:nvGrpSpPr>
            <p:cNvPr id="98" name="Group 97"/>
            <p:cNvGrpSpPr/>
            <p:nvPr/>
          </p:nvGrpSpPr>
          <p:grpSpPr>
            <a:xfrm>
              <a:off x="4886288" y="2239738"/>
              <a:ext cx="1220266" cy="3351071"/>
              <a:chOff x="6131814" y="-371597"/>
              <a:chExt cx="1886083" cy="4339731"/>
            </a:xfrm>
          </p:grpSpPr>
          <p:grpSp>
            <p:nvGrpSpPr>
              <p:cNvPr id="99" name="Group 98"/>
              <p:cNvGrpSpPr/>
              <p:nvPr/>
            </p:nvGrpSpPr>
            <p:grpSpPr>
              <a:xfrm rot="20283292">
                <a:off x="6131814" y="-371597"/>
                <a:ext cx="1815250" cy="2919083"/>
                <a:chOff x="6450863" y="2329284"/>
                <a:chExt cx="1815250" cy="2919083"/>
              </a:xfrm>
            </p:grpSpPr>
            <p:pic>
              <p:nvPicPr>
                <p:cNvPr id="101" name="Picture 2" descr="C:\Users\nsw\Pictures\All icons\gear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0863" y="3621180"/>
                  <a:ext cx="1627187" cy="1627187"/>
                </a:xfrm>
                <a:prstGeom prst="rect">
                  <a:avLst/>
                </a:prstGeom>
                <a:noFill/>
                <a:extLst>
                  <a:ext uri="{909E8E84-426E-40DD-AFC4-6F175D3DCCD1}">
                    <a14:hiddenFill xmlns:a14="http://schemas.microsoft.com/office/drawing/2010/main">
                      <a:solidFill>
                        <a:srgbClr val="FFFFFF"/>
                      </a:solidFill>
                    </a14:hiddenFill>
                  </a:ext>
                </a:extLst>
              </p:spPr>
            </p:pic>
            <p:pic>
              <p:nvPicPr>
                <p:cNvPr id="102" name="Picture 2" descr="C:\Users\nsw\Pictures\All icons\gear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8926" y="2329284"/>
                  <a:ext cx="1627187" cy="1627187"/>
                </a:xfrm>
                <a:prstGeom prst="rect">
                  <a:avLst/>
                </a:prstGeom>
                <a:noFill/>
                <a:extLst>
                  <a:ext uri="{909E8E84-426E-40DD-AFC4-6F175D3DCCD1}">
                    <a14:hiddenFill xmlns:a14="http://schemas.microsoft.com/office/drawing/2010/main">
                      <a:solidFill>
                        <a:srgbClr val="FFFFFF"/>
                      </a:solidFill>
                    </a14:hiddenFill>
                  </a:ext>
                </a:extLst>
              </p:spPr>
            </p:pic>
          </p:grpSp>
          <p:pic>
            <p:nvPicPr>
              <p:cNvPr id="100" name="Picture 2" descr="C:\Users\nsw\Pictures\All icons\gear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283292">
                <a:off x="6390711" y="2340947"/>
                <a:ext cx="1627186" cy="1627187"/>
              </a:xfrm>
              <a:prstGeom prst="rect">
                <a:avLst/>
              </a:prstGeom>
              <a:noFill/>
              <a:extLst>
                <a:ext uri="{909E8E84-426E-40DD-AFC4-6F175D3DCCD1}">
                  <a14:hiddenFill xmlns:a14="http://schemas.microsoft.com/office/drawing/2010/main">
                    <a:solidFill>
                      <a:srgbClr val="FFFFFF"/>
                    </a:solidFill>
                  </a14:hiddenFill>
                </a:ext>
              </a:extLst>
            </p:spPr>
          </p:pic>
        </p:grpSp>
        <p:pic>
          <p:nvPicPr>
            <p:cNvPr id="103" name="Picture 35" descr="C:\Users\nsw\Pictures\All icons\businessmen.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7855" y="3606616"/>
              <a:ext cx="1046594" cy="1046594"/>
            </a:xfrm>
            <a:prstGeom prst="rect">
              <a:avLst/>
            </a:prstGeom>
            <a:noFill/>
            <a:extLst>
              <a:ext uri="{909E8E84-426E-40DD-AFC4-6F175D3DCCD1}">
                <a14:hiddenFill xmlns:a14="http://schemas.microsoft.com/office/drawing/2010/main">
                  <a:solidFill>
                    <a:srgbClr val="FFFFFF"/>
                  </a:solidFill>
                </a14:hiddenFill>
              </a:ext>
            </a:extLst>
          </p:spPr>
        </p:pic>
        <p:pic>
          <p:nvPicPr>
            <p:cNvPr id="104" name="Picture 6" descr="C:\Users\nsw\AppData\Local\Microsoft\Windows\Temporary Internet Files\Content.IE5\HO1UL1D0\MC900336175[1].wm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68416" y="1133128"/>
              <a:ext cx="1064207" cy="967011"/>
            </a:xfrm>
            <a:prstGeom prst="rect">
              <a:avLst/>
            </a:prstGeom>
            <a:noFill/>
            <a:extLst>
              <a:ext uri="{909E8E84-426E-40DD-AFC4-6F175D3DCCD1}">
                <a14:hiddenFill xmlns:a14="http://schemas.microsoft.com/office/drawing/2010/main">
                  <a:solidFill>
                    <a:srgbClr val="FFFFFF"/>
                  </a:solidFill>
                </a14:hiddenFill>
              </a:ext>
            </a:extLst>
          </p:spPr>
        </p:pic>
        <p:pic>
          <p:nvPicPr>
            <p:cNvPr id="105" name="Picture 5" descr="C:\Users\nsw\Pictures\All icons\clients.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1708" y="3589514"/>
              <a:ext cx="1277936" cy="1277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73611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030"/>
                                        </p:tgtEl>
                                        <p:attrNameLst>
                                          <p:attrName>style.visibility</p:attrName>
                                        </p:attrNameLst>
                                      </p:cBhvr>
                                      <p:to>
                                        <p:strVal val="visible"/>
                                      </p:to>
                                    </p:set>
                                    <p:anim calcmode="lin" valueType="num">
                                      <p:cBhvr additive="base">
                                        <p:cTn id="7" dur="500" fill="hold"/>
                                        <p:tgtEl>
                                          <p:spTgt spid="1030"/>
                                        </p:tgtEl>
                                        <p:attrNameLst>
                                          <p:attrName>ppt_x</p:attrName>
                                        </p:attrNameLst>
                                      </p:cBhvr>
                                      <p:tavLst>
                                        <p:tav tm="0">
                                          <p:val>
                                            <p:strVal val="1+#ppt_w/2"/>
                                          </p:val>
                                        </p:tav>
                                        <p:tav tm="100000">
                                          <p:val>
                                            <p:strVal val="#ppt_x"/>
                                          </p:val>
                                        </p:tav>
                                      </p:tavLst>
                                    </p:anim>
                                    <p:anim calcmode="lin" valueType="num">
                                      <p:cBhvr additive="base">
                                        <p:cTn id="8" dur="500" fill="hold"/>
                                        <p:tgtEl>
                                          <p:spTgt spid="1030"/>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031"/>
                                        </p:tgtEl>
                                        <p:attrNameLst>
                                          <p:attrName>style.visibility</p:attrName>
                                        </p:attrNameLst>
                                      </p:cBhvr>
                                      <p:to>
                                        <p:strVal val="visible"/>
                                      </p:to>
                                    </p:set>
                                    <p:anim calcmode="lin" valueType="num">
                                      <p:cBhvr additive="base">
                                        <p:cTn id="11" dur="500" fill="hold"/>
                                        <p:tgtEl>
                                          <p:spTgt spid="1031"/>
                                        </p:tgtEl>
                                        <p:attrNameLst>
                                          <p:attrName>ppt_x</p:attrName>
                                        </p:attrNameLst>
                                      </p:cBhvr>
                                      <p:tavLst>
                                        <p:tav tm="0">
                                          <p:val>
                                            <p:strVal val="1+#ppt_w/2"/>
                                          </p:val>
                                        </p:tav>
                                        <p:tav tm="100000">
                                          <p:val>
                                            <p:strVal val="#ppt_x"/>
                                          </p:val>
                                        </p:tav>
                                      </p:tavLst>
                                    </p:anim>
                                    <p:anim calcmode="lin" valueType="num">
                                      <p:cBhvr additive="base">
                                        <p:cTn id="12" dur="500" fill="hold"/>
                                        <p:tgtEl>
                                          <p:spTgt spid="1031"/>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nodeType="click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fill="hold"/>
                                        <p:tgtEl>
                                          <p:spTgt spid="69"/>
                                        </p:tgtEl>
                                        <p:attrNameLst>
                                          <p:attrName>ppt_x</p:attrName>
                                        </p:attrNameLst>
                                      </p:cBhvr>
                                      <p:tavLst>
                                        <p:tav tm="0">
                                          <p:val>
                                            <p:strVal val="1+#ppt_w/2"/>
                                          </p:val>
                                        </p:tav>
                                        <p:tav tm="100000">
                                          <p:val>
                                            <p:strVal val="#ppt_x"/>
                                          </p:val>
                                        </p:tav>
                                      </p:tavLst>
                                    </p:anim>
                                    <p:anim calcmode="lin" valueType="num">
                                      <p:cBhvr additive="base">
                                        <p:cTn id="18" dur="500" fill="hold"/>
                                        <p:tgtEl>
                                          <p:spTgt spid="69"/>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44"/>
                                        </p:tgtEl>
                                        <p:attrNameLst>
                                          <p:attrName>style.visibility</p:attrName>
                                        </p:attrNameLst>
                                      </p:cBhvr>
                                      <p:to>
                                        <p:strVal val="visible"/>
                                      </p:to>
                                    </p:set>
                                    <p:anim calcmode="lin" valueType="num">
                                      <p:cBhvr additive="base">
                                        <p:cTn id="21" dur="500" fill="hold"/>
                                        <p:tgtEl>
                                          <p:spTgt spid="44"/>
                                        </p:tgtEl>
                                        <p:attrNameLst>
                                          <p:attrName>ppt_x</p:attrName>
                                        </p:attrNameLst>
                                      </p:cBhvr>
                                      <p:tavLst>
                                        <p:tav tm="0">
                                          <p:val>
                                            <p:strVal val="1+#ppt_w/2"/>
                                          </p:val>
                                        </p:tav>
                                        <p:tav tm="100000">
                                          <p:val>
                                            <p:strVal val="#ppt_x"/>
                                          </p:val>
                                        </p:tav>
                                      </p:tavLst>
                                    </p:anim>
                                    <p:anim calcmode="lin" valueType="num">
                                      <p:cBhvr additive="base">
                                        <p:cTn id="22" dur="50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nodeType="click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additive="base">
                                        <p:cTn id="27" dur="500" fill="hold"/>
                                        <p:tgtEl>
                                          <p:spTgt spid="41"/>
                                        </p:tgtEl>
                                        <p:attrNameLst>
                                          <p:attrName>ppt_x</p:attrName>
                                        </p:attrNameLst>
                                      </p:cBhvr>
                                      <p:tavLst>
                                        <p:tav tm="0">
                                          <p:val>
                                            <p:strVal val="1+#ppt_w/2"/>
                                          </p:val>
                                        </p:tav>
                                        <p:tav tm="100000">
                                          <p:val>
                                            <p:strVal val="#ppt_x"/>
                                          </p:val>
                                        </p:tav>
                                      </p:tavLst>
                                    </p:anim>
                                    <p:anim calcmode="lin" valueType="num">
                                      <p:cBhvr additive="base">
                                        <p:cTn id="28" dur="500" fill="hold"/>
                                        <p:tgtEl>
                                          <p:spTgt spid="4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45"/>
                                        </p:tgtEl>
                                        <p:attrNameLst>
                                          <p:attrName>style.visibility</p:attrName>
                                        </p:attrNameLst>
                                      </p:cBhvr>
                                      <p:to>
                                        <p:strVal val="visible"/>
                                      </p:to>
                                    </p:set>
                                    <p:anim calcmode="lin" valueType="num">
                                      <p:cBhvr additive="base">
                                        <p:cTn id="31" dur="500" fill="hold"/>
                                        <p:tgtEl>
                                          <p:spTgt spid="45"/>
                                        </p:tgtEl>
                                        <p:attrNameLst>
                                          <p:attrName>ppt_x</p:attrName>
                                        </p:attrNameLst>
                                      </p:cBhvr>
                                      <p:tavLst>
                                        <p:tav tm="0">
                                          <p:val>
                                            <p:strVal val="1+#ppt_w/2"/>
                                          </p:val>
                                        </p:tav>
                                        <p:tav tm="100000">
                                          <p:val>
                                            <p:strVal val="#ppt_x"/>
                                          </p:val>
                                        </p:tav>
                                      </p:tavLst>
                                    </p:anim>
                                    <p:anim calcmode="lin" valueType="num">
                                      <p:cBhvr additive="base">
                                        <p:cTn id="32" dur="500" fill="hold"/>
                                        <p:tgtEl>
                                          <p:spTgt spid="45"/>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1059"/>
                                        </p:tgtEl>
                                        <p:attrNameLst>
                                          <p:attrName>style.visibility</p:attrName>
                                        </p:attrNameLst>
                                      </p:cBhvr>
                                      <p:to>
                                        <p:strVal val="visible"/>
                                      </p:to>
                                    </p:set>
                                    <p:animEffect transition="in" filter="fade">
                                      <p:cBhvr>
                                        <p:cTn id="37" dur="1000"/>
                                        <p:tgtEl>
                                          <p:spTgt spid="1059"/>
                                        </p:tgtEl>
                                      </p:cBhvr>
                                    </p:animEffect>
                                    <p:anim calcmode="lin" valueType="num">
                                      <p:cBhvr>
                                        <p:cTn id="38" dur="1000" fill="hold"/>
                                        <p:tgtEl>
                                          <p:spTgt spid="1059"/>
                                        </p:tgtEl>
                                        <p:attrNameLst>
                                          <p:attrName>ppt_x</p:attrName>
                                        </p:attrNameLst>
                                      </p:cBhvr>
                                      <p:tavLst>
                                        <p:tav tm="0">
                                          <p:val>
                                            <p:strVal val="#ppt_x"/>
                                          </p:val>
                                        </p:tav>
                                        <p:tav tm="100000">
                                          <p:val>
                                            <p:strVal val="#ppt_x"/>
                                          </p:val>
                                        </p:tav>
                                      </p:tavLst>
                                    </p:anim>
                                    <p:anim calcmode="lin" valueType="num">
                                      <p:cBhvr>
                                        <p:cTn id="39" dur="1000" fill="hold"/>
                                        <p:tgtEl>
                                          <p:spTgt spid="1059"/>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2" fill="hold" nodeType="clickEffect">
                                  <p:stCondLst>
                                    <p:cond delay="0"/>
                                  </p:stCondLst>
                                  <p:childTnLst>
                                    <p:set>
                                      <p:cBhvr>
                                        <p:cTn id="43" dur="1" fill="hold">
                                          <p:stCondLst>
                                            <p:cond delay="0"/>
                                          </p:stCondLst>
                                        </p:cTn>
                                        <p:tgtEl>
                                          <p:spTgt spid="47"/>
                                        </p:tgtEl>
                                        <p:attrNameLst>
                                          <p:attrName>style.visibility</p:attrName>
                                        </p:attrNameLst>
                                      </p:cBhvr>
                                      <p:to>
                                        <p:strVal val="visible"/>
                                      </p:to>
                                    </p:set>
                                    <p:anim calcmode="lin" valueType="num">
                                      <p:cBhvr additive="base">
                                        <p:cTn id="44" dur="500" fill="hold"/>
                                        <p:tgtEl>
                                          <p:spTgt spid="47"/>
                                        </p:tgtEl>
                                        <p:attrNameLst>
                                          <p:attrName>ppt_x</p:attrName>
                                        </p:attrNameLst>
                                      </p:cBhvr>
                                      <p:tavLst>
                                        <p:tav tm="0">
                                          <p:val>
                                            <p:strVal val="1+#ppt_w/2"/>
                                          </p:val>
                                        </p:tav>
                                        <p:tav tm="100000">
                                          <p:val>
                                            <p:strVal val="#ppt_x"/>
                                          </p:val>
                                        </p:tav>
                                      </p:tavLst>
                                    </p:anim>
                                    <p:anim calcmode="lin" valueType="num">
                                      <p:cBhvr additive="base">
                                        <p:cTn id="45" dur="500" fill="hold"/>
                                        <p:tgtEl>
                                          <p:spTgt spid="47"/>
                                        </p:tgtEl>
                                        <p:attrNameLst>
                                          <p:attrName>ppt_y</p:attrName>
                                        </p:attrNameLst>
                                      </p:cBhvr>
                                      <p:tavLst>
                                        <p:tav tm="0">
                                          <p:val>
                                            <p:strVal val="#ppt_y"/>
                                          </p:val>
                                        </p:tav>
                                        <p:tav tm="100000">
                                          <p:val>
                                            <p:strVal val="#ppt_y"/>
                                          </p:val>
                                        </p:tav>
                                      </p:tavLst>
                                    </p:anim>
                                  </p:childTnLst>
                                </p:cTn>
                              </p:par>
                              <p:par>
                                <p:cTn id="46" presetID="2" presetClass="entr" presetSubtype="2" fill="hold" grpId="0" nodeType="withEffect">
                                  <p:stCondLst>
                                    <p:cond delay="0"/>
                                  </p:stCondLst>
                                  <p:childTnLst>
                                    <p:set>
                                      <p:cBhvr>
                                        <p:cTn id="47" dur="1" fill="hold">
                                          <p:stCondLst>
                                            <p:cond delay="0"/>
                                          </p:stCondLst>
                                        </p:cTn>
                                        <p:tgtEl>
                                          <p:spTgt spid="46"/>
                                        </p:tgtEl>
                                        <p:attrNameLst>
                                          <p:attrName>style.visibility</p:attrName>
                                        </p:attrNameLst>
                                      </p:cBhvr>
                                      <p:to>
                                        <p:strVal val="visible"/>
                                      </p:to>
                                    </p:set>
                                    <p:anim calcmode="lin" valueType="num">
                                      <p:cBhvr additive="base">
                                        <p:cTn id="48" dur="500" fill="hold"/>
                                        <p:tgtEl>
                                          <p:spTgt spid="46"/>
                                        </p:tgtEl>
                                        <p:attrNameLst>
                                          <p:attrName>ppt_x</p:attrName>
                                        </p:attrNameLst>
                                      </p:cBhvr>
                                      <p:tavLst>
                                        <p:tav tm="0">
                                          <p:val>
                                            <p:strVal val="1+#ppt_w/2"/>
                                          </p:val>
                                        </p:tav>
                                        <p:tav tm="100000">
                                          <p:val>
                                            <p:strVal val="#ppt_x"/>
                                          </p:val>
                                        </p:tav>
                                      </p:tavLst>
                                    </p:anim>
                                    <p:anim calcmode="lin" valueType="num">
                                      <p:cBhvr additive="base">
                                        <p:cTn id="49" dur="50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70"/>
                                        </p:tgtEl>
                                        <p:attrNameLst>
                                          <p:attrName>style.visibility</p:attrName>
                                        </p:attrNameLst>
                                      </p:cBhvr>
                                      <p:to>
                                        <p:strVal val="visible"/>
                                      </p:to>
                                    </p:set>
                                    <p:animEffect transition="in" filter="fade">
                                      <p:cBhvr>
                                        <p:cTn id="54" dur="500"/>
                                        <p:tgtEl>
                                          <p:spTgt spid="70"/>
                                        </p:tgtEl>
                                      </p:cBhvr>
                                    </p:animEffect>
                                  </p:childTnLst>
                                </p:cTn>
                              </p:par>
                            </p:childTnLst>
                          </p:cTn>
                        </p:par>
                        <p:par>
                          <p:cTn id="55" fill="hold">
                            <p:stCondLst>
                              <p:cond delay="500"/>
                            </p:stCondLst>
                            <p:childTnLst>
                              <p:par>
                                <p:cTn id="56" presetID="1" presetClass="exit" presetSubtype="0" fill="hold" nodeType="afterEffect">
                                  <p:stCondLst>
                                    <p:cond delay="0"/>
                                  </p:stCondLst>
                                  <p:childTnLst>
                                    <p:set>
                                      <p:cBhvr>
                                        <p:cTn id="57" dur="1" fill="hold">
                                          <p:stCondLst>
                                            <p:cond delay="0"/>
                                          </p:stCondLst>
                                        </p:cTn>
                                        <p:tgtEl>
                                          <p:spTgt spid="69"/>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10" presetClass="exit" presetSubtype="0" fill="hold" grpId="1" nodeType="clickEffect">
                                  <p:stCondLst>
                                    <p:cond delay="0"/>
                                  </p:stCondLst>
                                  <p:childTnLst>
                                    <p:animEffect transition="out" filter="fade">
                                      <p:cBhvr>
                                        <p:cTn id="61" dur="500"/>
                                        <p:tgtEl>
                                          <p:spTgt spid="1031"/>
                                        </p:tgtEl>
                                      </p:cBhvr>
                                    </p:animEffect>
                                    <p:set>
                                      <p:cBhvr>
                                        <p:cTn id="62" dur="1" fill="hold">
                                          <p:stCondLst>
                                            <p:cond delay="499"/>
                                          </p:stCondLst>
                                        </p:cTn>
                                        <p:tgtEl>
                                          <p:spTgt spid="1031"/>
                                        </p:tgtEl>
                                        <p:attrNameLst>
                                          <p:attrName>style.visibility</p:attrName>
                                        </p:attrNameLst>
                                      </p:cBhvr>
                                      <p:to>
                                        <p:strVal val="hidden"/>
                                      </p:to>
                                    </p:set>
                                  </p:childTnLst>
                                </p:cTn>
                              </p:par>
                              <p:par>
                                <p:cTn id="63" presetID="10" presetClass="exit" presetSubtype="0" fill="hold" grpId="1" nodeType="withEffect">
                                  <p:stCondLst>
                                    <p:cond delay="0"/>
                                  </p:stCondLst>
                                  <p:childTnLst>
                                    <p:animEffect transition="out" filter="fade">
                                      <p:cBhvr>
                                        <p:cTn id="64" dur="500"/>
                                        <p:tgtEl>
                                          <p:spTgt spid="44"/>
                                        </p:tgtEl>
                                      </p:cBhvr>
                                    </p:animEffect>
                                    <p:set>
                                      <p:cBhvr>
                                        <p:cTn id="65" dur="1" fill="hold">
                                          <p:stCondLst>
                                            <p:cond delay="499"/>
                                          </p:stCondLst>
                                        </p:cTn>
                                        <p:tgtEl>
                                          <p:spTgt spid="44"/>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45"/>
                                        </p:tgtEl>
                                      </p:cBhvr>
                                    </p:animEffect>
                                    <p:set>
                                      <p:cBhvr>
                                        <p:cTn id="68" dur="1" fill="hold">
                                          <p:stCondLst>
                                            <p:cond delay="499"/>
                                          </p:stCondLst>
                                        </p:cTn>
                                        <p:tgtEl>
                                          <p:spTgt spid="45"/>
                                        </p:tgtEl>
                                        <p:attrNameLst>
                                          <p:attrName>style.visibility</p:attrName>
                                        </p:attrNameLst>
                                      </p:cBhvr>
                                      <p:to>
                                        <p:strVal val="hidden"/>
                                      </p:to>
                                    </p:set>
                                  </p:childTnLst>
                                </p:cTn>
                              </p:par>
                              <p:par>
                                <p:cTn id="69" presetID="10" presetClass="exit" presetSubtype="0" fill="hold" grpId="1" nodeType="withEffect">
                                  <p:stCondLst>
                                    <p:cond delay="0"/>
                                  </p:stCondLst>
                                  <p:childTnLst>
                                    <p:animEffect transition="out" filter="fade">
                                      <p:cBhvr>
                                        <p:cTn id="70" dur="500"/>
                                        <p:tgtEl>
                                          <p:spTgt spid="46"/>
                                        </p:tgtEl>
                                      </p:cBhvr>
                                    </p:animEffect>
                                    <p:set>
                                      <p:cBhvr>
                                        <p:cTn id="71" dur="1" fill="hold">
                                          <p:stCondLst>
                                            <p:cond delay="499"/>
                                          </p:stCondLst>
                                        </p:cTn>
                                        <p:tgtEl>
                                          <p:spTgt spid="46"/>
                                        </p:tgtEl>
                                        <p:attrNameLst>
                                          <p:attrName>style.visibility</p:attrName>
                                        </p:attrNameLst>
                                      </p:cBhvr>
                                      <p:to>
                                        <p:strVal val="hidden"/>
                                      </p:to>
                                    </p:set>
                                  </p:childTnLst>
                                </p:cTn>
                              </p:par>
                            </p:childTnLst>
                          </p:cTn>
                        </p:par>
                        <p:par>
                          <p:cTn id="72" fill="hold">
                            <p:stCondLst>
                              <p:cond delay="500"/>
                            </p:stCondLst>
                            <p:childTnLst>
                              <p:par>
                                <p:cTn id="73" presetID="1" presetClass="entr" presetSubtype="0" fill="hold" nodeType="afterEffect">
                                  <p:stCondLst>
                                    <p:cond delay="0"/>
                                  </p:stCondLst>
                                  <p:childTnLst>
                                    <p:set>
                                      <p:cBhvr>
                                        <p:cTn id="74" dur="1" fill="hold">
                                          <p:stCondLst>
                                            <p:cond delay="0"/>
                                          </p:stCondLst>
                                        </p:cTn>
                                        <p:tgtEl>
                                          <p:spTgt spid="1032"/>
                                        </p:tgtEl>
                                        <p:attrNameLst>
                                          <p:attrName>style.visibility</p:attrName>
                                        </p:attrNameLst>
                                      </p:cBhvr>
                                      <p:to>
                                        <p:strVal val="visible"/>
                                      </p:to>
                                    </p:set>
                                  </p:childTnLst>
                                </p:cTn>
                              </p:par>
                              <p:par>
                                <p:cTn id="75" presetID="1" presetClass="exit" presetSubtype="0" fill="hold" nodeType="withEffect">
                                  <p:stCondLst>
                                    <p:cond delay="0"/>
                                  </p:stCondLst>
                                  <p:childTnLst>
                                    <p:set>
                                      <p:cBhvr>
                                        <p:cTn id="76" dur="1" fill="hold">
                                          <p:stCondLst>
                                            <p:cond delay="0"/>
                                          </p:stCondLst>
                                        </p:cTn>
                                        <p:tgtEl>
                                          <p:spTgt spid="1030"/>
                                        </p:tgtEl>
                                        <p:attrNameLst>
                                          <p:attrName>style.visibility</p:attrName>
                                        </p:attrNameLst>
                                      </p:cBhvr>
                                      <p:to>
                                        <p:strVal val="hidden"/>
                                      </p:to>
                                    </p:set>
                                  </p:childTnLst>
                                </p:cTn>
                              </p:par>
                              <p:par>
                                <p:cTn id="77" presetID="1" presetClass="exit" presetSubtype="0" fill="hold" nodeType="withEffect">
                                  <p:stCondLst>
                                    <p:cond delay="0"/>
                                  </p:stCondLst>
                                  <p:childTnLst>
                                    <p:set>
                                      <p:cBhvr>
                                        <p:cTn id="78" dur="1" fill="hold">
                                          <p:stCondLst>
                                            <p:cond delay="0"/>
                                          </p:stCondLst>
                                        </p:cTn>
                                        <p:tgtEl>
                                          <p:spTgt spid="41"/>
                                        </p:tgtEl>
                                        <p:attrNameLst>
                                          <p:attrName>style.visibility</p:attrName>
                                        </p:attrNameLst>
                                      </p:cBhvr>
                                      <p:to>
                                        <p:strVal val="hidden"/>
                                      </p:to>
                                    </p:set>
                                  </p:childTnLst>
                                </p:cTn>
                              </p:par>
                              <p:par>
                                <p:cTn id="79" presetID="1" presetClass="exit" presetSubtype="0" fill="hold" nodeType="withEffect">
                                  <p:stCondLst>
                                    <p:cond delay="0"/>
                                  </p:stCondLst>
                                  <p:childTnLst>
                                    <p:set>
                                      <p:cBhvr>
                                        <p:cTn id="80" dur="1" fill="hold">
                                          <p:stCondLst>
                                            <p:cond delay="0"/>
                                          </p:stCondLst>
                                        </p:cTn>
                                        <p:tgtEl>
                                          <p:spTgt spid="1059"/>
                                        </p:tgtEl>
                                        <p:attrNameLst>
                                          <p:attrName>style.visibility</p:attrName>
                                        </p:attrNameLst>
                                      </p:cBhvr>
                                      <p:to>
                                        <p:strVal val="hidden"/>
                                      </p:to>
                                    </p:set>
                                  </p:childTnLst>
                                </p:cTn>
                              </p:par>
                              <p:par>
                                <p:cTn id="81" presetID="1" presetClass="exit" presetSubtype="0" fill="hold" nodeType="withEffect">
                                  <p:stCondLst>
                                    <p:cond delay="0"/>
                                  </p:stCondLst>
                                  <p:childTnLst>
                                    <p:set>
                                      <p:cBhvr>
                                        <p:cTn id="82" dur="1" fill="hold">
                                          <p:stCondLst>
                                            <p:cond delay="0"/>
                                          </p:stCondLst>
                                        </p:cTn>
                                        <p:tgtEl>
                                          <p:spTgt spid="47"/>
                                        </p:tgtEl>
                                        <p:attrNameLst>
                                          <p:attrName>style.visibility</p:attrName>
                                        </p:attrNameLst>
                                      </p:cBhvr>
                                      <p:to>
                                        <p:strVal val="hidden"/>
                                      </p:to>
                                    </p:set>
                                  </p:childTnLst>
                                </p:cTn>
                              </p:par>
                              <p:par>
                                <p:cTn id="83" presetID="1" presetClass="exit" presetSubtype="0" fill="hold" nodeType="withEffect">
                                  <p:stCondLst>
                                    <p:cond delay="0"/>
                                  </p:stCondLst>
                                  <p:childTnLst>
                                    <p:set>
                                      <p:cBhvr>
                                        <p:cTn id="84" dur="1" fill="hold">
                                          <p:stCondLst>
                                            <p:cond delay="0"/>
                                          </p:stCondLst>
                                        </p:cTn>
                                        <p:tgtEl>
                                          <p:spTgt spid="70"/>
                                        </p:tgtEl>
                                        <p:attrNameLst>
                                          <p:attrName>style.visibility</p:attrName>
                                        </p:attrNameLst>
                                      </p:cBhvr>
                                      <p:to>
                                        <p:strVal val="hidden"/>
                                      </p:to>
                                    </p:set>
                                  </p:childTnLst>
                                </p:cTn>
                              </p:par>
                            </p:childTnLst>
                          </p:cTn>
                        </p:par>
                        <p:par>
                          <p:cTn id="85" fill="hold">
                            <p:stCondLst>
                              <p:cond delay="500"/>
                            </p:stCondLst>
                            <p:childTnLst>
                              <p:par>
                                <p:cTn id="86" presetID="35" presetClass="path" presetSubtype="0" accel="50000" decel="50000" fill="hold" nodeType="afterEffect">
                                  <p:stCondLst>
                                    <p:cond delay="0"/>
                                  </p:stCondLst>
                                  <p:childTnLst>
                                    <p:animMotion origin="layout" path="M -3.61111E-6 3.68178E-6 L -0.45312 0.00717 " pathEditMode="relative" rAng="0" ptsTypes="AA">
                                      <p:cBhvr>
                                        <p:cTn id="87" dur="2000" fill="hold"/>
                                        <p:tgtEl>
                                          <p:spTgt spid="1032"/>
                                        </p:tgtEl>
                                        <p:attrNameLst>
                                          <p:attrName>ppt_x</p:attrName>
                                          <p:attrName>ppt_y</p:attrName>
                                        </p:attrNameLst>
                                      </p:cBhvr>
                                      <p:rCtr x="-22656" y="34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1" grpId="0"/>
      <p:bldP spid="1031" grpId="1"/>
      <p:bldP spid="44" grpId="0"/>
      <p:bldP spid="44" grpId="1"/>
      <p:bldP spid="45" grpId="0"/>
      <p:bldP spid="45" grpId="1"/>
      <p:bldP spid="46" grpId="0"/>
      <p:bldP spid="46"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Two businesses</a:t>
            </a:r>
            <a:endParaRPr lang="en-GB" dirty="0"/>
          </a:p>
        </p:txBody>
      </p:sp>
      <p:pic>
        <p:nvPicPr>
          <p:cNvPr id="1027" name="Picture 3" descr="C:\Users\nsw\AppData\Local\Microsoft\Windows\Temporary Internet Files\Content.IE5\41ZRXAEW\MP900443955[1].jpg"/>
          <p:cNvPicPr>
            <a:picLocks noChangeAspect="1" noChangeArrowheads="1"/>
          </p:cNvPicPr>
          <p:nvPr/>
        </p:nvPicPr>
        <p:blipFill rotWithShape="1">
          <a:blip r:embed="rId3">
            <a:extLst>
              <a:ext uri="{28A0092B-C50C-407E-A947-70E740481C1C}">
                <a14:useLocalDpi xmlns:a14="http://schemas.microsoft.com/office/drawing/2010/main" val="0"/>
              </a:ext>
            </a:extLst>
          </a:blip>
          <a:srcRect r="15760"/>
          <a:stretch/>
        </p:blipFill>
        <p:spPr bwMode="auto">
          <a:xfrm>
            <a:off x="4572000" y="908720"/>
            <a:ext cx="4030579" cy="3180357"/>
          </a:xfrm>
          <a:prstGeom prst="rect">
            <a:avLst/>
          </a:prstGeom>
          <a:noFill/>
          <a:effectLst>
            <a:reflection blurRad="6350" stA="50000" endA="300" endPos="55500" dist="50800" dir="5400000" sy="-100000" algn="bl" rotWithShape="0"/>
            <a:softEdge rad="63500"/>
          </a:effectLst>
          <a:extLst>
            <a:ext uri="{909E8E84-426E-40DD-AFC4-6F175D3DCCD1}">
              <a14:hiddenFill xmlns:a14="http://schemas.microsoft.com/office/drawing/2010/main">
                <a:solidFill>
                  <a:srgbClr val="FFFFFF"/>
                </a:solidFill>
              </a14:hiddenFill>
            </a:ext>
          </a:extLst>
        </p:spPr>
      </p:pic>
      <p:pic>
        <p:nvPicPr>
          <p:cNvPr id="1029" name="Picture 5" descr="C:\Users\nsw\AppData\Local\Microsoft\Windows\Temporary Internet Files\Content.IE5\N62NKWIZ\MP900444110[1].jpg"/>
          <p:cNvPicPr>
            <a:picLocks noChangeAspect="1" noChangeArrowheads="1"/>
          </p:cNvPicPr>
          <p:nvPr/>
        </p:nvPicPr>
        <p:blipFill rotWithShape="1">
          <a:blip r:embed="rId4">
            <a:extLst>
              <a:ext uri="{28A0092B-C50C-407E-A947-70E740481C1C}">
                <a14:useLocalDpi xmlns:a14="http://schemas.microsoft.com/office/drawing/2010/main" val="0"/>
              </a:ext>
            </a:extLst>
          </a:blip>
          <a:srcRect l="13754"/>
          <a:stretch/>
        </p:blipFill>
        <p:spPr bwMode="auto">
          <a:xfrm>
            <a:off x="433314" y="908720"/>
            <a:ext cx="4138686" cy="3180357"/>
          </a:xfrm>
          <a:prstGeom prst="rect">
            <a:avLst/>
          </a:prstGeom>
          <a:noFill/>
          <a:effectLst>
            <a:reflection blurRad="6350" stA="50000" endA="300" endPos="55500" dist="50800" dir="5400000" sy="-100000" algn="bl" rotWithShape="0"/>
            <a:softEdge rad="63500"/>
          </a:effectLst>
          <a:extLst>
            <a:ext uri="{909E8E84-426E-40DD-AFC4-6F175D3DCCD1}">
              <a14:hiddenFill xmlns:a14="http://schemas.microsoft.com/office/drawing/2010/main">
                <a:solidFill>
                  <a:srgbClr val="FFFFFF"/>
                </a:solidFill>
              </a14:hiddenFill>
            </a:ext>
          </a:extLst>
        </p:spPr>
      </p:pic>
      <p:grpSp>
        <p:nvGrpSpPr>
          <p:cNvPr id="6" name="Group 5"/>
          <p:cNvGrpSpPr/>
          <p:nvPr/>
        </p:nvGrpSpPr>
        <p:grpSpPr>
          <a:xfrm>
            <a:off x="263196" y="1006884"/>
            <a:ext cx="1692741" cy="5147526"/>
            <a:chOff x="4571708" y="1133128"/>
            <a:chExt cx="1692741" cy="5147526"/>
          </a:xfrm>
        </p:grpSpPr>
        <p:grpSp>
          <p:nvGrpSpPr>
            <p:cNvPr id="7" name="Group 6"/>
            <p:cNvGrpSpPr/>
            <p:nvPr/>
          </p:nvGrpSpPr>
          <p:grpSpPr>
            <a:xfrm>
              <a:off x="4712369" y="4976100"/>
              <a:ext cx="1269628" cy="1304554"/>
              <a:chOff x="1009934" y="736979"/>
              <a:chExt cx="1630908" cy="1562669"/>
            </a:xfrm>
          </p:grpSpPr>
          <p:sp>
            <p:nvSpPr>
              <p:cNvPr id="16" name="Rounded Rectangle 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7" name="Group 16"/>
              <p:cNvGrpSpPr/>
              <p:nvPr/>
            </p:nvGrpSpPr>
            <p:grpSpPr>
              <a:xfrm>
                <a:off x="1187624" y="908720"/>
                <a:ext cx="473277" cy="1175660"/>
                <a:chOff x="1187624" y="908720"/>
                <a:chExt cx="473277" cy="1175660"/>
              </a:xfrm>
            </p:grpSpPr>
            <p:sp>
              <p:nvSpPr>
                <p:cNvPr id="26" name="Rectangle 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7" name="Rectangle 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8" name="Rectangle 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9" name="Rectangle 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0" name="Rectangle 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1" name="Rectangle 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2" name="Rectangle 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3" name="Rectangle 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4" name="Rectangle 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5" name="Rectangle 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8" name="Group 17"/>
              <p:cNvGrpSpPr/>
              <p:nvPr/>
            </p:nvGrpSpPr>
            <p:grpSpPr>
              <a:xfrm>
                <a:off x="1512613" y="970169"/>
                <a:ext cx="923512" cy="1164252"/>
                <a:chOff x="1512613" y="970169"/>
                <a:chExt cx="923512" cy="1164252"/>
              </a:xfrm>
            </p:grpSpPr>
            <p:sp>
              <p:nvSpPr>
                <p:cNvPr id="19" name="Rectangle 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0" name="Rectangle 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1" name="Rectangle 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2" name="Rectangle 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3" name="Rectangle 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4" name="Rectangle 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5" name="Rectangle 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grpSp>
          <p:nvGrpSpPr>
            <p:cNvPr id="8" name="Group 7"/>
            <p:cNvGrpSpPr/>
            <p:nvPr/>
          </p:nvGrpSpPr>
          <p:grpSpPr>
            <a:xfrm>
              <a:off x="4886288" y="2239738"/>
              <a:ext cx="1220266" cy="3351071"/>
              <a:chOff x="6131814" y="-371597"/>
              <a:chExt cx="1886083" cy="4339731"/>
            </a:xfrm>
          </p:grpSpPr>
          <p:grpSp>
            <p:nvGrpSpPr>
              <p:cNvPr id="12" name="Group 11"/>
              <p:cNvGrpSpPr/>
              <p:nvPr/>
            </p:nvGrpSpPr>
            <p:grpSpPr>
              <a:xfrm rot="20283292">
                <a:off x="6131814" y="-371597"/>
                <a:ext cx="1815250" cy="2919083"/>
                <a:chOff x="6450863" y="2329284"/>
                <a:chExt cx="1815250" cy="2919083"/>
              </a:xfrm>
            </p:grpSpPr>
            <p:pic>
              <p:nvPicPr>
                <p:cNvPr id="14"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50863" y="3621180"/>
                  <a:ext cx="1627187" cy="162718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8926" y="2329284"/>
                  <a:ext cx="1627187" cy="1627187"/>
                </a:xfrm>
                <a:prstGeom prst="rect">
                  <a:avLst/>
                </a:prstGeom>
                <a:noFill/>
                <a:extLst>
                  <a:ext uri="{909E8E84-426E-40DD-AFC4-6F175D3DCCD1}">
                    <a14:hiddenFill xmlns:a14="http://schemas.microsoft.com/office/drawing/2010/main">
                      <a:solidFill>
                        <a:srgbClr val="FFFFFF"/>
                      </a:solidFill>
                    </a14:hiddenFill>
                  </a:ext>
                </a:extLst>
              </p:spPr>
            </p:pic>
          </p:grpSp>
          <p:pic>
            <p:nvPicPr>
              <p:cNvPr id="13"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283292">
                <a:off x="6390711" y="2340947"/>
                <a:ext cx="1627186" cy="1627187"/>
              </a:xfrm>
              <a:prstGeom prst="rect">
                <a:avLst/>
              </a:prstGeom>
              <a:noFill/>
              <a:extLst>
                <a:ext uri="{909E8E84-426E-40DD-AFC4-6F175D3DCCD1}">
                  <a14:hiddenFill xmlns:a14="http://schemas.microsoft.com/office/drawing/2010/main">
                    <a:solidFill>
                      <a:srgbClr val="FFFFFF"/>
                    </a:solidFill>
                  </a14:hiddenFill>
                </a:ext>
              </a:extLst>
            </p:spPr>
          </p:pic>
        </p:grpSp>
        <p:pic>
          <p:nvPicPr>
            <p:cNvPr id="9" name="Picture 35" descr="C:\Users\nsw\Pictures\All icons\businessmen.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17855" y="3606616"/>
              <a:ext cx="1046594" cy="104659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C:\Users\nsw\AppData\Local\Microsoft\Windows\Temporary Internet Files\Content.IE5\HO1UL1D0\MC900336175[1].wm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68416" y="1133128"/>
              <a:ext cx="1064207" cy="96701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C:\Users\nsw\Pictures\All icons\clients.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71708" y="3589514"/>
              <a:ext cx="1277936" cy="1277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6" name="Group 35"/>
          <p:cNvGrpSpPr/>
          <p:nvPr/>
        </p:nvGrpSpPr>
        <p:grpSpPr>
          <a:xfrm>
            <a:off x="7385221" y="1006884"/>
            <a:ext cx="1063625" cy="966788"/>
            <a:chOff x="5668963" y="2780928"/>
            <a:chExt cx="1063625" cy="966788"/>
          </a:xfrm>
        </p:grpSpPr>
        <p:sp>
          <p:nvSpPr>
            <p:cNvPr id="37" name="AutoShape 8"/>
            <p:cNvSpPr>
              <a:spLocks noChangeAspect="1" noChangeArrowheads="1" noTextEdit="1"/>
            </p:cNvSpPr>
            <p:nvPr/>
          </p:nvSpPr>
          <p:spPr bwMode="auto">
            <a:xfrm>
              <a:off x="5668963" y="2780928"/>
              <a:ext cx="1063625" cy="96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38" name="Freeform 10"/>
            <p:cNvSpPr>
              <a:spLocks/>
            </p:cNvSpPr>
            <p:nvPr/>
          </p:nvSpPr>
          <p:spPr bwMode="auto">
            <a:xfrm>
              <a:off x="5670551" y="2780928"/>
              <a:ext cx="968375" cy="965200"/>
            </a:xfrm>
            <a:custGeom>
              <a:avLst/>
              <a:gdLst>
                <a:gd name="T0" fmla="*/ 2441 w 2442"/>
                <a:gd name="T1" fmla="*/ 967 h 2434"/>
                <a:gd name="T2" fmla="*/ 2421 w 2442"/>
                <a:gd name="T3" fmla="*/ 888 h 2434"/>
                <a:gd name="T4" fmla="*/ 2396 w 2442"/>
                <a:gd name="T5" fmla="*/ 814 h 2434"/>
                <a:gd name="T6" fmla="*/ 2365 w 2442"/>
                <a:gd name="T7" fmla="*/ 740 h 2434"/>
                <a:gd name="T8" fmla="*/ 2331 w 2442"/>
                <a:gd name="T9" fmla="*/ 670 h 2434"/>
                <a:gd name="T10" fmla="*/ 2292 w 2442"/>
                <a:gd name="T11" fmla="*/ 602 h 2434"/>
                <a:gd name="T12" fmla="*/ 2250 w 2442"/>
                <a:gd name="T13" fmla="*/ 537 h 2434"/>
                <a:gd name="T14" fmla="*/ 2201 w 2442"/>
                <a:gd name="T15" fmla="*/ 475 h 2434"/>
                <a:gd name="T16" fmla="*/ 2151 w 2442"/>
                <a:gd name="T17" fmla="*/ 416 h 2434"/>
                <a:gd name="T18" fmla="*/ 2096 w 2442"/>
                <a:gd name="T19" fmla="*/ 360 h 2434"/>
                <a:gd name="T20" fmla="*/ 2038 w 2442"/>
                <a:gd name="T21" fmla="*/ 308 h 2434"/>
                <a:gd name="T22" fmla="*/ 1977 w 2442"/>
                <a:gd name="T23" fmla="*/ 260 h 2434"/>
                <a:gd name="T24" fmla="*/ 1910 w 2442"/>
                <a:gd name="T25" fmla="*/ 214 h 2434"/>
                <a:gd name="T26" fmla="*/ 1843 w 2442"/>
                <a:gd name="T27" fmla="*/ 171 h 2434"/>
                <a:gd name="T28" fmla="*/ 1772 w 2442"/>
                <a:gd name="T29" fmla="*/ 131 h 2434"/>
                <a:gd name="T30" fmla="*/ 1698 w 2442"/>
                <a:gd name="T31" fmla="*/ 99 h 2434"/>
                <a:gd name="T32" fmla="*/ 1624 w 2442"/>
                <a:gd name="T33" fmla="*/ 73 h 2434"/>
                <a:gd name="T34" fmla="*/ 1546 w 2442"/>
                <a:gd name="T35" fmla="*/ 48 h 2434"/>
                <a:gd name="T36" fmla="*/ 1468 w 2442"/>
                <a:gd name="T37" fmla="*/ 27 h 2434"/>
                <a:gd name="T38" fmla="*/ 1387 w 2442"/>
                <a:gd name="T39" fmla="*/ 12 h 2434"/>
                <a:gd name="T40" fmla="*/ 1306 w 2442"/>
                <a:gd name="T41" fmla="*/ 5 h 2434"/>
                <a:gd name="T42" fmla="*/ 1222 w 2442"/>
                <a:gd name="T43" fmla="*/ 0 h 2434"/>
                <a:gd name="T44" fmla="*/ 1129 w 2442"/>
                <a:gd name="T45" fmla="*/ 0 h 2434"/>
                <a:gd name="T46" fmla="*/ 1035 w 2442"/>
                <a:gd name="T47" fmla="*/ 7 h 2434"/>
                <a:gd name="T48" fmla="*/ 945 w 2442"/>
                <a:gd name="T49" fmla="*/ 20 h 2434"/>
                <a:gd name="T50" fmla="*/ 856 w 2442"/>
                <a:gd name="T51" fmla="*/ 36 h 2434"/>
                <a:gd name="T52" fmla="*/ 770 w 2442"/>
                <a:gd name="T53" fmla="*/ 61 h 2434"/>
                <a:gd name="T54" fmla="*/ 688 w 2442"/>
                <a:gd name="T55" fmla="*/ 91 h 2434"/>
                <a:gd name="T56" fmla="*/ 608 w 2442"/>
                <a:gd name="T57" fmla="*/ 126 h 2434"/>
                <a:gd name="T58" fmla="*/ 534 w 2442"/>
                <a:gd name="T59" fmla="*/ 165 h 2434"/>
                <a:gd name="T60" fmla="*/ 462 w 2442"/>
                <a:gd name="T61" fmla="*/ 211 h 2434"/>
                <a:gd name="T62" fmla="*/ 395 w 2442"/>
                <a:gd name="T63" fmla="*/ 261 h 2434"/>
                <a:gd name="T64" fmla="*/ 334 w 2442"/>
                <a:gd name="T65" fmla="*/ 319 h 2434"/>
                <a:gd name="T66" fmla="*/ 273 w 2442"/>
                <a:gd name="T67" fmla="*/ 379 h 2434"/>
                <a:gd name="T68" fmla="*/ 221 w 2442"/>
                <a:gd name="T69" fmla="*/ 444 h 2434"/>
                <a:gd name="T70" fmla="*/ 173 w 2442"/>
                <a:gd name="T71" fmla="*/ 516 h 2434"/>
                <a:gd name="T72" fmla="*/ 131 w 2442"/>
                <a:gd name="T73" fmla="*/ 591 h 2434"/>
                <a:gd name="T74" fmla="*/ 93 w 2442"/>
                <a:gd name="T75" fmla="*/ 672 h 2434"/>
                <a:gd name="T76" fmla="*/ 62 w 2442"/>
                <a:gd name="T77" fmla="*/ 756 h 2434"/>
                <a:gd name="T78" fmla="*/ 37 w 2442"/>
                <a:gd name="T79" fmla="*/ 846 h 2434"/>
                <a:gd name="T80" fmla="*/ 17 w 2442"/>
                <a:gd name="T81" fmla="*/ 940 h 2434"/>
                <a:gd name="T82" fmla="*/ 5 w 2442"/>
                <a:gd name="T83" fmla="*/ 1037 h 2434"/>
                <a:gd name="T84" fmla="*/ 0 w 2442"/>
                <a:gd name="T85" fmla="*/ 1139 h 2434"/>
                <a:gd name="T86" fmla="*/ 1265 w 2442"/>
                <a:gd name="T87" fmla="*/ 243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2" h="2434">
                  <a:moveTo>
                    <a:pt x="1265" y="2434"/>
                  </a:moveTo>
                  <a:lnTo>
                    <a:pt x="2442" y="2346"/>
                  </a:lnTo>
                  <a:lnTo>
                    <a:pt x="2441" y="967"/>
                  </a:lnTo>
                  <a:lnTo>
                    <a:pt x="2433" y="940"/>
                  </a:lnTo>
                  <a:lnTo>
                    <a:pt x="2428" y="915"/>
                  </a:lnTo>
                  <a:lnTo>
                    <a:pt x="2421" y="888"/>
                  </a:lnTo>
                  <a:lnTo>
                    <a:pt x="2413" y="863"/>
                  </a:lnTo>
                  <a:lnTo>
                    <a:pt x="2405" y="839"/>
                  </a:lnTo>
                  <a:lnTo>
                    <a:pt x="2396" y="814"/>
                  </a:lnTo>
                  <a:lnTo>
                    <a:pt x="2387" y="789"/>
                  </a:lnTo>
                  <a:lnTo>
                    <a:pt x="2377" y="765"/>
                  </a:lnTo>
                  <a:lnTo>
                    <a:pt x="2365" y="740"/>
                  </a:lnTo>
                  <a:lnTo>
                    <a:pt x="2355" y="716"/>
                  </a:lnTo>
                  <a:lnTo>
                    <a:pt x="2344" y="693"/>
                  </a:lnTo>
                  <a:lnTo>
                    <a:pt x="2331" y="670"/>
                  </a:lnTo>
                  <a:lnTo>
                    <a:pt x="2319" y="647"/>
                  </a:lnTo>
                  <a:lnTo>
                    <a:pt x="2306" y="623"/>
                  </a:lnTo>
                  <a:lnTo>
                    <a:pt x="2292" y="602"/>
                  </a:lnTo>
                  <a:lnTo>
                    <a:pt x="2279" y="582"/>
                  </a:lnTo>
                  <a:lnTo>
                    <a:pt x="2263" y="560"/>
                  </a:lnTo>
                  <a:lnTo>
                    <a:pt x="2250" y="537"/>
                  </a:lnTo>
                  <a:lnTo>
                    <a:pt x="2234" y="516"/>
                  </a:lnTo>
                  <a:lnTo>
                    <a:pt x="2220" y="496"/>
                  </a:lnTo>
                  <a:lnTo>
                    <a:pt x="2201" y="475"/>
                  </a:lnTo>
                  <a:lnTo>
                    <a:pt x="2185" y="455"/>
                  </a:lnTo>
                  <a:lnTo>
                    <a:pt x="2168" y="435"/>
                  </a:lnTo>
                  <a:lnTo>
                    <a:pt x="2151" y="416"/>
                  </a:lnTo>
                  <a:lnTo>
                    <a:pt x="2133" y="398"/>
                  </a:lnTo>
                  <a:lnTo>
                    <a:pt x="2115" y="377"/>
                  </a:lnTo>
                  <a:lnTo>
                    <a:pt x="2096" y="360"/>
                  </a:lnTo>
                  <a:lnTo>
                    <a:pt x="2076" y="342"/>
                  </a:lnTo>
                  <a:lnTo>
                    <a:pt x="2056" y="325"/>
                  </a:lnTo>
                  <a:lnTo>
                    <a:pt x="2038" y="308"/>
                  </a:lnTo>
                  <a:lnTo>
                    <a:pt x="2017" y="291"/>
                  </a:lnTo>
                  <a:lnTo>
                    <a:pt x="1998" y="275"/>
                  </a:lnTo>
                  <a:lnTo>
                    <a:pt x="1977" y="260"/>
                  </a:lnTo>
                  <a:lnTo>
                    <a:pt x="1954" y="243"/>
                  </a:lnTo>
                  <a:lnTo>
                    <a:pt x="1932" y="227"/>
                  </a:lnTo>
                  <a:lnTo>
                    <a:pt x="1910" y="214"/>
                  </a:lnTo>
                  <a:lnTo>
                    <a:pt x="1888" y="198"/>
                  </a:lnTo>
                  <a:lnTo>
                    <a:pt x="1865" y="186"/>
                  </a:lnTo>
                  <a:lnTo>
                    <a:pt x="1843" y="171"/>
                  </a:lnTo>
                  <a:lnTo>
                    <a:pt x="1819" y="159"/>
                  </a:lnTo>
                  <a:lnTo>
                    <a:pt x="1795" y="145"/>
                  </a:lnTo>
                  <a:lnTo>
                    <a:pt x="1772" y="131"/>
                  </a:lnTo>
                  <a:lnTo>
                    <a:pt x="1747" y="121"/>
                  </a:lnTo>
                  <a:lnTo>
                    <a:pt x="1723" y="110"/>
                  </a:lnTo>
                  <a:lnTo>
                    <a:pt x="1698" y="99"/>
                  </a:lnTo>
                  <a:lnTo>
                    <a:pt x="1675" y="91"/>
                  </a:lnTo>
                  <a:lnTo>
                    <a:pt x="1649" y="80"/>
                  </a:lnTo>
                  <a:lnTo>
                    <a:pt x="1624" y="73"/>
                  </a:lnTo>
                  <a:lnTo>
                    <a:pt x="1598" y="62"/>
                  </a:lnTo>
                  <a:lnTo>
                    <a:pt x="1572" y="56"/>
                  </a:lnTo>
                  <a:lnTo>
                    <a:pt x="1546" y="48"/>
                  </a:lnTo>
                  <a:lnTo>
                    <a:pt x="1521" y="40"/>
                  </a:lnTo>
                  <a:lnTo>
                    <a:pt x="1494" y="33"/>
                  </a:lnTo>
                  <a:lnTo>
                    <a:pt x="1468" y="27"/>
                  </a:lnTo>
                  <a:lnTo>
                    <a:pt x="1441" y="22"/>
                  </a:lnTo>
                  <a:lnTo>
                    <a:pt x="1413" y="17"/>
                  </a:lnTo>
                  <a:lnTo>
                    <a:pt x="1387" y="12"/>
                  </a:lnTo>
                  <a:lnTo>
                    <a:pt x="1359" y="9"/>
                  </a:lnTo>
                  <a:lnTo>
                    <a:pt x="1332" y="7"/>
                  </a:lnTo>
                  <a:lnTo>
                    <a:pt x="1306" y="5"/>
                  </a:lnTo>
                  <a:lnTo>
                    <a:pt x="1278" y="1"/>
                  </a:lnTo>
                  <a:lnTo>
                    <a:pt x="1249" y="0"/>
                  </a:lnTo>
                  <a:lnTo>
                    <a:pt x="1222" y="0"/>
                  </a:lnTo>
                  <a:lnTo>
                    <a:pt x="1194" y="0"/>
                  </a:lnTo>
                  <a:lnTo>
                    <a:pt x="1163" y="0"/>
                  </a:lnTo>
                  <a:lnTo>
                    <a:pt x="1129" y="0"/>
                  </a:lnTo>
                  <a:lnTo>
                    <a:pt x="1098" y="1"/>
                  </a:lnTo>
                  <a:lnTo>
                    <a:pt x="1067" y="5"/>
                  </a:lnTo>
                  <a:lnTo>
                    <a:pt x="1035" y="7"/>
                  </a:lnTo>
                  <a:lnTo>
                    <a:pt x="1004" y="11"/>
                  </a:lnTo>
                  <a:lnTo>
                    <a:pt x="974" y="15"/>
                  </a:lnTo>
                  <a:lnTo>
                    <a:pt x="945" y="20"/>
                  </a:lnTo>
                  <a:lnTo>
                    <a:pt x="915" y="25"/>
                  </a:lnTo>
                  <a:lnTo>
                    <a:pt x="884" y="32"/>
                  </a:lnTo>
                  <a:lnTo>
                    <a:pt x="856" y="36"/>
                  </a:lnTo>
                  <a:lnTo>
                    <a:pt x="828" y="44"/>
                  </a:lnTo>
                  <a:lnTo>
                    <a:pt x="798" y="53"/>
                  </a:lnTo>
                  <a:lnTo>
                    <a:pt x="770" y="61"/>
                  </a:lnTo>
                  <a:lnTo>
                    <a:pt x="742" y="70"/>
                  </a:lnTo>
                  <a:lnTo>
                    <a:pt x="715" y="82"/>
                  </a:lnTo>
                  <a:lnTo>
                    <a:pt x="688" y="91"/>
                  </a:lnTo>
                  <a:lnTo>
                    <a:pt x="661" y="102"/>
                  </a:lnTo>
                  <a:lnTo>
                    <a:pt x="635" y="113"/>
                  </a:lnTo>
                  <a:lnTo>
                    <a:pt x="608" y="126"/>
                  </a:lnTo>
                  <a:lnTo>
                    <a:pt x="583" y="138"/>
                  </a:lnTo>
                  <a:lnTo>
                    <a:pt x="558" y="153"/>
                  </a:lnTo>
                  <a:lnTo>
                    <a:pt x="534" y="165"/>
                  </a:lnTo>
                  <a:lnTo>
                    <a:pt x="509" y="180"/>
                  </a:lnTo>
                  <a:lnTo>
                    <a:pt x="485" y="195"/>
                  </a:lnTo>
                  <a:lnTo>
                    <a:pt x="462" y="211"/>
                  </a:lnTo>
                  <a:lnTo>
                    <a:pt x="440" y="228"/>
                  </a:lnTo>
                  <a:lnTo>
                    <a:pt x="417" y="245"/>
                  </a:lnTo>
                  <a:lnTo>
                    <a:pt x="395" y="261"/>
                  </a:lnTo>
                  <a:lnTo>
                    <a:pt x="374" y="281"/>
                  </a:lnTo>
                  <a:lnTo>
                    <a:pt x="352" y="298"/>
                  </a:lnTo>
                  <a:lnTo>
                    <a:pt x="334" y="319"/>
                  </a:lnTo>
                  <a:lnTo>
                    <a:pt x="313" y="338"/>
                  </a:lnTo>
                  <a:lnTo>
                    <a:pt x="293" y="358"/>
                  </a:lnTo>
                  <a:lnTo>
                    <a:pt x="273" y="379"/>
                  </a:lnTo>
                  <a:lnTo>
                    <a:pt x="257" y="401"/>
                  </a:lnTo>
                  <a:lnTo>
                    <a:pt x="237" y="422"/>
                  </a:lnTo>
                  <a:lnTo>
                    <a:pt x="221" y="444"/>
                  </a:lnTo>
                  <a:lnTo>
                    <a:pt x="204" y="468"/>
                  </a:lnTo>
                  <a:lnTo>
                    <a:pt x="189" y="492"/>
                  </a:lnTo>
                  <a:lnTo>
                    <a:pt x="173" y="516"/>
                  </a:lnTo>
                  <a:lnTo>
                    <a:pt x="157" y="541"/>
                  </a:lnTo>
                  <a:lnTo>
                    <a:pt x="143" y="565"/>
                  </a:lnTo>
                  <a:lnTo>
                    <a:pt x="131" y="591"/>
                  </a:lnTo>
                  <a:lnTo>
                    <a:pt x="116" y="618"/>
                  </a:lnTo>
                  <a:lnTo>
                    <a:pt x="106" y="644"/>
                  </a:lnTo>
                  <a:lnTo>
                    <a:pt x="93" y="672"/>
                  </a:lnTo>
                  <a:lnTo>
                    <a:pt x="83" y="701"/>
                  </a:lnTo>
                  <a:lnTo>
                    <a:pt x="73" y="728"/>
                  </a:lnTo>
                  <a:lnTo>
                    <a:pt x="62" y="756"/>
                  </a:lnTo>
                  <a:lnTo>
                    <a:pt x="51" y="786"/>
                  </a:lnTo>
                  <a:lnTo>
                    <a:pt x="45" y="816"/>
                  </a:lnTo>
                  <a:lnTo>
                    <a:pt x="37" y="846"/>
                  </a:lnTo>
                  <a:lnTo>
                    <a:pt x="29" y="877"/>
                  </a:lnTo>
                  <a:lnTo>
                    <a:pt x="22" y="907"/>
                  </a:lnTo>
                  <a:lnTo>
                    <a:pt x="17" y="940"/>
                  </a:lnTo>
                  <a:lnTo>
                    <a:pt x="13" y="971"/>
                  </a:lnTo>
                  <a:lnTo>
                    <a:pt x="8" y="1004"/>
                  </a:lnTo>
                  <a:lnTo>
                    <a:pt x="5" y="1037"/>
                  </a:lnTo>
                  <a:lnTo>
                    <a:pt x="4" y="1071"/>
                  </a:lnTo>
                  <a:lnTo>
                    <a:pt x="0" y="1105"/>
                  </a:lnTo>
                  <a:lnTo>
                    <a:pt x="0" y="1139"/>
                  </a:lnTo>
                  <a:lnTo>
                    <a:pt x="0" y="1175"/>
                  </a:lnTo>
                  <a:lnTo>
                    <a:pt x="2" y="1212"/>
                  </a:lnTo>
                  <a:lnTo>
                    <a:pt x="1265" y="2434"/>
                  </a:lnTo>
                  <a:lnTo>
                    <a:pt x="1265" y="2434"/>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39" name="Freeform 11"/>
            <p:cNvSpPr>
              <a:spLocks/>
            </p:cNvSpPr>
            <p:nvPr/>
          </p:nvSpPr>
          <p:spPr bwMode="auto">
            <a:xfrm>
              <a:off x="5668963" y="3195266"/>
              <a:ext cx="969963" cy="552450"/>
            </a:xfrm>
            <a:custGeom>
              <a:avLst/>
              <a:gdLst>
                <a:gd name="T0" fmla="*/ 2445 w 2445"/>
                <a:gd name="T1" fmla="*/ 935 h 1391"/>
                <a:gd name="T2" fmla="*/ 2368 w 2445"/>
                <a:gd name="T3" fmla="*/ 855 h 1391"/>
                <a:gd name="T4" fmla="*/ 2286 w 2445"/>
                <a:gd name="T5" fmla="*/ 777 h 1391"/>
                <a:gd name="T6" fmla="*/ 2196 w 2445"/>
                <a:gd name="T7" fmla="*/ 703 h 1391"/>
                <a:gd name="T8" fmla="*/ 2103 w 2445"/>
                <a:gd name="T9" fmla="*/ 632 h 1391"/>
                <a:gd name="T10" fmla="*/ 2002 w 2445"/>
                <a:gd name="T11" fmla="*/ 565 h 1391"/>
                <a:gd name="T12" fmla="*/ 1899 w 2445"/>
                <a:gd name="T13" fmla="*/ 500 h 1391"/>
                <a:gd name="T14" fmla="*/ 1790 w 2445"/>
                <a:gd name="T15" fmla="*/ 440 h 1391"/>
                <a:gd name="T16" fmla="*/ 1679 w 2445"/>
                <a:gd name="T17" fmla="*/ 382 h 1391"/>
                <a:gd name="T18" fmla="*/ 1563 w 2445"/>
                <a:gd name="T19" fmla="*/ 329 h 1391"/>
                <a:gd name="T20" fmla="*/ 1445 w 2445"/>
                <a:gd name="T21" fmla="*/ 280 h 1391"/>
                <a:gd name="T22" fmla="*/ 1325 w 2445"/>
                <a:gd name="T23" fmla="*/ 233 h 1391"/>
                <a:gd name="T24" fmla="*/ 1200 w 2445"/>
                <a:gd name="T25" fmla="*/ 192 h 1391"/>
                <a:gd name="T26" fmla="*/ 1074 w 2445"/>
                <a:gd name="T27" fmla="*/ 152 h 1391"/>
                <a:gd name="T28" fmla="*/ 948 w 2445"/>
                <a:gd name="T29" fmla="*/ 119 h 1391"/>
                <a:gd name="T30" fmla="*/ 820 w 2445"/>
                <a:gd name="T31" fmla="*/ 89 h 1391"/>
                <a:gd name="T32" fmla="*/ 692 w 2445"/>
                <a:gd name="T33" fmla="*/ 65 h 1391"/>
                <a:gd name="T34" fmla="*/ 562 w 2445"/>
                <a:gd name="T35" fmla="*/ 41 h 1391"/>
                <a:gd name="T36" fmla="*/ 432 w 2445"/>
                <a:gd name="T37" fmla="*/ 24 h 1391"/>
                <a:gd name="T38" fmla="*/ 304 w 2445"/>
                <a:gd name="T39" fmla="*/ 11 h 1391"/>
                <a:gd name="T40" fmla="*/ 176 w 2445"/>
                <a:gd name="T41" fmla="*/ 4 h 1391"/>
                <a:gd name="T42" fmla="*/ 49 w 2445"/>
                <a:gd name="T43" fmla="*/ 0 h 1391"/>
                <a:gd name="T44" fmla="*/ 3 w 2445"/>
                <a:gd name="T45" fmla="*/ 77 h 1391"/>
                <a:gd name="T46" fmla="*/ 0 w 2445"/>
                <a:gd name="T47" fmla="*/ 191 h 1391"/>
                <a:gd name="T48" fmla="*/ 7 w 2445"/>
                <a:gd name="T49" fmla="*/ 298 h 1391"/>
                <a:gd name="T50" fmla="*/ 19 w 2445"/>
                <a:gd name="T51" fmla="*/ 404 h 1391"/>
                <a:gd name="T52" fmla="*/ 40 w 2445"/>
                <a:gd name="T53" fmla="*/ 506 h 1391"/>
                <a:gd name="T54" fmla="*/ 65 w 2445"/>
                <a:gd name="T55" fmla="*/ 603 h 1391"/>
                <a:gd name="T56" fmla="*/ 97 w 2445"/>
                <a:gd name="T57" fmla="*/ 696 h 1391"/>
                <a:gd name="T58" fmla="*/ 137 w 2445"/>
                <a:gd name="T59" fmla="*/ 782 h 1391"/>
                <a:gd name="T60" fmla="*/ 182 w 2445"/>
                <a:gd name="T61" fmla="*/ 866 h 1391"/>
                <a:gd name="T62" fmla="*/ 235 w 2445"/>
                <a:gd name="T63" fmla="*/ 943 h 1391"/>
                <a:gd name="T64" fmla="*/ 293 w 2445"/>
                <a:gd name="T65" fmla="*/ 1015 h 1391"/>
                <a:gd name="T66" fmla="*/ 357 w 2445"/>
                <a:gd name="T67" fmla="*/ 1082 h 1391"/>
                <a:gd name="T68" fmla="*/ 427 w 2445"/>
                <a:gd name="T69" fmla="*/ 1140 h 1391"/>
                <a:gd name="T70" fmla="*/ 501 w 2445"/>
                <a:gd name="T71" fmla="*/ 1194 h 1391"/>
                <a:gd name="T72" fmla="*/ 582 w 2445"/>
                <a:gd name="T73" fmla="*/ 1243 h 1391"/>
                <a:gd name="T74" fmla="*/ 671 w 2445"/>
                <a:gd name="T75" fmla="*/ 1286 h 1391"/>
                <a:gd name="T76" fmla="*/ 760 w 2445"/>
                <a:gd name="T77" fmla="*/ 1320 h 1391"/>
                <a:gd name="T78" fmla="*/ 856 w 2445"/>
                <a:gd name="T79" fmla="*/ 1348 h 1391"/>
                <a:gd name="T80" fmla="*/ 960 w 2445"/>
                <a:gd name="T81" fmla="*/ 1371 h 1391"/>
                <a:gd name="T82" fmla="*/ 1065 w 2445"/>
                <a:gd name="T83" fmla="*/ 1383 h 1391"/>
                <a:gd name="T84" fmla="*/ 1176 w 2445"/>
                <a:gd name="T85" fmla="*/ 1391 h 1391"/>
                <a:gd name="T86" fmla="*/ 1253 w 2445"/>
                <a:gd name="T87" fmla="*/ 1391 h 1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5" h="1391">
                  <a:moveTo>
                    <a:pt x="1253" y="1391"/>
                  </a:moveTo>
                  <a:lnTo>
                    <a:pt x="2445" y="1391"/>
                  </a:lnTo>
                  <a:lnTo>
                    <a:pt x="2445" y="935"/>
                  </a:lnTo>
                  <a:lnTo>
                    <a:pt x="2420" y="908"/>
                  </a:lnTo>
                  <a:lnTo>
                    <a:pt x="2396" y="882"/>
                  </a:lnTo>
                  <a:lnTo>
                    <a:pt x="2368" y="855"/>
                  </a:lnTo>
                  <a:lnTo>
                    <a:pt x="2342" y="828"/>
                  </a:lnTo>
                  <a:lnTo>
                    <a:pt x="2314" y="802"/>
                  </a:lnTo>
                  <a:lnTo>
                    <a:pt x="2286" y="777"/>
                  </a:lnTo>
                  <a:lnTo>
                    <a:pt x="2256" y="752"/>
                  </a:lnTo>
                  <a:lnTo>
                    <a:pt x="2228" y="728"/>
                  </a:lnTo>
                  <a:lnTo>
                    <a:pt x="2196" y="703"/>
                  </a:lnTo>
                  <a:lnTo>
                    <a:pt x="2167" y="679"/>
                  </a:lnTo>
                  <a:lnTo>
                    <a:pt x="2135" y="655"/>
                  </a:lnTo>
                  <a:lnTo>
                    <a:pt x="2103" y="632"/>
                  </a:lnTo>
                  <a:lnTo>
                    <a:pt x="2070" y="608"/>
                  </a:lnTo>
                  <a:lnTo>
                    <a:pt x="2037" y="586"/>
                  </a:lnTo>
                  <a:lnTo>
                    <a:pt x="2002" y="565"/>
                  </a:lnTo>
                  <a:lnTo>
                    <a:pt x="1969" y="542"/>
                  </a:lnTo>
                  <a:lnTo>
                    <a:pt x="1935" y="520"/>
                  </a:lnTo>
                  <a:lnTo>
                    <a:pt x="1899" y="500"/>
                  </a:lnTo>
                  <a:lnTo>
                    <a:pt x="1863" y="480"/>
                  </a:lnTo>
                  <a:lnTo>
                    <a:pt x="1829" y="459"/>
                  </a:lnTo>
                  <a:lnTo>
                    <a:pt x="1790" y="440"/>
                  </a:lnTo>
                  <a:lnTo>
                    <a:pt x="1753" y="420"/>
                  </a:lnTo>
                  <a:lnTo>
                    <a:pt x="1717" y="400"/>
                  </a:lnTo>
                  <a:lnTo>
                    <a:pt x="1679" y="382"/>
                  </a:lnTo>
                  <a:lnTo>
                    <a:pt x="1642" y="363"/>
                  </a:lnTo>
                  <a:lnTo>
                    <a:pt x="1602" y="346"/>
                  </a:lnTo>
                  <a:lnTo>
                    <a:pt x="1563" y="329"/>
                  </a:lnTo>
                  <a:lnTo>
                    <a:pt x="1525" y="313"/>
                  </a:lnTo>
                  <a:lnTo>
                    <a:pt x="1484" y="296"/>
                  </a:lnTo>
                  <a:lnTo>
                    <a:pt x="1445" y="280"/>
                  </a:lnTo>
                  <a:lnTo>
                    <a:pt x="1406" y="264"/>
                  </a:lnTo>
                  <a:lnTo>
                    <a:pt x="1367" y="248"/>
                  </a:lnTo>
                  <a:lnTo>
                    <a:pt x="1325" y="233"/>
                  </a:lnTo>
                  <a:lnTo>
                    <a:pt x="1284" y="219"/>
                  </a:lnTo>
                  <a:lnTo>
                    <a:pt x="1241" y="204"/>
                  </a:lnTo>
                  <a:lnTo>
                    <a:pt x="1200" y="192"/>
                  </a:lnTo>
                  <a:lnTo>
                    <a:pt x="1158" y="178"/>
                  </a:lnTo>
                  <a:lnTo>
                    <a:pt x="1117" y="164"/>
                  </a:lnTo>
                  <a:lnTo>
                    <a:pt x="1074" y="152"/>
                  </a:lnTo>
                  <a:lnTo>
                    <a:pt x="1033" y="142"/>
                  </a:lnTo>
                  <a:lnTo>
                    <a:pt x="989" y="130"/>
                  </a:lnTo>
                  <a:lnTo>
                    <a:pt x="948" y="119"/>
                  </a:lnTo>
                  <a:lnTo>
                    <a:pt x="904" y="109"/>
                  </a:lnTo>
                  <a:lnTo>
                    <a:pt x="862" y="99"/>
                  </a:lnTo>
                  <a:lnTo>
                    <a:pt x="820" y="89"/>
                  </a:lnTo>
                  <a:lnTo>
                    <a:pt x="777" y="81"/>
                  </a:lnTo>
                  <a:lnTo>
                    <a:pt x="733" y="70"/>
                  </a:lnTo>
                  <a:lnTo>
                    <a:pt x="692" y="65"/>
                  </a:lnTo>
                  <a:lnTo>
                    <a:pt x="649" y="55"/>
                  </a:lnTo>
                  <a:lnTo>
                    <a:pt x="605" y="49"/>
                  </a:lnTo>
                  <a:lnTo>
                    <a:pt x="562" y="41"/>
                  </a:lnTo>
                  <a:lnTo>
                    <a:pt x="520" y="36"/>
                  </a:lnTo>
                  <a:lnTo>
                    <a:pt x="476" y="28"/>
                  </a:lnTo>
                  <a:lnTo>
                    <a:pt x="432" y="24"/>
                  </a:lnTo>
                  <a:lnTo>
                    <a:pt x="390" y="19"/>
                  </a:lnTo>
                  <a:lnTo>
                    <a:pt x="347" y="16"/>
                  </a:lnTo>
                  <a:lnTo>
                    <a:pt x="304" y="11"/>
                  </a:lnTo>
                  <a:lnTo>
                    <a:pt x="261" y="8"/>
                  </a:lnTo>
                  <a:lnTo>
                    <a:pt x="219" y="5"/>
                  </a:lnTo>
                  <a:lnTo>
                    <a:pt x="176" y="4"/>
                  </a:lnTo>
                  <a:lnTo>
                    <a:pt x="134" y="0"/>
                  </a:lnTo>
                  <a:lnTo>
                    <a:pt x="91" y="0"/>
                  </a:lnTo>
                  <a:lnTo>
                    <a:pt x="49" y="0"/>
                  </a:lnTo>
                  <a:lnTo>
                    <a:pt x="8" y="0"/>
                  </a:lnTo>
                  <a:lnTo>
                    <a:pt x="5" y="38"/>
                  </a:lnTo>
                  <a:lnTo>
                    <a:pt x="3" y="77"/>
                  </a:lnTo>
                  <a:lnTo>
                    <a:pt x="0" y="115"/>
                  </a:lnTo>
                  <a:lnTo>
                    <a:pt x="0" y="152"/>
                  </a:lnTo>
                  <a:lnTo>
                    <a:pt x="0" y="191"/>
                  </a:lnTo>
                  <a:lnTo>
                    <a:pt x="0" y="227"/>
                  </a:lnTo>
                  <a:lnTo>
                    <a:pt x="3" y="262"/>
                  </a:lnTo>
                  <a:lnTo>
                    <a:pt x="7" y="298"/>
                  </a:lnTo>
                  <a:lnTo>
                    <a:pt x="9" y="335"/>
                  </a:lnTo>
                  <a:lnTo>
                    <a:pt x="14" y="370"/>
                  </a:lnTo>
                  <a:lnTo>
                    <a:pt x="19" y="404"/>
                  </a:lnTo>
                  <a:lnTo>
                    <a:pt x="25" y="440"/>
                  </a:lnTo>
                  <a:lnTo>
                    <a:pt x="32" y="473"/>
                  </a:lnTo>
                  <a:lnTo>
                    <a:pt x="40" y="506"/>
                  </a:lnTo>
                  <a:lnTo>
                    <a:pt x="48" y="539"/>
                  </a:lnTo>
                  <a:lnTo>
                    <a:pt x="57" y="573"/>
                  </a:lnTo>
                  <a:lnTo>
                    <a:pt x="65" y="603"/>
                  </a:lnTo>
                  <a:lnTo>
                    <a:pt x="76" y="635"/>
                  </a:lnTo>
                  <a:lnTo>
                    <a:pt x="86" y="664"/>
                  </a:lnTo>
                  <a:lnTo>
                    <a:pt x="97" y="696"/>
                  </a:lnTo>
                  <a:lnTo>
                    <a:pt x="110" y="724"/>
                  </a:lnTo>
                  <a:lnTo>
                    <a:pt x="122" y="753"/>
                  </a:lnTo>
                  <a:lnTo>
                    <a:pt x="137" y="782"/>
                  </a:lnTo>
                  <a:lnTo>
                    <a:pt x="152" y="811"/>
                  </a:lnTo>
                  <a:lnTo>
                    <a:pt x="167" y="838"/>
                  </a:lnTo>
                  <a:lnTo>
                    <a:pt x="182" y="866"/>
                  </a:lnTo>
                  <a:lnTo>
                    <a:pt x="199" y="891"/>
                  </a:lnTo>
                  <a:lnTo>
                    <a:pt x="216" y="918"/>
                  </a:lnTo>
                  <a:lnTo>
                    <a:pt x="235" y="943"/>
                  </a:lnTo>
                  <a:lnTo>
                    <a:pt x="255" y="968"/>
                  </a:lnTo>
                  <a:lnTo>
                    <a:pt x="273" y="992"/>
                  </a:lnTo>
                  <a:lnTo>
                    <a:pt x="293" y="1015"/>
                  </a:lnTo>
                  <a:lnTo>
                    <a:pt x="314" y="1037"/>
                  </a:lnTo>
                  <a:lnTo>
                    <a:pt x="337" y="1059"/>
                  </a:lnTo>
                  <a:lnTo>
                    <a:pt x="357" y="1082"/>
                  </a:lnTo>
                  <a:lnTo>
                    <a:pt x="380" y="1102"/>
                  </a:lnTo>
                  <a:lnTo>
                    <a:pt x="402" y="1120"/>
                  </a:lnTo>
                  <a:lnTo>
                    <a:pt x="427" y="1140"/>
                  </a:lnTo>
                  <a:lnTo>
                    <a:pt x="451" y="1160"/>
                  </a:lnTo>
                  <a:lnTo>
                    <a:pt x="477" y="1179"/>
                  </a:lnTo>
                  <a:lnTo>
                    <a:pt x="501" y="1194"/>
                  </a:lnTo>
                  <a:lnTo>
                    <a:pt x="528" y="1213"/>
                  </a:lnTo>
                  <a:lnTo>
                    <a:pt x="556" y="1228"/>
                  </a:lnTo>
                  <a:lnTo>
                    <a:pt x="582" y="1243"/>
                  </a:lnTo>
                  <a:lnTo>
                    <a:pt x="611" y="1257"/>
                  </a:lnTo>
                  <a:lnTo>
                    <a:pt x="639" y="1271"/>
                  </a:lnTo>
                  <a:lnTo>
                    <a:pt x="671" y="1286"/>
                  </a:lnTo>
                  <a:lnTo>
                    <a:pt x="700" y="1298"/>
                  </a:lnTo>
                  <a:lnTo>
                    <a:pt x="731" y="1309"/>
                  </a:lnTo>
                  <a:lnTo>
                    <a:pt x="760" y="1320"/>
                  </a:lnTo>
                  <a:lnTo>
                    <a:pt x="792" y="1330"/>
                  </a:lnTo>
                  <a:lnTo>
                    <a:pt x="825" y="1340"/>
                  </a:lnTo>
                  <a:lnTo>
                    <a:pt x="856" y="1348"/>
                  </a:lnTo>
                  <a:lnTo>
                    <a:pt x="891" y="1356"/>
                  </a:lnTo>
                  <a:lnTo>
                    <a:pt x="924" y="1363"/>
                  </a:lnTo>
                  <a:lnTo>
                    <a:pt x="960" y="1371"/>
                  </a:lnTo>
                  <a:lnTo>
                    <a:pt x="993" y="1375"/>
                  </a:lnTo>
                  <a:lnTo>
                    <a:pt x="1029" y="1380"/>
                  </a:lnTo>
                  <a:lnTo>
                    <a:pt x="1065" y="1383"/>
                  </a:lnTo>
                  <a:lnTo>
                    <a:pt x="1101" y="1386"/>
                  </a:lnTo>
                  <a:lnTo>
                    <a:pt x="1139" y="1388"/>
                  </a:lnTo>
                  <a:lnTo>
                    <a:pt x="1176" y="1391"/>
                  </a:lnTo>
                  <a:lnTo>
                    <a:pt x="1215" y="1391"/>
                  </a:lnTo>
                  <a:lnTo>
                    <a:pt x="1253" y="1391"/>
                  </a:lnTo>
                  <a:lnTo>
                    <a:pt x="1253" y="1391"/>
                  </a:lnTo>
                  <a:close/>
                </a:path>
              </a:pathLst>
            </a:custGeom>
            <a:solidFill>
              <a:srgbClr val="708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0" name="Freeform 12"/>
            <p:cNvSpPr>
              <a:spLocks/>
            </p:cNvSpPr>
            <p:nvPr/>
          </p:nvSpPr>
          <p:spPr bwMode="auto">
            <a:xfrm>
              <a:off x="5705476" y="2846016"/>
              <a:ext cx="620713" cy="831850"/>
            </a:xfrm>
            <a:custGeom>
              <a:avLst/>
              <a:gdLst>
                <a:gd name="T0" fmla="*/ 859 w 1561"/>
                <a:gd name="T1" fmla="*/ 2093 h 2099"/>
                <a:gd name="T2" fmla="*/ 955 w 1561"/>
                <a:gd name="T3" fmla="*/ 2071 h 2099"/>
                <a:gd name="T4" fmla="*/ 1046 w 1561"/>
                <a:gd name="T5" fmla="*/ 2035 h 2099"/>
                <a:gd name="T6" fmla="*/ 1134 w 1561"/>
                <a:gd name="T7" fmla="*/ 1983 h 2099"/>
                <a:gd name="T8" fmla="*/ 1216 w 1561"/>
                <a:gd name="T9" fmla="*/ 1920 h 2099"/>
                <a:gd name="T10" fmla="*/ 1289 w 1561"/>
                <a:gd name="T11" fmla="*/ 1842 h 2099"/>
                <a:gd name="T12" fmla="*/ 1357 w 1561"/>
                <a:gd name="T13" fmla="*/ 1754 h 2099"/>
                <a:gd name="T14" fmla="*/ 1415 w 1561"/>
                <a:gd name="T15" fmla="*/ 1656 h 2099"/>
                <a:gd name="T16" fmla="*/ 1465 w 1561"/>
                <a:gd name="T17" fmla="*/ 1550 h 2099"/>
                <a:gd name="T18" fmla="*/ 1505 w 1561"/>
                <a:gd name="T19" fmla="*/ 1433 h 2099"/>
                <a:gd name="T20" fmla="*/ 1537 w 1561"/>
                <a:gd name="T21" fmla="*/ 1309 h 2099"/>
                <a:gd name="T22" fmla="*/ 1554 w 1561"/>
                <a:gd name="T23" fmla="*/ 1181 h 2099"/>
                <a:gd name="T24" fmla="*/ 1561 w 1561"/>
                <a:gd name="T25" fmla="*/ 1050 h 2099"/>
                <a:gd name="T26" fmla="*/ 1554 w 1561"/>
                <a:gd name="T27" fmla="*/ 915 h 2099"/>
                <a:gd name="T28" fmla="*/ 1537 w 1561"/>
                <a:gd name="T29" fmla="*/ 786 h 2099"/>
                <a:gd name="T30" fmla="*/ 1505 w 1561"/>
                <a:gd name="T31" fmla="*/ 664 h 2099"/>
                <a:gd name="T32" fmla="*/ 1465 w 1561"/>
                <a:gd name="T33" fmla="*/ 549 h 2099"/>
                <a:gd name="T34" fmla="*/ 1415 w 1561"/>
                <a:gd name="T35" fmla="*/ 440 h 2099"/>
                <a:gd name="T36" fmla="*/ 1357 w 1561"/>
                <a:gd name="T37" fmla="*/ 342 h 2099"/>
                <a:gd name="T38" fmla="*/ 1289 w 1561"/>
                <a:gd name="T39" fmla="*/ 256 h 2099"/>
                <a:gd name="T40" fmla="*/ 1216 w 1561"/>
                <a:gd name="T41" fmla="*/ 179 h 2099"/>
                <a:gd name="T42" fmla="*/ 1134 w 1561"/>
                <a:gd name="T43" fmla="*/ 113 h 2099"/>
                <a:gd name="T44" fmla="*/ 1046 w 1561"/>
                <a:gd name="T45" fmla="*/ 62 h 2099"/>
                <a:gd name="T46" fmla="*/ 955 w 1561"/>
                <a:gd name="T47" fmla="*/ 25 h 2099"/>
                <a:gd name="T48" fmla="*/ 859 w 1561"/>
                <a:gd name="T49" fmla="*/ 5 h 2099"/>
                <a:gd name="T50" fmla="*/ 760 w 1561"/>
                <a:gd name="T51" fmla="*/ 0 h 2099"/>
                <a:gd name="T52" fmla="*/ 661 w 1561"/>
                <a:gd name="T53" fmla="*/ 11 h 2099"/>
                <a:gd name="T54" fmla="*/ 567 w 1561"/>
                <a:gd name="T55" fmla="*/ 38 h 2099"/>
                <a:gd name="T56" fmla="*/ 477 w 1561"/>
                <a:gd name="T57" fmla="*/ 82 h 2099"/>
                <a:gd name="T58" fmla="*/ 391 w 1561"/>
                <a:gd name="T59" fmla="*/ 136 h 2099"/>
                <a:gd name="T60" fmla="*/ 313 w 1561"/>
                <a:gd name="T61" fmla="*/ 208 h 2099"/>
                <a:gd name="T62" fmla="*/ 241 w 1561"/>
                <a:gd name="T63" fmla="*/ 289 h 2099"/>
                <a:gd name="T64" fmla="*/ 177 w 1561"/>
                <a:gd name="T65" fmla="*/ 380 h 2099"/>
                <a:gd name="T66" fmla="*/ 121 w 1561"/>
                <a:gd name="T67" fmla="*/ 482 h 2099"/>
                <a:gd name="T68" fmla="*/ 75 w 1561"/>
                <a:gd name="T69" fmla="*/ 594 h 2099"/>
                <a:gd name="T70" fmla="*/ 38 w 1561"/>
                <a:gd name="T71" fmla="*/ 712 h 2099"/>
                <a:gd name="T72" fmla="*/ 16 w 1561"/>
                <a:gd name="T73" fmla="*/ 838 h 2099"/>
                <a:gd name="T74" fmla="*/ 0 w 1561"/>
                <a:gd name="T75" fmla="*/ 968 h 2099"/>
                <a:gd name="T76" fmla="*/ 0 w 1561"/>
                <a:gd name="T77" fmla="*/ 1103 h 2099"/>
                <a:gd name="T78" fmla="*/ 10 w 1561"/>
                <a:gd name="T79" fmla="*/ 1233 h 2099"/>
                <a:gd name="T80" fmla="*/ 33 w 1561"/>
                <a:gd name="T81" fmla="*/ 1359 h 2099"/>
                <a:gd name="T82" fmla="*/ 67 w 1561"/>
                <a:gd name="T83" fmla="*/ 1481 h 2099"/>
                <a:gd name="T84" fmla="*/ 111 w 1561"/>
                <a:gd name="T85" fmla="*/ 1594 h 2099"/>
                <a:gd name="T86" fmla="*/ 164 w 1561"/>
                <a:gd name="T87" fmla="*/ 1696 h 2099"/>
                <a:gd name="T88" fmla="*/ 229 w 1561"/>
                <a:gd name="T89" fmla="*/ 1791 h 2099"/>
                <a:gd name="T90" fmla="*/ 298 w 1561"/>
                <a:gd name="T91" fmla="*/ 1873 h 2099"/>
                <a:gd name="T92" fmla="*/ 375 w 1561"/>
                <a:gd name="T93" fmla="*/ 1946 h 2099"/>
                <a:gd name="T94" fmla="*/ 459 w 1561"/>
                <a:gd name="T95" fmla="*/ 2005 h 2099"/>
                <a:gd name="T96" fmla="*/ 550 w 1561"/>
                <a:gd name="T97" fmla="*/ 2052 h 2099"/>
                <a:gd name="T98" fmla="*/ 642 w 1561"/>
                <a:gd name="T99" fmla="*/ 2082 h 2099"/>
                <a:gd name="T100" fmla="*/ 740 w 1561"/>
                <a:gd name="T101" fmla="*/ 2098 h 2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61" h="2099">
                  <a:moveTo>
                    <a:pt x="781" y="2099"/>
                  </a:moveTo>
                  <a:lnTo>
                    <a:pt x="801" y="2099"/>
                  </a:lnTo>
                  <a:lnTo>
                    <a:pt x="819" y="2098"/>
                  </a:lnTo>
                  <a:lnTo>
                    <a:pt x="840" y="2096"/>
                  </a:lnTo>
                  <a:lnTo>
                    <a:pt x="859" y="2093"/>
                  </a:lnTo>
                  <a:lnTo>
                    <a:pt x="879" y="2090"/>
                  </a:lnTo>
                  <a:lnTo>
                    <a:pt x="899" y="2087"/>
                  </a:lnTo>
                  <a:lnTo>
                    <a:pt x="917" y="2082"/>
                  </a:lnTo>
                  <a:lnTo>
                    <a:pt x="936" y="2077"/>
                  </a:lnTo>
                  <a:lnTo>
                    <a:pt x="955" y="2071"/>
                  </a:lnTo>
                  <a:lnTo>
                    <a:pt x="973" y="2064"/>
                  </a:lnTo>
                  <a:lnTo>
                    <a:pt x="991" y="2059"/>
                  </a:lnTo>
                  <a:lnTo>
                    <a:pt x="1012" y="2052"/>
                  </a:lnTo>
                  <a:lnTo>
                    <a:pt x="1029" y="2043"/>
                  </a:lnTo>
                  <a:lnTo>
                    <a:pt x="1046" y="2035"/>
                  </a:lnTo>
                  <a:lnTo>
                    <a:pt x="1065" y="2026"/>
                  </a:lnTo>
                  <a:lnTo>
                    <a:pt x="1083" y="2016"/>
                  </a:lnTo>
                  <a:lnTo>
                    <a:pt x="1099" y="2005"/>
                  </a:lnTo>
                  <a:lnTo>
                    <a:pt x="1116" y="1994"/>
                  </a:lnTo>
                  <a:lnTo>
                    <a:pt x="1134" y="1983"/>
                  </a:lnTo>
                  <a:lnTo>
                    <a:pt x="1151" y="1972"/>
                  </a:lnTo>
                  <a:lnTo>
                    <a:pt x="1167" y="1960"/>
                  </a:lnTo>
                  <a:lnTo>
                    <a:pt x="1183" y="1946"/>
                  </a:lnTo>
                  <a:lnTo>
                    <a:pt x="1198" y="1933"/>
                  </a:lnTo>
                  <a:lnTo>
                    <a:pt x="1216" y="1920"/>
                  </a:lnTo>
                  <a:lnTo>
                    <a:pt x="1229" y="1904"/>
                  </a:lnTo>
                  <a:lnTo>
                    <a:pt x="1245" y="1889"/>
                  </a:lnTo>
                  <a:lnTo>
                    <a:pt x="1260" y="1873"/>
                  </a:lnTo>
                  <a:lnTo>
                    <a:pt x="1275" y="1859"/>
                  </a:lnTo>
                  <a:lnTo>
                    <a:pt x="1289" y="1842"/>
                  </a:lnTo>
                  <a:lnTo>
                    <a:pt x="1303" y="1826"/>
                  </a:lnTo>
                  <a:lnTo>
                    <a:pt x="1318" y="1808"/>
                  </a:lnTo>
                  <a:lnTo>
                    <a:pt x="1331" y="1791"/>
                  </a:lnTo>
                  <a:lnTo>
                    <a:pt x="1343" y="1773"/>
                  </a:lnTo>
                  <a:lnTo>
                    <a:pt x="1357" y="1754"/>
                  </a:lnTo>
                  <a:lnTo>
                    <a:pt x="1368" y="1734"/>
                  </a:lnTo>
                  <a:lnTo>
                    <a:pt x="1380" y="1716"/>
                  </a:lnTo>
                  <a:lnTo>
                    <a:pt x="1391" y="1696"/>
                  </a:lnTo>
                  <a:lnTo>
                    <a:pt x="1404" y="1677"/>
                  </a:lnTo>
                  <a:lnTo>
                    <a:pt x="1415" y="1656"/>
                  </a:lnTo>
                  <a:lnTo>
                    <a:pt x="1427" y="1636"/>
                  </a:lnTo>
                  <a:lnTo>
                    <a:pt x="1436" y="1614"/>
                  </a:lnTo>
                  <a:lnTo>
                    <a:pt x="1447" y="1594"/>
                  </a:lnTo>
                  <a:lnTo>
                    <a:pt x="1456" y="1571"/>
                  </a:lnTo>
                  <a:lnTo>
                    <a:pt x="1465" y="1550"/>
                  </a:lnTo>
                  <a:lnTo>
                    <a:pt x="1473" y="1526"/>
                  </a:lnTo>
                  <a:lnTo>
                    <a:pt x="1482" y="1502"/>
                  </a:lnTo>
                  <a:lnTo>
                    <a:pt x="1490" y="1481"/>
                  </a:lnTo>
                  <a:lnTo>
                    <a:pt x="1498" y="1457"/>
                  </a:lnTo>
                  <a:lnTo>
                    <a:pt x="1505" y="1433"/>
                  </a:lnTo>
                  <a:lnTo>
                    <a:pt x="1513" y="1408"/>
                  </a:lnTo>
                  <a:lnTo>
                    <a:pt x="1518" y="1384"/>
                  </a:lnTo>
                  <a:lnTo>
                    <a:pt x="1525" y="1359"/>
                  </a:lnTo>
                  <a:lnTo>
                    <a:pt x="1530" y="1334"/>
                  </a:lnTo>
                  <a:lnTo>
                    <a:pt x="1537" y="1309"/>
                  </a:lnTo>
                  <a:lnTo>
                    <a:pt x="1541" y="1286"/>
                  </a:lnTo>
                  <a:lnTo>
                    <a:pt x="1546" y="1261"/>
                  </a:lnTo>
                  <a:lnTo>
                    <a:pt x="1547" y="1233"/>
                  </a:lnTo>
                  <a:lnTo>
                    <a:pt x="1551" y="1208"/>
                  </a:lnTo>
                  <a:lnTo>
                    <a:pt x="1554" y="1181"/>
                  </a:lnTo>
                  <a:lnTo>
                    <a:pt x="1557" y="1156"/>
                  </a:lnTo>
                  <a:lnTo>
                    <a:pt x="1558" y="1130"/>
                  </a:lnTo>
                  <a:lnTo>
                    <a:pt x="1559" y="1103"/>
                  </a:lnTo>
                  <a:lnTo>
                    <a:pt x="1559" y="1076"/>
                  </a:lnTo>
                  <a:lnTo>
                    <a:pt x="1561" y="1050"/>
                  </a:lnTo>
                  <a:lnTo>
                    <a:pt x="1559" y="1021"/>
                  </a:lnTo>
                  <a:lnTo>
                    <a:pt x="1559" y="994"/>
                  </a:lnTo>
                  <a:lnTo>
                    <a:pt x="1558" y="968"/>
                  </a:lnTo>
                  <a:lnTo>
                    <a:pt x="1557" y="941"/>
                  </a:lnTo>
                  <a:lnTo>
                    <a:pt x="1554" y="915"/>
                  </a:lnTo>
                  <a:lnTo>
                    <a:pt x="1551" y="889"/>
                  </a:lnTo>
                  <a:lnTo>
                    <a:pt x="1547" y="863"/>
                  </a:lnTo>
                  <a:lnTo>
                    <a:pt x="1546" y="838"/>
                  </a:lnTo>
                  <a:lnTo>
                    <a:pt x="1541" y="811"/>
                  </a:lnTo>
                  <a:lnTo>
                    <a:pt x="1537" y="786"/>
                  </a:lnTo>
                  <a:lnTo>
                    <a:pt x="1530" y="761"/>
                  </a:lnTo>
                  <a:lnTo>
                    <a:pt x="1525" y="737"/>
                  </a:lnTo>
                  <a:lnTo>
                    <a:pt x="1518" y="712"/>
                  </a:lnTo>
                  <a:lnTo>
                    <a:pt x="1513" y="688"/>
                  </a:lnTo>
                  <a:lnTo>
                    <a:pt x="1505" y="664"/>
                  </a:lnTo>
                  <a:lnTo>
                    <a:pt x="1498" y="641"/>
                  </a:lnTo>
                  <a:lnTo>
                    <a:pt x="1490" y="616"/>
                  </a:lnTo>
                  <a:lnTo>
                    <a:pt x="1482" y="594"/>
                  </a:lnTo>
                  <a:lnTo>
                    <a:pt x="1473" y="570"/>
                  </a:lnTo>
                  <a:lnTo>
                    <a:pt x="1465" y="549"/>
                  </a:lnTo>
                  <a:lnTo>
                    <a:pt x="1456" y="526"/>
                  </a:lnTo>
                  <a:lnTo>
                    <a:pt x="1447" y="505"/>
                  </a:lnTo>
                  <a:lnTo>
                    <a:pt x="1436" y="482"/>
                  </a:lnTo>
                  <a:lnTo>
                    <a:pt x="1427" y="461"/>
                  </a:lnTo>
                  <a:lnTo>
                    <a:pt x="1415" y="440"/>
                  </a:lnTo>
                  <a:lnTo>
                    <a:pt x="1404" y="421"/>
                  </a:lnTo>
                  <a:lnTo>
                    <a:pt x="1391" y="400"/>
                  </a:lnTo>
                  <a:lnTo>
                    <a:pt x="1380" y="380"/>
                  </a:lnTo>
                  <a:lnTo>
                    <a:pt x="1368" y="362"/>
                  </a:lnTo>
                  <a:lnTo>
                    <a:pt x="1357" y="342"/>
                  </a:lnTo>
                  <a:lnTo>
                    <a:pt x="1343" y="323"/>
                  </a:lnTo>
                  <a:lnTo>
                    <a:pt x="1331" y="308"/>
                  </a:lnTo>
                  <a:lnTo>
                    <a:pt x="1318" y="289"/>
                  </a:lnTo>
                  <a:lnTo>
                    <a:pt x="1303" y="272"/>
                  </a:lnTo>
                  <a:lnTo>
                    <a:pt x="1289" y="256"/>
                  </a:lnTo>
                  <a:lnTo>
                    <a:pt x="1275" y="239"/>
                  </a:lnTo>
                  <a:lnTo>
                    <a:pt x="1260" y="223"/>
                  </a:lnTo>
                  <a:lnTo>
                    <a:pt x="1245" y="208"/>
                  </a:lnTo>
                  <a:lnTo>
                    <a:pt x="1229" y="192"/>
                  </a:lnTo>
                  <a:lnTo>
                    <a:pt x="1216" y="179"/>
                  </a:lnTo>
                  <a:lnTo>
                    <a:pt x="1198" y="163"/>
                  </a:lnTo>
                  <a:lnTo>
                    <a:pt x="1183" y="151"/>
                  </a:lnTo>
                  <a:lnTo>
                    <a:pt x="1167" y="136"/>
                  </a:lnTo>
                  <a:lnTo>
                    <a:pt x="1151" y="126"/>
                  </a:lnTo>
                  <a:lnTo>
                    <a:pt x="1134" y="113"/>
                  </a:lnTo>
                  <a:lnTo>
                    <a:pt x="1116" y="102"/>
                  </a:lnTo>
                  <a:lnTo>
                    <a:pt x="1099" y="91"/>
                  </a:lnTo>
                  <a:lnTo>
                    <a:pt x="1083" y="82"/>
                  </a:lnTo>
                  <a:lnTo>
                    <a:pt x="1065" y="70"/>
                  </a:lnTo>
                  <a:lnTo>
                    <a:pt x="1046" y="62"/>
                  </a:lnTo>
                  <a:lnTo>
                    <a:pt x="1029" y="53"/>
                  </a:lnTo>
                  <a:lnTo>
                    <a:pt x="1012" y="47"/>
                  </a:lnTo>
                  <a:lnTo>
                    <a:pt x="991" y="38"/>
                  </a:lnTo>
                  <a:lnTo>
                    <a:pt x="973" y="32"/>
                  </a:lnTo>
                  <a:lnTo>
                    <a:pt x="955" y="25"/>
                  </a:lnTo>
                  <a:lnTo>
                    <a:pt x="936" y="21"/>
                  </a:lnTo>
                  <a:lnTo>
                    <a:pt x="917" y="16"/>
                  </a:lnTo>
                  <a:lnTo>
                    <a:pt x="899" y="11"/>
                  </a:lnTo>
                  <a:lnTo>
                    <a:pt x="879" y="8"/>
                  </a:lnTo>
                  <a:lnTo>
                    <a:pt x="859" y="5"/>
                  </a:lnTo>
                  <a:lnTo>
                    <a:pt x="840" y="1"/>
                  </a:lnTo>
                  <a:lnTo>
                    <a:pt x="819" y="1"/>
                  </a:lnTo>
                  <a:lnTo>
                    <a:pt x="801" y="0"/>
                  </a:lnTo>
                  <a:lnTo>
                    <a:pt x="781" y="0"/>
                  </a:lnTo>
                  <a:lnTo>
                    <a:pt x="760" y="0"/>
                  </a:lnTo>
                  <a:lnTo>
                    <a:pt x="740" y="1"/>
                  </a:lnTo>
                  <a:lnTo>
                    <a:pt x="719" y="1"/>
                  </a:lnTo>
                  <a:lnTo>
                    <a:pt x="700" y="5"/>
                  </a:lnTo>
                  <a:lnTo>
                    <a:pt x="680" y="8"/>
                  </a:lnTo>
                  <a:lnTo>
                    <a:pt x="661" y="11"/>
                  </a:lnTo>
                  <a:lnTo>
                    <a:pt x="642" y="16"/>
                  </a:lnTo>
                  <a:lnTo>
                    <a:pt x="623" y="21"/>
                  </a:lnTo>
                  <a:lnTo>
                    <a:pt x="604" y="25"/>
                  </a:lnTo>
                  <a:lnTo>
                    <a:pt x="586" y="32"/>
                  </a:lnTo>
                  <a:lnTo>
                    <a:pt x="567" y="38"/>
                  </a:lnTo>
                  <a:lnTo>
                    <a:pt x="550" y="47"/>
                  </a:lnTo>
                  <a:lnTo>
                    <a:pt x="529" y="53"/>
                  </a:lnTo>
                  <a:lnTo>
                    <a:pt x="512" y="62"/>
                  </a:lnTo>
                  <a:lnTo>
                    <a:pt x="494" y="70"/>
                  </a:lnTo>
                  <a:lnTo>
                    <a:pt x="477" y="82"/>
                  </a:lnTo>
                  <a:lnTo>
                    <a:pt x="459" y="91"/>
                  </a:lnTo>
                  <a:lnTo>
                    <a:pt x="441" y="102"/>
                  </a:lnTo>
                  <a:lnTo>
                    <a:pt x="424" y="113"/>
                  </a:lnTo>
                  <a:lnTo>
                    <a:pt x="408" y="126"/>
                  </a:lnTo>
                  <a:lnTo>
                    <a:pt x="391" y="136"/>
                  </a:lnTo>
                  <a:lnTo>
                    <a:pt x="375" y="151"/>
                  </a:lnTo>
                  <a:lnTo>
                    <a:pt x="358" y="163"/>
                  </a:lnTo>
                  <a:lnTo>
                    <a:pt x="343" y="179"/>
                  </a:lnTo>
                  <a:lnTo>
                    <a:pt x="327" y="192"/>
                  </a:lnTo>
                  <a:lnTo>
                    <a:pt x="313" y="208"/>
                  </a:lnTo>
                  <a:lnTo>
                    <a:pt x="298" y="223"/>
                  </a:lnTo>
                  <a:lnTo>
                    <a:pt x="284" y="239"/>
                  </a:lnTo>
                  <a:lnTo>
                    <a:pt x="268" y="256"/>
                  </a:lnTo>
                  <a:lnTo>
                    <a:pt x="256" y="272"/>
                  </a:lnTo>
                  <a:lnTo>
                    <a:pt x="241" y="289"/>
                  </a:lnTo>
                  <a:lnTo>
                    <a:pt x="229" y="308"/>
                  </a:lnTo>
                  <a:lnTo>
                    <a:pt x="215" y="323"/>
                  </a:lnTo>
                  <a:lnTo>
                    <a:pt x="200" y="342"/>
                  </a:lnTo>
                  <a:lnTo>
                    <a:pt x="188" y="362"/>
                  </a:lnTo>
                  <a:lnTo>
                    <a:pt x="177" y="380"/>
                  </a:lnTo>
                  <a:lnTo>
                    <a:pt x="164" y="400"/>
                  </a:lnTo>
                  <a:lnTo>
                    <a:pt x="154" y="421"/>
                  </a:lnTo>
                  <a:lnTo>
                    <a:pt x="142" y="440"/>
                  </a:lnTo>
                  <a:lnTo>
                    <a:pt x="131" y="461"/>
                  </a:lnTo>
                  <a:lnTo>
                    <a:pt x="121" y="482"/>
                  </a:lnTo>
                  <a:lnTo>
                    <a:pt x="111" y="505"/>
                  </a:lnTo>
                  <a:lnTo>
                    <a:pt x="100" y="526"/>
                  </a:lnTo>
                  <a:lnTo>
                    <a:pt x="93" y="549"/>
                  </a:lnTo>
                  <a:lnTo>
                    <a:pt x="83" y="570"/>
                  </a:lnTo>
                  <a:lnTo>
                    <a:pt x="75" y="594"/>
                  </a:lnTo>
                  <a:lnTo>
                    <a:pt x="67" y="616"/>
                  </a:lnTo>
                  <a:lnTo>
                    <a:pt x="61" y="641"/>
                  </a:lnTo>
                  <a:lnTo>
                    <a:pt x="52" y="664"/>
                  </a:lnTo>
                  <a:lnTo>
                    <a:pt x="45" y="688"/>
                  </a:lnTo>
                  <a:lnTo>
                    <a:pt x="38" y="712"/>
                  </a:lnTo>
                  <a:lnTo>
                    <a:pt x="33" y="737"/>
                  </a:lnTo>
                  <a:lnTo>
                    <a:pt x="28" y="761"/>
                  </a:lnTo>
                  <a:lnTo>
                    <a:pt x="21" y="786"/>
                  </a:lnTo>
                  <a:lnTo>
                    <a:pt x="17" y="811"/>
                  </a:lnTo>
                  <a:lnTo>
                    <a:pt x="16" y="838"/>
                  </a:lnTo>
                  <a:lnTo>
                    <a:pt x="10" y="863"/>
                  </a:lnTo>
                  <a:lnTo>
                    <a:pt x="8" y="889"/>
                  </a:lnTo>
                  <a:lnTo>
                    <a:pt x="4" y="915"/>
                  </a:lnTo>
                  <a:lnTo>
                    <a:pt x="3" y="941"/>
                  </a:lnTo>
                  <a:lnTo>
                    <a:pt x="0" y="968"/>
                  </a:lnTo>
                  <a:lnTo>
                    <a:pt x="0" y="994"/>
                  </a:lnTo>
                  <a:lnTo>
                    <a:pt x="0" y="1021"/>
                  </a:lnTo>
                  <a:lnTo>
                    <a:pt x="0" y="1050"/>
                  </a:lnTo>
                  <a:lnTo>
                    <a:pt x="0" y="1076"/>
                  </a:lnTo>
                  <a:lnTo>
                    <a:pt x="0" y="1103"/>
                  </a:lnTo>
                  <a:lnTo>
                    <a:pt x="0" y="1130"/>
                  </a:lnTo>
                  <a:lnTo>
                    <a:pt x="3" y="1156"/>
                  </a:lnTo>
                  <a:lnTo>
                    <a:pt x="4" y="1181"/>
                  </a:lnTo>
                  <a:lnTo>
                    <a:pt x="8" y="1208"/>
                  </a:lnTo>
                  <a:lnTo>
                    <a:pt x="10" y="1233"/>
                  </a:lnTo>
                  <a:lnTo>
                    <a:pt x="16" y="1261"/>
                  </a:lnTo>
                  <a:lnTo>
                    <a:pt x="17" y="1286"/>
                  </a:lnTo>
                  <a:lnTo>
                    <a:pt x="21" y="1309"/>
                  </a:lnTo>
                  <a:lnTo>
                    <a:pt x="28" y="1334"/>
                  </a:lnTo>
                  <a:lnTo>
                    <a:pt x="33" y="1359"/>
                  </a:lnTo>
                  <a:lnTo>
                    <a:pt x="38" y="1384"/>
                  </a:lnTo>
                  <a:lnTo>
                    <a:pt x="45" y="1408"/>
                  </a:lnTo>
                  <a:lnTo>
                    <a:pt x="52" y="1433"/>
                  </a:lnTo>
                  <a:lnTo>
                    <a:pt x="61" y="1457"/>
                  </a:lnTo>
                  <a:lnTo>
                    <a:pt x="67" y="1481"/>
                  </a:lnTo>
                  <a:lnTo>
                    <a:pt x="75" y="1502"/>
                  </a:lnTo>
                  <a:lnTo>
                    <a:pt x="83" y="1526"/>
                  </a:lnTo>
                  <a:lnTo>
                    <a:pt x="93" y="1550"/>
                  </a:lnTo>
                  <a:lnTo>
                    <a:pt x="100" y="1571"/>
                  </a:lnTo>
                  <a:lnTo>
                    <a:pt x="111" y="1594"/>
                  </a:lnTo>
                  <a:lnTo>
                    <a:pt x="121" y="1614"/>
                  </a:lnTo>
                  <a:lnTo>
                    <a:pt x="131" y="1636"/>
                  </a:lnTo>
                  <a:lnTo>
                    <a:pt x="142" y="1656"/>
                  </a:lnTo>
                  <a:lnTo>
                    <a:pt x="154" y="1677"/>
                  </a:lnTo>
                  <a:lnTo>
                    <a:pt x="164" y="1696"/>
                  </a:lnTo>
                  <a:lnTo>
                    <a:pt x="177" y="1716"/>
                  </a:lnTo>
                  <a:lnTo>
                    <a:pt x="188" y="1734"/>
                  </a:lnTo>
                  <a:lnTo>
                    <a:pt x="200" y="1754"/>
                  </a:lnTo>
                  <a:lnTo>
                    <a:pt x="215" y="1773"/>
                  </a:lnTo>
                  <a:lnTo>
                    <a:pt x="229" y="1791"/>
                  </a:lnTo>
                  <a:lnTo>
                    <a:pt x="241" y="1808"/>
                  </a:lnTo>
                  <a:lnTo>
                    <a:pt x="256" y="1826"/>
                  </a:lnTo>
                  <a:lnTo>
                    <a:pt x="268" y="1842"/>
                  </a:lnTo>
                  <a:lnTo>
                    <a:pt x="284" y="1859"/>
                  </a:lnTo>
                  <a:lnTo>
                    <a:pt x="298" y="1873"/>
                  </a:lnTo>
                  <a:lnTo>
                    <a:pt x="313" y="1889"/>
                  </a:lnTo>
                  <a:lnTo>
                    <a:pt x="327" y="1904"/>
                  </a:lnTo>
                  <a:lnTo>
                    <a:pt x="343" y="1920"/>
                  </a:lnTo>
                  <a:lnTo>
                    <a:pt x="358" y="1933"/>
                  </a:lnTo>
                  <a:lnTo>
                    <a:pt x="375" y="1946"/>
                  </a:lnTo>
                  <a:lnTo>
                    <a:pt x="391" y="1960"/>
                  </a:lnTo>
                  <a:lnTo>
                    <a:pt x="408" y="1972"/>
                  </a:lnTo>
                  <a:lnTo>
                    <a:pt x="424" y="1983"/>
                  </a:lnTo>
                  <a:lnTo>
                    <a:pt x="441" y="1994"/>
                  </a:lnTo>
                  <a:lnTo>
                    <a:pt x="459" y="2005"/>
                  </a:lnTo>
                  <a:lnTo>
                    <a:pt x="477" y="2016"/>
                  </a:lnTo>
                  <a:lnTo>
                    <a:pt x="494" y="2026"/>
                  </a:lnTo>
                  <a:lnTo>
                    <a:pt x="512" y="2035"/>
                  </a:lnTo>
                  <a:lnTo>
                    <a:pt x="529" y="2043"/>
                  </a:lnTo>
                  <a:lnTo>
                    <a:pt x="550" y="2052"/>
                  </a:lnTo>
                  <a:lnTo>
                    <a:pt x="567" y="2059"/>
                  </a:lnTo>
                  <a:lnTo>
                    <a:pt x="586" y="2064"/>
                  </a:lnTo>
                  <a:lnTo>
                    <a:pt x="604" y="2071"/>
                  </a:lnTo>
                  <a:lnTo>
                    <a:pt x="623" y="2077"/>
                  </a:lnTo>
                  <a:lnTo>
                    <a:pt x="642" y="2082"/>
                  </a:lnTo>
                  <a:lnTo>
                    <a:pt x="661" y="2087"/>
                  </a:lnTo>
                  <a:lnTo>
                    <a:pt x="680" y="2090"/>
                  </a:lnTo>
                  <a:lnTo>
                    <a:pt x="700" y="2093"/>
                  </a:lnTo>
                  <a:lnTo>
                    <a:pt x="719" y="2096"/>
                  </a:lnTo>
                  <a:lnTo>
                    <a:pt x="740" y="2098"/>
                  </a:lnTo>
                  <a:lnTo>
                    <a:pt x="760" y="2099"/>
                  </a:lnTo>
                  <a:lnTo>
                    <a:pt x="781" y="2099"/>
                  </a:lnTo>
                  <a:lnTo>
                    <a:pt x="781" y="2099"/>
                  </a:lnTo>
                  <a:close/>
                </a:path>
              </a:pathLst>
            </a:custGeom>
            <a:solidFill>
              <a:srgbClr val="92D050"/>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1" name="Freeform 13"/>
            <p:cNvSpPr>
              <a:spLocks/>
            </p:cNvSpPr>
            <p:nvPr/>
          </p:nvSpPr>
          <p:spPr bwMode="auto">
            <a:xfrm>
              <a:off x="5822951" y="2993653"/>
              <a:ext cx="395288" cy="531813"/>
            </a:xfrm>
            <a:custGeom>
              <a:avLst/>
              <a:gdLst>
                <a:gd name="T0" fmla="*/ 548 w 996"/>
                <a:gd name="T1" fmla="*/ 1334 h 1338"/>
                <a:gd name="T2" fmla="*/ 608 w 996"/>
                <a:gd name="T3" fmla="*/ 1319 h 1338"/>
                <a:gd name="T4" fmla="*/ 668 w 996"/>
                <a:gd name="T5" fmla="*/ 1297 h 1338"/>
                <a:gd name="T6" fmla="*/ 723 w 996"/>
                <a:gd name="T7" fmla="*/ 1264 h 1338"/>
                <a:gd name="T8" fmla="*/ 775 w 996"/>
                <a:gd name="T9" fmla="*/ 1223 h 1338"/>
                <a:gd name="T10" fmla="*/ 823 w 996"/>
                <a:gd name="T11" fmla="*/ 1175 h 1338"/>
                <a:gd name="T12" fmla="*/ 865 w 996"/>
                <a:gd name="T13" fmla="*/ 1119 h 1338"/>
                <a:gd name="T14" fmla="*/ 903 w 996"/>
                <a:gd name="T15" fmla="*/ 1055 h 1338"/>
                <a:gd name="T16" fmla="*/ 934 w 996"/>
                <a:gd name="T17" fmla="*/ 988 h 1338"/>
                <a:gd name="T18" fmla="*/ 959 w 996"/>
                <a:gd name="T19" fmla="*/ 914 h 1338"/>
                <a:gd name="T20" fmla="*/ 979 w 996"/>
                <a:gd name="T21" fmla="*/ 835 h 1338"/>
                <a:gd name="T22" fmla="*/ 991 w 996"/>
                <a:gd name="T23" fmla="*/ 755 h 1338"/>
                <a:gd name="T24" fmla="*/ 996 w 996"/>
                <a:gd name="T25" fmla="*/ 670 h 1338"/>
                <a:gd name="T26" fmla="*/ 991 w 996"/>
                <a:gd name="T27" fmla="*/ 583 h 1338"/>
                <a:gd name="T28" fmla="*/ 979 w 996"/>
                <a:gd name="T29" fmla="*/ 501 h 1338"/>
                <a:gd name="T30" fmla="*/ 959 w 996"/>
                <a:gd name="T31" fmla="*/ 423 h 1338"/>
                <a:gd name="T32" fmla="*/ 934 w 996"/>
                <a:gd name="T33" fmla="*/ 349 h 1338"/>
                <a:gd name="T34" fmla="*/ 903 w 996"/>
                <a:gd name="T35" fmla="*/ 280 h 1338"/>
                <a:gd name="T36" fmla="*/ 865 w 996"/>
                <a:gd name="T37" fmla="*/ 219 h 1338"/>
                <a:gd name="T38" fmla="*/ 823 w 996"/>
                <a:gd name="T39" fmla="*/ 162 h 1338"/>
                <a:gd name="T40" fmla="*/ 775 w 996"/>
                <a:gd name="T41" fmla="*/ 114 h 1338"/>
                <a:gd name="T42" fmla="*/ 723 w 996"/>
                <a:gd name="T43" fmla="*/ 72 h 1338"/>
                <a:gd name="T44" fmla="*/ 668 w 996"/>
                <a:gd name="T45" fmla="*/ 40 h 1338"/>
                <a:gd name="T46" fmla="*/ 608 w 996"/>
                <a:gd name="T47" fmla="*/ 16 h 1338"/>
                <a:gd name="T48" fmla="*/ 548 w 996"/>
                <a:gd name="T49" fmla="*/ 4 h 1338"/>
                <a:gd name="T50" fmla="*/ 483 w 996"/>
                <a:gd name="T51" fmla="*/ 0 h 1338"/>
                <a:gd name="T52" fmla="*/ 421 w 996"/>
                <a:gd name="T53" fmla="*/ 7 h 1338"/>
                <a:gd name="T54" fmla="*/ 360 w 996"/>
                <a:gd name="T55" fmla="*/ 24 h 1338"/>
                <a:gd name="T56" fmla="*/ 304 w 996"/>
                <a:gd name="T57" fmla="*/ 52 h 1338"/>
                <a:gd name="T58" fmla="*/ 250 w 996"/>
                <a:gd name="T59" fmla="*/ 86 h 1338"/>
                <a:gd name="T60" fmla="*/ 199 w 996"/>
                <a:gd name="T61" fmla="*/ 133 h 1338"/>
                <a:gd name="T62" fmla="*/ 154 w 996"/>
                <a:gd name="T63" fmla="*/ 184 h 1338"/>
                <a:gd name="T64" fmla="*/ 113 w 996"/>
                <a:gd name="T65" fmla="*/ 243 h 1338"/>
                <a:gd name="T66" fmla="*/ 77 w 996"/>
                <a:gd name="T67" fmla="*/ 306 h 1338"/>
                <a:gd name="T68" fmla="*/ 48 w 996"/>
                <a:gd name="T69" fmla="*/ 379 h 1338"/>
                <a:gd name="T70" fmla="*/ 26 w 996"/>
                <a:gd name="T71" fmla="*/ 453 h 1338"/>
                <a:gd name="T72" fmla="*/ 10 w 996"/>
                <a:gd name="T73" fmla="*/ 534 h 1338"/>
                <a:gd name="T74" fmla="*/ 0 w 996"/>
                <a:gd name="T75" fmla="*/ 617 h 1338"/>
                <a:gd name="T76" fmla="*/ 0 w 996"/>
                <a:gd name="T77" fmla="*/ 704 h 1338"/>
                <a:gd name="T78" fmla="*/ 6 w 996"/>
                <a:gd name="T79" fmla="*/ 788 h 1338"/>
                <a:gd name="T80" fmla="*/ 22 w 996"/>
                <a:gd name="T81" fmla="*/ 866 h 1338"/>
                <a:gd name="T82" fmla="*/ 44 w 996"/>
                <a:gd name="T83" fmla="*/ 943 h 1338"/>
                <a:gd name="T84" fmla="*/ 71 w 996"/>
                <a:gd name="T85" fmla="*/ 1014 h 1338"/>
                <a:gd name="T86" fmla="*/ 105 w 996"/>
                <a:gd name="T87" fmla="*/ 1082 h 1338"/>
                <a:gd name="T88" fmla="*/ 146 w 996"/>
                <a:gd name="T89" fmla="*/ 1143 h 1338"/>
                <a:gd name="T90" fmla="*/ 189 w 996"/>
                <a:gd name="T91" fmla="*/ 1193 h 1338"/>
                <a:gd name="T92" fmla="*/ 239 w 996"/>
                <a:gd name="T93" fmla="*/ 1240 h 1338"/>
                <a:gd name="T94" fmla="*/ 292 w 996"/>
                <a:gd name="T95" fmla="*/ 1278 h 1338"/>
                <a:gd name="T96" fmla="*/ 349 w 996"/>
                <a:gd name="T97" fmla="*/ 1308 h 1338"/>
                <a:gd name="T98" fmla="*/ 409 w 996"/>
                <a:gd name="T99" fmla="*/ 1327 h 1338"/>
                <a:gd name="T100" fmla="*/ 471 w 996"/>
                <a:gd name="T101" fmla="*/ 1336 h 1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96" h="1338">
                  <a:moveTo>
                    <a:pt x="498" y="1338"/>
                  </a:moveTo>
                  <a:lnTo>
                    <a:pt x="511" y="1338"/>
                  </a:lnTo>
                  <a:lnTo>
                    <a:pt x="523" y="1336"/>
                  </a:lnTo>
                  <a:lnTo>
                    <a:pt x="536" y="1334"/>
                  </a:lnTo>
                  <a:lnTo>
                    <a:pt x="548" y="1334"/>
                  </a:lnTo>
                  <a:lnTo>
                    <a:pt x="560" y="1331"/>
                  </a:lnTo>
                  <a:lnTo>
                    <a:pt x="573" y="1330"/>
                  </a:lnTo>
                  <a:lnTo>
                    <a:pt x="584" y="1327"/>
                  </a:lnTo>
                  <a:lnTo>
                    <a:pt x="597" y="1323"/>
                  </a:lnTo>
                  <a:lnTo>
                    <a:pt x="608" y="1319"/>
                  </a:lnTo>
                  <a:lnTo>
                    <a:pt x="621" y="1315"/>
                  </a:lnTo>
                  <a:lnTo>
                    <a:pt x="633" y="1311"/>
                  </a:lnTo>
                  <a:lnTo>
                    <a:pt x="644" y="1308"/>
                  </a:lnTo>
                  <a:lnTo>
                    <a:pt x="655" y="1302"/>
                  </a:lnTo>
                  <a:lnTo>
                    <a:pt x="668" y="1297"/>
                  </a:lnTo>
                  <a:lnTo>
                    <a:pt x="678" y="1290"/>
                  </a:lnTo>
                  <a:lnTo>
                    <a:pt x="691" y="1286"/>
                  </a:lnTo>
                  <a:lnTo>
                    <a:pt x="701" y="1278"/>
                  </a:lnTo>
                  <a:lnTo>
                    <a:pt x="711" y="1270"/>
                  </a:lnTo>
                  <a:lnTo>
                    <a:pt x="723" y="1264"/>
                  </a:lnTo>
                  <a:lnTo>
                    <a:pt x="734" y="1257"/>
                  </a:lnTo>
                  <a:lnTo>
                    <a:pt x="744" y="1248"/>
                  </a:lnTo>
                  <a:lnTo>
                    <a:pt x="754" y="1240"/>
                  </a:lnTo>
                  <a:lnTo>
                    <a:pt x="763" y="1231"/>
                  </a:lnTo>
                  <a:lnTo>
                    <a:pt x="775" y="1223"/>
                  </a:lnTo>
                  <a:lnTo>
                    <a:pt x="784" y="1213"/>
                  </a:lnTo>
                  <a:lnTo>
                    <a:pt x="795" y="1204"/>
                  </a:lnTo>
                  <a:lnTo>
                    <a:pt x="803" y="1193"/>
                  </a:lnTo>
                  <a:lnTo>
                    <a:pt x="813" y="1185"/>
                  </a:lnTo>
                  <a:lnTo>
                    <a:pt x="823" y="1175"/>
                  </a:lnTo>
                  <a:lnTo>
                    <a:pt x="831" y="1163"/>
                  </a:lnTo>
                  <a:lnTo>
                    <a:pt x="840" y="1152"/>
                  </a:lnTo>
                  <a:lnTo>
                    <a:pt x="849" y="1143"/>
                  </a:lnTo>
                  <a:lnTo>
                    <a:pt x="857" y="1130"/>
                  </a:lnTo>
                  <a:lnTo>
                    <a:pt x="865" y="1119"/>
                  </a:lnTo>
                  <a:lnTo>
                    <a:pt x="873" y="1106"/>
                  </a:lnTo>
                  <a:lnTo>
                    <a:pt x="881" y="1094"/>
                  </a:lnTo>
                  <a:lnTo>
                    <a:pt x="889" y="1082"/>
                  </a:lnTo>
                  <a:lnTo>
                    <a:pt x="896" y="1069"/>
                  </a:lnTo>
                  <a:lnTo>
                    <a:pt x="903" y="1055"/>
                  </a:lnTo>
                  <a:lnTo>
                    <a:pt x="911" y="1042"/>
                  </a:lnTo>
                  <a:lnTo>
                    <a:pt x="916" y="1028"/>
                  </a:lnTo>
                  <a:lnTo>
                    <a:pt x="922" y="1014"/>
                  </a:lnTo>
                  <a:lnTo>
                    <a:pt x="929" y="1000"/>
                  </a:lnTo>
                  <a:lnTo>
                    <a:pt x="934" y="988"/>
                  </a:lnTo>
                  <a:lnTo>
                    <a:pt x="939" y="972"/>
                  </a:lnTo>
                  <a:lnTo>
                    <a:pt x="946" y="959"/>
                  </a:lnTo>
                  <a:lnTo>
                    <a:pt x="950" y="943"/>
                  </a:lnTo>
                  <a:lnTo>
                    <a:pt x="957" y="929"/>
                  </a:lnTo>
                  <a:lnTo>
                    <a:pt x="959" y="914"/>
                  </a:lnTo>
                  <a:lnTo>
                    <a:pt x="965" y="898"/>
                  </a:lnTo>
                  <a:lnTo>
                    <a:pt x="967" y="882"/>
                  </a:lnTo>
                  <a:lnTo>
                    <a:pt x="972" y="866"/>
                  </a:lnTo>
                  <a:lnTo>
                    <a:pt x="975" y="850"/>
                  </a:lnTo>
                  <a:lnTo>
                    <a:pt x="979" y="835"/>
                  </a:lnTo>
                  <a:lnTo>
                    <a:pt x="982" y="819"/>
                  </a:lnTo>
                  <a:lnTo>
                    <a:pt x="985" y="804"/>
                  </a:lnTo>
                  <a:lnTo>
                    <a:pt x="987" y="788"/>
                  </a:lnTo>
                  <a:lnTo>
                    <a:pt x="990" y="770"/>
                  </a:lnTo>
                  <a:lnTo>
                    <a:pt x="991" y="755"/>
                  </a:lnTo>
                  <a:lnTo>
                    <a:pt x="994" y="737"/>
                  </a:lnTo>
                  <a:lnTo>
                    <a:pt x="994" y="720"/>
                  </a:lnTo>
                  <a:lnTo>
                    <a:pt x="996" y="704"/>
                  </a:lnTo>
                  <a:lnTo>
                    <a:pt x="996" y="686"/>
                  </a:lnTo>
                  <a:lnTo>
                    <a:pt x="996" y="670"/>
                  </a:lnTo>
                  <a:lnTo>
                    <a:pt x="996" y="651"/>
                  </a:lnTo>
                  <a:lnTo>
                    <a:pt x="996" y="634"/>
                  </a:lnTo>
                  <a:lnTo>
                    <a:pt x="994" y="617"/>
                  </a:lnTo>
                  <a:lnTo>
                    <a:pt x="994" y="601"/>
                  </a:lnTo>
                  <a:lnTo>
                    <a:pt x="991" y="583"/>
                  </a:lnTo>
                  <a:lnTo>
                    <a:pt x="990" y="568"/>
                  </a:lnTo>
                  <a:lnTo>
                    <a:pt x="987" y="550"/>
                  </a:lnTo>
                  <a:lnTo>
                    <a:pt x="985" y="534"/>
                  </a:lnTo>
                  <a:lnTo>
                    <a:pt x="982" y="517"/>
                  </a:lnTo>
                  <a:lnTo>
                    <a:pt x="979" y="501"/>
                  </a:lnTo>
                  <a:lnTo>
                    <a:pt x="975" y="484"/>
                  </a:lnTo>
                  <a:lnTo>
                    <a:pt x="972" y="468"/>
                  </a:lnTo>
                  <a:lnTo>
                    <a:pt x="967" y="453"/>
                  </a:lnTo>
                  <a:lnTo>
                    <a:pt x="965" y="439"/>
                  </a:lnTo>
                  <a:lnTo>
                    <a:pt x="959" y="423"/>
                  </a:lnTo>
                  <a:lnTo>
                    <a:pt x="957" y="410"/>
                  </a:lnTo>
                  <a:lnTo>
                    <a:pt x="950" y="394"/>
                  </a:lnTo>
                  <a:lnTo>
                    <a:pt x="946" y="379"/>
                  </a:lnTo>
                  <a:lnTo>
                    <a:pt x="939" y="363"/>
                  </a:lnTo>
                  <a:lnTo>
                    <a:pt x="934" y="349"/>
                  </a:lnTo>
                  <a:lnTo>
                    <a:pt x="929" y="335"/>
                  </a:lnTo>
                  <a:lnTo>
                    <a:pt x="922" y="321"/>
                  </a:lnTo>
                  <a:lnTo>
                    <a:pt x="916" y="306"/>
                  </a:lnTo>
                  <a:lnTo>
                    <a:pt x="911" y="294"/>
                  </a:lnTo>
                  <a:lnTo>
                    <a:pt x="903" y="280"/>
                  </a:lnTo>
                  <a:lnTo>
                    <a:pt x="896" y="268"/>
                  </a:lnTo>
                  <a:lnTo>
                    <a:pt x="889" y="255"/>
                  </a:lnTo>
                  <a:lnTo>
                    <a:pt x="881" y="243"/>
                  </a:lnTo>
                  <a:lnTo>
                    <a:pt x="873" y="230"/>
                  </a:lnTo>
                  <a:lnTo>
                    <a:pt x="865" y="219"/>
                  </a:lnTo>
                  <a:lnTo>
                    <a:pt x="857" y="208"/>
                  </a:lnTo>
                  <a:lnTo>
                    <a:pt x="849" y="196"/>
                  </a:lnTo>
                  <a:lnTo>
                    <a:pt x="840" y="184"/>
                  </a:lnTo>
                  <a:lnTo>
                    <a:pt x="831" y="174"/>
                  </a:lnTo>
                  <a:lnTo>
                    <a:pt x="823" y="162"/>
                  </a:lnTo>
                  <a:lnTo>
                    <a:pt x="813" y="153"/>
                  </a:lnTo>
                  <a:lnTo>
                    <a:pt x="803" y="142"/>
                  </a:lnTo>
                  <a:lnTo>
                    <a:pt x="795" y="133"/>
                  </a:lnTo>
                  <a:lnTo>
                    <a:pt x="784" y="122"/>
                  </a:lnTo>
                  <a:lnTo>
                    <a:pt x="775" y="114"/>
                  </a:lnTo>
                  <a:lnTo>
                    <a:pt x="763" y="105"/>
                  </a:lnTo>
                  <a:lnTo>
                    <a:pt x="754" y="94"/>
                  </a:lnTo>
                  <a:lnTo>
                    <a:pt x="744" y="86"/>
                  </a:lnTo>
                  <a:lnTo>
                    <a:pt x="734" y="81"/>
                  </a:lnTo>
                  <a:lnTo>
                    <a:pt x="723" y="72"/>
                  </a:lnTo>
                  <a:lnTo>
                    <a:pt x="711" y="65"/>
                  </a:lnTo>
                  <a:lnTo>
                    <a:pt x="701" y="58"/>
                  </a:lnTo>
                  <a:lnTo>
                    <a:pt x="691" y="52"/>
                  </a:lnTo>
                  <a:lnTo>
                    <a:pt x="678" y="46"/>
                  </a:lnTo>
                  <a:lnTo>
                    <a:pt x="668" y="40"/>
                  </a:lnTo>
                  <a:lnTo>
                    <a:pt x="655" y="33"/>
                  </a:lnTo>
                  <a:lnTo>
                    <a:pt x="644" y="30"/>
                  </a:lnTo>
                  <a:lnTo>
                    <a:pt x="633" y="24"/>
                  </a:lnTo>
                  <a:lnTo>
                    <a:pt x="621" y="21"/>
                  </a:lnTo>
                  <a:lnTo>
                    <a:pt x="608" y="16"/>
                  </a:lnTo>
                  <a:lnTo>
                    <a:pt x="597" y="13"/>
                  </a:lnTo>
                  <a:lnTo>
                    <a:pt x="584" y="9"/>
                  </a:lnTo>
                  <a:lnTo>
                    <a:pt x="573" y="7"/>
                  </a:lnTo>
                  <a:lnTo>
                    <a:pt x="560" y="5"/>
                  </a:lnTo>
                  <a:lnTo>
                    <a:pt x="548" y="4"/>
                  </a:lnTo>
                  <a:lnTo>
                    <a:pt x="536" y="0"/>
                  </a:lnTo>
                  <a:lnTo>
                    <a:pt x="523" y="0"/>
                  </a:lnTo>
                  <a:lnTo>
                    <a:pt x="511" y="0"/>
                  </a:lnTo>
                  <a:lnTo>
                    <a:pt x="498" y="0"/>
                  </a:lnTo>
                  <a:lnTo>
                    <a:pt x="483" y="0"/>
                  </a:lnTo>
                  <a:lnTo>
                    <a:pt x="471" y="0"/>
                  </a:lnTo>
                  <a:lnTo>
                    <a:pt x="458" y="0"/>
                  </a:lnTo>
                  <a:lnTo>
                    <a:pt x="446" y="4"/>
                  </a:lnTo>
                  <a:lnTo>
                    <a:pt x="434" y="5"/>
                  </a:lnTo>
                  <a:lnTo>
                    <a:pt x="421" y="7"/>
                  </a:lnTo>
                  <a:lnTo>
                    <a:pt x="409" y="9"/>
                  </a:lnTo>
                  <a:lnTo>
                    <a:pt x="397" y="13"/>
                  </a:lnTo>
                  <a:lnTo>
                    <a:pt x="385" y="16"/>
                  </a:lnTo>
                  <a:lnTo>
                    <a:pt x="372" y="21"/>
                  </a:lnTo>
                  <a:lnTo>
                    <a:pt x="360" y="24"/>
                  </a:lnTo>
                  <a:lnTo>
                    <a:pt x="349" y="30"/>
                  </a:lnTo>
                  <a:lnTo>
                    <a:pt x="337" y="33"/>
                  </a:lnTo>
                  <a:lnTo>
                    <a:pt x="327" y="40"/>
                  </a:lnTo>
                  <a:lnTo>
                    <a:pt x="316" y="46"/>
                  </a:lnTo>
                  <a:lnTo>
                    <a:pt x="304" y="52"/>
                  </a:lnTo>
                  <a:lnTo>
                    <a:pt x="292" y="58"/>
                  </a:lnTo>
                  <a:lnTo>
                    <a:pt x="282" y="65"/>
                  </a:lnTo>
                  <a:lnTo>
                    <a:pt x="270" y="72"/>
                  </a:lnTo>
                  <a:lnTo>
                    <a:pt x="261" y="81"/>
                  </a:lnTo>
                  <a:lnTo>
                    <a:pt x="250" y="86"/>
                  </a:lnTo>
                  <a:lnTo>
                    <a:pt x="239" y="94"/>
                  </a:lnTo>
                  <a:lnTo>
                    <a:pt x="227" y="105"/>
                  </a:lnTo>
                  <a:lnTo>
                    <a:pt x="218" y="114"/>
                  </a:lnTo>
                  <a:lnTo>
                    <a:pt x="207" y="122"/>
                  </a:lnTo>
                  <a:lnTo>
                    <a:pt x="199" y="133"/>
                  </a:lnTo>
                  <a:lnTo>
                    <a:pt x="189" y="142"/>
                  </a:lnTo>
                  <a:lnTo>
                    <a:pt x="181" y="153"/>
                  </a:lnTo>
                  <a:lnTo>
                    <a:pt x="171" y="162"/>
                  </a:lnTo>
                  <a:lnTo>
                    <a:pt x="162" y="174"/>
                  </a:lnTo>
                  <a:lnTo>
                    <a:pt x="154" y="184"/>
                  </a:lnTo>
                  <a:lnTo>
                    <a:pt x="146" y="196"/>
                  </a:lnTo>
                  <a:lnTo>
                    <a:pt x="137" y="208"/>
                  </a:lnTo>
                  <a:lnTo>
                    <a:pt x="129" y="219"/>
                  </a:lnTo>
                  <a:lnTo>
                    <a:pt x="121" y="230"/>
                  </a:lnTo>
                  <a:lnTo>
                    <a:pt x="113" y="243"/>
                  </a:lnTo>
                  <a:lnTo>
                    <a:pt x="105" y="255"/>
                  </a:lnTo>
                  <a:lnTo>
                    <a:pt x="99" y="268"/>
                  </a:lnTo>
                  <a:lnTo>
                    <a:pt x="91" y="280"/>
                  </a:lnTo>
                  <a:lnTo>
                    <a:pt x="85" y="294"/>
                  </a:lnTo>
                  <a:lnTo>
                    <a:pt x="77" y="306"/>
                  </a:lnTo>
                  <a:lnTo>
                    <a:pt x="71" y="321"/>
                  </a:lnTo>
                  <a:lnTo>
                    <a:pt x="66" y="335"/>
                  </a:lnTo>
                  <a:lnTo>
                    <a:pt x="60" y="349"/>
                  </a:lnTo>
                  <a:lnTo>
                    <a:pt x="54" y="363"/>
                  </a:lnTo>
                  <a:lnTo>
                    <a:pt x="48" y="379"/>
                  </a:lnTo>
                  <a:lnTo>
                    <a:pt x="44" y="394"/>
                  </a:lnTo>
                  <a:lnTo>
                    <a:pt x="39" y="410"/>
                  </a:lnTo>
                  <a:lnTo>
                    <a:pt x="32" y="423"/>
                  </a:lnTo>
                  <a:lnTo>
                    <a:pt x="30" y="439"/>
                  </a:lnTo>
                  <a:lnTo>
                    <a:pt x="26" y="453"/>
                  </a:lnTo>
                  <a:lnTo>
                    <a:pt x="22" y="468"/>
                  </a:lnTo>
                  <a:lnTo>
                    <a:pt x="18" y="484"/>
                  </a:lnTo>
                  <a:lnTo>
                    <a:pt x="15" y="501"/>
                  </a:lnTo>
                  <a:lnTo>
                    <a:pt x="12" y="517"/>
                  </a:lnTo>
                  <a:lnTo>
                    <a:pt x="10" y="534"/>
                  </a:lnTo>
                  <a:lnTo>
                    <a:pt x="6" y="550"/>
                  </a:lnTo>
                  <a:lnTo>
                    <a:pt x="5" y="568"/>
                  </a:lnTo>
                  <a:lnTo>
                    <a:pt x="3" y="583"/>
                  </a:lnTo>
                  <a:lnTo>
                    <a:pt x="3" y="601"/>
                  </a:lnTo>
                  <a:lnTo>
                    <a:pt x="0" y="617"/>
                  </a:lnTo>
                  <a:lnTo>
                    <a:pt x="0" y="634"/>
                  </a:lnTo>
                  <a:lnTo>
                    <a:pt x="0" y="651"/>
                  </a:lnTo>
                  <a:lnTo>
                    <a:pt x="0" y="670"/>
                  </a:lnTo>
                  <a:lnTo>
                    <a:pt x="0" y="686"/>
                  </a:lnTo>
                  <a:lnTo>
                    <a:pt x="0" y="704"/>
                  </a:lnTo>
                  <a:lnTo>
                    <a:pt x="0" y="720"/>
                  </a:lnTo>
                  <a:lnTo>
                    <a:pt x="3" y="737"/>
                  </a:lnTo>
                  <a:lnTo>
                    <a:pt x="3" y="755"/>
                  </a:lnTo>
                  <a:lnTo>
                    <a:pt x="5" y="770"/>
                  </a:lnTo>
                  <a:lnTo>
                    <a:pt x="6" y="788"/>
                  </a:lnTo>
                  <a:lnTo>
                    <a:pt x="10" y="804"/>
                  </a:lnTo>
                  <a:lnTo>
                    <a:pt x="12" y="819"/>
                  </a:lnTo>
                  <a:lnTo>
                    <a:pt x="15" y="835"/>
                  </a:lnTo>
                  <a:lnTo>
                    <a:pt x="18" y="850"/>
                  </a:lnTo>
                  <a:lnTo>
                    <a:pt x="22" y="866"/>
                  </a:lnTo>
                  <a:lnTo>
                    <a:pt x="26" y="882"/>
                  </a:lnTo>
                  <a:lnTo>
                    <a:pt x="30" y="898"/>
                  </a:lnTo>
                  <a:lnTo>
                    <a:pt x="32" y="914"/>
                  </a:lnTo>
                  <a:lnTo>
                    <a:pt x="39" y="929"/>
                  </a:lnTo>
                  <a:lnTo>
                    <a:pt x="44" y="943"/>
                  </a:lnTo>
                  <a:lnTo>
                    <a:pt x="48" y="959"/>
                  </a:lnTo>
                  <a:lnTo>
                    <a:pt x="54" y="972"/>
                  </a:lnTo>
                  <a:lnTo>
                    <a:pt x="60" y="988"/>
                  </a:lnTo>
                  <a:lnTo>
                    <a:pt x="66" y="1000"/>
                  </a:lnTo>
                  <a:lnTo>
                    <a:pt x="71" y="1014"/>
                  </a:lnTo>
                  <a:lnTo>
                    <a:pt x="77" y="1028"/>
                  </a:lnTo>
                  <a:lnTo>
                    <a:pt x="85" y="1042"/>
                  </a:lnTo>
                  <a:lnTo>
                    <a:pt x="91" y="1055"/>
                  </a:lnTo>
                  <a:lnTo>
                    <a:pt x="99" y="1069"/>
                  </a:lnTo>
                  <a:lnTo>
                    <a:pt x="105" y="1082"/>
                  </a:lnTo>
                  <a:lnTo>
                    <a:pt x="113" y="1094"/>
                  </a:lnTo>
                  <a:lnTo>
                    <a:pt x="121" y="1106"/>
                  </a:lnTo>
                  <a:lnTo>
                    <a:pt x="129" y="1119"/>
                  </a:lnTo>
                  <a:lnTo>
                    <a:pt x="137" y="1130"/>
                  </a:lnTo>
                  <a:lnTo>
                    <a:pt x="146" y="1143"/>
                  </a:lnTo>
                  <a:lnTo>
                    <a:pt x="154" y="1152"/>
                  </a:lnTo>
                  <a:lnTo>
                    <a:pt x="162" y="1163"/>
                  </a:lnTo>
                  <a:lnTo>
                    <a:pt x="171" y="1175"/>
                  </a:lnTo>
                  <a:lnTo>
                    <a:pt x="181" y="1185"/>
                  </a:lnTo>
                  <a:lnTo>
                    <a:pt x="189" y="1193"/>
                  </a:lnTo>
                  <a:lnTo>
                    <a:pt x="199" y="1204"/>
                  </a:lnTo>
                  <a:lnTo>
                    <a:pt x="207" y="1213"/>
                  </a:lnTo>
                  <a:lnTo>
                    <a:pt x="218" y="1223"/>
                  </a:lnTo>
                  <a:lnTo>
                    <a:pt x="227" y="1231"/>
                  </a:lnTo>
                  <a:lnTo>
                    <a:pt x="239" y="1240"/>
                  </a:lnTo>
                  <a:lnTo>
                    <a:pt x="250" y="1248"/>
                  </a:lnTo>
                  <a:lnTo>
                    <a:pt x="261" y="1257"/>
                  </a:lnTo>
                  <a:lnTo>
                    <a:pt x="270" y="1264"/>
                  </a:lnTo>
                  <a:lnTo>
                    <a:pt x="282" y="1270"/>
                  </a:lnTo>
                  <a:lnTo>
                    <a:pt x="292" y="1278"/>
                  </a:lnTo>
                  <a:lnTo>
                    <a:pt x="304" y="1286"/>
                  </a:lnTo>
                  <a:lnTo>
                    <a:pt x="316" y="1290"/>
                  </a:lnTo>
                  <a:lnTo>
                    <a:pt x="327" y="1297"/>
                  </a:lnTo>
                  <a:lnTo>
                    <a:pt x="337" y="1302"/>
                  </a:lnTo>
                  <a:lnTo>
                    <a:pt x="349" y="1308"/>
                  </a:lnTo>
                  <a:lnTo>
                    <a:pt x="360" y="1311"/>
                  </a:lnTo>
                  <a:lnTo>
                    <a:pt x="372" y="1315"/>
                  </a:lnTo>
                  <a:lnTo>
                    <a:pt x="385" y="1319"/>
                  </a:lnTo>
                  <a:lnTo>
                    <a:pt x="397" y="1323"/>
                  </a:lnTo>
                  <a:lnTo>
                    <a:pt x="409" y="1327"/>
                  </a:lnTo>
                  <a:lnTo>
                    <a:pt x="421" y="1330"/>
                  </a:lnTo>
                  <a:lnTo>
                    <a:pt x="434" y="1331"/>
                  </a:lnTo>
                  <a:lnTo>
                    <a:pt x="446" y="1334"/>
                  </a:lnTo>
                  <a:lnTo>
                    <a:pt x="458" y="1334"/>
                  </a:lnTo>
                  <a:lnTo>
                    <a:pt x="471" y="1336"/>
                  </a:lnTo>
                  <a:lnTo>
                    <a:pt x="483" y="1338"/>
                  </a:lnTo>
                  <a:lnTo>
                    <a:pt x="498" y="1338"/>
                  </a:lnTo>
                  <a:lnTo>
                    <a:pt x="498" y="1338"/>
                  </a:lnTo>
                  <a:close/>
                </a:path>
              </a:pathLst>
            </a:custGeom>
            <a:solidFill>
              <a:schemeClr val="tx2">
                <a:lumMod val="40000"/>
                <a:lumOff val="6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2" name="Freeform 14"/>
            <p:cNvSpPr>
              <a:spLocks/>
            </p:cNvSpPr>
            <p:nvPr/>
          </p:nvSpPr>
          <p:spPr bwMode="auto">
            <a:xfrm>
              <a:off x="5942013" y="3142878"/>
              <a:ext cx="176213" cy="233363"/>
            </a:xfrm>
            <a:custGeom>
              <a:avLst/>
              <a:gdLst>
                <a:gd name="T0" fmla="*/ 239 w 443"/>
                <a:gd name="T1" fmla="*/ 591 h 592"/>
                <a:gd name="T2" fmla="*/ 260 w 443"/>
                <a:gd name="T3" fmla="*/ 587 h 592"/>
                <a:gd name="T4" fmla="*/ 281 w 443"/>
                <a:gd name="T5" fmla="*/ 579 h 592"/>
                <a:gd name="T6" fmla="*/ 301 w 443"/>
                <a:gd name="T7" fmla="*/ 570 h 592"/>
                <a:gd name="T8" fmla="*/ 334 w 443"/>
                <a:gd name="T9" fmla="*/ 549 h 592"/>
                <a:gd name="T10" fmla="*/ 369 w 443"/>
                <a:gd name="T11" fmla="*/ 515 h 592"/>
                <a:gd name="T12" fmla="*/ 386 w 443"/>
                <a:gd name="T13" fmla="*/ 489 h 592"/>
                <a:gd name="T14" fmla="*/ 401 w 443"/>
                <a:gd name="T15" fmla="*/ 466 h 592"/>
                <a:gd name="T16" fmla="*/ 411 w 443"/>
                <a:gd name="T17" fmla="*/ 441 h 592"/>
                <a:gd name="T18" fmla="*/ 423 w 443"/>
                <a:gd name="T19" fmla="*/ 416 h 592"/>
                <a:gd name="T20" fmla="*/ 429 w 443"/>
                <a:gd name="T21" fmla="*/ 389 h 592"/>
                <a:gd name="T22" fmla="*/ 435 w 443"/>
                <a:gd name="T23" fmla="*/ 362 h 592"/>
                <a:gd name="T24" fmla="*/ 440 w 443"/>
                <a:gd name="T25" fmla="*/ 334 h 592"/>
                <a:gd name="T26" fmla="*/ 442 w 443"/>
                <a:gd name="T27" fmla="*/ 303 h 592"/>
                <a:gd name="T28" fmla="*/ 442 w 443"/>
                <a:gd name="T29" fmla="*/ 273 h 592"/>
                <a:gd name="T30" fmla="*/ 438 w 443"/>
                <a:gd name="T31" fmla="*/ 244 h 592"/>
                <a:gd name="T32" fmla="*/ 434 w 443"/>
                <a:gd name="T33" fmla="*/ 213 h 592"/>
                <a:gd name="T34" fmla="*/ 426 w 443"/>
                <a:gd name="T35" fmla="*/ 185 h 592"/>
                <a:gd name="T36" fmla="*/ 417 w 443"/>
                <a:gd name="T37" fmla="*/ 160 h 592"/>
                <a:gd name="T38" fmla="*/ 407 w 443"/>
                <a:gd name="T39" fmla="*/ 135 h 592"/>
                <a:gd name="T40" fmla="*/ 394 w 443"/>
                <a:gd name="T41" fmla="*/ 111 h 592"/>
                <a:gd name="T42" fmla="*/ 381 w 443"/>
                <a:gd name="T43" fmla="*/ 91 h 592"/>
                <a:gd name="T44" fmla="*/ 365 w 443"/>
                <a:gd name="T45" fmla="*/ 71 h 592"/>
                <a:gd name="T46" fmla="*/ 334 w 443"/>
                <a:gd name="T47" fmla="*/ 41 h 592"/>
                <a:gd name="T48" fmla="*/ 301 w 443"/>
                <a:gd name="T49" fmla="*/ 21 h 592"/>
                <a:gd name="T50" fmla="*/ 281 w 443"/>
                <a:gd name="T51" fmla="*/ 10 h 592"/>
                <a:gd name="T52" fmla="*/ 260 w 443"/>
                <a:gd name="T53" fmla="*/ 3 h 592"/>
                <a:gd name="T54" fmla="*/ 239 w 443"/>
                <a:gd name="T55" fmla="*/ 0 h 592"/>
                <a:gd name="T56" fmla="*/ 216 w 443"/>
                <a:gd name="T57" fmla="*/ 0 h 592"/>
                <a:gd name="T58" fmla="*/ 194 w 443"/>
                <a:gd name="T59" fmla="*/ 1 h 592"/>
                <a:gd name="T60" fmla="*/ 171 w 443"/>
                <a:gd name="T61" fmla="*/ 6 h 592"/>
                <a:gd name="T62" fmla="*/ 145 w 443"/>
                <a:gd name="T63" fmla="*/ 17 h 592"/>
                <a:gd name="T64" fmla="*/ 121 w 443"/>
                <a:gd name="T65" fmla="*/ 31 h 592"/>
                <a:gd name="T66" fmla="*/ 89 w 443"/>
                <a:gd name="T67" fmla="*/ 58 h 592"/>
                <a:gd name="T68" fmla="*/ 68 w 443"/>
                <a:gd name="T69" fmla="*/ 80 h 592"/>
                <a:gd name="T70" fmla="*/ 53 w 443"/>
                <a:gd name="T71" fmla="*/ 100 h 592"/>
                <a:gd name="T72" fmla="*/ 41 w 443"/>
                <a:gd name="T73" fmla="*/ 123 h 592"/>
                <a:gd name="T74" fmla="*/ 28 w 443"/>
                <a:gd name="T75" fmla="*/ 148 h 592"/>
                <a:gd name="T76" fmla="*/ 20 w 443"/>
                <a:gd name="T77" fmla="*/ 173 h 592"/>
                <a:gd name="T78" fmla="*/ 11 w 443"/>
                <a:gd name="T79" fmla="*/ 200 h 592"/>
                <a:gd name="T80" fmla="*/ 4 w 443"/>
                <a:gd name="T81" fmla="*/ 228 h 592"/>
                <a:gd name="T82" fmla="*/ 0 w 443"/>
                <a:gd name="T83" fmla="*/ 258 h 592"/>
                <a:gd name="T84" fmla="*/ 0 w 443"/>
                <a:gd name="T85" fmla="*/ 289 h 592"/>
                <a:gd name="T86" fmla="*/ 0 w 443"/>
                <a:gd name="T87" fmla="*/ 318 h 592"/>
                <a:gd name="T88" fmla="*/ 2 w 443"/>
                <a:gd name="T89" fmla="*/ 347 h 592"/>
                <a:gd name="T90" fmla="*/ 7 w 443"/>
                <a:gd name="T91" fmla="*/ 375 h 592"/>
                <a:gd name="T92" fmla="*/ 16 w 443"/>
                <a:gd name="T93" fmla="*/ 404 h 592"/>
                <a:gd name="T94" fmla="*/ 24 w 443"/>
                <a:gd name="T95" fmla="*/ 431 h 592"/>
                <a:gd name="T96" fmla="*/ 35 w 443"/>
                <a:gd name="T97" fmla="*/ 454 h 592"/>
                <a:gd name="T98" fmla="*/ 47 w 443"/>
                <a:gd name="T99" fmla="*/ 477 h 592"/>
                <a:gd name="T100" fmla="*/ 61 w 443"/>
                <a:gd name="T101" fmla="*/ 500 h 592"/>
                <a:gd name="T102" fmla="*/ 89 w 443"/>
                <a:gd name="T103" fmla="*/ 533 h 592"/>
                <a:gd name="T104" fmla="*/ 121 w 443"/>
                <a:gd name="T105" fmla="*/ 558 h 592"/>
                <a:gd name="T106" fmla="*/ 145 w 443"/>
                <a:gd name="T107" fmla="*/ 574 h 592"/>
                <a:gd name="T108" fmla="*/ 171 w 443"/>
                <a:gd name="T109" fmla="*/ 583 h 592"/>
                <a:gd name="T110" fmla="*/ 194 w 443"/>
                <a:gd name="T111" fmla="*/ 590 h 592"/>
                <a:gd name="T112" fmla="*/ 216 w 443"/>
                <a:gd name="T113" fmla="*/ 592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43" h="592">
                  <a:moveTo>
                    <a:pt x="223" y="592"/>
                  </a:moveTo>
                  <a:lnTo>
                    <a:pt x="228" y="592"/>
                  </a:lnTo>
                  <a:lnTo>
                    <a:pt x="234" y="592"/>
                  </a:lnTo>
                  <a:lnTo>
                    <a:pt x="239" y="591"/>
                  </a:lnTo>
                  <a:lnTo>
                    <a:pt x="245" y="591"/>
                  </a:lnTo>
                  <a:lnTo>
                    <a:pt x="250" y="590"/>
                  </a:lnTo>
                  <a:lnTo>
                    <a:pt x="256" y="587"/>
                  </a:lnTo>
                  <a:lnTo>
                    <a:pt x="260" y="587"/>
                  </a:lnTo>
                  <a:lnTo>
                    <a:pt x="267" y="586"/>
                  </a:lnTo>
                  <a:lnTo>
                    <a:pt x="272" y="583"/>
                  </a:lnTo>
                  <a:lnTo>
                    <a:pt x="276" y="582"/>
                  </a:lnTo>
                  <a:lnTo>
                    <a:pt x="281" y="579"/>
                  </a:lnTo>
                  <a:lnTo>
                    <a:pt x="285" y="578"/>
                  </a:lnTo>
                  <a:lnTo>
                    <a:pt x="291" y="575"/>
                  </a:lnTo>
                  <a:lnTo>
                    <a:pt x="297" y="574"/>
                  </a:lnTo>
                  <a:lnTo>
                    <a:pt x="301" y="570"/>
                  </a:lnTo>
                  <a:lnTo>
                    <a:pt x="308" y="569"/>
                  </a:lnTo>
                  <a:lnTo>
                    <a:pt x="317" y="561"/>
                  </a:lnTo>
                  <a:lnTo>
                    <a:pt x="325" y="555"/>
                  </a:lnTo>
                  <a:lnTo>
                    <a:pt x="334" y="549"/>
                  </a:lnTo>
                  <a:lnTo>
                    <a:pt x="345" y="542"/>
                  </a:lnTo>
                  <a:lnTo>
                    <a:pt x="353" y="533"/>
                  </a:lnTo>
                  <a:lnTo>
                    <a:pt x="361" y="525"/>
                  </a:lnTo>
                  <a:lnTo>
                    <a:pt x="369" y="515"/>
                  </a:lnTo>
                  <a:lnTo>
                    <a:pt x="378" y="506"/>
                  </a:lnTo>
                  <a:lnTo>
                    <a:pt x="381" y="500"/>
                  </a:lnTo>
                  <a:lnTo>
                    <a:pt x="385" y="494"/>
                  </a:lnTo>
                  <a:lnTo>
                    <a:pt x="386" y="489"/>
                  </a:lnTo>
                  <a:lnTo>
                    <a:pt x="391" y="484"/>
                  </a:lnTo>
                  <a:lnTo>
                    <a:pt x="394" y="477"/>
                  </a:lnTo>
                  <a:lnTo>
                    <a:pt x="398" y="472"/>
                  </a:lnTo>
                  <a:lnTo>
                    <a:pt x="401" y="466"/>
                  </a:lnTo>
                  <a:lnTo>
                    <a:pt x="403" y="460"/>
                  </a:lnTo>
                  <a:lnTo>
                    <a:pt x="407" y="454"/>
                  </a:lnTo>
                  <a:lnTo>
                    <a:pt x="409" y="448"/>
                  </a:lnTo>
                  <a:lnTo>
                    <a:pt x="411" y="441"/>
                  </a:lnTo>
                  <a:lnTo>
                    <a:pt x="415" y="437"/>
                  </a:lnTo>
                  <a:lnTo>
                    <a:pt x="417" y="431"/>
                  </a:lnTo>
                  <a:lnTo>
                    <a:pt x="419" y="423"/>
                  </a:lnTo>
                  <a:lnTo>
                    <a:pt x="423" y="416"/>
                  </a:lnTo>
                  <a:lnTo>
                    <a:pt x="424" y="412"/>
                  </a:lnTo>
                  <a:lnTo>
                    <a:pt x="426" y="404"/>
                  </a:lnTo>
                  <a:lnTo>
                    <a:pt x="429" y="396"/>
                  </a:lnTo>
                  <a:lnTo>
                    <a:pt x="429" y="389"/>
                  </a:lnTo>
                  <a:lnTo>
                    <a:pt x="432" y="383"/>
                  </a:lnTo>
                  <a:lnTo>
                    <a:pt x="434" y="375"/>
                  </a:lnTo>
                  <a:lnTo>
                    <a:pt x="435" y="369"/>
                  </a:lnTo>
                  <a:lnTo>
                    <a:pt x="435" y="362"/>
                  </a:lnTo>
                  <a:lnTo>
                    <a:pt x="438" y="355"/>
                  </a:lnTo>
                  <a:lnTo>
                    <a:pt x="438" y="347"/>
                  </a:lnTo>
                  <a:lnTo>
                    <a:pt x="440" y="341"/>
                  </a:lnTo>
                  <a:lnTo>
                    <a:pt x="440" y="334"/>
                  </a:lnTo>
                  <a:lnTo>
                    <a:pt x="442" y="327"/>
                  </a:lnTo>
                  <a:lnTo>
                    <a:pt x="442" y="318"/>
                  </a:lnTo>
                  <a:lnTo>
                    <a:pt x="442" y="311"/>
                  </a:lnTo>
                  <a:lnTo>
                    <a:pt x="442" y="303"/>
                  </a:lnTo>
                  <a:lnTo>
                    <a:pt x="443" y="297"/>
                  </a:lnTo>
                  <a:lnTo>
                    <a:pt x="442" y="289"/>
                  </a:lnTo>
                  <a:lnTo>
                    <a:pt x="442" y="279"/>
                  </a:lnTo>
                  <a:lnTo>
                    <a:pt x="442" y="273"/>
                  </a:lnTo>
                  <a:lnTo>
                    <a:pt x="442" y="265"/>
                  </a:lnTo>
                  <a:lnTo>
                    <a:pt x="440" y="258"/>
                  </a:lnTo>
                  <a:lnTo>
                    <a:pt x="440" y="250"/>
                  </a:lnTo>
                  <a:lnTo>
                    <a:pt x="438" y="244"/>
                  </a:lnTo>
                  <a:lnTo>
                    <a:pt x="438" y="236"/>
                  </a:lnTo>
                  <a:lnTo>
                    <a:pt x="435" y="228"/>
                  </a:lnTo>
                  <a:lnTo>
                    <a:pt x="435" y="221"/>
                  </a:lnTo>
                  <a:lnTo>
                    <a:pt x="434" y="213"/>
                  </a:lnTo>
                  <a:lnTo>
                    <a:pt x="432" y="208"/>
                  </a:lnTo>
                  <a:lnTo>
                    <a:pt x="429" y="200"/>
                  </a:lnTo>
                  <a:lnTo>
                    <a:pt x="429" y="193"/>
                  </a:lnTo>
                  <a:lnTo>
                    <a:pt x="426" y="185"/>
                  </a:lnTo>
                  <a:lnTo>
                    <a:pt x="424" y="180"/>
                  </a:lnTo>
                  <a:lnTo>
                    <a:pt x="423" y="173"/>
                  </a:lnTo>
                  <a:lnTo>
                    <a:pt x="419" y="167"/>
                  </a:lnTo>
                  <a:lnTo>
                    <a:pt x="417" y="160"/>
                  </a:lnTo>
                  <a:lnTo>
                    <a:pt x="415" y="154"/>
                  </a:lnTo>
                  <a:lnTo>
                    <a:pt x="411" y="148"/>
                  </a:lnTo>
                  <a:lnTo>
                    <a:pt x="409" y="141"/>
                  </a:lnTo>
                  <a:lnTo>
                    <a:pt x="407" y="135"/>
                  </a:lnTo>
                  <a:lnTo>
                    <a:pt x="403" y="128"/>
                  </a:lnTo>
                  <a:lnTo>
                    <a:pt x="401" y="123"/>
                  </a:lnTo>
                  <a:lnTo>
                    <a:pt x="398" y="118"/>
                  </a:lnTo>
                  <a:lnTo>
                    <a:pt x="394" y="111"/>
                  </a:lnTo>
                  <a:lnTo>
                    <a:pt x="391" y="107"/>
                  </a:lnTo>
                  <a:lnTo>
                    <a:pt x="386" y="100"/>
                  </a:lnTo>
                  <a:lnTo>
                    <a:pt x="385" y="95"/>
                  </a:lnTo>
                  <a:lnTo>
                    <a:pt x="381" y="91"/>
                  </a:lnTo>
                  <a:lnTo>
                    <a:pt x="378" y="86"/>
                  </a:lnTo>
                  <a:lnTo>
                    <a:pt x="374" y="80"/>
                  </a:lnTo>
                  <a:lnTo>
                    <a:pt x="369" y="75"/>
                  </a:lnTo>
                  <a:lnTo>
                    <a:pt x="365" y="71"/>
                  </a:lnTo>
                  <a:lnTo>
                    <a:pt x="361" y="66"/>
                  </a:lnTo>
                  <a:lnTo>
                    <a:pt x="353" y="58"/>
                  </a:lnTo>
                  <a:lnTo>
                    <a:pt x="345" y="50"/>
                  </a:lnTo>
                  <a:lnTo>
                    <a:pt x="334" y="41"/>
                  </a:lnTo>
                  <a:lnTo>
                    <a:pt x="325" y="34"/>
                  </a:lnTo>
                  <a:lnTo>
                    <a:pt x="317" y="29"/>
                  </a:lnTo>
                  <a:lnTo>
                    <a:pt x="308" y="23"/>
                  </a:lnTo>
                  <a:lnTo>
                    <a:pt x="301" y="21"/>
                  </a:lnTo>
                  <a:lnTo>
                    <a:pt x="297" y="17"/>
                  </a:lnTo>
                  <a:lnTo>
                    <a:pt x="291" y="14"/>
                  </a:lnTo>
                  <a:lnTo>
                    <a:pt x="285" y="13"/>
                  </a:lnTo>
                  <a:lnTo>
                    <a:pt x="281" y="10"/>
                  </a:lnTo>
                  <a:lnTo>
                    <a:pt x="276" y="8"/>
                  </a:lnTo>
                  <a:lnTo>
                    <a:pt x="272" y="6"/>
                  </a:lnTo>
                  <a:lnTo>
                    <a:pt x="267" y="6"/>
                  </a:lnTo>
                  <a:lnTo>
                    <a:pt x="260" y="3"/>
                  </a:lnTo>
                  <a:lnTo>
                    <a:pt x="256" y="3"/>
                  </a:lnTo>
                  <a:lnTo>
                    <a:pt x="250" y="1"/>
                  </a:lnTo>
                  <a:lnTo>
                    <a:pt x="245" y="1"/>
                  </a:lnTo>
                  <a:lnTo>
                    <a:pt x="239" y="0"/>
                  </a:lnTo>
                  <a:lnTo>
                    <a:pt x="234" y="0"/>
                  </a:lnTo>
                  <a:lnTo>
                    <a:pt x="228" y="0"/>
                  </a:lnTo>
                  <a:lnTo>
                    <a:pt x="223" y="0"/>
                  </a:lnTo>
                  <a:lnTo>
                    <a:pt x="216" y="0"/>
                  </a:lnTo>
                  <a:lnTo>
                    <a:pt x="211" y="0"/>
                  </a:lnTo>
                  <a:lnTo>
                    <a:pt x="204" y="0"/>
                  </a:lnTo>
                  <a:lnTo>
                    <a:pt x="199" y="1"/>
                  </a:lnTo>
                  <a:lnTo>
                    <a:pt x="194" y="1"/>
                  </a:lnTo>
                  <a:lnTo>
                    <a:pt x="189" y="3"/>
                  </a:lnTo>
                  <a:lnTo>
                    <a:pt x="182" y="3"/>
                  </a:lnTo>
                  <a:lnTo>
                    <a:pt x="178" y="6"/>
                  </a:lnTo>
                  <a:lnTo>
                    <a:pt x="171" y="6"/>
                  </a:lnTo>
                  <a:lnTo>
                    <a:pt x="166" y="8"/>
                  </a:lnTo>
                  <a:lnTo>
                    <a:pt x="161" y="10"/>
                  </a:lnTo>
                  <a:lnTo>
                    <a:pt x="155" y="13"/>
                  </a:lnTo>
                  <a:lnTo>
                    <a:pt x="145" y="17"/>
                  </a:lnTo>
                  <a:lnTo>
                    <a:pt x="135" y="23"/>
                  </a:lnTo>
                  <a:lnTo>
                    <a:pt x="130" y="25"/>
                  </a:lnTo>
                  <a:lnTo>
                    <a:pt x="124" y="29"/>
                  </a:lnTo>
                  <a:lnTo>
                    <a:pt x="121" y="31"/>
                  </a:lnTo>
                  <a:lnTo>
                    <a:pt x="117" y="34"/>
                  </a:lnTo>
                  <a:lnTo>
                    <a:pt x="105" y="41"/>
                  </a:lnTo>
                  <a:lnTo>
                    <a:pt x="97" y="50"/>
                  </a:lnTo>
                  <a:lnTo>
                    <a:pt x="89" y="58"/>
                  </a:lnTo>
                  <a:lnTo>
                    <a:pt x="81" y="66"/>
                  </a:lnTo>
                  <a:lnTo>
                    <a:pt x="77" y="71"/>
                  </a:lnTo>
                  <a:lnTo>
                    <a:pt x="72" y="75"/>
                  </a:lnTo>
                  <a:lnTo>
                    <a:pt x="68" y="80"/>
                  </a:lnTo>
                  <a:lnTo>
                    <a:pt x="66" y="86"/>
                  </a:lnTo>
                  <a:lnTo>
                    <a:pt x="61" y="91"/>
                  </a:lnTo>
                  <a:lnTo>
                    <a:pt x="57" y="95"/>
                  </a:lnTo>
                  <a:lnTo>
                    <a:pt x="53" y="100"/>
                  </a:lnTo>
                  <a:lnTo>
                    <a:pt x="51" y="107"/>
                  </a:lnTo>
                  <a:lnTo>
                    <a:pt x="47" y="111"/>
                  </a:lnTo>
                  <a:lnTo>
                    <a:pt x="44" y="118"/>
                  </a:lnTo>
                  <a:lnTo>
                    <a:pt x="41" y="123"/>
                  </a:lnTo>
                  <a:lnTo>
                    <a:pt x="37" y="128"/>
                  </a:lnTo>
                  <a:lnTo>
                    <a:pt x="35" y="135"/>
                  </a:lnTo>
                  <a:lnTo>
                    <a:pt x="32" y="141"/>
                  </a:lnTo>
                  <a:lnTo>
                    <a:pt x="28" y="148"/>
                  </a:lnTo>
                  <a:lnTo>
                    <a:pt x="27" y="154"/>
                  </a:lnTo>
                  <a:lnTo>
                    <a:pt x="24" y="160"/>
                  </a:lnTo>
                  <a:lnTo>
                    <a:pt x="23" y="167"/>
                  </a:lnTo>
                  <a:lnTo>
                    <a:pt x="20" y="173"/>
                  </a:lnTo>
                  <a:lnTo>
                    <a:pt x="17" y="180"/>
                  </a:lnTo>
                  <a:lnTo>
                    <a:pt x="16" y="185"/>
                  </a:lnTo>
                  <a:lnTo>
                    <a:pt x="12" y="193"/>
                  </a:lnTo>
                  <a:lnTo>
                    <a:pt x="11" y="200"/>
                  </a:lnTo>
                  <a:lnTo>
                    <a:pt x="9" y="208"/>
                  </a:lnTo>
                  <a:lnTo>
                    <a:pt x="7" y="213"/>
                  </a:lnTo>
                  <a:lnTo>
                    <a:pt x="7" y="221"/>
                  </a:lnTo>
                  <a:lnTo>
                    <a:pt x="4" y="228"/>
                  </a:lnTo>
                  <a:lnTo>
                    <a:pt x="4" y="236"/>
                  </a:lnTo>
                  <a:lnTo>
                    <a:pt x="2" y="244"/>
                  </a:lnTo>
                  <a:lnTo>
                    <a:pt x="2" y="250"/>
                  </a:lnTo>
                  <a:lnTo>
                    <a:pt x="0" y="258"/>
                  </a:lnTo>
                  <a:lnTo>
                    <a:pt x="0" y="265"/>
                  </a:lnTo>
                  <a:lnTo>
                    <a:pt x="0" y="273"/>
                  </a:lnTo>
                  <a:lnTo>
                    <a:pt x="0" y="279"/>
                  </a:lnTo>
                  <a:lnTo>
                    <a:pt x="0" y="289"/>
                  </a:lnTo>
                  <a:lnTo>
                    <a:pt x="0" y="297"/>
                  </a:lnTo>
                  <a:lnTo>
                    <a:pt x="0" y="303"/>
                  </a:lnTo>
                  <a:lnTo>
                    <a:pt x="0" y="311"/>
                  </a:lnTo>
                  <a:lnTo>
                    <a:pt x="0" y="318"/>
                  </a:lnTo>
                  <a:lnTo>
                    <a:pt x="0" y="327"/>
                  </a:lnTo>
                  <a:lnTo>
                    <a:pt x="0" y="334"/>
                  </a:lnTo>
                  <a:lnTo>
                    <a:pt x="2" y="341"/>
                  </a:lnTo>
                  <a:lnTo>
                    <a:pt x="2" y="347"/>
                  </a:lnTo>
                  <a:lnTo>
                    <a:pt x="4" y="355"/>
                  </a:lnTo>
                  <a:lnTo>
                    <a:pt x="4" y="362"/>
                  </a:lnTo>
                  <a:lnTo>
                    <a:pt x="7" y="369"/>
                  </a:lnTo>
                  <a:lnTo>
                    <a:pt x="7" y="375"/>
                  </a:lnTo>
                  <a:lnTo>
                    <a:pt x="9" y="383"/>
                  </a:lnTo>
                  <a:lnTo>
                    <a:pt x="11" y="389"/>
                  </a:lnTo>
                  <a:lnTo>
                    <a:pt x="12" y="396"/>
                  </a:lnTo>
                  <a:lnTo>
                    <a:pt x="16" y="404"/>
                  </a:lnTo>
                  <a:lnTo>
                    <a:pt x="17" y="412"/>
                  </a:lnTo>
                  <a:lnTo>
                    <a:pt x="20" y="416"/>
                  </a:lnTo>
                  <a:lnTo>
                    <a:pt x="23" y="423"/>
                  </a:lnTo>
                  <a:lnTo>
                    <a:pt x="24" y="431"/>
                  </a:lnTo>
                  <a:lnTo>
                    <a:pt x="27" y="437"/>
                  </a:lnTo>
                  <a:lnTo>
                    <a:pt x="28" y="441"/>
                  </a:lnTo>
                  <a:lnTo>
                    <a:pt x="32" y="448"/>
                  </a:lnTo>
                  <a:lnTo>
                    <a:pt x="35" y="454"/>
                  </a:lnTo>
                  <a:lnTo>
                    <a:pt x="37" y="460"/>
                  </a:lnTo>
                  <a:lnTo>
                    <a:pt x="41" y="466"/>
                  </a:lnTo>
                  <a:lnTo>
                    <a:pt x="44" y="472"/>
                  </a:lnTo>
                  <a:lnTo>
                    <a:pt x="47" y="477"/>
                  </a:lnTo>
                  <a:lnTo>
                    <a:pt x="51" y="484"/>
                  </a:lnTo>
                  <a:lnTo>
                    <a:pt x="53" y="489"/>
                  </a:lnTo>
                  <a:lnTo>
                    <a:pt x="57" y="494"/>
                  </a:lnTo>
                  <a:lnTo>
                    <a:pt x="61" y="500"/>
                  </a:lnTo>
                  <a:lnTo>
                    <a:pt x="66" y="506"/>
                  </a:lnTo>
                  <a:lnTo>
                    <a:pt x="72" y="515"/>
                  </a:lnTo>
                  <a:lnTo>
                    <a:pt x="81" y="525"/>
                  </a:lnTo>
                  <a:lnTo>
                    <a:pt x="89" y="533"/>
                  </a:lnTo>
                  <a:lnTo>
                    <a:pt x="97" y="542"/>
                  </a:lnTo>
                  <a:lnTo>
                    <a:pt x="105" y="549"/>
                  </a:lnTo>
                  <a:lnTo>
                    <a:pt x="117" y="555"/>
                  </a:lnTo>
                  <a:lnTo>
                    <a:pt x="121" y="558"/>
                  </a:lnTo>
                  <a:lnTo>
                    <a:pt x="124" y="561"/>
                  </a:lnTo>
                  <a:lnTo>
                    <a:pt x="130" y="566"/>
                  </a:lnTo>
                  <a:lnTo>
                    <a:pt x="135" y="569"/>
                  </a:lnTo>
                  <a:lnTo>
                    <a:pt x="145" y="574"/>
                  </a:lnTo>
                  <a:lnTo>
                    <a:pt x="155" y="578"/>
                  </a:lnTo>
                  <a:lnTo>
                    <a:pt x="161" y="579"/>
                  </a:lnTo>
                  <a:lnTo>
                    <a:pt x="166" y="582"/>
                  </a:lnTo>
                  <a:lnTo>
                    <a:pt x="171" y="583"/>
                  </a:lnTo>
                  <a:lnTo>
                    <a:pt x="178" y="586"/>
                  </a:lnTo>
                  <a:lnTo>
                    <a:pt x="182" y="587"/>
                  </a:lnTo>
                  <a:lnTo>
                    <a:pt x="189" y="587"/>
                  </a:lnTo>
                  <a:lnTo>
                    <a:pt x="194" y="590"/>
                  </a:lnTo>
                  <a:lnTo>
                    <a:pt x="199" y="591"/>
                  </a:lnTo>
                  <a:lnTo>
                    <a:pt x="204" y="591"/>
                  </a:lnTo>
                  <a:lnTo>
                    <a:pt x="211" y="592"/>
                  </a:lnTo>
                  <a:lnTo>
                    <a:pt x="216" y="592"/>
                  </a:lnTo>
                  <a:lnTo>
                    <a:pt x="223" y="592"/>
                  </a:lnTo>
                  <a:lnTo>
                    <a:pt x="223" y="592"/>
                  </a:lnTo>
                  <a:close/>
                </a:path>
              </a:pathLst>
            </a:custGeom>
            <a:solidFill>
              <a:schemeClr val="tx1">
                <a:lumMod val="75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3" name="Freeform 15"/>
            <p:cNvSpPr>
              <a:spLocks/>
            </p:cNvSpPr>
            <p:nvPr/>
          </p:nvSpPr>
          <p:spPr bwMode="auto">
            <a:xfrm>
              <a:off x="6403976" y="3442916"/>
              <a:ext cx="87313" cy="85725"/>
            </a:xfrm>
            <a:custGeom>
              <a:avLst/>
              <a:gdLst>
                <a:gd name="T0" fmla="*/ 115 w 218"/>
                <a:gd name="T1" fmla="*/ 216 h 216"/>
                <a:gd name="T2" fmla="*/ 125 w 218"/>
                <a:gd name="T3" fmla="*/ 214 h 216"/>
                <a:gd name="T4" fmla="*/ 137 w 218"/>
                <a:gd name="T5" fmla="*/ 211 h 216"/>
                <a:gd name="T6" fmla="*/ 146 w 218"/>
                <a:gd name="T7" fmla="*/ 208 h 216"/>
                <a:gd name="T8" fmla="*/ 162 w 218"/>
                <a:gd name="T9" fmla="*/ 201 h 216"/>
                <a:gd name="T10" fmla="*/ 179 w 218"/>
                <a:gd name="T11" fmla="*/ 191 h 216"/>
                <a:gd name="T12" fmla="*/ 193 w 218"/>
                <a:gd name="T13" fmla="*/ 175 h 216"/>
                <a:gd name="T14" fmla="*/ 205 w 218"/>
                <a:gd name="T15" fmla="*/ 158 h 216"/>
                <a:gd name="T16" fmla="*/ 210 w 218"/>
                <a:gd name="T17" fmla="*/ 143 h 216"/>
                <a:gd name="T18" fmla="*/ 215 w 218"/>
                <a:gd name="T19" fmla="*/ 132 h 216"/>
                <a:gd name="T20" fmla="*/ 217 w 218"/>
                <a:gd name="T21" fmla="*/ 123 h 216"/>
                <a:gd name="T22" fmla="*/ 218 w 218"/>
                <a:gd name="T23" fmla="*/ 112 h 216"/>
                <a:gd name="T24" fmla="*/ 218 w 218"/>
                <a:gd name="T25" fmla="*/ 101 h 216"/>
                <a:gd name="T26" fmla="*/ 217 w 218"/>
                <a:gd name="T27" fmla="*/ 90 h 216"/>
                <a:gd name="T28" fmla="*/ 215 w 218"/>
                <a:gd name="T29" fmla="*/ 79 h 216"/>
                <a:gd name="T30" fmla="*/ 210 w 218"/>
                <a:gd name="T31" fmla="*/ 70 h 216"/>
                <a:gd name="T32" fmla="*/ 205 w 218"/>
                <a:gd name="T33" fmla="*/ 55 h 216"/>
                <a:gd name="T34" fmla="*/ 193 w 218"/>
                <a:gd name="T35" fmla="*/ 37 h 216"/>
                <a:gd name="T36" fmla="*/ 179 w 218"/>
                <a:gd name="T37" fmla="*/ 22 h 216"/>
                <a:gd name="T38" fmla="*/ 162 w 218"/>
                <a:gd name="T39" fmla="*/ 12 h 216"/>
                <a:gd name="T40" fmla="*/ 146 w 218"/>
                <a:gd name="T41" fmla="*/ 5 h 216"/>
                <a:gd name="T42" fmla="*/ 137 w 218"/>
                <a:gd name="T43" fmla="*/ 2 h 216"/>
                <a:gd name="T44" fmla="*/ 125 w 218"/>
                <a:gd name="T45" fmla="*/ 0 h 216"/>
                <a:gd name="T46" fmla="*/ 115 w 218"/>
                <a:gd name="T47" fmla="*/ 0 h 216"/>
                <a:gd name="T48" fmla="*/ 104 w 218"/>
                <a:gd name="T49" fmla="*/ 0 h 216"/>
                <a:gd name="T50" fmla="*/ 93 w 218"/>
                <a:gd name="T51" fmla="*/ 0 h 216"/>
                <a:gd name="T52" fmla="*/ 81 w 218"/>
                <a:gd name="T53" fmla="*/ 2 h 216"/>
                <a:gd name="T54" fmla="*/ 72 w 218"/>
                <a:gd name="T55" fmla="*/ 5 h 216"/>
                <a:gd name="T56" fmla="*/ 56 w 218"/>
                <a:gd name="T57" fmla="*/ 12 h 216"/>
                <a:gd name="T58" fmla="*/ 39 w 218"/>
                <a:gd name="T59" fmla="*/ 22 h 216"/>
                <a:gd name="T60" fmla="*/ 23 w 218"/>
                <a:gd name="T61" fmla="*/ 37 h 216"/>
                <a:gd name="T62" fmla="*/ 12 w 218"/>
                <a:gd name="T63" fmla="*/ 55 h 216"/>
                <a:gd name="T64" fmla="*/ 6 w 218"/>
                <a:gd name="T65" fmla="*/ 70 h 216"/>
                <a:gd name="T66" fmla="*/ 2 w 218"/>
                <a:gd name="T67" fmla="*/ 79 h 216"/>
                <a:gd name="T68" fmla="*/ 0 w 218"/>
                <a:gd name="T69" fmla="*/ 90 h 216"/>
                <a:gd name="T70" fmla="*/ 0 w 218"/>
                <a:gd name="T71" fmla="*/ 101 h 216"/>
                <a:gd name="T72" fmla="*/ 0 w 218"/>
                <a:gd name="T73" fmla="*/ 112 h 216"/>
                <a:gd name="T74" fmla="*/ 0 w 218"/>
                <a:gd name="T75" fmla="*/ 123 h 216"/>
                <a:gd name="T76" fmla="*/ 2 w 218"/>
                <a:gd name="T77" fmla="*/ 132 h 216"/>
                <a:gd name="T78" fmla="*/ 6 w 218"/>
                <a:gd name="T79" fmla="*/ 143 h 216"/>
                <a:gd name="T80" fmla="*/ 12 w 218"/>
                <a:gd name="T81" fmla="*/ 158 h 216"/>
                <a:gd name="T82" fmla="*/ 23 w 218"/>
                <a:gd name="T83" fmla="*/ 175 h 216"/>
                <a:gd name="T84" fmla="*/ 39 w 218"/>
                <a:gd name="T85" fmla="*/ 191 h 216"/>
                <a:gd name="T86" fmla="*/ 56 w 218"/>
                <a:gd name="T87" fmla="*/ 201 h 216"/>
                <a:gd name="T88" fmla="*/ 72 w 218"/>
                <a:gd name="T89" fmla="*/ 208 h 216"/>
                <a:gd name="T90" fmla="*/ 81 w 218"/>
                <a:gd name="T91" fmla="*/ 211 h 216"/>
                <a:gd name="T92" fmla="*/ 93 w 218"/>
                <a:gd name="T93" fmla="*/ 214 h 216"/>
                <a:gd name="T94" fmla="*/ 104 w 218"/>
                <a:gd name="T95" fmla="*/ 216 h 216"/>
                <a:gd name="T96" fmla="*/ 110 w 218"/>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6">
                  <a:moveTo>
                    <a:pt x="110" y="216"/>
                  </a:moveTo>
                  <a:lnTo>
                    <a:pt x="115" y="216"/>
                  </a:lnTo>
                  <a:lnTo>
                    <a:pt x="121" y="216"/>
                  </a:lnTo>
                  <a:lnTo>
                    <a:pt x="125" y="214"/>
                  </a:lnTo>
                  <a:lnTo>
                    <a:pt x="132" y="212"/>
                  </a:lnTo>
                  <a:lnTo>
                    <a:pt x="137" y="211"/>
                  </a:lnTo>
                  <a:lnTo>
                    <a:pt x="141" y="209"/>
                  </a:lnTo>
                  <a:lnTo>
                    <a:pt x="146" y="208"/>
                  </a:lnTo>
                  <a:lnTo>
                    <a:pt x="153" y="206"/>
                  </a:lnTo>
                  <a:lnTo>
                    <a:pt x="162" y="201"/>
                  </a:lnTo>
                  <a:lnTo>
                    <a:pt x="172" y="197"/>
                  </a:lnTo>
                  <a:lnTo>
                    <a:pt x="179" y="191"/>
                  </a:lnTo>
                  <a:lnTo>
                    <a:pt x="187" y="184"/>
                  </a:lnTo>
                  <a:lnTo>
                    <a:pt x="193" y="175"/>
                  </a:lnTo>
                  <a:lnTo>
                    <a:pt x="199" y="167"/>
                  </a:lnTo>
                  <a:lnTo>
                    <a:pt x="205" y="158"/>
                  </a:lnTo>
                  <a:lnTo>
                    <a:pt x="210" y="150"/>
                  </a:lnTo>
                  <a:lnTo>
                    <a:pt x="210" y="143"/>
                  </a:lnTo>
                  <a:lnTo>
                    <a:pt x="213" y="139"/>
                  </a:lnTo>
                  <a:lnTo>
                    <a:pt x="215" y="132"/>
                  </a:lnTo>
                  <a:lnTo>
                    <a:pt x="217" y="127"/>
                  </a:lnTo>
                  <a:lnTo>
                    <a:pt x="217" y="123"/>
                  </a:lnTo>
                  <a:lnTo>
                    <a:pt x="218" y="116"/>
                  </a:lnTo>
                  <a:lnTo>
                    <a:pt x="218" y="112"/>
                  </a:lnTo>
                  <a:lnTo>
                    <a:pt x="218" y="107"/>
                  </a:lnTo>
                  <a:lnTo>
                    <a:pt x="218" y="101"/>
                  </a:lnTo>
                  <a:lnTo>
                    <a:pt x="218" y="96"/>
                  </a:lnTo>
                  <a:lnTo>
                    <a:pt x="217" y="90"/>
                  </a:lnTo>
                  <a:lnTo>
                    <a:pt x="217" y="85"/>
                  </a:lnTo>
                  <a:lnTo>
                    <a:pt x="215" y="79"/>
                  </a:lnTo>
                  <a:lnTo>
                    <a:pt x="213" y="74"/>
                  </a:lnTo>
                  <a:lnTo>
                    <a:pt x="210" y="70"/>
                  </a:lnTo>
                  <a:lnTo>
                    <a:pt x="210" y="65"/>
                  </a:lnTo>
                  <a:lnTo>
                    <a:pt x="205" y="55"/>
                  </a:lnTo>
                  <a:lnTo>
                    <a:pt x="199" y="46"/>
                  </a:lnTo>
                  <a:lnTo>
                    <a:pt x="193" y="37"/>
                  </a:lnTo>
                  <a:lnTo>
                    <a:pt x="187" y="30"/>
                  </a:lnTo>
                  <a:lnTo>
                    <a:pt x="179" y="22"/>
                  </a:lnTo>
                  <a:lnTo>
                    <a:pt x="172" y="17"/>
                  </a:lnTo>
                  <a:lnTo>
                    <a:pt x="162" y="12"/>
                  </a:lnTo>
                  <a:lnTo>
                    <a:pt x="153" y="8"/>
                  </a:lnTo>
                  <a:lnTo>
                    <a:pt x="146" y="5"/>
                  </a:lnTo>
                  <a:lnTo>
                    <a:pt x="141" y="4"/>
                  </a:lnTo>
                  <a:lnTo>
                    <a:pt x="137" y="2"/>
                  </a:lnTo>
                  <a:lnTo>
                    <a:pt x="132" y="2"/>
                  </a:lnTo>
                  <a:lnTo>
                    <a:pt x="125" y="0"/>
                  </a:lnTo>
                  <a:lnTo>
                    <a:pt x="121" y="0"/>
                  </a:lnTo>
                  <a:lnTo>
                    <a:pt x="115" y="0"/>
                  </a:lnTo>
                  <a:lnTo>
                    <a:pt x="110" y="0"/>
                  </a:lnTo>
                  <a:lnTo>
                    <a:pt x="104" y="0"/>
                  </a:lnTo>
                  <a:lnTo>
                    <a:pt x="99" y="0"/>
                  </a:lnTo>
                  <a:lnTo>
                    <a:pt x="93" y="0"/>
                  </a:lnTo>
                  <a:lnTo>
                    <a:pt x="88" y="2"/>
                  </a:lnTo>
                  <a:lnTo>
                    <a:pt x="81" y="2"/>
                  </a:lnTo>
                  <a:lnTo>
                    <a:pt x="77" y="4"/>
                  </a:lnTo>
                  <a:lnTo>
                    <a:pt x="72" y="5"/>
                  </a:lnTo>
                  <a:lnTo>
                    <a:pt x="68" y="8"/>
                  </a:lnTo>
                  <a:lnTo>
                    <a:pt x="56" y="12"/>
                  </a:lnTo>
                  <a:lnTo>
                    <a:pt x="48" y="17"/>
                  </a:lnTo>
                  <a:lnTo>
                    <a:pt x="39" y="22"/>
                  </a:lnTo>
                  <a:lnTo>
                    <a:pt x="34" y="30"/>
                  </a:lnTo>
                  <a:lnTo>
                    <a:pt x="23" y="37"/>
                  </a:lnTo>
                  <a:lnTo>
                    <a:pt x="19" y="46"/>
                  </a:lnTo>
                  <a:lnTo>
                    <a:pt x="12" y="55"/>
                  </a:lnTo>
                  <a:lnTo>
                    <a:pt x="10" y="65"/>
                  </a:lnTo>
                  <a:lnTo>
                    <a:pt x="6" y="70"/>
                  </a:lnTo>
                  <a:lnTo>
                    <a:pt x="5" y="74"/>
                  </a:lnTo>
                  <a:lnTo>
                    <a:pt x="2" y="79"/>
                  </a:lnTo>
                  <a:lnTo>
                    <a:pt x="2" y="85"/>
                  </a:lnTo>
                  <a:lnTo>
                    <a:pt x="0" y="90"/>
                  </a:lnTo>
                  <a:lnTo>
                    <a:pt x="0" y="96"/>
                  </a:lnTo>
                  <a:lnTo>
                    <a:pt x="0" y="101"/>
                  </a:lnTo>
                  <a:lnTo>
                    <a:pt x="0" y="107"/>
                  </a:lnTo>
                  <a:lnTo>
                    <a:pt x="0" y="112"/>
                  </a:lnTo>
                  <a:lnTo>
                    <a:pt x="0" y="116"/>
                  </a:lnTo>
                  <a:lnTo>
                    <a:pt x="0" y="123"/>
                  </a:lnTo>
                  <a:lnTo>
                    <a:pt x="2" y="127"/>
                  </a:lnTo>
                  <a:lnTo>
                    <a:pt x="2" y="132"/>
                  </a:lnTo>
                  <a:lnTo>
                    <a:pt x="5" y="139"/>
                  </a:lnTo>
                  <a:lnTo>
                    <a:pt x="6" y="143"/>
                  </a:lnTo>
                  <a:lnTo>
                    <a:pt x="10" y="150"/>
                  </a:lnTo>
                  <a:lnTo>
                    <a:pt x="12" y="158"/>
                  </a:lnTo>
                  <a:lnTo>
                    <a:pt x="19" y="167"/>
                  </a:lnTo>
                  <a:lnTo>
                    <a:pt x="23" y="175"/>
                  </a:lnTo>
                  <a:lnTo>
                    <a:pt x="34" y="184"/>
                  </a:lnTo>
                  <a:lnTo>
                    <a:pt x="39" y="191"/>
                  </a:lnTo>
                  <a:lnTo>
                    <a:pt x="48" y="197"/>
                  </a:lnTo>
                  <a:lnTo>
                    <a:pt x="56" y="201"/>
                  </a:lnTo>
                  <a:lnTo>
                    <a:pt x="68" y="206"/>
                  </a:lnTo>
                  <a:lnTo>
                    <a:pt x="72" y="208"/>
                  </a:lnTo>
                  <a:lnTo>
                    <a:pt x="77" y="209"/>
                  </a:lnTo>
                  <a:lnTo>
                    <a:pt x="81" y="211"/>
                  </a:lnTo>
                  <a:lnTo>
                    <a:pt x="88" y="212"/>
                  </a:lnTo>
                  <a:lnTo>
                    <a:pt x="93" y="214"/>
                  </a:lnTo>
                  <a:lnTo>
                    <a:pt x="99" y="216"/>
                  </a:lnTo>
                  <a:lnTo>
                    <a:pt x="104" y="216"/>
                  </a:lnTo>
                  <a:lnTo>
                    <a:pt x="110" y="216"/>
                  </a:lnTo>
                  <a:lnTo>
                    <a:pt x="110" y="216"/>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4" name="Freeform 16"/>
            <p:cNvSpPr>
              <a:spLocks/>
            </p:cNvSpPr>
            <p:nvPr/>
          </p:nvSpPr>
          <p:spPr bwMode="auto">
            <a:xfrm>
              <a:off x="6361113" y="3542928"/>
              <a:ext cx="87313" cy="85725"/>
            </a:xfrm>
            <a:custGeom>
              <a:avLst/>
              <a:gdLst>
                <a:gd name="T0" fmla="*/ 113 w 219"/>
                <a:gd name="T1" fmla="*/ 215 h 215"/>
                <a:gd name="T2" fmla="*/ 125 w 219"/>
                <a:gd name="T3" fmla="*/ 213 h 215"/>
                <a:gd name="T4" fmla="*/ 135 w 219"/>
                <a:gd name="T5" fmla="*/ 212 h 215"/>
                <a:gd name="T6" fmla="*/ 146 w 219"/>
                <a:gd name="T7" fmla="*/ 208 h 215"/>
                <a:gd name="T8" fmla="*/ 161 w 219"/>
                <a:gd name="T9" fmla="*/ 201 h 215"/>
                <a:gd name="T10" fmla="*/ 178 w 219"/>
                <a:gd name="T11" fmla="*/ 189 h 215"/>
                <a:gd name="T12" fmla="*/ 192 w 219"/>
                <a:gd name="T13" fmla="*/ 176 h 215"/>
                <a:gd name="T14" fmla="*/ 204 w 219"/>
                <a:gd name="T15" fmla="*/ 159 h 215"/>
                <a:gd name="T16" fmla="*/ 211 w 219"/>
                <a:gd name="T17" fmla="*/ 143 h 215"/>
                <a:gd name="T18" fmla="*/ 214 w 219"/>
                <a:gd name="T19" fmla="*/ 132 h 215"/>
                <a:gd name="T20" fmla="*/ 217 w 219"/>
                <a:gd name="T21" fmla="*/ 123 h 215"/>
                <a:gd name="T22" fmla="*/ 219 w 219"/>
                <a:gd name="T23" fmla="*/ 111 h 215"/>
                <a:gd name="T24" fmla="*/ 219 w 219"/>
                <a:gd name="T25" fmla="*/ 102 h 215"/>
                <a:gd name="T26" fmla="*/ 217 w 219"/>
                <a:gd name="T27" fmla="*/ 91 h 215"/>
                <a:gd name="T28" fmla="*/ 214 w 219"/>
                <a:gd name="T29" fmla="*/ 79 h 215"/>
                <a:gd name="T30" fmla="*/ 211 w 219"/>
                <a:gd name="T31" fmla="*/ 69 h 215"/>
                <a:gd name="T32" fmla="*/ 204 w 219"/>
                <a:gd name="T33" fmla="*/ 55 h 215"/>
                <a:gd name="T34" fmla="*/ 192 w 219"/>
                <a:gd name="T35" fmla="*/ 38 h 215"/>
                <a:gd name="T36" fmla="*/ 178 w 219"/>
                <a:gd name="T37" fmla="*/ 22 h 215"/>
                <a:gd name="T38" fmla="*/ 161 w 219"/>
                <a:gd name="T39" fmla="*/ 10 h 215"/>
                <a:gd name="T40" fmla="*/ 146 w 219"/>
                <a:gd name="T41" fmla="*/ 5 h 215"/>
                <a:gd name="T42" fmla="*/ 135 w 219"/>
                <a:gd name="T43" fmla="*/ 1 h 215"/>
                <a:gd name="T44" fmla="*/ 125 w 219"/>
                <a:gd name="T45" fmla="*/ 0 h 215"/>
                <a:gd name="T46" fmla="*/ 113 w 219"/>
                <a:gd name="T47" fmla="*/ 0 h 215"/>
                <a:gd name="T48" fmla="*/ 102 w 219"/>
                <a:gd name="T49" fmla="*/ 0 h 215"/>
                <a:gd name="T50" fmla="*/ 92 w 219"/>
                <a:gd name="T51" fmla="*/ 0 h 215"/>
                <a:gd name="T52" fmla="*/ 81 w 219"/>
                <a:gd name="T53" fmla="*/ 1 h 215"/>
                <a:gd name="T54" fmla="*/ 72 w 219"/>
                <a:gd name="T55" fmla="*/ 5 h 215"/>
                <a:gd name="T56" fmla="*/ 57 w 219"/>
                <a:gd name="T57" fmla="*/ 10 h 215"/>
                <a:gd name="T58" fmla="*/ 40 w 219"/>
                <a:gd name="T59" fmla="*/ 22 h 215"/>
                <a:gd name="T60" fmla="*/ 24 w 219"/>
                <a:gd name="T61" fmla="*/ 38 h 215"/>
                <a:gd name="T62" fmla="*/ 13 w 219"/>
                <a:gd name="T63" fmla="*/ 55 h 215"/>
                <a:gd name="T64" fmla="*/ 7 w 219"/>
                <a:gd name="T65" fmla="*/ 69 h 215"/>
                <a:gd name="T66" fmla="*/ 2 w 219"/>
                <a:gd name="T67" fmla="*/ 79 h 215"/>
                <a:gd name="T68" fmla="*/ 0 w 219"/>
                <a:gd name="T69" fmla="*/ 91 h 215"/>
                <a:gd name="T70" fmla="*/ 0 w 219"/>
                <a:gd name="T71" fmla="*/ 102 h 215"/>
                <a:gd name="T72" fmla="*/ 0 w 219"/>
                <a:gd name="T73" fmla="*/ 111 h 215"/>
                <a:gd name="T74" fmla="*/ 0 w 219"/>
                <a:gd name="T75" fmla="*/ 123 h 215"/>
                <a:gd name="T76" fmla="*/ 2 w 219"/>
                <a:gd name="T77" fmla="*/ 132 h 215"/>
                <a:gd name="T78" fmla="*/ 7 w 219"/>
                <a:gd name="T79" fmla="*/ 143 h 215"/>
                <a:gd name="T80" fmla="*/ 13 w 219"/>
                <a:gd name="T81" fmla="*/ 159 h 215"/>
                <a:gd name="T82" fmla="*/ 24 w 219"/>
                <a:gd name="T83" fmla="*/ 176 h 215"/>
                <a:gd name="T84" fmla="*/ 40 w 219"/>
                <a:gd name="T85" fmla="*/ 189 h 215"/>
                <a:gd name="T86" fmla="*/ 57 w 219"/>
                <a:gd name="T87" fmla="*/ 201 h 215"/>
                <a:gd name="T88" fmla="*/ 72 w 219"/>
                <a:gd name="T89" fmla="*/ 208 h 215"/>
                <a:gd name="T90" fmla="*/ 81 w 219"/>
                <a:gd name="T91" fmla="*/ 212 h 215"/>
                <a:gd name="T92" fmla="*/ 92 w 219"/>
                <a:gd name="T93" fmla="*/ 213 h 215"/>
                <a:gd name="T94" fmla="*/ 102 w 219"/>
                <a:gd name="T95" fmla="*/ 215 h 215"/>
                <a:gd name="T96" fmla="*/ 109 w 219"/>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5">
                  <a:moveTo>
                    <a:pt x="109" y="215"/>
                  </a:moveTo>
                  <a:lnTo>
                    <a:pt x="113" y="215"/>
                  </a:lnTo>
                  <a:lnTo>
                    <a:pt x="119" y="215"/>
                  </a:lnTo>
                  <a:lnTo>
                    <a:pt x="125" y="213"/>
                  </a:lnTo>
                  <a:lnTo>
                    <a:pt x="130" y="213"/>
                  </a:lnTo>
                  <a:lnTo>
                    <a:pt x="135" y="212"/>
                  </a:lnTo>
                  <a:lnTo>
                    <a:pt x="141" y="209"/>
                  </a:lnTo>
                  <a:lnTo>
                    <a:pt x="146" y="208"/>
                  </a:lnTo>
                  <a:lnTo>
                    <a:pt x="151" y="208"/>
                  </a:lnTo>
                  <a:lnTo>
                    <a:pt x="161" y="201"/>
                  </a:lnTo>
                  <a:lnTo>
                    <a:pt x="170" y="196"/>
                  </a:lnTo>
                  <a:lnTo>
                    <a:pt x="178" y="189"/>
                  </a:lnTo>
                  <a:lnTo>
                    <a:pt x="186" y="184"/>
                  </a:lnTo>
                  <a:lnTo>
                    <a:pt x="192" y="176"/>
                  </a:lnTo>
                  <a:lnTo>
                    <a:pt x="200" y="168"/>
                  </a:lnTo>
                  <a:lnTo>
                    <a:pt x="204" y="159"/>
                  </a:lnTo>
                  <a:lnTo>
                    <a:pt x="211" y="149"/>
                  </a:lnTo>
                  <a:lnTo>
                    <a:pt x="211" y="143"/>
                  </a:lnTo>
                  <a:lnTo>
                    <a:pt x="212" y="138"/>
                  </a:lnTo>
                  <a:lnTo>
                    <a:pt x="214" y="132"/>
                  </a:lnTo>
                  <a:lnTo>
                    <a:pt x="217" y="128"/>
                  </a:lnTo>
                  <a:lnTo>
                    <a:pt x="217" y="123"/>
                  </a:lnTo>
                  <a:lnTo>
                    <a:pt x="219" y="116"/>
                  </a:lnTo>
                  <a:lnTo>
                    <a:pt x="219" y="111"/>
                  </a:lnTo>
                  <a:lnTo>
                    <a:pt x="219" y="107"/>
                  </a:lnTo>
                  <a:lnTo>
                    <a:pt x="219" y="102"/>
                  </a:lnTo>
                  <a:lnTo>
                    <a:pt x="219" y="95"/>
                  </a:lnTo>
                  <a:lnTo>
                    <a:pt x="217" y="91"/>
                  </a:lnTo>
                  <a:lnTo>
                    <a:pt x="217" y="85"/>
                  </a:lnTo>
                  <a:lnTo>
                    <a:pt x="214" y="79"/>
                  </a:lnTo>
                  <a:lnTo>
                    <a:pt x="212" y="74"/>
                  </a:lnTo>
                  <a:lnTo>
                    <a:pt x="211" y="69"/>
                  </a:lnTo>
                  <a:lnTo>
                    <a:pt x="211" y="65"/>
                  </a:lnTo>
                  <a:lnTo>
                    <a:pt x="204" y="55"/>
                  </a:lnTo>
                  <a:lnTo>
                    <a:pt x="200" y="47"/>
                  </a:lnTo>
                  <a:lnTo>
                    <a:pt x="192" y="38"/>
                  </a:lnTo>
                  <a:lnTo>
                    <a:pt x="186" y="31"/>
                  </a:lnTo>
                  <a:lnTo>
                    <a:pt x="178" y="22"/>
                  </a:lnTo>
                  <a:lnTo>
                    <a:pt x="170" y="17"/>
                  </a:lnTo>
                  <a:lnTo>
                    <a:pt x="161" y="10"/>
                  </a:lnTo>
                  <a:lnTo>
                    <a:pt x="151" y="8"/>
                  </a:lnTo>
                  <a:lnTo>
                    <a:pt x="146" y="5"/>
                  </a:lnTo>
                  <a:lnTo>
                    <a:pt x="141" y="2"/>
                  </a:lnTo>
                  <a:lnTo>
                    <a:pt x="135" y="1"/>
                  </a:lnTo>
                  <a:lnTo>
                    <a:pt x="130" y="1"/>
                  </a:lnTo>
                  <a:lnTo>
                    <a:pt x="125" y="0"/>
                  </a:lnTo>
                  <a:lnTo>
                    <a:pt x="119" y="0"/>
                  </a:lnTo>
                  <a:lnTo>
                    <a:pt x="113" y="0"/>
                  </a:lnTo>
                  <a:lnTo>
                    <a:pt x="109" y="0"/>
                  </a:lnTo>
                  <a:lnTo>
                    <a:pt x="102" y="0"/>
                  </a:lnTo>
                  <a:lnTo>
                    <a:pt x="98" y="0"/>
                  </a:lnTo>
                  <a:lnTo>
                    <a:pt x="92" y="0"/>
                  </a:lnTo>
                  <a:lnTo>
                    <a:pt x="86" y="1"/>
                  </a:lnTo>
                  <a:lnTo>
                    <a:pt x="81" y="1"/>
                  </a:lnTo>
                  <a:lnTo>
                    <a:pt x="76" y="2"/>
                  </a:lnTo>
                  <a:lnTo>
                    <a:pt x="72" y="5"/>
                  </a:lnTo>
                  <a:lnTo>
                    <a:pt x="66" y="8"/>
                  </a:lnTo>
                  <a:lnTo>
                    <a:pt x="57" y="10"/>
                  </a:lnTo>
                  <a:lnTo>
                    <a:pt x="48" y="17"/>
                  </a:lnTo>
                  <a:lnTo>
                    <a:pt x="40" y="22"/>
                  </a:lnTo>
                  <a:lnTo>
                    <a:pt x="32" y="31"/>
                  </a:lnTo>
                  <a:lnTo>
                    <a:pt x="24" y="38"/>
                  </a:lnTo>
                  <a:lnTo>
                    <a:pt x="17" y="47"/>
                  </a:lnTo>
                  <a:lnTo>
                    <a:pt x="13" y="55"/>
                  </a:lnTo>
                  <a:lnTo>
                    <a:pt x="8" y="65"/>
                  </a:lnTo>
                  <a:lnTo>
                    <a:pt x="7" y="69"/>
                  </a:lnTo>
                  <a:lnTo>
                    <a:pt x="5" y="74"/>
                  </a:lnTo>
                  <a:lnTo>
                    <a:pt x="2" y="79"/>
                  </a:lnTo>
                  <a:lnTo>
                    <a:pt x="2" y="85"/>
                  </a:lnTo>
                  <a:lnTo>
                    <a:pt x="0" y="91"/>
                  </a:lnTo>
                  <a:lnTo>
                    <a:pt x="0" y="95"/>
                  </a:lnTo>
                  <a:lnTo>
                    <a:pt x="0" y="102"/>
                  </a:lnTo>
                  <a:lnTo>
                    <a:pt x="0" y="107"/>
                  </a:lnTo>
                  <a:lnTo>
                    <a:pt x="0" y="111"/>
                  </a:lnTo>
                  <a:lnTo>
                    <a:pt x="0" y="116"/>
                  </a:lnTo>
                  <a:lnTo>
                    <a:pt x="0" y="123"/>
                  </a:lnTo>
                  <a:lnTo>
                    <a:pt x="2" y="128"/>
                  </a:lnTo>
                  <a:lnTo>
                    <a:pt x="2" y="132"/>
                  </a:lnTo>
                  <a:lnTo>
                    <a:pt x="5" y="138"/>
                  </a:lnTo>
                  <a:lnTo>
                    <a:pt x="7" y="143"/>
                  </a:lnTo>
                  <a:lnTo>
                    <a:pt x="8" y="149"/>
                  </a:lnTo>
                  <a:lnTo>
                    <a:pt x="13" y="159"/>
                  </a:lnTo>
                  <a:lnTo>
                    <a:pt x="17" y="168"/>
                  </a:lnTo>
                  <a:lnTo>
                    <a:pt x="24" y="176"/>
                  </a:lnTo>
                  <a:lnTo>
                    <a:pt x="32" y="184"/>
                  </a:lnTo>
                  <a:lnTo>
                    <a:pt x="40" y="189"/>
                  </a:lnTo>
                  <a:lnTo>
                    <a:pt x="48" y="196"/>
                  </a:lnTo>
                  <a:lnTo>
                    <a:pt x="57" y="201"/>
                  </a:lnTo>
                  <a:lnTo>
                    <a:pt x="66" y="208"/>
                  </a:lnTo>
                  <a:lnTo>
                    <a:pt x="72" y="208"/>
                  </a:lnTo>
                  <a:lnTo>
                    <a:pt x="76" y="209"/>
                  </a:lnTo>
                  <a:lnTo>
                    <a:pt x="81" y="212"/>
                  </a:lnTo>
                  <a:lnTo>
                    <a:pt x="86" y="213"/>
                  </a:lnTo>
                  <a:lnTo>
                    <a:pt x="92" y="213"/>
                  </a:lnTo>
                  <a:lnTo>
                    <a:pt x="98" y="215"/>
                  </a:lnTo>
                  <a:lnTo>
                    <a:pt x="102" y="215"/>
                  </a:lnTo>
                  <a:lnTo>
                    <a:pt x="109" y="215"/>
                  </a:lnTo>
                  <a:lnTo>
                    <a:pt x="109"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5" name="Freeform 17"/>
            <p:cNvSpPr>
              <a:spLocks/>
            </p:cNvSpPr>
            <p:nvPr/>
          </p:nvSpPr>
          <p:spPr bwMode="auto">
            <a:xfrm>
              <a:off x="6469063" y="3542928"/>
              <a:ext cx="87313" cy="85725"/>
            </a:xfrm>
            <a:custGeom>
              <a:avLst/>
              <a:gdLst>
                <a:gd name="T0" fmla="*/ 111 w 219"/>
                <a:gd name="T1" fmla="*/ 215 h 215"/>
                <a:gd name="T2" fmla="*/ 122 w 219"/>
                <a:gd name="T3" fmla="*/ 213 h 215"/>
                <a:gd name="T4" fmla="*/ 134 w 219"/>
                <a:gd name="T5" fmla="*/ 212 h 215"/>
                <a:gd name="T6" fmla="*/ 144 w 219"/>
                <a:gd name="T7" fmla="*/ 208 h 215"/>
                <a:gd name="T8" fmla="*/ 159 w 219"/>
                <a:gd name="T9" fmla="*/ 201 h 215"/>
                <a:gd name="T10" fmla="*/ 176 w 219"/>
                <a:gd name="T11" fmla="*/ 189 h 215"/>
                <a:gd name="T12" fmla="*/ 192 w 219"/>
                <a:gd name="T13" fmla="*/ 176 h 215"/>
                <a:gd name="T14" fmla="*/ 203 w 219"/>
                <a:gd name="T15" fmla="*/ 159 h 215"/>
                <a:gd name="T16" fmla="*/ 209 w 219"/>
                <a:gd name="T17" fmla="*/ 143 h 215"/>
                <a:gd name="T18" fmla="*/ 213 w 219"/>
                <a:gd name="T19" fmla="*/ 132 h 215"/>
                <a:gd name="T20" fmla="*/ 215 w 219"/>
                <a:gd name="T21" fmla="*/ 123 h 215"/>
                <a:gd name="T22" fmla="*/ 217 w 219"/>
                <a:gd name="T23" fmla="*/ 111 h 215"/>
                <a:gd name="T24" fmla="*/ 217 w 219"/>
                <a:gd name="T25" fmla="*/ 102 h 215"/>
                <a:gd name="T26" fmla="*/ 215 w 219"/>
                <a:gd name="T27" fmla="*/ 91 h 215"/>
                <a:gd name="T28" fmla="*/ 213 w 219"/>
                <a:gd name="T29" fmla="*/ 79 h 215"/>
                <a:gd name="T30" fmla="*/ 209 w 219"/>
                <a:gd name="T31" fmla="*/ 69 h 215"/>
                <a:gd name="T32" fmla="*/ 203 w 219"/>
                <a:gd name="T33" fmla="*/ 55 h 215"/>
                <a:gd name="T34" fmla="*/ 192 w 219"/>
                <a:gd name="T35" fmla="*/ 38 h 215"/>
                <a:gd name="T36" fmla="*/ 176 w 219"/>
                <a:gd name="T37" fmla="*/ 22 h 215"/>
                <a:gd name="T38" fmla="*/ 159 w 219"/>
                <a:gd name="T39" fmla="*/ 10 h 215"/>
                <a:gd name="T40" fmla="*/ 144 w 219"/>
                <a:gd name="T41" fmla="*/ 5 h 215"/>
                <a:gd name="T42" fmla="*/ 134 w 219"/>
                <a:gd name="T43" fmla="*/ 1 h 215"/>
                <a:gd name="T44" fmla="*/ 122 w 219"/>
                <a:gd name="T45" fmla="*/ 0 h 215"/>
                <a:gd name="T46" fmla="*/ 111 w 219"/>
                <a:gd name="T47" fmla="*/ 0 h 215"/>
                <a:gd name="T48" fmla="*/ 101 w 219"/>
                <a:gd name="T49" fmla="*/ 0 h 215"/>
                <a:gd name="T50" fmla="*/ 90 w 219"/>
                <a:gd name="T51" fmla="*/ 0 h 215"/>
                <a:gd name="T52" fmla="*/ 78 w 219"/>
                <a:gd name="T53" fmla="*/ 1 h 215"/>
                <a:gd name="T54" fmla="*/ 69 w 219"/>
                <a:gd name="T55" fmla="*/ 5 h 215"/>
                <a:gd name="T56" fmla="*/ 53 w 219"/>
                <a:gd name="T57" fmla="*/ 10 h 215"/>
                <a:gd name="T58" fmla="*/ 36 w 219"/>
                <a:gd name="T59" fmla="*/ 22 h 215"/>
                <a:gd name="T60" fmla="*/ 22 w 219"/>
                <a:gd name="T61" fmla="*/ 38 h 215"/>
                <a:gd name="T62" fmla="*/ 11 w 219"/>
                <a:gd name="T63" fmla="*/ 55 h 215"/>
                <a:gd name="T64" fmla="*/ 5 w 219"/>
                <a:gd name="T65" fmla="*/ 69 h 215"/>
                <a:gd name="T66" fmla="*/ 1 w 219"/>
                <a:gd name="T67" fmla="*/ 79 h 215"/>
                <a:gd name="T68" fmla="*/ 0 w 219"/>
                <a:gd name="T69" fmla="*/ 91 h 215"/>
                <a:gd name="T70" fmla="*/ 0 w 219"/>
                <a:gd name="T71" fmla="*/ 102 h 215"/>
                <a:gd name="T72" fmla="*/ 0 w 219"/>
                <a:gd name="T73" fmla="*/ 111 h 215"/>
                <a:gd name="T74" fmla="*/ 0 w 219"/>
                <a:gd name="T75" fmla="*/ 123 h 215"/>
                <a:gd name="T76" fmla="*/ 1 w 219"/>
                <a:gd name="T77" fmla="*/ 132 h 215"/>
                <a:gd name="T78" fmla="*/ 5 w 219"/>
                <a:gd name="T79" fmla="*/ 143 h 215"/>
                <a:gd name="T80" fmla="*/ 11 w 219"/>
                <a:gd name="T81" fmla="*/ 159 h 215"/>
                <a:gd name="T82" fmla="*/ 22 w 219"/>
                <a:gd name="T83" fmla="*/ 176 h 215"/>
                <a:gd name="T84" fmla="*/ 36 w 219"/>
                <a:gd name="T85" fmla="*/ 189 h 215"/>
                <a:gd name="T86" fmla="*/ 53 w 219"/>
                <a:gd name="T87" fmla="*/ 201 h 215"/>
                <a:gd name="T88" fmla="*/ 69 w 219"/>
                <a:gd name="T89" fmla="*/ 208 h 215"/>
                <a:gd name="T90" fmla="*/ 78 w 219"/>
                <a:gd name="T91" fmla="*/ 212 h 215"/>
                <a:gd name="T92" fmla="*/ 90 w 219"/>
                <a:gd name="T93" fmla="*/ 213 h 215"/>
                <a:gd name="T94" fmla="*/ 101 w 219"/>
                <a:gd name="T95" fmla="*/ 215 h 215"/>
                <a:gd name="T96" fmla="*/ 107 w 219"/>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5">
                  <a:moveTo>
                    <a:pt x="107" y="215"/>
                  </a:moveTo>
                  <a:lnTo>
                    <a:pt x="111" y="215"/>
                  </a:lnTo>
                  <a:lnTo>
                    <a:pt x="118" y="215"/>
                  </a:lnTo>
                  <a:lnTo>
                    <a:pt x="122" y="213"/>
                  </a:lnTo>
                  <a:lnTo>
                    <a:pt x="129" y="213"/>
                  </a:lnTo>
                  <a:lnTo>
                    <a:pt x="134" y="212"/>
                  </a:lnTo>
                  <a:lnTo>
                    <a:pt x="138" y="209"/>
                  </a:lnTo>
                  <a:lnTo>
                    <a:pt x="144" y="208"/>
                  </a:lnTo>
                  <a:lnTo>
                    <a:pt x="150" y="208"/>
                  </a:lnTo>
                  <a:lnTo>
                    <a:pt x="159" y="201"/>
                  </a:lnTo>
                  <a:lnTo>
                    <a:pt x="168" y="196"/>
                  </a:lnTo>
                  <a:lnTo>
                    <a:pt x="176" y="189"/>
                  </a:lnTo>
                  <a:lnTo>
                    <a:pt x="186" y="184"/>
                  </a:lnTo>
                  <a:lnTo>
                    <a:pt x="192" y="176"/>
                  </a:lnTo>
                  <a:lnTo>
                    <a:pt x="198" y="168"/>
                  </a:lnTo>
                  <a:lnTo>
                    <a:pt x="203" y="159"/>
                  </a:lnTo>
                  <a:lnTo>
                    <a:pt x="209" y="149"/>
                  </a:lnTo>
                  <a:lnTo>
                    <a:pt x="209" y="143"/>
                  </a:lnTo>
                  <a:lnTo>
                    <a:pt x="212" y="138"/>
                  </a:lnTo>
                  <a:lnTo>
                    <a:pt x="213" y="132"/>
                  </a:lnTo>
                  <a:lnTo>
                    <a:pt x="215" y="128"/>
                  </a:lnTo>
                  <a:lnTo>
                    <a:pt x="215" y="123"/>
                  </a:lnTo>
                  <a:lnTo>
                    <a:pt x="217" y="116"/>
                  </a:lnTo>
                  <a:lnTo>
                    <a:pt x="217" y="111"/>
                  </a:lnTo>
                  <a:lnTo>
                    <a:pt x="219" y="107"/>
                  </a:lnTo>
                  <a:lnTo>
                    <a:pt x="217" y="102"/>
                  </a:lnTo>
                  <a:lnTo>
                    <a:pt x="217" y="95"/>
                  </a:lnTo>
                  <a:lnTo>
                    <a:pt x="215" y="91"/>
                  </a:lnTo>
                  <a:lnTo>
                    <a:pt x="215" y="85"/>
                  </a:lnTo>
                  <a:lnTo>
                    <a:pt x="213" y="79"/>
                  </a:lnTo>
                  <a:lnTo>
                    <a:pt x="212" y="74"/>
                  </a:lnTo>
                  <a:lnTo>
                    <a:pt x="209" y="69"/>
                  </a:lnTo>
                  <a:lnTo>
                    <a:pt x="209" y="65"/>
                  </a:lnTo>
                  <a:lnTo>
                    <a:pt x="203" y="55"/>
                  </a:lnTo>
                  <a:lnTo>
                    <a:pt x="198" y="47"/>
                  </a:lnTo>
                  <a:lnTo>
                    <a:pt x="192" y="38"/>
                  </a:lnTo>
                  <a:lnTo>
                    <a:pt x="186" y="31"/>
                  </a:lnTo>
                  <a:lnTo>
                    <a:pt x="176" y="22"/>
                  </a:lnTo>
                  <a:lnTo>
                    <a:pt x="168" y="17"/>
                  </a:lnTo>
                  <a:lnTo>
                    <a:pt x="159" y="10"/>
                  </a:lnTo>
                  <a:lnTo>
                    <a:pt x="150" y="8"/>
                  </a:lnTo>
                  <a:lnTo>
                    <a:pt x="144" y="5"/>
                  </a:lnTo>
                  <a:lnTo>
                    <a:pt x="138" y="2"/>
                  </a:lnTo>
                  <a:lnTo>
                    <a:pt x="134" y="1"/>
                  </a:lnTo>
                  <a:lnTo>
                    <a:pt x="129" y="1"/>
                  </a:lnTo>
                  <a:lnTo>
                    <a:pt x="122" y="0"/>
                  </a:lnTo>
                  <a:lnTo>
                    <a:pt x="118" y="0"/>
                  </a:lnTo>
                  <a:lnTo>
                    <a:pt x="111" y="0"/>
                  </a:lnTo>
                  <a:lnTo>
                    <a:pt x="107" y="0"/>
                  </a:lnTo>
                  <a:lnTo>
                    <a:pt x="101" y="0"/>
                  </a:lnTo>
                  <a:lnTo>
                    <a:pt x="96" y="0"/>
                  </a:lnTo>
                  <a:lnTo>
                    <a:pt x="90" y="0"/>
                  </a:lnTo>
                  <a:lnTo>
                    <a:pt x="85" y="1"/>
                  </a:lnTo>
                  <a:lnTo>
                    <a:pt x="78" y="1"/>
                  </a:lnTo>
                  <a:lnTo>
                    <a:pt x="74" y="2"/>
                  </a:lnTo>
                  <a:lnTo>
                    <a:pt x="69" y="5"/>
                  </a:lnTo>
                  <a:lnTo>
                    <a:pt x="65" y="8"/>
                  </a:lnTo>
                  <a:lnTo>
                    <a:pt x="53" y="10"/>
                  </a:lnTo>
                  <a:lnTo>
                    <a:pt x="45" y="17"/>
                  </a:lnTo>
                  <a:lnTo>
                    <a:pt x="36" y="22"/>
                  </a:lnTo>
                  <a:lnTo>
                    <a:pt x="30" y="31"/>
                  </a:lnTo>
                  <a:lnTo>
                    <a:pt x="22" y="38"/>
                  </a:lnTo>
                  <a:lnTo>
                    <a:pt x="17" y="47"/>
                  </a:lnTo>
                  <a:lnTo>
                    <a:pt x="11" y="55"/>
                  </a:lnTo>
                  <a:lnTo>
                    <a:pt x="8" y="65"/>
                  </a:lnTo>
                  <a:lnTo>
                    <a:pt x="5" y="69"/>
                  </a:lnTo>
                  <a:lnTo>
                    <a:pt x="3" y="74"/>
                  </a:lnTo>
                  <a:lnTo>
                    <a:pt x="1" y="79"/>
                  </a:lnTo>
                  <a:lnTo>
                    <a:pt x="1" y="85"/>
                  </a:lnTo>
                  <a:lnTo>
                    <a:pt x="0" y="91"/>
                  </a:lnTo>
                  <a:lnTo>
                    <a:pt x="0" y="95"/>
                  </a:lnTo>
                  <a:lnTo>
                    <a:pt x="0" y="102"/>
                  </a:lnTo>
                  <a:lnTo>
                    <a:pt x="0" y="107"/>
                  </a:lnTo>
                  <a:lnTo>
                    <a:pt x="0" y="111"/>
                  </a:lnTo>
                  <a:lnTo>
                    <a:pt x="0" y="116"/>
                  </a:lnTo>
                  <a:lnTo>
                    <a:pt x="0" y="123"/>
                  </a:lnTo>
                  <a:lnTo>
                    <a:pt x="1" y="128"/>
                  </a:lnTo>
                  <a:lnTo>
                    <a:pt x="1" y="132"/>
                  </a:lnTo>
                  <a:lnTo>
                    <a:pt x="3" y="138"/>
                  </a:lnTo>
                  <a:lnTo>
                    <a:pt x="5" y="143"/>
                  </a:lnTo>
                  <a:lnTo>
                    <a:pt x="8" y="149"/>
                  </a:lnTo>
                  <a:lnTo>
                    <a:pt x="11" y="159"/>
                  </a:lnTo>
                  <a:lnTo>
                    <a:pt x="17" y="168"/>
                  </a:lnTo>
                  <a:lnTo>
                    <a:pt x="22" y="176"/>
                  </a:lnTo>
                  <a:lnTo>
                    <a:pt x="30" y="184"/>
                  </a:lnTo>
                  <a:lnTo>
                    <a:pt x="36" y="189"/>
                  </a:lnTo>
                  <a:lnTo>
                    <a:pt x="45" y="196"/>
                  </a:lnTo>
                  <a:lnTo>
                    <a:pt x="53" y="201"/>
                  </a:lnTo>
                  <a:lnTo>
                    <a:pt x="65" y="208"/>
                  </a:lnTo>
                  <a:lnTo>
                    <a:pt x="69" y="208"/>
                  </a:lnTo>
                  <a:lnTo>
                    <a:pt x="74" y="209"/>
                  </a:lnTo>
                  <a:lnTo>
                    <a:pt x="78" y="212"/>
                  </a:lnTo>
                  <a:lnTo>
                    <a:pt x="85" y="213"/>
                  </a:lnTo>
                  <a:lnTo>
                    <a:pt x="90" y="213"/>
                  </a:lnTo>
                  <a:lnTo>
                    <a:pt x="96" y="215"/>
                  </a:lnTo>
                  <a:lnTo>
                    <a:pt x="101" y="215"/>
                  </a:lnTo>
                  <a:lnTo>
                    <a:pt x="107" y="215"/>
                  </a:lnTo>
                  <a:lnTo>
                    <a:pt x="107"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6" name="Freeform 18"/>
            <p:cNvSpPr>
              <a:spLocks/>
            </p:cNvSpPr>
            <p:nvPr/>
          </p:nvSpPr>
          <p:spPr bwMode="auto">
            <a:xfrm>
              <a:off x="6254751" y="3544516"/>
              <a:ext cx="87313" cy="85725"/>
            </a:xfrm>
            <a:custGeom>
              <a:avLst/>
              <a:gdLst>
                <a:gd name="T0" fmla="*/ 113 w 218"/>
                <a:gd name="T1" fmla="*/ 215 h 215"/>
                <a:gd name="T2" fmla="*/ 124 w 218"/>
                <a:gd name="T3" fmla="*/ 213 h 215"/>
                <a:gd name="T4" fmla="*/ 134 w 218"/>
                <a:gd name="T5" fmla="*/ 210 h 215"/>
                <a:gd name="T6" fmla="*/ 146 w 218"/>
                <a:gd name="T7" fmla="*/ 207 h 215"/>
                <a:gd name="T8" fmla="*/ 159 w 218"/>
                <a:gd name="T9" fmla="*/ 200 h 215"/>
                <a:gd name="T10" fmla="*/ 177 w 218"/>
                <a:gd name="T11" fmla="*/ 190 h 215"/>
                <a:gd name="T12" fmla="*/ 191 w 218"/>
                <a:gd name="T13" fmla="*/ 175 h 215"/>
                <a:gd name="T14" fmla="*/ 204 w 218"/>
                <a:gd name="T15" fmla="*/ 158 h 215"/>
                <a:gd name="T16" fmla="*/ 210 w 218"/>
                <a:gd name="T17" fmla="*/ 142 h 215"/>
                <a:gd name="T18" fmla="*/ 214 w 218"/>
                <a:gd name="T19" fmla="*/ 133 h 215"/>
                <a:gd name="T20" fmla="*/ 216 w 218"/>
                <a:gd name="T21" fmla="*/ 123 h 215"/>
                <a:gd name="T22" fmla="*/ 218 w 218"/>
                <a:gd name="T23" fmla="*/ 111 h 215"/>
                <a:gd name="T24" fmla="*/ 218 w 218"/>
                <a:gd name="T25" fmla="*/ 102 h 215"/>
                <a:gd name="T26" fmla="*/ 216 w 218"/>
                <a:gd name="T27" fmla="*/ 90 h 215"/>
                <a:gd name="T28" fmla="*/ 214 w 218"/>
                <a:gd name="T29" fmla="*/ 80 h 215"/>
                <a:gd name="T30" fmla="*/ 210 w 218"/>
                <a:gd name="T31" fmla="*/ 70 h 215"/>
                <a:gd name="T32" fmla="*/ 204 w 218"/>
                <a:gd name="T33" fmla="*/ 54 h 215"/>
                <a:gd name="T34" fmla="*/ 191 w 218"/>
                <a:gd name="T35" fmla="*/ 37 h 215"/>
                <a:gd name="T36" fmla="*/ 177 w 218"/>
                <a:gd name="T37" fmla="*/ 23 h 215"/>
                <a:gd name="T38" fmla="*/ 159 w 218"/>
                <a:gd name="T39" fmla="*/ 12 h 215"/>
                <a:gd name="T40" fmla="*/ 146 w 218"/>
                <a:gd name="T41" fmla="*/ 5 h 215"/>
                <a:gd name="T42" fmla="*/ 134 w 218"/>
                <a:gd name="T43" fmla="*/ 3 h 215"/>
                <a:gd name="T44" fmla="*/ 124 w 218"/>
                <a:gd name="T45" fmla="*/ 0 h 215"/>
                <a:gd name="T46" fmla="*/ 113 w 218"/>
                <a:gd name="T47" fmla="*/ 0 h 215"/>
                <a:gd name="T48" fmla="*/ 102 w 218"/>
                <a:gd name="T49" fmla="*/ 0 h 215"/>
                <a:gd name="T50" fmla="*/ 90 w 218"/>
                <a:gd name="T51" fmla="*/ 0 h 215"/>
                <a:gd name="T52" fmla="*/ 80 w 218"/>
                <a:gd name="T53" fmla="*/ 3 h 215"/>
                <a:gd name="T54" fmla="*/ 70 w 218"/>
                <a:gd name="T55" fmla="*/ 5 h 215"/>
                <a:gd name="T56" fmla="*/ 56 w 218"/>
                <a:gd name="T57" fmla="*/ 12 h 215"/>
                <a:gd name="T58" fmla="*/ 37 w 218"/>
                <a:gd name="T59" fmla="*/ 23 h 215"/>
                <a:gd name="T60" fmla="*/ 23 w 218"/>
                <a:gd name="T61" fmla="*/ 37 h 215"/>
                <a:gd name="T62" fmla="*/ 12 w 218"/>
                <a:gd name="T63" fmla="*/ 54 h 215"/>
                <a:gd name="T64" fmla="*/ 6 w 218"/>
                <a:gd name="T65" fmla="*/ 70 h 215"/>
                <a:gd name="T66" fmla="*/ 1 w 218"/>
                <a:gd name="T67" fmla="*/ 80 h 215"/>
                <a:gd name="T68" fmla="*/ 0 w 218"/>
                <a:gd name="T69" fmla="*/ 90 h 215"/>
                <a:gd name="T70" fmla="*/ 0 w 218"/>
                <a:gd name="T71" fmla="*/ 102 h 215"/>
                <a:gd name="T72" fmla="*/ 0 w 218"/>
                <a:gd name="T73" fmla="*/ 111 h 215"/>
                <a:gd name="T74" fmla="*/ 0 w 218"/>
                <a:gd name="T75" fmla="*/ 123 h 215"/>
                <a:gd name="T76" fmla="*/ 1 w 218"/>
                <a:gd name="T77" fmla="*/ 133 h 215"/>
                <a:gd name="T78" fmla="*/ 6 w 218"/>
                <a:gd name="T79" fmla="*/ 142 h 215"/>
                <a:gd name="T80" fmla="*/ 12 w 218"/>
                <a:gd name="T81" fmla="*/ 158 h 215"/>
                <a:gd name="T82" fmla="*/ 23 w 218"/>
                <a:gd name="T83" fmla="*/ 175 h 215"/>
                <a:gd name="T84" fmla="*/ 37 w 218"/>
                <a:gd name="T85" fmla="*/ 190 h 215"/>
                <a:gd name="T86" fmla="*/ 56 w 218"/>
                <a:gd name="T87" fmla="*/ 200 h 215"/>
                <a:gd name="T88" fmla="*/ 70 w 218"/>
                <a:gd name="T89" fmla="*/ 207 h 215"/>
                <a:gd name="T90" fmla="*/ 80 w 218"/>
                <a:gd name="T91" fmla="*/ 210 h 215"/>
                <a:gd name="T92" fmla="*/ 90 w 218"/>
                <a:gd name="T93" fmla="*/ 213 h 215"/>
                <a:gd name="T94" fmla="*/ 102 w 218"/>
                <a:gd name="T95" fmla="*/ 215 h 215"/>
                <a:gd name="T96" fmla="*/ 108 w 218"/>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5">
                  <a:moveTo>
                    <a:pt x="108" y="215"/>
                  </a:moveTo>
                  <a:lnTo>
                    <a:pt x="113" y="215"/>
                  </a:lnTo>
                  <a:lnTo>
                    <a:pt x="119" y="215"/>
                  </a:lnTo>
                  <a:lnTo>
                    <a:pt x="124" y="213"/>
                  </a:lnTo>
                  <a:lnTo>
                    <a:pt x="130" y="213"/>
                  </a:lnTo>
                  <a:lnTo>
                    <a:pt x="134" y="210"/>
                  </a:lnTo>
                  <a:lnTo>
                    <a:pt x="139" y="208"/>
                  </a:lnTo>
                  <a:lnTo>
                    <a:pt x="146" y="207"/>
                  </a:lnTo>
                  <a:lnTo>
                    <a:pt x="150" y="207"/>
                  </a:lnTo>
                  <a:lnTo>
                    <a:pt x="159" y="200"/>
                  </a:lnTo>
                  <a:lnTo>
                    <a:pt x="170" y="196"/>
                  </a:lnTo>
                  <a:lnTo>
                    <a:pt x="177" y="190"/>
                  </a:lnTo>
                  <a:lnTo>
                    <a:pt x="185" y="183"/>
                  </a:lnTo>
                  <a:lnTo>
                    <a:pt x="191" y="175"/>
                  </a:lnTo>
                  <a:lnTo>
                    <a:pt x="198" y="166"/>
                  </a:lnTo>
                  <a:lnTo>
                    <a:pt x="204" y="158"/>
                  </a:lnTo>
                  <a:lnTo>
                    <a:pt x="208" y="149"/>
                  </a:lnTo>
                  <a:lnTo>
                    <a:pt x="210" y="142"/>
                  </a:lnTo>
                  <a:lnTo>
                    <a:pt x="211" y="138"/>
                  </a:lnTo>
                  <a:lnTo>
                    <a:pt x="214" y="133"/>
                  </a:lnTo>
                  <a:lnTo>
                    <a:pt x="215" y="129"/>
                  </a:lnTo>
                  <a:lnTo>
                    <a:pt x="216" y="123"/>
                  </a:lnTo>
                  <a:lnTo>
                    <a:pt x="218" y="118"/>
                  </a:lnTo>
                  <a:lnTo>
                    <a:pt x="218" y="111"/>
                  </a:lnTo>
                  <a:lnTo>
                    <a:pt x="218" y="108"/>
                  </a:lnTo>
                  <a:lnTo>
                    <a:pt x="218" y="102"/>
                  </a:lnTo>
                  <a:lnTo>
                    <a:pt x="218" y="97"/>
                  </a:lnTo>
                  <a:lnTo>
                    <a:pt x="216" y="90"/>
                  </a:lnTo>
                  <a:lnTo>
                    <a:pt x="215" y="86"/>
                  </a:lnTo>
                  <a:lnTo>
                    <a:pt x="214" y="80"/>
                  </a:lnTo>
                  <a:lnTo>
                    <a:pt x="211" y="74"/>
                  </a:lnTo>
                  <a:lnTo>
                    <a:pt x="210" y="70"/>
                  </a:lnTo>
                  <a:lnTo>
                    <a:pt x="208" y="65"/>
                  </a:lnTo>
                  <a:lnTo>
                    <a:pt x="204" y="54"/>
                  </a:lnTo>
                  <a:lnTo>
                    <a:pt x="198" y="46"/>
                  </a:lnTo>
                  <a:lnTo>
                    <a:pt x="191" y="37"/>
                  </a:lnTo>
                  <a:lnTo>
                    <a:pt x="185" y="31"/>
                  </a:lnTo>
                  <a:lnTo>
                    <a:pt x="177" y="23"/>
                  </a:lnTo>
                  <a:lnTo>
                    <a:pt x="170" y="17"/>
                  </a:lnTo>
                  <a:lnTo>
                    <a:pt x="159" y="12"/>
                  </a:lnTo>
                  <a:lnTo>
                    <a:pt x="150" y="9"/>
                  </a:lnTo>
                  <a:lnTo>
                    <a:pt x="146" y="5"/>
                  </a:lnTo>
                  <a:lnTo>
                    <a:pt x="139" y="4"/>
                  </a:lnTo>
                  <a:lnTo>
                    <a:pt x="134" y="3"/>
                  </a:lnTo>
                  <a:lnTo>
                    <a:pt x="130" y="3"/>
                  </a:lnTo>
                  <a:lnTo>
                    <a:pt x="124" y="0"/>
                  </a:lnTo>
                  <a:lnTo>
                    <a:pt x="119" y="0"/>
                  </a:lnTo>
                  <a:lnTo>
                    <a:pt x="113" y="0"/>
                  </a:lnTo>
                  <a:lnTo>
                    <a:pt x="108" y="0"/>
                  </a:lnTo>
                  <a:lnTo>
                    <a:pt x="102" y="0"/>
                  </a:lnTo>
                  <a:lnTo>
                    <a:pt x="97" y="0"/>
                  </a:lnTo>
                  <a:lnTo>
                    <a:pt x="90" y="0"/>
                  </a:lnTo>
                  <a:lnTo>
                    <a:pt x="86" y="3"/>
                  </a:lnTo>
                  <a:lnTo>
                    <a:pt x="80" y="3"/>
                  </a:lnTo>
                  <a:lnTo>
                    <a:pt x="75" y="4"/>
                  </a:lnTo>
                  <a:lnTo>
                    <a:pt x="70" y="5"/>
                  </a:lnTo>
                  <a:lnTo>
                    <a:pt x="65" y="9"/>
                  </a:lnTo>
                  <a:lnTo>
                    <a:pt x="56" y="12"/>
                  </a:lnTo>
                  <a:lnTo>
                    <a:pt x="47" y="17"/>
                  </a:lnTo>
                  <a:lnTo>
                    <a:pt x="37" y="23"/>
                  </a:lnTo>
                  <a:lnTo>
                    <a:pt x="31" y="31"/>
                  </a:lnTo>
                  <a:lnTo>
                    <a:pt x="23" y="37"/>
                  </a:lnTo>
                  <a:lnTo>
                    <a:pt x="17" y="46"/>
                  </a:lnTo>
                  <a:lnTo>
                    <a:pt x="12" y="54"/>
                  </a:lnTo>
                  <a:lnTo>
                    <a:pt x="7" y="65"/>
                  </a:lnTo>
                  <a:lnTo>
                    <a:pt x="6" y="70"/>
                  </a:lnTo>
                  <a:lnTo>
                    <a:pt x="3" y="74"/>
                  </a:lnTo>
                  <a:lnTo>
                    <a:pt x="1" y="80"/>
                  </a:lnTo>
                  <a:lnTo>
                    <a:pt x="1" y="86"/>
                  </a:lnTo>
                  <a:lnTo>
                    <a:pt x="0" y="90"/>
                  </a:lnTo>
                  <a:lnTo>
                    <a:pt x="0" y="97"/>
                  </a:lnTo>
                  <a:lnTo>
                    <a:pt x="0" y="102"/>
                  </a:lnTo>
                  <a:lnTo>
                    <a:pt x="0" y="108"/>
                  </a:lnTo>
                  <a:lnTo>
                    <a:pt x="0" y="111"/>
                  </a:lnTo>
                  <a:lnTo>
                    <a:pt x="0" y="118"/>
                  </a:lnTo>
                  <a:lnTo>
                    <a:pt x="0" y="123"/>
                  </a:lnTo>
                  <a:lnTo>
                    <a:pt x="1" y="129"/>
                  </a:lnTo>
                  <a:lnTo>
                    <a:pt x="1" y="133"/>
                  </a:lnTo>
                  <a:lnTo>
                    <a:pt x="3" y="138"/>
                  </a:lnTo>
                  <a:lnTo>
                    <a:pt x="6" y="142"/>
                  </a:lnTo>
                  <a:lnTo>
                    <a:pt x="7" y="149"/>
                  </a:lnTo>
                  <a:lnTo>
                    <a:pt x="12" y="158"/>
                  </a:lnTo>
                  <a:lnTo>
                    <a:pt x="17" y="166"/>
                  </a:lnTo>
                  <a:lnTo>
                    <a:pt x="23" y="175"/>
                  </a:lnTo>
                  <a:lnTo>
                    <a:pt x="31" y="183"/>
                  </a:lnTo>
                  <a:lnTo>
                    <a:pt x="37" y="190"/>
                  </a:lnTo>
                  <a:lnTo>
                    <a:pt x="47" y="196"/>
                  </a:lnTo>
                  <a:lnTo>
                    <a:pt x="56" y="200"/>
                  </a:lnTo>
                  <a:lnTo>
                    <a:pt x="65" y="207"/>
                  </a:lnTo>
                  <a:lnTo>
                    <a:pt x="70" y="207"/>
                  </a:lnTo>
                  <a:lnTo>
                    <a:pt x="75" y="208"/>
                  </a:lnTo>
                  <a:lnTo>
                    <a:pt x="80" y="210"/>
                  </a:lnTo>
                  <a:lnTo>
                    <a:pt x="86" y="213"/>
                  </a:lnTo>
                  <a:lnTo>
                    <a:pt x="90" y="213"/>
                  </a:lnTo>
                  <a:lnTo>
                    <a:pt x="97" y="215"/>
                  </a:lnTo>
                  <a:lnTo>
                    <a:pt x="102" y="215"/>
                  </a:lnTo>
                  <a:lnTo>
                    <a:pt x="108" y="215"/>
                  </a:lnTo>
                  <a:lnTo>
                    <a:pt x="108"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7" name="Freeform 19"/>
            <p:cNvSpPr>
              <a:spLocks/>
            </p:cNvSpPr>
            <p:nvPr/>
          </p:nvSpPr>
          <p:spPr bwMode="auto">
            <a:xfrm>
              <a:off x="6072188" y="3001591"/>
              <a:ext cx="87313" cy="85725"/>
            </a:xfrm>
            <a:custGeom>
              <a:avLst/>
              <a:gdLst>
                <a:gd name="T0" fmla="*/ 114 w 219"/>
                <a:gd name="T1" fmla="*/ 215 h 215"/>
                <a:gd name="T2" fmla="*/ 125 w 219"/>
                <a:gd name="T3" fmla="*/ 213 h 215"/>
                <a:gd name="T4" fmla="*/ 136 w 219"/>
                <a:gd name="T5" fmla="*/ 210 h 215"/>
                <a:gd name="T6" fmla="*/ 146 w 219"/>
                <a:gd name="T7" fmla="*/ 207 h 215"/>
                <a:gd name="T8" fmla="*/ 161 w 219"/>
                <a:gd name="T9" fmla="*/ 200 h 215"/>
                <a:gd name="T10" fmla="*/ 179 w 219"/>
                <a:gd name="T11" fmla="*/ 190 h 215"/>
                <a:gd name="T12" fmla="*/ 193 w 219"/>
                <a:gd name="T13" fmla="*/ 174 h 215"/>
                <a:gd name="T14" fmla="*/ 206 w 219"/>
                <a:gd name="T15" fmla="*/ 156 h 215"/>
                <a:gd name="T16" fmla="*/ 212 w 219"/>
                <a:gd name="T17" fmla="*/ 142 h 215"/>
                <a:gd name="T18" fmla="*/ 215 w 219"/>
                <a:gd name="T19" fmla="*/ 133 h 215"/>
                <a:gd name="T20" fmla="*/ 218 w 219"/>
                <a:gd name="T21" fmla="*/ 122 h 215"/>
                <a:gd name="T22" fmla="*/ 219 w 219"/>
                <a:gd name="T23" fmla="*/ 111 h 215"/>
                <a:gd name="T24" fmla="*/ 219 w 219"/>
                <a:gd name="T25" fmla="*/ 100 h 215"/>
                <a:gd name="T26" fmla="*/ 218 w 219"/>
                <a:gd name="T27" fmla="*/ 89 h 215"/>
                <a:gd name="T28" fmla="*/ 214 w 219"/>
                <a:gd name="T29" fmla="*/ 73 h 215"/>
                <a:gd name="T30" fmla="*/ 206 w 219"/>
                <a:gd name="T31" fmla="*/ 54 h 215"/>
                <a:gd name="T32" fmla="*/ 193 w 219"/>
                <a:gd name="T33" fmla="*/ 37 h 215"/>
                <a:gd name="T34" fmla="*/ 179 w 219"/>
                <a:gd name="T35" fmla="*/ 23 h 215"/>
                <a:gd name="T36" fmla="*/ 161 w 219"/>
                <a:gd name="T37" fmla="*/ 12 h 215"/>
                <a:gd name="T38" fmla="*/ 146 w 219"/>
                <a:gd name="T39" fmla="*/ 5 h 215"/>
                <a:gd name="T40" fmla="*/ 136 w 219"/>
                <a:gd name="T41" fmla="*/ 1 h 215"/>
                <a:gd name="T42" fmla="*/ 125 w 219"/>
                <a:gd name="T43" fmla="*/ 0 h 215"/>
                <a:gd name="T44" fmla="*/ 114 w 219"/>
                <a:gd name="T45" fmla="*/ 0 h 215"/>
                <a:gd name="T46" fmla="*/ 104 w 219"/>
                <a:gd name="T47" fmla="*/ 0 h 215"/>
                <a:gd name="T48" fmla="*/ 93 w 219"/>
                <a:gd name="T49" fmla="*/ 0 h 215"/>
                <a:gd name="T50" fmla="*/ 81 w 219"/>
                <a:gd name="T51" fmla="*/ 1 h 215"/>
                <a:gd name="T52" fmla="*/ 71 w 219"/>
                <a:gd name="T53" fmla="*/ 5 h 215"/>
                <a:gd name="T54" fmla="*/ 56 w 219"/>
                <a:gd name="T55" fmla="*/ 12 h 215"/>
                <a:gd name="T56" fmla="*/ 39 w 219"/>
                <a:gd name="T57" fmla="*/ 23 h 215"/>
                <a:gd name="T58" fmla="*/ 23 w 219"/>
                <a:gd name="T59" fmla="*/ 37 h 215"/>
                <a:gd name="T60" fmla="*/ 12 w 219"/>
                <a:gd name="T61" fmla="*/ 54 h 215"/>
                <a:gd name="T62" fmla="*/ 4 w 219"/>
                <a:gd name="T63" fmla="*/ 73 h 215"/>
                <a:gd name="T64" fmla="*/ 0 w 219"/>
                <a:gd name="T65" fmla="*/ 89 h 215"/>
                <a:gd name="T66" fmla="*/ 0 w 219"/>
                <a:gd name="T67" fmla="*/ 100 h 215"/>
                <a:gd name="T68" fmla="*/ 0 w 219"/>
                <a:gd name="T69" fmla="*/ 111 h 215"/>
                <a:gd name="T70" fmla="*/ 0 w 219"/>
                <a:gd name="T71" fmla="*/ 122 h 215"/>
                <a:gd name="T72" fmla="*/ 3 w 219"/>
                <a:gd name="T73" fmla="*/ 133 h 215"/>
                <a:gd name="T74" fmla="*/ 6 w 219"/>
                <a:gd name="T75" fmla="*/ 142 h 215"/>
                <a:gd name="T76" fmla="*/ 12 w 219"/>
                <a:gd name="T77" fmla="*/ 156 h 215"/>
                <a:gd name="T78" fmla="*/ 23 w 219"/>
                <a:gd name="T79" fmla="*/ 174 h 215"/>
                <a:gd name="T80" fmla="*/ 39 w 219"/>
                <a:gd name="T81" fmla="*/ 190 h 215"/>
                <a:gd name="T82" fmla="*/ 56 w 219"/>
                <a:gd name="T83" fmla="*/ 200 h 215"/>
                <a:gd name="T84" fmla="*/ 71 w 219"/>
                <a:gd name="T85" fmla="*/ 207 h 215"/>
                <a:gd name="T86" fmla="*/ 81 w 219"/>
                <a:gd name="T87" fmla="*/ 210 h 215"/>
                <a:gd name="T88" fmla="*/ 93 w 219"/>
                <a:gd name="T89" fmla="*/ 213 h 215"/>
                <a:gd name="T90" fmla="*/ 104 w 219"/>
                <a:gd name="T91" fmla="*/ 215 h 215"/>
                <a:gd name="T92" fmla="*/ 110 w 219"/>
                <a:gd name="T93"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9" h="215">
                  <a:moveTo>
                    <a:pt x="110" y="215"/>
                  </a:moveTo>
                  <a:lnTo>
                    <a:pt x="114" y="215"/>
                  </a:lnTo>
                  <a:lnTo>
                    <a:pt x="120" y="215"/>
                  </a:lnTo>
                  <a:lnTo>
                    <a:pt x="125" y="213"/>
                  </a:lnTo>
                  <a:lnTo>
                    <a:pt x="130" y="212"/>
                  </a:lnTo>
                  <a:lnTo>
                    <a:pt x="136" y="210"/>
                  </a:lnTo>
                  <a:lnTo>
                    <a:pt x="140" y="208"/>
                  </a:lnTo>
                  <a:lnTo>
                    <a:pt x="146" y="207"/>
                  </a:lnTo>
                  <a:lnTo>
                    <a:pt x="153" y="205"/>
                  </a:lnTo>
                  <a:lnTo>
                    <a:pt x="161" y="200"/>
                  </a:lnTo>
                  <a:lnTo>
                    <a:pt x="171" y="196"/>
                  </a:lnTo>
                  <a:lnTo>
                    <a:pt x="179" y="190"/>
                  </a:lnTo>
                  <a:lnTo>
                    <a:pt x="187" y="183"/>
                  </a:lnTo>
                  <a:lnTo>
                    <a:pt x="193" y="174"/>
                  </a:lnTo>
                  <a:lnTo>
                    <a:pt x="199" y="166"/>
                  </a:lnTo>
                  <a:lnTo>
                    <a:pt x="206" y="156"/>
                  </a:lnTo>
                  <a:lnTo>
                    <a:pt x="210" y="148"/>
                  </a:lnTo>
                  <a:lnTo>
                    <a:pt x="212" y="142"/>
                  </a:lnTo>
                  <a:lnTo>
                    <a:pt x="214" y="138"/>
                  </a:lnTo>
                  <a:lnTo>
                    <a:pt x="215" y="133"/>
                  </a:lnTo>
                  <a:lnTo>
                    <a:pt x="217" y="128"/>
                  </a:lnTo>
                  <a:lnTo>
                    <a:pt x="218" y="122"/>
                  </a:lnTo>
                  <a:lnTo>
                    <a:pt x="219" y="117"/>
                  </a:lnTo>
                  <a:lnTo>
                    <a:pt x="219" y="111"/>
                  </a:lnTo>
                  <a:lnTo>
                    <a:pt x="219" y="106"/>
                  </a:lnTo>
                  <a:lnTo>
                    <a:pt x="219" y="100"/>
                  </a:lnTo>
                  <a:lnTo>
                    <a:pt x="219" y="95"/>
                  </a:lnTo>
                  <a:lnTo>
                    <a:pt x="218" y="89"/>
                  </a:lnTo>
                  <a:lnTo>
                    <a:pt x="217" y="85"/>
                  </a:lnTo>
                  <a:lnTo>
                    <a:pt x="214" y="73"/>
                  </a:lnTo>
                  <a:lnTo>
                    <a:pt x="210" y="65"/>
                  </a:lnTo>
                  <a:lnTo>
                    <a:pt x="206" y="54"/>
                  </a:lnTo>
                  <a:lnTo>
                    <a:pt x="199" y="46"/>
                  </a:lnTo>
                  <a:lnTo>
                    <a:pt x="193" y="37"/>
                  </a:lnTo>
                  <a:lnTo>
                    <a:pt x="187" y="31"/>
                  </a:lnTo>
                  <a:lnTo>
                    <a:pt x="179" y="23"/>
                  </a:lnTo>
                  <a:lnTo>
                    <a:pt x="171" y="17"/>
                  </a:lnTo>
                  <a:lnTo>
                    <a:pt x="161" y="12"/>
                  </a:lnTo>
                  <a:lnTo>
                    <a:pt x="153" y="8"/>
                  </a:lnTo>
                  <a:lnTo>
                    <a:pt x="146" y="5"/>
                  </a:lnTo>
                  <a:lnTo>
                    <a:pt x="140" y="4"/>
                  </a:lnTo>
                  <a:lnTo>
                    <a:pt x="136" y="1"/>
                  </a:lnTo>
                  <a:lnTo>
                    <a:pt x="130" y="1"/>
                  </a:lnTo>
                  <a:lnTo>
                    <a:pt x="125" y="0"/>
                  </a:lnTo>
                  <a:lnTo>
                    <a:pt x="120" y="0"/>
                  </a:lnTo>
                  <a:lnTo>
                    <a:pt x="114" y="0"/>
                  </a:lnTo>
                  <a:lnTo>
                    <a:pt x="110" y="0"/>
                  </a:lnTo>
                  <a:lnTo>
                    <a:pt x="104" y="0"/>
                  </a:lnTo>
                  <a:lnTo>
                    <a:pt x="97" y="0"/>
                  </a:lnTo>
                  <a:lnTo>
                    <a:pt x="93" y="0"/>
                  </a:lnTo>
                  <a:lnTo>
                    <a:pt x="87" y="1"/>
                  </a:lnTo>
                  <a:lnTo>
                    <a:pt x="81" y="1"/>
                  </a:lnTo>
                  <a:lnTo>
                    <a:pt x="76" y="4"/>
                  </a:lnTo>
                  <a:lnTo>
                    <a:pt x="71" y="5"/>
                  </a:lnTo>
                  <a:lnTo>
                    <a:pt x="66" y="8"/>
                  </a:lnTo>
                  <a:lnTo>
                    <a:pt x="56" y="12"/>
                  </a:lnTo>
                  <a:lnTo>
                    <a:pt x="47" y="17"/>
                  </a:lnTo>
                  <a:lnTo>
                    <a:pt x="39" y="23"/>
                  </a:lnTo>
                  <a:lnTo>
                    <a:pt x="31" y="31"/>
                  </a:lnTo>
                  <a:lnTo>
                    <a:pt x="23" y="37"/>
                  </a:lnTo>
                  <a:lnTo>
                    <a:pt x="18" y="46"/>
                  </a:lnTo>
                  <a:lnTo>
                    <a:pt x="12" y="54"/>
                  </a:lnTo>
                  <a:lnTo>
                    <a:pt x="10" y="65"/>
                  </a:lnTo>
                  <a:lnTo>
                    <a:pt x="4" y="73"/>
                  </a:lnTo>
                  <a:lnTo>
                    <a:pt x="3" y="85"/>
                  </a:lnTo>
                  <a:lnTo>
                    <a:pt x="0" y="89"/>
                  </a:lnTo>
                  <a:lnTo>
                    <a:pt x="0" y="95"/>
                  </a:lnTo>
                  <a:lnTo>
                    <a:pt x="0" y="100"/>
                  </a:lnTo>
                  <a:lnTo>
                    <a:pt x="0" y="106"/>
                  </a:lnTo>
                  <a:lnTo>
                    <a:pt x="0" y="111"/>
                  </a:lnTo>
                  <a:lnTo>
                    <a:pt x="0" y="117"/>
                  </a:lnTo>
                  <a:lnTo>
                    <a:pt x="0" y="122"/>
                  </a:lnTo>
                  <a:lnTo>
                    <a:pt x="3" y="128"/>
                  </a:lnTo>
                  <a:lnTo>
                    <a:pt x="3" y="133"/>
                  </a:lnTo>
                  <a:lnTo>
                    <a:pt x="4" y="138"/>
                  </a:lnTo>
                  <a:lnTo>
                    <a:pt x="6" y="142"/>
                  </a:lnTo>
                  <a:lnTo>
                    <a:pt x="10" y="148"/>
                  </a:lnTo>
                  <a:lnTo>
                    <a:pt x="12" y="156"/>
                  </a:lnTo>
                  <a:lnTo>
                    <a:pt x="18" y="166"/>
                  </a:lnTo>
                  <a:lnTo>
                    <a:pt x="23" y="174"/>
                  </a:lnTo>
                  <a:lnTo>
                    <a:pt x="31" y="183"/>
                  </a:lnTo>
                  <a:lnTo>
                    <a:pt x="39" y="190"/>
                  </a:lnTo>
                  <a:lnTo>
                    <a:pt x="47" y="196"/>
                  </a:lnTo>
                  <a:lnTo>
                    <a:pt x="56" y="200"/>
                  </a:lnTo>
                  <a:lnTo>
                    <a:pt x="66" y="205"/>
                  </a:lnTo>
                  <a:lnTo>
                    <a:pt x="71" y="207"/>
                  </a:lnTo>
                  <a:lnTo>
                    <a:pt x="76" y="208"/>
                  </a:lnTo>
                  <a:lnTo>
                    <a:pt x="81" y="210"/>
                  </a:lnTo>
                  <a:lnTo>
                    <a:pt x="87" y="212"/>
                  </a:lnTo>
                  <a:lnTo>
                    <a:pt x="93" y="213"/>
                  </a:lnTo>
                  <a:lnTo>
                    <a:pt x="97" y="215"/>
                  </a:lnTo>
                  <a:lnTo>
                    <a:pt x="104" y="215"/>
                  </a:lnTo>
                  <a:lnTo>
                    <a:pt x="110" y="215"/>
                  </a:lnTo>
                  <a:lnTo>
                    <a:pt x="110" y="215"/>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8" name="Freeform 20"/>
            <p:cNvSpPr>
              <a:spLocks/>
            </p:cNvSpPr>
            <p:nvPr/>
          </p:nvSpPr>
          <p:spPr bwMode="auto">
            <a:xfrm>
              <a:off x="6000751" y="2904753"/>
              <a:ext cx="87313" cy="85725"/>
            </a:xfrm>
            <a:custGeom>
              <a:avLst/>
              <a:gdLst>
                <a:gd name="T0" fmla="*/ 111 w 219"/>
                <a:gd name="T1" fmla="*/ 215 h 216"/>
                <a:gd name="T2" fmla="*/ 123 w 219"/>
                <a:gd name="T3" fmla="*/ 215 h 216"/>
                <a:gd name="T4" fmla="*/ 134 w 219"/>
                <a:gd name="T5" fmla="*/ 212 h 216"/>
                <a:gd name="T6" fmla="*/ 144 w 219"/>
                <a:gd name="T7" fmla="*/ 207 h 216"/>
                <a:gd name="T8" fmla="*/ 159 w 219"/>
                <a:gd name="T9" fmla="*/ 200 h 216"/>
                <a:gd name="T10" fmla="*/ 176 w 219"/>
                <a:gd name="T11" fmla="*/ 190 h 216"/>
                <a:gd name="T12" fmla="*/ 192 w 219"/>
                <a:gd name="T13" fmla="*/ 176 h 216"/>
                <a:gd name="T14" fmla="*/ 203 w 219"/>
                <a:gd name="T15" fmla="*/ 159 h 216"/>
                <a:gd name="T16" fmla="*/ 209 w 219"/>
                <a:gd name="T17" fmla="*/ 144 h 216"/>
                <a:gd name="T18" fmla="*/ 213 w 219"/>
                <a:gd name="T19" fmla="*/ 134 h 216"/>
                <a:gd name="T20" fmla="*/ 216 w 219"/>
                <a:gd name="T21" fmla="*/ 122 h 216"/>
                <a:gd name="T22" fmla="*/ 217 w 219"/>
                <a:gd name="T23" fmla="*/ 111 h 216"/>
                <a:gd name="T24" fmla="*/ 217 w 219"/>
                <a:gd name="T25" fmla="*/ 102 h 216"/>
                <a:gd name="T26" fmla="*/ 216 w 219"/>
                <a:gd name="T27" fmla="*/ 91 h 216"/>
                <a:gd name="T28" fmla="*/ 213 w 219"/>
                <a:gd name="T29" fmla="*/ 80 h 216"/>
                <a:gd name="T30" fmla="*/ 209 w 219"/>
                <a:gd name="T31" fmla="*/ 69 h 216"/>
                <a:gd name="T32" fmla="*/ 203 w 219"/>
                <a:gd name="T33" fmla="*/ 54 h 216"/>
                <a:gd name="T34" fmla="*/ 192 w 219"/>
                <a:gd name="T35" fmla="*/ 37 h 216"/>
                <a:gd name="T36" fmla="*/ 176 w 219"/>
                <a:gd name="T37" fmla="*/ 24 h 216"/>
                <a:gd name="T38" fmla="*/ 159 w 219"/>
                <a:gd name="T39" fmla="*/ 12 h 216"/>
                <a:gd name="T40" fmla="*/ 144 w 219"/>
                <a:gd name="T41" fmla="*/ 6 h 216"/>
                <a:gd name="T42" fmla="*/ 134 w 219"/>
                <a:gd name="T43" fmla="*/ 1 h 216"/>
                <a:gd name="T44" fmla="*/ 123 w 219"/>
                <a:gd name="T45" fmla="*/ 0 h 216"/>
                <a:gd name="T46" fmla="*/ 111 w 219"/>
                <a:gd name="T47" fmla="*/ 0 h 216"/>
                <a:gd name="T48" fmla="*/ 101 w 219"/>
                <a:gd name="T49" fmla="*/ 0 h 216"/>
                <a:gd name="T50" fmla="*/ 90 w 219"/>
                <a:gd name="T51" fmla="*/ 0 h 216"/>
                <a:gd name="T52" fmla="*/ 79 w 219"/>
                <a:gd name="T53" fmla="*/ 1 h 216"/>
                <a:gd name="T54" fmla="*/ 70 w 219"/>
                <a:gd name="T55" fmla="*/ 6 h 216"/>
                <a:gd name="T56" fmla="*/ 54 w 219"/>
                <a:gd name="T57" fmla="*/ 12 h 216"/>
                <a:gd name="T58" fmla="*/ 38 w 219"/>
                <a:gd name="T59" fmla="*/ 24 h 216"/>
                <a:gd name="T60" fmla="*/ 22 w 219"/>
                <a:gd name="T61" fmla="*/ 37 h 216"/>
                <a:gd name="T62" fmla="*/ 12 w 219"/>
                <a:gd name="T63" fmla="*/ 54 h 216"/>
                <a:gd name="T64" fmla="*/ 5 w 219"/>
                <a:gd name="T65" fmla="*/ 69 h 216"/>
                <a:gd name="T66" fmla="*/ 2 w 219"/>
                <a:gd name="T67" fmla="*/ 80 h 216"/>
                <a:gd name="T68" fmla="*/ 0 w 219"/>
                <a:gd name="T69" fmla="*/ 91 h 216"/>
                <a:gd name="T70" fmla="*/ 0 w 219"/>
                <a:gd name="T71" fmla="*/ 102 h 216"/>
                <a:gd name="T72" fmla="*/ 0 w 219"/>
                <a:gd name="T73" fmla="*/ 111 h 216"/>
                <a:gd name="T74" fmla="*/ 0 w 219"/>
                <a:gd name="T75" fmla="*/ 122 h 216"/>
                <a:gd name="T76" fmla="*/ 2 w 219"/>
                <a:gd name="T77" fmla="*/ 134 h 216"/>
                <a:gd name="T78" fmla="*/ 5 w 219"/>
                <a:gd name="T79" fmla="*/ 144 h 216"/>
                <a:gd name="T80" fmla="*/ 12 w 219"/>
                <a:gd name="T81" fmla="*/ 159 h 216"/>
                <a:gd name="T82" fmla="*/ 22 w 219"/>
                <a:gd name="T83" fmla="*/ 176 h 216"/>
                <a:gd name="T84" fmla="*/ 38 w 219"/>
                <a:gd name="T85" fmla="*/ 190 h 216"/>
                <a:gd name="T86" fmla="*/ 54 w 219"/>
                <a:gd name="T87" fmla="*/ 200 h 216"/>
                <a:gd name="T88" fmla="*/ 70 w 219"/>
                <a:gd name="T89" fmla="*/ 207 h 216"/>
                <a:gd name="T90" fmla="*/ 79 w 219"/>
                <a:gd name="T91" fmla="*/ 212 h 216"/>
                <a:gd name="T92" fmla="*/ 90 w 219"/>
                <a:gd name="T93" fmla="*/ 215 h 216"/>
                <a:gd name="T94" fmla="*/ 101 w 219"/>
                <a:gd name="T95" fmla="*/ 215 h 216"/>
                <a:gd name="T96" fmla="*/ 107 w 219"/>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6">
                  <a:moveTo>
                    <a:pt x="107" y="216"/>
                  </a:moveTo>
                  <a:lnTo>
                    <a:pt x="111" y="215"/>
                  </a:lnTo>
                  <a:lnTo>
                    <a:pt x="118" y="215"/>
                  </a:lnTo>
                  <a:lnTo>
                    <a:pt x="123" y="215"/>
                  </a:lnTo>
                  <a:lnTo>
                    <a:pt x="130" y="213"/>
                  </a:lnTo>
                  <a:lnTo>
                    <a:pt x="134" y="212"/>
                  </a:lnTo>
                  <a:lnTo>
                    <a:pt x="139" y="211"/>
                  </a:lnTo>
                  <a:lnTo>
                    <a:pt x="144" y="207"/>
                  </a:lnTo>
                  <a:lnTo>
                    <a:pt x="150" y="207"/>
                  </a:lnTo>
                  <a:lnTo>
                    <a:pt x="159" y="200"/>
                  </a:lnTo>
                  <a:lnTo>
                    <a:pt x="168" y="196"/>
                  </a:lnTo>
                  <a:lnTo>
                    <a:pt x="176" y="190"/>
                  </a:lnTo>
                  <a:lnTo>
                    <a:pt x="185" y="183"/>
                  </a:lnTo>
                  <a:lnTo>
                    <a:pt x="192" y="176"/>
                  </a:lnTo>
                  <a:lnTo>
                    <a:pt x="199" y="168"/>
                  </a:lnTo>
                  <a:lnTo>
                    <a:pt x="203" y="159"/>
                  </a:lnTo>
                  <a:lnTo>
                    <a:pt x="209" y="149"/>
                  </a:lnTo>
                  <a:lnTo>
                    <a:pt x="209" y="144"/>
                  </a:lnTo>
                  <a:lnTo>
                    <a:pt x="212" y="138"/>
                  </a:lnTo>
                  <a:lnTo>
                    <a:pt x="213" y="134"/>
                  </a:lnTo>
                  <a:lnTo>
                    <a:pt x="216" y="129"/>
                  </a:lnTo>
                  <a:lnTo>
                    <a:pt x="216" y="122"/>
                  </a:lnTo>
                  <a:lnTo>
                    <a:pt x="217" y="118"/>
                  </a:lnTo>
                  <a:lnTo>
                    <a:pt x="217" y="111"/>
                  </a:lnTo>
                  <a:lnTo>
                    <a:pt x="219" y="106"/>
                  </a:lnTo>
                  <a:lnTo>
                    <a:pt x="217" y="102"/>
                  </a:lnTo>
                  <a:lnTo>
                    <a:pt x="217" y="95"/>
                  </a:lnTo>
                  <a:lnTo>
                    <a:pt x="216" y="91"/>
                  </a:lnTo>
                  <a:lnTo>
                    <a:pt x="216" y="85"/>
                  </a:lnTo>
                  <a:lnTo>
                    <a:pt x="213" y="80"/>
                  </a:lnTo>
                  <a:lnTo>
                    <a:pt x="212" y="74"/>
                  </a:lnTo>
                  <a:lnTo>
                    <a:pt x="209" y="69"/>
                  </a:lnTo>
                  <a:lnTo>
                    <a:pt x="209" y="64"/>
                  </a:lnTo>
                  <a:lnTo>
                    <a:pt x="203" y="54"/>
                  </a:lnTo>
                  <a:lnTo>
                    <a:pt x="199" y="47"/>
                  </a:lnTo>
                  <a:lnTo>
                    <a:pt x="192" y="37"/>
                  </a:lnTo>
                  <a:lnTo>
                    <a:pt x="185" y="32"/>
                  </a:lnTo>
                  <a:lnTo>
                    <a:pt x="176" y="24"/>
                  </a:lnTo>
                  <a:lnTo>
                    <a:pt x="168" y="17"/>
                  </a:lnTo>
                  <a:lnTo>
                    <a:pt x="159" y="12"/>
                  </a:lnTo>
                  <a:lnTo>
                    <a:pt x="150" y="8"/>
                  </a:lnTo>
                  <a:lnTo>
                    <a:pt x="144" y="6"/>
                  </a:lnTo>
                  <a:lnTo>
                    <a:pt x="139" y="3"/>
                  </a:lnTo>
                  <a:lnTo>
                    <a:pt x="134" y="1"/>
                  </a:lnTo>
                  <a:lnTo>
                    <a:pt x="130" y="1"/>
                  </a:lnTo>
                  <a:lnTo>
                    <a:pt x="123" y="0"/>
                  </a:lnTo>
                  <a:lnTo>
                    <a:pt x="118" y="0"/>
                  </a:lnTo>
                  <a:lnTo>
                    <a:pt x="111" y="0"/>
                  </a:lnTo>
                  <a:lnTo>
                    <a:pt x="107" y="0"/>
                  </a:lnTo>
                  <a:lnTo>
                    <a:pt x="101" y="0"/>
                  </a:lnTo>
                  <a:lnTo>
                    <a:pt x="96" y="0"/>
                  </a:lnTo>
                  <a:lnTo>
                    <a:pt x="90" y="0"/>
                  </a:lnTo>
                  <a:lnTo>
                    <a:pt x="85" y="1"/>
                  </a:lnTo>
                  <a:lnTo>
                    <a:pt x="79" y="1"/>
                  </a:lnTo>
                  <a:lnTo>
                    <a:pt x="74" y="3"/>
                  </a:lnTo>
                  <a:lnTo>
                    <a:pt x="70" y="6"/>
                  </a:lnTo>
                  <a:lnTo>
                    <a:pt x="65" y="8"/>
                  </a:lnTo>
                  <a:lnTo>
                    <a:pt x="54" y="12"/>
                  </a:lnTo>
                  <a:lnTo>
                    <a:pt x="46" y="17"/>
                  </a:lnTo>
                  <a:lnTo>
                    <a:pt x="38" y="24"/>
                  </a:lnTo>
                  <a:lnTo>
                    <a:pt x="30" y="32"/>
                  </a:lnTo>
                  <a:lnTo>
                    <a:pt x="22" y="37"/>
                  </a:lnTo>
                  <a:lnTo>
                    <a:pt x="17" y="47"/>
                  </a:lnTo>
                  <a:lnTo>
                    <a:pt x="12" y="54"/>
                  </a:lnTo>
                  <a:lnTo>
                    <a:pt x="8" y="64"/>
                  </a:lnTo>
                  <a:lnTo>
                    <a:pt x="5" y="69"/>
                  </a:lnTo>
                  <a:lnTo>
                    <a:pt x="4" y="74"/>
                  </a:lnTo>
                  <a:lnTo>
                    <a:pt x="2" y="80"/>
                  </a:lnTo>
                  <a:lnTo>
                    <a:pt x="2" y="85"/>
                  </a:lnTo>
                  <a:lnTo>
                    <a:pt x="0" y="91"/>
                  </a:lnTo>
                  <a:lnTo>
                    <a:pt x="0" y="95"/>
                  </a:lnTo>
                  <a:lnTo>
                    <a:pt x="0" y="102"/>
                  </a:lnTo>
                  <a:lnTo>
                    <a:pt x="0" y="106"/>
                  </a:lnTo>
                  <a:lnTo>
                    <a:pt x="0" y="111"/>
                  </a:lnTo>
                  <a:lnTo>
                    <a:pt x="0" y="118"/>
                  </a:lnTo>
                  <a:lnTo>
                    <a:pt x="0" y="122"/>
                  </a:lnTo>
                  <a:lnTo>
                    <a:pt x="2" y="129"/>
                  </a:lnTo>
                  <a:lnTo>
                    <a:pt x="2" y="134"/>
                  </a:lnTo>
                  <a:lnTo>
                    <a:pt x="4" y="138"/>
                  </a:lnTo>
                  <a:lnTo>
                    <a:pt x="5" y="144"/>
                  </a:lnTo>
                  <a:lnTo>
                    <a:pt x="8" y="149"/>
                  </a:lnTo>
                  <a:lnTo>
                    <a:pt x="12" y="159"/>
                  </a:lnTo>
                  <a:lnTo>
                    <a:pt x="17" y="168"/>
                  </a:lnTo>
                  <a:lnTo>
                    <a:pt x="22" y="176"/>
                  </a:lnTo>
                  <a:lnTo>
                    <a:pt x="30" y="183"/>
                  </a:lnTo>
                  <a:lnTo>
                    <a:pt x="38" y="190"/>
                  </a:lnTo>
                  <a:lnTo>
                    <a:pt x="46" y="196"/>
                  </a:lnTo>
                  <a:lnTo>
                    <a:pt x="54" y="200"/>
                  </a:lnTo>
                  <a:lnTo>
                    <a:pt x="65" y="207"/>
                  </a:lnTo>
                  <a:lnTo>
                    <a:pt x="70" y="207"/>
                  </a:lnTo>
                  <a:lnTo>
                    <a:pt x="74" y="211"/>
                  </a:lnTo>
                  <a:lnTo>
                    <a:pt x="79" y="212"/>
                  </a:lnTo>
                  <a:lnTo>
                    <a:pt x="85" y="213"/>
                  </a:lnTo>
                  <a:lnTo>
                    <a:pt x="90" y="215"/>
                  </a:lnTo>
                  <a:lnTo>
                    <a:pt x="96" y="215"/>
                  </a:lnTo>
                  <a:lnTo>
                    <a:pt x="101" y="215"/>
                  </a:lnTo>
                  <a:lnTo>
                    <a:pt x="107" y="216"/>
                  </a:lnTo>
                  <a:lnTo>
                    <a:pt x="107"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9" name="Freeform 21"/>
            <p:cNvSpPr>
              <a:spLocks/>
            </p:cNvSpPr>
            <p:nvPr/>
          </p:nvSpPr>
          <p:spPr bwMode="auto">
            <a:xfrm>
              <a:off x="6107113" y="2904753"/>
              <a:ext cx="87313" cy="85725"/>
            </a:xfrm>
            <a:custGeom>
              <a:avLst/>
              <a:gdLst>
                <a:gd name="T0" fmla="*/ 113 w 220"/>
                <a:gd name="T1" fmla="*/ 215 h 216"/>
                <a:gd name="T2" fmla="*/ 124 w 220"/>
                <a:gd name="T3" fmla="*/ 215 h 216"/>
                <a:gd name="T4" fmla="*/ 135 w 220"/>
                <a:gd name="T5" fmla="*/ 212 h 216"/>
                <a:gd name="T6" fmla="*/ 146 w 220"/>
                <a:gd name="T7" fmla="*/ 207 h 216"/>
                <a:gd name="T8" fmla="*/ 160 w 220"/>
                <a:gd name="T9" fmla="*/ 200 h 216"/>
                <a:gd name="T10" fmla="*/ 179 w 220"/>
                <a:gd name="T11" fmla="*/ 190 h 216"/>
                <a:gd name="T12" fmla="*/ 193 w 220"/>
                <a:gd name="T13" fmla="*/ 176 h 216"/>
                <a:gd name="T14" fmla="*/ 206 w 220"/>
                <a:gd name="T15" fmla="*/ 159 h 216"/>
                <a:gd name="T16" fmla="*/ 212 w 220"/>
                <a:gd name="T17" fmla="*/ 144 h 216"/>
                <a:gd name="T18" fmla="*/ 215 w 220"/>
                <a:gd name="T19" fmla="*/ 135 h 216"/>
                <a:gd name="T20" fmla="*/ 219 w 220"/>
                <a:gd name="T21" fmla="*/ 123 h 216"/>
                <a:gd name="T22" fmla="*/ 219 w 220"/>
                <a:gd name="T23" fmla="*/ 113 h 216"/>
                <a:gd name="T24" fmla="*/ 219 w 220"/>
                <a:gd name="T25" fmla="*/ 102 h 216"/>
                <a:gd name="T26" fmla="*/ 219 w 220"/>
                <a:gd name="T27" fmla="*/ 91 h 216"/>
                <a:gd name="T28" fmla="*/ 215 w 220"/>
                <a:gd name="T29" fmla="*/ 80 h 216"/>
                <a:gd name="T30" fmla="*/ 212 w 220"/>
                <a:gd name="T31" fmla="*/ 70 h 216"/>
                <a:gd name="T32" fmla="*/ 206 w 220"/>
                <a:gd name="T33" fmla="*/ 57 h 216"/>
                <a:gd name="T34" fmla="*/ 193 w 220"/>
                <a:gd name="T35" fmla="*/ 40 h 216"/>
                <a:gd name="T36" fmla="*/ 179 w 220"/>
                <a:gd name="T37" fmla="*/ 24 h 216"/>
                <a:gd name="T38" fmla="*/ 160 w 220"/>
                <a:gd name="T39" fmla="*/ 12 h 216"/>
                <a:gd name="T40" fmla="*/ 146 w 220"/>
                <a:gd name="T41" fmla="*/ 6 h 216"/>
                <a:gd name="T42" fmla="*/ 135 w 220"/>
                <a:gd name="T43" fmla="*/ 1 h 216"/>
                <a:gd name="T44" fmla="*/ 124 w 220"/>
                <a:gd name="T45" fmla="*/ 0 h 216"/>
                <a:gd name="T46" fmla="*/ 113 w 220"/>
                <a:gd name="T47" fmla="*/ 0 h 216"/>
                <a:gd name="T48" fmla="*/ 103 w 220"/>
                <a:gd name="T49" fmla="*/ 0 h 216"/>
                <a:gd name="T50" fmla="*/ 91 w 220"/>
                <a:gd name="T51" fmla="*/ 0 h 216"/>
                <a:gd name="T52" fmla="*/ 82 w 220"/>
                <a:gd name="T53" fmla="*/ 1 h 216"/>
                <a:gd name="T54" fmla="*/ 70 w 220"/>
                <a:gd name="T55" fmla="*/ 6 h 216"/>
                <a:gd name="T56" fmla="*/ 57 w 220"/>
                <a:gd name="T57" fmla="*/ 12 h 216"/>
                <a:gd name="T58" fmla="*/ 40 w 220"/>
                <a:gd name="T59" fmla="*/ 24 h 216"/>
                <a:gd name="T60" fmla="*/ 24 w 220"/>
                <a:gd name="T61" fmla="*/ 40 h 216"/>
                <a:gd name="T62" fmla="*/ 12 w 220"/>
                <a:gd name="T63" fmla="*/ 57 h 216"/>
                <a:gd name="T64" fmla="*/ 6 w 220"/>
                <a:gd name="T65" fmla="*/ 70 h 216"/>
                <a:gd name="T66" fmla="*/ 3 w 220"/>
                <a:gd name="T67" fmla="*/ 80 h 216"/>
                <a:gd name="T68" fmla="*/ 0 w 220"/>
                <a:gd name="T69" fmla="*/ 91 h 216"/>
                <a:gd name="T70" fmla="*/ 0 w 220"/>
                <a:gd name="T71" fmla="*/ 102 h 216"/>
                <a:gd name="T72" fmla="*/ 0 w 220"/>
                <a:gd name="T73" fmla="*/ 113 h 216"/>
                <a:gd name="T74" fmla="*/ 0 w 220"/>
                <a:gd name="T75" fmla="*/ 123 h 216"/>
                <a:gd name="T76" fmla="*/ 3 w 220"/>
                <a:gd name="T77" fmla="*/ 135 h 216"/>
                <a:gd name="T78" fmla="*/ 6 w 220"/>
                <a:gd name="T79" fmla="*/ 144 h 216"/>
                <a:gd name="T80" fmla="*/ 12 w 220"/>
                <a:gd name="T81" fmla="*/ 159 h 216"/>
                <a:gd name="T82" fmla="*/ 24 w 220"/>
                <a:gd name="T83" fmla="*/ 176 h 216"/>
                <a:gd name="T84" fmla="*/ 40 w 220"/>
                <a:gd name="T85" fmla="*/ 190 h 216"/>
                <a:gd name="T86" fmla="*/ 57 w 220"/>
                <a:gd name="T87" fmla="*/ 200 h 216"/>
                <a:gd name="T88" fmla="*/ 70 w 220"/>
                <a:gd name="T89" fmla="*/ 207 h 216"/>
                <a:gd name="T90" fmla="*/ 82 w 220"/>
                <a:gd name="T91" fmla="*/ 212 h 216"/>
                <a:gd name="T92" fmla="*/ 91 w 220"/>
                <a:gd name="T93" fmla="*/ 215 h 216"/>
                <a:gd name="T94" fmla="*/ 103 w 220"/>
                <a:gd name="T95" fmla="*/ 215 h 216"/>
                <a:gd name="T96" fmla="*/ 110 w 220"/>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0" h="216">
                  <a:moveTo>
                    <a:pt x="110" y="216"/>
                  </a:moveTo>
                  <a:lnTo>
                    <a:pt x="113" y="215"/>
                  </a:lnTo>
                  <a:lnTo>
                    <a:pt x="119" y="215"/>
                  </a:lnTo>
                  <a:lnTo>
                    <a:pt x="124" y="215"/>
                  </a:lnTo>
                  <a:lnTo>
                    <a:pt x="130" y="213"/>
                  </a:lnTo>
                  <a:lnTo>
                    <a:pt x="135" y="212"/>
                  </a:lnTo>
                  <a:lnTo>
                    <a:pt x="139" y="211"/>
                  </a:lnTo>
                  <a:lnTo>
                    <a:pt x="146" y="207"/>
                  </a:lnTo>
                  <a:lnTo>
                    <a:pt x="151" y="207"/>
                  </a:lnTo>
                  <a:lnTo>
                    <a:pt x="160" y="200"/>
                  </a:lnTo>
                  <a:lnTo>
                    <a:pt x="171" y="196"/>
                  </a:lnTo>
                  <a:lnTo>
                    <a:pt x="179" y="190"/>
                  </a:lnTo>
                  <a:lnTo>
                    <a:pt x="187" y="183"/>
                  </a:lnTo>
                  <a:lnTo>
                    <a:pt x="193" y="176"/>
                  </a:lnTo>
                  <a:lnTo>
                    <a:pt x="199" y="168"/>
                  </a:lnTo>
                  <a:lnTo>
                    <a:pt x="206" y="159"/>
                  </a:lnTo>
                  <a:lnTo>
                    <a:pt x="211" y="151"/>
                  </a:lnTo>
                  <a:lnTo>
                    <a:pt x="212" y="144"/>
                  </a:lnTo>
                  <a:lnTo>
                    <a:pt x="213" y="139"/>
                  </a:lnTo>
                  <a:lnTo>
                    <a:pt x="215" y="135"/>
                  </a:lnTo>
                  <a:lnTo>
                    <a:pt x="216" y="130"/>
                  </a:lnTo>
                  <a:lnTo>
                    <a:pt x="219" y="123"/>
                  </a:lnTo>
                  <a:lnTo>
                    <a:pt x="219" y="119"/>
                  </a:lnTo>
                  <a:lnTo>
                    <a:pt x="219" y="113"/>
                  </a:lnTo>
                  <a:lnTo>
                    <a:pt x="220" y="109"/>
                  </a:lnTo>
                  <a:lnTo>
                    <a:pt x="219" y="102"/>
                  </a:lnTo>
                  <a:lnTo>
                    <a:pt x="219" y="97"/>
                  </a:lnTo>
                  <a:lnTo>
                    <a:pt x="219" y="91"/>
                  </a:lnTo>
                  <a:lnTo>
                    <a:pt x="216" y="86"/>
                  </a:lnTo>
                  <a:lnTo>
                    <a:pt x="215" y="80"/>
                  </a:lnTo>
                  <a:lnTo>
                    <a:pt x="213" y="75"/>
                  </a:lnTo>
                  <a:lnTo>
                    <a:pt x="212" y="70"/>
                  </a:lnTo>
                  <a:lnTo>
                    <a:pt x="211" y="66"/>
                  </a:lnTo>
                  <a:lnTo>
                    <a:pt x="206" y="57"/>
                  </a:lnTo>
                  <a:lnTo>
                    <a:pt x="199" y="47"/>
                  </a:lnTo>
                  <a:lnTo>
                    <a:pt x="193" y="40"/>
                  </a:lnTo>
                  <a:lnTo>
                    <a:pt x="187" y="32"/>
                  </a:lnTo>
                  <a:lnTo>
                    <a:pt x="179" y="24"/>
                  </a:lnTo>
                  <a:lnTo>
                    <a:pt x="171" y="17"/>
                  </a:lnTo>
                  <a:lnTo>
                    <a:pt x="160" y="12"/>
                  </a:lnTo>
                  <a:lnTo>
                    <a:pt x="151" y="8"/>
                  </a:lnTo>
                  <a:lnTo>
                    <a:pt x="146" y="6"/>
                  </a:lnTo>
                  <a:lnTo>
                    <a:pt x="139" y="3"/>
                  </a:lnTo>
                  <a:lnTo>
                    <a:pt x="135" y="1"/>
                  </a:lnTo>
                  <a:lnTo>
                    <a:pt x="130" y="1"/>
                  </a:lnTo>
                  <a:lnTo>
                    <a:pt x="124" y="0"/>
                  </a:lnTo>
                  <a:lnTo>
                    <a:pt x="119" y="0"/>
                  </a:lnTo>
                  <a:lnTo>
                    <a:pt x="113" y="0"/>
                  </a:lnTo>
                  <a:lnTo>
                    <a:pt x="110" y="0"/>
                  </a:lnTo>
                  <a:lnTo>
                    <a:pt x="103" y="0"/>
                  </a:lnTo>
                  <a:lnTo>
                    <a:pt x="97" y="0"/>
                  </a:lnTo>
                  <a:lnTo>
                    <a:pt x="91" y="0"/>
                  </a:lnTo>
                  <a:lnTo>
                    <a:pt x="86" y="1"/>
                  </a:lnTo>
                  <a:lnTo>
                    <a:pt x="82" y="1"/>
                  </a:lnTo>
                  <a:lnTo>
                    <a:pt x="75" y="3"/>
                  </a:lnTo>
                  <a:lnTo>
                    <a:pt x="70" y="6"/>
                  </a:lnTo>
                  <a:lnTo>
                    <a:pt x="66" y="8"/>
                  </a:lnTo>
                  <a:lnTo>
                    <a:pt x="57" y="12"/>
                  </a:lnTo>
                  <a:lnTo>
                    <a:pt x="48" y="17"/>
                  </a:lnTo>
                  <a:lnTo>
                    <a:pt x="40" y="24"/>
                  </a:lnTo>
                  <a:lnTo>
                    <a:pt x="32" y="32"/>
                  </a:lnTo>
                  <a:lnTo>
                    <a:pt x="24" y="40"/>
                  </a:lnTo>
                  <a:lnTo>
                    <a:pt x="17" y="47"/>
                  </a:lnTo>
                  <a:lnTo>
                    <a:pt x="12" y="57"/>
                  </a:lnTo>
                  <a:lnTo>
                    <a:pt x="9" y="66"/>
                  </a:lnTo>
                  <a:lnTo>
                    <a:pt x="6" y="70"/>
                  </a:lnTo>
                  <a:lnTo>
                    <a:pt x="5" y="75"/>
                  </a:lnTo>
                  <a:lnTo>
                    <a:pt x="3" y="80"/>
                  </a:lnTo>
                  <a:lnTo>
                    <a:pt x="3" y="86"/>
                  </a:lnTo>
                  <a:lnTo>
                    <a:pt x="0" y="91"/>
                  </a:lnTo>
                  <a:lnTo>
                    <a:pt x="0" y="97"/>
                  </a:lnTo>
                  <a:lnTo>
                    <a:pt x="0" y="102"/>
                  </a:lnTo>
                  <a:lnTo>
                    <a:pt x="0" y="109"/>
                  </a:lnTo>
                  <a:lnTo>
                    <a:pt x="0" y="113"/>
                  </a:lnTo>
                  <a:lnTo>
                    <a:pt x="0" y="119"/>
                  </a:lnTo>
                  <a:lnTo>
                    <a:pt x="0" y="123"/>
                  </a:lnTo>
                  <a:lnTo>
                    <a:pt x="3" y="130"/>
                  </a:lnTo>
                  <a:lnTo>
                    <a:pt x="3" y="135"/>
                  </a:lnTo>
                  <a:lnTo>
                    <a:pt x="5" y="139"/>
                  </a:lnTo>
                  <a:lnTo>
                    <a:pt x="6" y="144"/>
                  </a:lnTo>
                  <a:lnTo>
                    <a:pt x="9" y="151"/>
                  </a:lnTo>
                  <a:lnTo>
                    <a:pt x="12" y="159"/>
                  </a:lnTo>
                  <a:lnTo>
                    <a:pt x="17" y="168"/>
                  </a:lnTo>
                  <a:lnTo>
                    <a:pt x="24" y="176"/>
                  </a:lnTo>
                  <a:lnTo>
                    <a:pt x="32" y="183"/>
                  </a:lnTo>
                  <a:lnTo>
                    <a:pt x="40" y="190"/>
                  </a:lnTo>
                  <a:lnTo>
                    <a:pt x="48" y="196"/>
                  </a:lnTo>
                  <a:lnTo>
                    <a:pt x="57" y="200"/>
                  </a:lnTo>
                  <a:lnTo>
                    <a:pt x="66" y="207"/>
                  </a:lnTo>
                  <a:lnTo>
                    <a:pt x="70" y="207"/>
                  </a:lnTo>
                  <a:lnTo>
                    <a:pt x="75" y="211"/>
                  </a:lnTo>
                  <a:lnTo>
                    <a:pt x="82" y="212"/>
                  </a:lnTo>
                  <a:lnTo>
                    <a:pt x="86" y="213"/>
                  </a:lnTo>
                  <a:lnTo>
                    <a:pt x="91" y="215"/>
                  </a:lnTo>
                  <a:lnTo>
                    <a:pt x="97" y="215"/>
                  </a:lnTo>
                  <a:lnTo>
                    <a:pt x="103" y="215"/>
                  </a:lnTo>
                  <a:lnTo>
                    <a:pt x="110" y="216"/>
                  </a:lnTo>
                  <a:lnTo>
                    <a:pt x="110"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0" name="Freeform 22"/>
            <p:cNvSpPr>
              <a:spLocks/>
            </p:cNvSpPr>
            <p:nvPr/>
          </p:nvSpPr>
          <p:spPr bwMode="auto">
            <a:xfrm>
              <a:off x="5967413" y="3003178"/>
              <a:ext cx="85725" cy="85725"/>
            </a:xfrm>
            <a:custGeom>
              <a:avLst/>
              <a:gdLst>
                <a:gd name="T0" fmla="*/ 111 w 218"/>
                <a:gd name="T1" fmla="*/ 213 h 213"/>
                <a:gd name="T2" fmla="*/ 123 w 218"/>
                <a:gd name="T3" fmla="*/ 212 h 213"/>
                <a:gd name="T4" fmla="*/ 133 w 218"/>
                <a:gd name="T5" fmla="*/ 211 h 213"/>
                <a:gd name="T6" fmla="*/ 144 w 218"/>
                <a:gd name="T7" fmla="*/ 206 h 213"/>
                <a:gd name="T8" fmla="*/ 159 w 218"/>
                <a:gd name="T9" fmla="*/ 200 h 213"/>
                <a:gd name="T10" fmla="*/ 177 w 218"/>
                <a:gd name="T11" fmla="*/ 188 h 213"/>
                <a:gd name="T12" fmla="*/ 192 w 218"/>
                <a:gd name="T13" fmla="*/ 175 h 213"/>
                <a:gd name="T14" fmla="*/ 204 w 218"/>
                <a:gd name="T15" fmla="*/ 158 h 213"/>
                <a:gd name="T16" fmla="*/ 210 w 218"/>
                <a:gd name="T17" fmla="*/ 142 h 213"/>
                <a:gd name="T18" fmla="*/ 213 w 218"/>
                <a:gd name="T19" fmla="*/ 130 h 213"/>
                <a:gd name="T20" fmla="*/ 217 w 218"/>
                <a:gd name="T21" fmla="*/ 121 h 213"/>
                <a:gd name="T22" fmla="*/ 217 w 218"/>
                <a:gd name="T23" fmla="*/ 110 h 213"/>
                <a:gd name="T24" fmla="*/ 217 w 218"/>
                <a:gd name="T25" fmla="*/ 101 h 213"/>
                <a:gd name="T26" fmla="*/ 217 w 218"/>
                <a:gd name="T27" fmla="*/ 90 h 213"/>
                <a:gd name="T28" fmla="*/ 213 w 218"/>
                <a:gd name="T29" fmla="*/ 78 h 213"/>
                <a:gd name="T30" fmla="*/ 210 w 218"/>
                <a:gd name="T31" fmla="*/ 68 h 213"/>
                <a:gd name="T32" fmla="*/ 204 w 218"/>
                <a:gd name="T33" fmla="*/ 53 h 213"/>
                <a:gd name="T34" fmla="*/ 192 w 218"/>
                <a:gd name="T35" fmla="*/ 36 h 213"/>
                <a:gd name="T36" fmla="*/ 177 w 218"/>
                <a:gd name="T37" fmla="*/ 22 h 213"/>
                <a:gd name="T38" fmla="*/ 159 w 218"/>
                <a:gd name="T39" fmla="*/ 11 h 213"/>
                <a:gd name="T40" fmla="*/ 144 w 218"/>
                <a:gd name="T41" fmla="*/ 5 h 213"/>
                <a:gd name="T42" fmla="*/ 133 w 218"/>
                <a:gd name="T43" fmla="*/ 1 h 213"/>
                <a:gd name="T44" fmla="*/ 123 w 218"/>
                <a:gd name="T45" fmla="*/ 0 h 213"/>
                <a:gd name="T46" fmla="*/ 111 w 218"/>
                <a:gd name="T47" fmla="*/ 0 h 213"/>
                <a:gd name="T48" fmla="*/ 100 w 218"/>
                <a:gd name="T49" fmla="*/ 0 h 213"/>
                <a:gd name="T50" fmla="*/ 90 w 218"/>
                <a:gd name="T51" fmla="*/ 0 h 213"/>
                <a:gd name="T52" fmla="*/ 80 w 218"/>
                <a:gd name="T53" fmla="*/ 1 h 213"/>
                <a:gd name="T54" fmla="*/ 69 w 218"/>
                <a:gd name="T55" fmla="*/ 5 h 213"/>
                <a:gd name="T56" fmla="*/ 55 w 218"/>
                <a:gd name="T57" fmla="*/ 11 h 213"/>
                <a:gd name="T58" fmla="*/ 38 w 218"/>
                <a:gd name="T59" fmla="*/ 22 h 213"/>
                <a:gd name="T60" fmla="*/ 22 w 218"/>
                <a:gd name="T61" fmla="*/ 36 h 213"/>
                <a:gd name="T62" fmla="*/ 11 w 218"/>
                <a:gd name="T63" fmla="*/ 53 h 213"/>
                <a:gd name="T64" fmla="*/ 5 w 218"/>
                <a:gd name="T65" fmla="*/ 68 h 213"/>
                <a:gd name="T66" fmla="*/ 1 w 218"/>
                <a:gd name="T67" fmla="*/ 78 h 213"/>
                <a:gd name="T68" fmla="*/ 0 w 218"/>
                <a:gd name="T69" fmla="*/ 90 h 213"/>
                <a:gd name="T70" fmla="*/ 0 w 218"/>
                <a:gd name="T71" fmla="*/ 101 h 213"/>
                <a:gd name="T72" fmla="*/ 0 w 218"/>
                <a:gd name="T73" fmla="*/ 110 h 213"/>
                <a:gd name="T74" fmla="*/ 0 w 218"/>
                <a:gd name="T75" fmla="*/ 121 h 213"/>
                <a:gd name="T76" fmla="*/ 1 w 218"/>
                <a:gd name="T77" fmla="*/ 130 h 213"/>
                <a:gd name="T78" fmla="*/ 5 w 218"/>
                <a:gd name="T79" fmla="*/ 142 h 213"/>
                <a:gd name="T80" fmla="*/ 11 w 218"/>
                <a:gd name="T81" fmla="*/ 158 h 213"/>
                <a:gd name="T82" fmla="*/ 22 w 218"/>
                <a:gd name="T83" fmla="*/ 175 h 213"/>
                <a:gd name="T84" fmla="*/ 38 w 218"/>
                <a:gd name="T85" fmla="*/ 188 h 213"/>
                <a:gd name="T86" fmla="*/ 55 w 218"/>
                <a:gd name="T87" fmla="*/ 200 h 213"/>
                <a:gd name="T88" fmla="*/ 69 w 218"/>
                <a:gd name="T89" fmla="*/ 206 h 213"/>
                <a:gd name="T90" fmla="*/ 80 w 218"/>
                <a:gd name="T91" fmla="*/ 211 h 213"/>
                <a:gd name="T92" fmla="*/ 90 w 218"/>
                <a:gd name="T93" fmla="*/ 212 h 213"/>
                <a:gd name="T94" fmla="*/ 100 w 218"/>
                <a:gd name="T95" fmla="*/ 213 h 213"/>
                <a:gd name="T96" fmla="*/ 108 w 218"/>
                <a:gd name="T97" fmla="*/ 213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3">
                  <a:moveTo>
                    <a:pt x="108" y="213"/>
                  </a:moveTo>
                  <a:lnTo>
                    <a:pt x="111" y="213"/>
                  </a:lnTo>
                  <a:lnTo>
                    <a:pt x="118" y="213"/>
                  </a:lnTo>
                  <a:lnTo>
                    <a:pt x="123" y="212"/>
                  </a:lnTo>
                  <a:lnTo>
                    <a:pt x="128" y="212"/>
                  </a:lnTo>
                  <a:lnTo>
                    <a:pt x="133" y="211"/>
                  </a:lnTo>
                  <a:lnTo>
                    <a:pt x="139" y="208"/>
                  </a:lnTo>
                  <a:lnTo>
                    <a:pt x="144" y="206"/>
                  </a:lnTo>
                  <a:lnTo>
                    <a:pt x="149" y="206"/>
                  </a:lnTo>
                  <a:lnTo>
                    <a:pt x="159" y="200"/>
                  </a:lnTo>
                  <a:lnTo>
                    <a:pt x="169" y="195"/>
                  </a:lnTo>
                  <a:lnTo>
                    <a:pt x="177" y="188"/>
                  </a:lnTo>
                  <a:lnTo>
                    <a:pt x="185" y="183"/>
                  </a:lnTo>
                  <a:lnTo>
                    <a:pt x="192" y="175"/>
                  </a:lnTo>
                  <a:lnTo>
                    <a:pt x="197" y="167"/>
                  </a:lnTo>
                  <a:lnTo>
                    <a:pt x="204" y="158"/>
                  </a:lnTo>
                  <a:lnTo>
                    <a:pt x="209" y="147"/>
                  </a:lnTo>
                  <a:lnTo>
                    <a:pt x="210" y="142"/>
                  </a:lnTo>
                  <a:lnTo>
                    <a:pt x="212" y="137"/>
                  </a:lnTo>
                  <a:lnTo>
                    <a:pt x="213" y="130"/>
                  </a:lnTo>
                  <a:lnTo>
                    <a:pt x="216" y="126"/>
                  </a:lnTo>
                  <a:lnTo>
                    <a:pt x="217" y="121"/>
                  </a:lnTo>
                  <a:lnTo>
                    <a:pt x="217" y="117"/>
                  </a:lnTo>
                  <a:lnTo>
                    <a:pt x="217" y="110"/>
                  </a:lnTo>
                  <a:lnTo>
                    <a:pt x="218" y="106"/>
                  </a:lnTo>
                  <a:lnTo>
                    <a:pt x="217" y="101"/>
                  </a:lnTo>
                  <a:lnTo>
                    <a:pt x="217" y="94"/>
                  </a:lnTo>
                  <a:lnTo>
                    <a:pt x="217" y="90"/>
                  </a:lnTo>
                  <a:lnTo>
                    <a:pt x="216" y="83"/>
                  </a:lnTo>
                  <a:lnTo>
                    <a:pt x="213" y="78"/>
                  </a:lnTo>
                  <a:lnTo>
                    <a:pt x="212" y="73"/>
                  </a:lnTo>
                  <a:lnTo>
                    <a:pt x="210" y="68"/>
                  </a:lnTo>
                  <a:lnTo>
                    <a:pt x="209" y="62"/>
                  </a:lnTo>
                  <a:lnTo>
                    <a:pt x="204" y="53"/>
                  </a:lnTo>
                  <a:lnTo>
                    <a:pt x="197" y="45"/>
                  </a:lnTo>
                  <a:lnTo>
                    <a:pt x="192" y="36"/>
                  </a:lnTo>
                  <a:lnTo>
                    <a:pt x="185" y="30"/>
                  </a:lnTo>
                  <a:lnTo>
                    <a:pt x="177" y="22"/>
                  </a:lnTo>
                  <a:lnTo>
                    <a:pt x="169" y="17"/>
                  </a:lnTo>
                  <a:lnTo>
                    <a:pt x="159" y="11"/>
                  </a:lnTo>
                  <a:lnTo>
                    <a:pt x="149" y="8"/>
                  </a:lnTo>
                  <a:lnTo>
                    <a:pt x="144" y="5"/>
                  </a:lnTo>
                  <a:lnTo>
                    <a:pt x="139" y="4"/>
                  </a:lnTo>
                  <a:lnTo>
                    <a:pt x="133" y="1"/>
                  </a:lnTo>
                  <a:lnTo>
                    <a:pt x="128" y="1"/>
                  </a:lnTo>
                  <a:lnTo>
                    <a:pt x="123" y="0"/>
                  </a:lnTo>
                  <a:lnTo>
                    <a:pt x="118" y="0"/>
                  </a:lnTo>
                  <a:lnTo>
                    <a:pt x="111" y="0"/>
                  </a:lnTo>
                  <a:lnTo>
                    <a:pt x="108" y="0"/>
                  </a:lnTo>
                  <a:lnTo>
                    <a:pt x="100" y="0"/>
                  </a:lnTo>
                  <a:lnTo>
                    <a:pt x="95" y="0"/>
                  </a:lnTo>
                  <a:lnTo>
                    <a:pt x="90" y="0"/>
                  </a:lnTo>
                  <a:lnTo>
                    <a:pt x="84" y="1"/>
                  </a:lnTo>
                  <a:lnTo>
                    <a:pt x="80" y="1"/>
                  </a:lnTo>
                  <a:lnTo>
                    <a:pt x="74" y="4"/>
                  </a:lnTo>
                  <a:lnTo>
                    <a:pt x="69" y="5"/>
                  </a:lnTo>
                  <a:lnTo>
                    <a:pt x="64" y="8"/>
                  </a:lnTo>
                  <a:lnTo>
                    <a:pt x="55" y="11"/>
                  </a:lnTo>
                  <a:lnTo>
                    <a:pt x="47" y="17"/>
                  </a:lnTo>
                  <a:lnTo>
                    <a:pt x="38" y="22"/>
                  </a:lnTo>
                  <a:lnTo>
                    <a:pt x="31" y="30"/>
                  </a:lnTo>
                  <a:lnTo>
                    <a:pt x="22" y="36"/>
                  </a:lnTo>
                  <a:lnTo>
                    <a:pt x="17" y="45"/>
                  </a:lnTo>
                  <a:lnTo>
                    <a:pt x="11" y="53"/>
                  </a:lnTo>
                  <a:lnTo>
                    <a:pt x="8" y="62"/>
                  </a:lnTo>
                  <a:lnTo>
                    <a:pt x="5" y="68"/>
                  </a:lnTo>
                  <a:lnTo>
                    <a:pt x="3" y="73"/>
                  </a:lnTo>
                  <a:lnTo>
                    <a:pt x="1" y="78"/>
                  </a:lnTo>
                  <a:lnTo>
                    <a:pt x="1" y="83"/>
                  </a:lnTo>
                  <a:lnTo>
                    <a:pt x="0" y="90"/>
                  </a:lnTo>
                  <a:lnTo>
                    <a:pt x="0" y="94"/>
                  </a:lnTo>
                  <a:lnTo>
                    <a:pt x="0" y="101"/>
                  </a:lnTo>
                  <a:lnTo>
                    <a:pt x="0" y="106"/>
                  </a:lnTo>
                  <a:lnTo>
                    <a:pt x="0" y="110"/>
                  </a:lnTo>
                  <a:lnTo>
                    <a:pt x="0" y="117"/>
                  </a:lnTo>
                  <a:lnTo>
                    <a:pt x="0" y="121"/>
                  </a:lnTo>
                  <a:lnTo>
                    <a:pt x="1" y="126"/>
                  </a:lnTo>
                  <a:lnTo>
                    <a:pt x="1" y="130"/>
                  </a:lnTo>
                  <a:lnTo>
                    <a:pt x="3" y="137"/>
                  </a:lnTo>
                  <a:lnTo>
                    <a:pt x="5" y="142"/>
                  </a:lnTo>
                  <a:lnTo>
                    <a:pt x="8" y="147"/>
                  </a:lnTo>
                  <a:lnTo>
                    <a:pt x="11" y="158"/>
                  </a:lnTo>
                  <a:lnTo>
                    <a:pt x="17" y="167"/>
                  </a:lnTo>
                  <a:lnTo>
                    <a:pt x="22" y="175"/>
                  </a:lnTo>
                  <a:lnTo>
                    <a:pt x="31" y="183"/>
                  </a:lnTo>
                  <a:lnTo>
                    <a:pt x="38" y="188"/>
                  </a:lnTo>
                  <a:lnTo>
                    <a:pt x="47" y="195"/>
                  </a:lnTo>
                  <a:lnTo>
                    <a:pt x="55" y="200"/>
                  </a:lnTo>
                  <a:lnTo>
                    <a:pt x="64" y="206"/>
                  </a:lnTo>
                  <a:lnTo>
                    <a:pt x="69" y="206"/>
                  </a:lnTo>
                  <a:lnTo>
                    <a:pt x="74" y="208"/>
                  </a:lnTo>
                  <a:lnTo>
                    <a:pt x="80" y="211"/>
                  </a:lnTo>
                  <a:lnTo>
                    <a:pt x="84" y="212"/>
                  </a:lnTo>
                  <a:lnTo>
                    <a:pt x="90" y="212"/>
                  </a:lnTo>
                  <a:lnTo>
                    <a:pt x="95" y="213"/>
                  </a:lnTo>
                  <a:lnTo>
                    <a:pt x="100" y="213"/>
                  </a:lnTo>
                  <a:lnTo>
                    <a:pt x="108" y="213"/>
                  </a:lnTo>
                  <a:lnTo>
                    <a:pt x="108" y="213"/>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1" name="Freeform 23"/>
            <p:cNvSpPr>
              <a:spLocks/>
            </p:cNvSpPr>
            <p:nvPr/>
          </p:nvSpPr>
          <p:spPr bwMode="auto">
            <a:xfrm>
              <a:off x="6180138" y="3001591"/>
              <a:ext cx="87313" cy="85725"/>
            </a:xfrm>
            <a:custGeom>
              <a:avLst/>
              <a:gdLst>
                <a:gd name="T0" fmla="*/ 113 w 218"/>
                <a:gd name="T1" fmla="*/ 215 h 215"/>
                <a:gd name="T2" fmla="*/ 124 w 218"/>
                <a:gd name="T3" fmla="*/ 213 h 215"/>
                <a:gd name="T4" fmla="*/ 133 w 218"/>
                <a:gd name="T5" fmla="*/ 210 h 215"/>
                <a:gd name="T6" fmla="*/ 145 w 218"/>
                <a:gd name="T7" fmla="*/ 207 h 215"/>
                <a:gd name="T8" fmla="*/ 160 w 218"/>
                <a:gd name="T9" fmla="*/ 200 h 215"/>
                <a:gd name="T10" fmla="*/ 177 w 218"/>
                <a:gd name="T11" fmla="*/ 190 h 215"/>
                <a:gd name="T12" fmla="*/ 191 w 218"/>
                <a:gd name="T13" fmla="*/ 174 h 215"/>
                <a:gd name="T14" fmla="*/ 204 w 218"/>
                <a:gd name="T15" fmla="*/ 156 h 215"/>
                <a:gd name="T16" fmla="*/ 210 w 218"/>
                <a:gd name="T17" fmla="*/ 142 h 215"/>
                <a:gd name="T18" fmla="*/ 214 w 218"/>
                <a:gd name="T19" fmla="*/ 133 h 215"/>
                <a:gd name="T20" fmla="*/ 216 w 218"/>
                <a:gd name="T21" fmla="*/ 122 h 215"/>
                <a:gd name="T22" fmla="*/ 216 w 218"/>
                <a:gd name="T23" fmla="*/ 111 h 215"/>
                <a:gd name="T24" fmla="*/ 216 w 218"/>
                <a:gd name="T25" fmla="*/ 100 h 215"/>
                <a:gd name="T26" fmla="*/ 216 w 218"/>
                <a:gd name="T27" fmla="*/ 89 h 215"/>
                <a:gd name="T28" fmla="*/ 211 w 218"/>
                <a:gd name="T29" fmla="*/ 73 h 215"/>
                <a:gd name="T30" fmla="*/ 204 w 218"/>
                <a:gd name="T31" fmla="*/ 54 h 215"/>
                <a:gd name="T32" fmla="*/ 191 w 218"/>
                <a:gd name="T33" fmla="*/ 37 h 215"/>
                <a:gd name="T34" fmla="*/ 177 w 218"/>
                <a:gd name="T35" fmla="*/ 23 h 215"/>
                <a:gd name="T36" fmla="*/ 160 w 218"/>
                <a:gd name="T37" fmla="*/ 12 h 215"/>
                <a:gd name="T38" fmla="*/ 145 w 218"/>
                <a:gd name="T39" fmla="*/ 5 h 215"/>
                <a:gd name="T40" fmla="*/ 133 w 218"/>
                <a:gd name="T41" fmla="*/ 1 h 215"/>
                <a:gd name="T42" fmla="*/ 124 w 218"/>
                <a:gd name="T43" fmla="*/ 0 h 215"/>
                <a:gd name="T44" fmla="*/ 113 w 218"/>
                <a:gd name="T45" fmla="*/ 0 h 215"/>
                <a:gd name="T46" fmla="*/ 102 w 218"/>
                <a:gd name="T47" fmla="*/ 0 h 215"/>
                <a:gd name="T48" fmla="*/ 91 w 218"/>
                <a:gd name="T49" fmla="*/ 0 h 215"/>
                <a:gd name="T50" fmla="*/ 80 w 218"/>
                <a:gd name="T51" fmla="*/ 1 h 215"/>
                <a:gd name="T52" fmla="*/ 70 w 218"/>
                <a:gd name="T53" fmla="*/ 5 h 215"/>
                <a:gd name="T54" fmla="*/ 55 w 218"/>
                <a:gd name="T55" fmla="*/ 12 h 215"/>
                <a:gd name="T56" fmla="*/ 37 w 218"/>
                <a:gd name="T57" fmla="*/ 23 h 215"/>
                <a:gd name="T58" fmla="*/ 22 w 218"/>
                <a:gd name="T59" fmla="*/ 37 h 215"/>
                <a:gd name="T60" fmla="*/ 11 w 218"/>
                <a:gd name="T61" fmla="*/ 54 h 215"/>
                <a:gd name="T62" fmla="*/ 3 w 218"/>
                <a:gd name="T63" fmla="*/ 73 h 215"/>
                <a:gd name="T64" fmla="*/ 0 w 218"/>
                <a:gd name="T65" fmla="*/ 89 h 215"/>
                <a:gd name="T66" fmla="*/ 0 w 218"/>
                <a:gd name="T67" fmla="*/ 100 h 215"/>
                <a:gd name="T68" fmla="*/ 0 w 218"/>
                <a:gd name="T69" fmla="*/ 111 h 215"/>
                <a:gd name="T70" fmla="*/ 0 w 218"/>
                <a:gd name="T71" fmla="*/ 122 h 215"/>
                <a:gd name="T72" fmla="*/ 1 w 218"/>
                <a:gd name="T73" fmla="*/ 133 h 215"/>
                <a:gd name="T74" fmla="*/ 4 w 218"/>
                <a:gd name="T75" fmla="*/ 142 h 215"/>
                <a:gd name="T76" fmla="*/ 11 w 218"/>
                <a:gd name="T77" fmla="*/ 156 h 215"/>
                <a:gd name="T78" fmla="*/ 22 w 218"/>
                <a:gd name="T79" fmla="*/ 174 h 215"/>
                <a:gd name="T80" fmla="*/ 37 w 218"/>
                <a:gd name="T81" fmla="*/ 190 h 215"/>
                <a:gd name="T82" fmla="*/ 55 w 218"/>
                <a:gd name="T83" fmla="*/ 200 h 215"/>
                <a:gd name="T84" fmla="*/ 70 w 218"/>
                <a:gd name="T85" fmla="*/ 207 h 215"/>
                <a:gd name="T86" fmla="*/ 80 w 218"/>
                <a:gd name="T87" fmla="*/ 210 h 215"/>
                <a:gd name="T88" fmla="*/ 91 w 218"/>
                <a:gd name="T89" fmla="*/ 213 h 215"/>
                <a:gd name="T90" fmla="*/ 102 w 218"/>
                <a:gd name="T91" fmla="*/ 215 h 215"/>
                <a:gd name="T92" fmla="*/ 108 w 218"/>
                <a:gd name="T93"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8" h="215">
                  <a:moveTo>
                    <a:pt x="108" y="215"/>
                  </a:moveTo>
                  <a:lnTo>
                    <a:pt x="113" y="215"/>
                  </a:lnTo>
                  <a:lnTo>
                    <a:pt x="117" y="215"/>
                  </a:lnTo>
                  <a:lnTo>
                    <a:pt x="124" y="213"/>
                  </a:lnTo>
                  <a:lnTo>
                    <a:pt x="129" y="212"/>
                  </a:lnTo>
                  <a:lnTo>
                    <a:pt x="133" y="210"/>
                  </a:lnTo>
                  <a:lnTo>
                    <a:pt x="139" y="208"/>
                  </a:lnTo>
                  <a:lnTo>
                    <a:pt x="145" y="207"/>
                  </a:lnTo>
                  <a:lnTo>
                    <a:pt x="150" y="205"/>
                  </a:lnTo>
                  <a:lnTo>
                    <a:pt x="160" y="200"/>
                  </a:lnTo>
                  <a:lnTo>
                    <a:pt x="167" y="196"/>
                  </a:lnTo>
                  <a:lnTo>
                    <a:pt x="177" y="190"/>
                  </a:lnTo>
                  <a:lnTo>
                    <a:pt x="185" y="183"/>
                  </a:lnTo>
                  <a:lnTo>
                    <a:pt x="191" y="174"/>
                  </a:lnTo>
                  <a:lnTo>
                    <a:pt x="198" y="166"/>
                  </a:lnTo>
                  <a:lnTo>
                    <a:pt x="204" y="156"/>
                  </a:lnTo>
                  <a:lnTo>
                    <a:pt x="208" y="148"/>
                  </a:lnTo>
                  <a:lnTo>
                    <a:pt x="210" y="142"/>
                  </a:lnTo>
                  <a:lnTo>
                    <a:pt x="211" y="138"/>
                  </a:lnTo>
                  <a:lnTo>
                    <a:pt x="214" y="133"/>
                  </a:lnTo>
                  <a:lnTo>
                    <a:pt x="215" y="128"/>
                  </a:lnTo>
                  <a:lnTo>
                    <a:pt x="216" y="122"/>
                  </a:lnTo>
                  <a:lnTo>
                    <a:pt x="216" y="117"/>
                  </a:lnTo>
                  <a:lnTo>
                    <a:pt x="216" y="111"/>
                  </a:lnTo>
                  <a:lnTo>
                    <a:pt x="218" y="106"/>
                  </a:lnTo>
                  <a:lnTo>
                    <a:pt x="216" y="100"/>
                  </a:lnTo>
                  <a:lnTo>
                    <a:pt x="216" y="95"/>
                  </a:lnTo>
                  <a:lnTo>
                    <a:pt x="216" y="89"/>
                  </a:lnTo>
                  <a:lnTo>
                    <a:pt x="215" y="85"/>
                  </a:lnTo>
                  <a:lnTo>
                    <a:pt x="211" y="73"/>
                  </a:lnTo>
                  <a:lnTo>
                    <a:pt x="208" y="65"/>
                  </a:lnTo>
                  <a:lnTo>
                    <a:pt x="204" y="54"/>
                  </a:lnTo>
                  <a:lnTo>
                    <a:pt x="198" y="46"/>
                  </a:lnTo>
                  <a:lnTo>
                    <a:pt x="191" y="37"/>
                  </a:lnTo>
                  <a:lnTo>
                    <a:pt x="185" y="31"/>
                  </a:lnTo>
                  <a:lnTo>
                    <a:pt x="177" y="23"/>
                  </a:lnTo>
                  <a:lnTo>
                    <a:pt x="167" y="17"/>
                  </a:lnTo>
                  <a:lnTo>
                    <a:pt x="160" y="12"/>
                  </a:lnTo>
                  <a:lnTo>
                    <a:pt x="150" y="8"/>
                  </a:lnTo>
                  <a:lnTo>
                    <a:pt x="145" y="5"/>
                  </a:lnTo>
                  <a:lnTo>
                    <a:pt x="139" y="4"/>
                  </a:lnTo>
                  <a:lnTo>
                    <a:pt x="133" y="1"/>
                  </a:lnTo>
                  <a:lnTo>
                    <a:pt x="129" y="1"/>
                  </a:lnTo>
                  <a:lnTo>
                    <a:pt x="124" y="0"/>
                  </a:lnTo>
                  <a:lnTo>
                    <a:pt x="117" y="0"/>
                  </a:lnTo>
                  <a:lnTo>
                    <a:pt x="113" y="0"/>
                  </a:lnTo>
                  <a:lnTo>
                    <a:pt x="108" y="0"/>
                  </a:lnTo>
                  <a:lnTo>
                    <a:pt x="102" y="0"/>
                  </a:lnTo>
                  <a:lnTo>
                    <a:pt x="96" y="0"/>
                  </a:lnTo>
                  <a:lnTo>
                    <a:pt x="91" y="0"/>
                  </a:lnTo>
                  <a:lnTo>
                    <a:pt x="85" y="1"/>
                  </a:lnTo>
                  <a:lnTo>
                    <a:pt x="80" y="1"/>
                  </a:lnTo>
                  <a:lnTo>
                    <a:pt x="73" y="4"/>
                  </a:lnTo>
                  <a:lnTo>
                    <a:pt x="70" y="5"/>
                  </a:lnTo>
                  <a:lnTo>
                    <a:pt x="65" y="8"/>
                  </a:lnTo>
                  <a:lnTo>
                    <a:pt x="55" y="12"/>
                  </a:lnTo>
                  <a:lnTo>
                    <a:pt x="45" y="17"/>
                  </a:lnTo>
                  <a:lnTo>
                    <a:pt x="37" y="23"/>
                  </a:lnTo>
                  <a:lnTo>
                    <a:pt x="31" y="31"/>
                  </a:lnTo>
                  <a:lnTo>
                    <a:pt x="22" y="37"/>
                  </a:lnTo>
                  <a:lnTo>
                    <a:pt x="17" y="46"/>
                  </a:lnTo>
                  <a:lnTo>
                    <a:pt x="11" y="54"/>
                  </a:lnTo>
                  <a:lnTo>
                    <a:pt x="8" y="65"/>
                  </a:lnTo>
                  <a:lnTo>
                    <a:pt x="3" y="73"/>
                  </a:lnTo>
                  <a:lnTo>
                    <a:pt x="1" y="85"/>
                  </a:lnTo>
                  <a:lnTo>
                    <a:pt x="0" y="89"/>
                  </a:lnTo>
                  <a:lnTo>
                    <a:pt x="0" y="95"/>
                  </a:lnTo>
                  <a:lnTo>
                    <a:pt x="0" y="100"/>
                  </a:lnTo>
                  <a:lnTo>
                    <a:pt x="0" y="106"/>
                  </a:lnTo>
                  <a:lnTo>
                    <a:pt x="0" y="111"/>
                  </a:lnTo>
                  <a:lnTo>
                    <a:pt x="0" y="117"/>
                  </a:lnTo>
                  <a:lnTo>
                    <a:pt x="0" y="122"/>
                  </a:lnTo>
                  <a:lnTo>
                    <a:pt x="1" y="128"/>
                  </a:lnTo>
                  <a:lnTo>
                    <a:pt x="1" y="133"/>
                  </a:lnTo>
                  <a:lnTo>
                    <a:pt x="3" y="138"/>
                  </a:lnTo>
                  <a:lnTo>
                    <a:pt x="4" y="142"/>
                  </a:lnTo>
                  <a:lnTo>
                    <a:pt x="8" y="148"/>
                  </a:lnTo>
                  <a:lnTo>
                    <a:pt x="11" y="156"/>
                  </a:lnTo>
                  <a:lnTo>
                    <a:pt x="17" y="166"/>
                  </a:lnTo>
                  <a:lnTo>
                    <a:pt x="22" y="174"/>
                  </a:lnTo>
                  <a:lnTo>
                    <a:pt x="31" y="183"/>
                  </a:lnTo>
                  <a:lnTo>
                    <a:pt x="37" y="190"/>
                  </a:lnTo>
                  <a:lnTo>
                    <a:pt x="45" y="196"/>
                  </a:lnTo>
                  <a:lnTo>
                    <a:pt x="55" y="200"/>
                  </a:lnTo>
                  <a:lnTo>
                    <a:pt x="65" y="205"/>
                  </a:lnTo>
                  <a:lnTo>
                    <a:pt x="70" y="207"/>
                  </a:lnTo>
                  <a:lnTo>
                    <a:pt x="73" y="208"/>
                  </a:lnTo>
                  <a:lnTo>
                    <a:pt x="80" y="210"/>
                  </a:lnTo>
                  <a:lnTo>
                    <a:pt x="85" y="212"/>
                  </a:lnTo>
                  <a:lnTo>
                    <a:pt x="91" y="213"/>
                  </a:lnTo>
                  <a:lnTo>
                    <a:pt x="96" y="215"/>
                  </a:lnTo>
                  <a:lnTo>
                    <a:pt x="102" y="215"/>
                  </a:lnTo>
                  <a:lnTo>
                    <a:pt x="108" y="215"/>
                  </a:lnTo>
                  <a:lnTo>
                    <a:pt x="108" y="215"/>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2" name="Freeform 24"/>
            <p:cNvSpPr>
              <a:spLocks/>
            </p:cNvSpPr>
            <p:nvPr/>
          </p:nvSpPr>
          <p:spPr bwMode="auto">
            <a:xfrm>
              <a:off x="6089651" y="3001591"/>
              <a:ext cx="69850" cy="61913"/>
            </a:xfrm>
            <a:custGeom>
              <a:avLst/>
              <a:gdLst>
                <a:gd name="T0" fmla="*/ 158 w 176"/>
                <a:gd name="T1" fmla="*/ 150 h 156"/>
                <a:gd name="T2" fmla="*/ 150 w 176"/>
                <a:gd name="T3" fmla="*/ 139 h 156"/>
                <a:gd name="T4" fmla="*/ 139 w 176"/>
                <a:gd name="T5" fmla="*/ 128 h 156"/>
                <a:gd name="T6" fmla="*/ 130 w 176"/>
                <a:gd name="T7" fmla="*/ 117 h 156"/>
                <a:gd name="T8" fmla="*/ 119 w 176"/>
                <a:gd name="T9" fmla="*/ 106 h 156"/>
                <a:gd name="T10" fmla="*/ 110 w 176"/>
                <a:gd name="T11" fmla="*/ 97 h 156"/>
                <a:gd name="T12" fmla="*/ 97 w 176"/>
                <a:gd name="T13" fmla="*/ 87 h 156"/>
                <a:gd name="T14" fmla="*/ 87 w 176"/>
                <a:gd name="T15" fmla="*/ 79 h 156"/>
                <a:gd name="T16" fmla="*/ 77 w 176"/>
                <a:gd name="T17" fmla="*/ 70 h 156"/>
                <a:gd name="T18" fmla="*/ 65 w 176"/>
                <a:gd name="T19" fmla="*/ 62 h 156"/>
                <a:gd name="T20" fmla="*/ 54 w 176"/>
                <a:gd name="T21" fmla="*/ 54 h 156"/>
                <a:gd name="T22" fmla="*/ 44 w 176"/>
                <a:gd name="T23" fmla="*/ 48 h 156"/>
                <a:gd name="T24" fmla="*/ 34 w 176"/>
                <a:gd name="T25" fmla="*/ 40 h 156"/>
                <a:gd name="T26" fmla="*/ 23 w 176"/>
                <a:gd name="T27" fmla="*/ 34 h 156"/>
                <a:gd name="T28" fmla="*/ 8 w 176"/>
                <a:gd name="T29" fmla="*/ 26 h 156"/>
                <a:gd name="T30" fmla="*/ 5 w 176"/>
                <a:gd name="T31" fmla="*/ 17 h 156"/>
                <a:gd name="T32" fmla="*/ 21 w 176"/>
                <a:gd name="T33" fmla="*/ 8 h 156"/>
                <a:gd name="T34" fmla="*/ 37 w 176"/>
                <a:gd name="T35" fmla="*/ 3 h 156"/>
                <a:gd name="T36" fmla="*/ 56 w 176"/>
                <a:gd name="T37" fmla="*/ 0 h 156"/>
                <a:gd name="T38" fmla="*/ 71 w 176"/>
                <a:gd name="T39" fmla="*/ 0 h 156"/>
                <a:gd name="T40" fmla="*/ 82 w 176"/>
                <a:gd name="T41" fmla="*/ 0 h 156"/>
                <a:gd name="T42" fmla="*/ 93 w 176"/>
                <a:gd name="T43" fmla="*/ 1 h 156"/>
                <a:gd name="T44" fmla="*/ 103 w 176"/>
                <a:gd name="T45" fmla="*/ 5 h 156"/>
                <a:gd name="T46" fmla="*/ 118 w 176"/>
                <a:gd name="T47" fmla="*/ 12 h 156"/>
                <a:gd name="T48" fmla="*/ 136 w 176"/>
                <a:gd name="T49" fmla="*/ 23 h 156"/>
                <a:gd name="T50" fmla="*/ 150 w 176"/>
                <a:gd name="T51" fmla="*/ 37 h 156"/>
                <a:gd name="T52" fmla="*/ 163 w 176"/>
                <a:gd name="T53" fmla="*/ 54 h 156"/>
                <a:gd name="T54" fmla="*/ 171 w 176"/>
                <a:gd name="T55" fmla="*/ 73 h 156"/>
                <a:gd name="T56" fmla="*/ 175 w 176"/>
                <a:gd name="T57" fmla="*/ 89 h 156"/>
                <a:gd name="T58" fmla="*/ 176 w 176"/>
                <a:gd name="T59" fmla="*/ 100 h 156"/>
                <a:gd name="T60" fmla="*/ 176 w 176"/>
                <a:gd name="T61" fmla="*/ 113 h 156"/>
                <a:gd name="T62" fmla="*/ 174 w 176"/>
                <a:gd name="T63" fmla="*/ 125 h 156"/>
                <a:gd name="T64" fmla="*/ 171 w 176"/>
                <a:gd name="T65" fmla="*/ 138 h 156"/>
                <a:gd name="T66" fmla="*/ 166 w 176"/>
                <a:gd name="T67" fmla="*/ 150 h 156"/>
                <a:gd name="T68" fmla="*/ 164 w 176"/>
                <a:gd name="T69" fmla="*/ 156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6" h="156">
                  <a:moveTo>
                    <a:pt x="164" y="156"/>
                  </a:moveTo>
                  <a:lnTo>
                    <a:pt x="158" y="150"/>
                  </a:lnTo>
                  <a:lnTo>
                    <a:pt x="155" y="144"/>
                  </a:lnTo>
                  <a:lnTo>
                    <a:pt x="150" y="139"/>
                  </a:lnTo>
                  <a:lnTo>
                    <a:pt x="146" y="133"/>
                  </a:lnTo>
                  <a:lnTo>
                    <a:pt x="139" y="128"/>
                  </a:lnTo>
                  <a:lnTo>
                    <a:pt x="135" y="122"/>
                  </a:lnTo>
                  <a:lnTo>
                    <a:pt x="130" y="117"/>
                  </a:lnTo>
                  <a:lnTo>
                    <a:pt x="125" y="113"/>
                  </a:lnTo>
                  <a:lnTo>
                    <a:pt x="119" y="106"/>
                  </a:lnTo>
                  <a:lnTo>
                    <a:pt x="114" y="102"/>
                  </a:lnTo>
                  <a:lnTo>
                    <a:pt x="110" y="97"/>
                  </a:lnTo>
                  <a:lnTo>
                    <a:pt x="103" y="93"/>
                  </a:lnTo>
                  <a:lnTo>
                    <a:pt x="97" y="87"/>
                  </a:lnTo>
                  <a:lnTo>
                    <a:pt x="93" y="85"/>
                  </a:lnTo>
                  <a:lnTo>
                    <a:pt x="87" y="79"/>
                  </a:lnTo>
                  <a:lnTo>
                    <a:pt x="82" y="74"/>
                  </a:lnTo>
                  <a:lnTo>
                    <a:pt x="77" y="70"/>
                  </a:lnTo>
                  <a:lnTo>
                    <a:pt x="71" y="66"/>
                  </a:lnTo>
                  <a:lnTo>
                    <a:pt x="65" y="62"/>
                  </a:lnTo>
                  <a:lnTo>
                    <a:pt x="61" y="57"/>
                  </a:lnTo>
                  <a:lnTo>
                    <a:pt x="54" y="54"/>
                  </a:lnTo>
                  <a:lnTo>
                    <a:pt x="50" y="52"/>
                  </a:lnTo>
                  <a:lnTo>
                    <a:pt x="44" y="48"/>
                  </a:lnTo>
                  <a:lnTo>
                    <a:pt x="38" y="45"/>
                  </a:lnTo>
                  <a:lnTo>
                    <a:pt x="34" y="40"/>
                  </a:lnTo>
                  <a:lnTo>
                    <a:pt x="28" y="38"/>
                  </a:lnTo>
                  <a:lnTo>
                    <a:pt x="23" y="34"/>
                  </a:lnTo>
                  <a:lnTo>
                    <a:pt x="18" y="32"/>
                  </a:lnTo>
                  <a:lnTo>
                    <a:pt x="8" y="26"/>
                  </a:lnTo>
                  <a:lnTo>
                    <a:pt x="0" y="21"/>
                  </a:lnTo>
                  <a:lnTo>
                    <a:pt x="5" y="17"/>
                  </a:lnTo>
                  <a:lnTo>
                    <a:pt x="12" y="12"/>
                  </a:lnTo>
                  <a:lnTo>
                    <a:pt x="21" y="8"/>
                  </a:lnTo>
                  <a:lnTo>
                    <a:pt x="29" y="5"/>
                  </a:lnTo>
                  <a:lnTo>
                    <a:pt x="37" y="3"/>
                  </a:lnTo>
                  <a:lnTo>
                    <a:pt x="48" y="1"/>
                  </a:lnTo>
                  <a:lnTo>
                    <a:pt x="56" y="0"/>
                  </a:lnTo>
                  <a:lnTo>
                    <a:pt x="67" y="0"/>
                  </a:lnTo>
                  <a:lnTo>
                    <a:pt x="71" y="0"/>
                  </a:lnTo>
                  <a:lnTo>
                    <a:pt x="77" y="0"/>
                  </a:lnTo>
                  <a:lnTo>
                    <a:pt x="82" y="0"/>
                  </a:lnTo>
                  <a:lnTo>
                    <a:pt x="87" y="1"/>
                  </a:lnTo>
                  <a:lnTo>
                    <a:pt x="93" y="1"/>
                  </a:lnTo>
                  <a:lnTo>
                    <a:pt x="97" y="4"/>
                  </a:lnTo>
                  <a:lnTo>
                    <a:pt x="103" y="5"/>
                  </a:lnTo>
                  <a:lnTo>
                    <a:pt x="110" y="8"/>
                  </a:lnTo>
                  <a:lnTo>
                    <a:pt x="118" y="12"/>
                  </a:lnTo>
                  <a:lnTo>
                    <a:pt x="128" y="17"/>
                  </a:lnTo>
                  <a:lnTo>
                    <a:pt x="136" y="23"/>
                  </a:lnTo>
                  <a:lnTo>
                    <a:pt x="144" y="31"/>
                  </a:lnTo>
                  <a:lnTo>
                    <a:pt x="150" y="37"/>
                  </a:lnTo>
                  <a:lnTo>
                    <a:pt x="156" y="46"/>
                  </a:lnTo>
                  <a:lnTo>
                    <a:pt x="163" y="54"/>
                  </a:lnTo>
                  <a:lnTo>
                    <a:pt x="167" y="65"/>
                  </a:lnTo>
                  <a:lnTo>
                    <a:pt x="171" y="73"/>
                  </a:lnTo>
                  <a:lnTo>
                    <a:pt x="174" y="85"/>
                  </a:lnTo>
                  <a:lnTo>
                    <a:pt x="175" y="89"/>
                  </a:lnTo>
                  <a:lnTo>
                    <a:pt x="176" y="95"/>
                  </a:lnTo>
                  <a:lnTo>
                    <a:pt x="176" y="100"/>
                  </a:lnTo>
                  <a:lnTo>
                    <a:pt x="176" y="106"/>
                  </a:lnTo>
                  <a:lnTo>
                    <a:pt x="176" y="113"/>
                  </a:lnTo>
                  <a:lnTo>
                    <a:pt x="175" y="119"/>
                  </a:lnTo>
                  <a:lnTo>
                    <a:pt x="174" y="125"/>
                  </a:lnTo>
                  <a:lnTo>
                    <a:pt x="174" y="131"/>
                  </a:lnTo>
                  <a:lnTo>
                    <a:pt x="171" y="138"/>
                  </a:lnTo>
                  <a:lnTo>
                    <a:pt x="169" y="144"/>
                  </a:lnTo>
                  <a:lnTo>
                    <a:pt x="166" y="150"/>
                  </a:lnTo>
                  <a:lnTo>
                    <a:pt x="164" y="156"/>
                  </a:lnTo>
                  <a:lnTo>
                    <a:pt x="164" y="15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3" name="Freeform 25"/>
            <p:cNvSpPr>
              <a:spLocks/>
            </p:cNvSpPr>
            <p:nvPr/>
          </p:nvSpPr>
          <p:spPr bwMode="auto">
            <a:xfrm>
              <a:off x="5892801" y="2904753"/>
              <a:ext cx="85725" cy="85725"/>
            </a:xfrm>
            <a:custGeom>
              <a:avLst/>
              <a:gdLst>
                <a:gd name="T0" fmla="*/ 113 w 218"/>
                <a:gd name="T1" fmla="*/ 215 h 216"/>
                <a:gd name="T2" fmla="*/ 124 w 218"/>
                <a:gd name="T3" fmla="*/ 215 h 216"/>
                <a:gd name="T4" fmla="*/ 135 w 218"/>
                <a:gd name="T5" fmla="*/ 212 h 216"/>
                <a:gd name="T6" fmla="*/ 147 w 218"/>
                <a:gd name="T7" fmla="*/ 207 h 216"/>
                <a:gd name="T8" fmla="*/ 160 w 218"/>
                <a:gd name="T9" fmla="*/ 200 h 216"/>
                <a:gd name="T10" fmla="*/ 177 w 218"/>
                <a:gd name="T11" fmla="*/ 190 h 216"/>
                <a:gd name="T12" fmla="*/ 192 w 218"/>
                <a:gd name="T13" fmla="*/ 176 h 216"/>
                <a:gd name="T14" fmla="*/ 204 w 218"/>
                <a:gd name="T15" fmla="*/ 159 h 216"/>
                <a:gd name="T16" fmla="*/ 210 w 218"/>
                <a:gd name="T17" fmla="*/ 144 h 216"/>
                <a:gd name="T18" fmla="*/ 213 w 218"/>
                <a:gd name="T19" fmla="*/ 135 h 216"/>
                <a:gd name="T20" fmla="*/ 217 w 218"/>
                <a:gd name="T21" fmla="*/ 123 h 216"/>
                <a:gd name="T22" fmla="*/ 218 w 218"/>
                <a:gd name="T23" fmla="*/ 113 h 216"/>
                <a:gd name="T24" fmla="*/ 218 w 218"/>
                <a:gd name="T25" fmla="*/ 102 h 216"/>
                <a:gd name="T26" fmla="*/ 217 w 218"/>
                <a:gd name="T27" fmla="*/ 91 h 216"/>
                <a:gd name="T28" fmla="*/ 213 w 218"/>
                <a:gd name="T29" fmla="*/ 80 h 216"/>
                <a:gd name="T30" fmla="*/ 210 w 218"/>
                <a:gd name="T31" fmla="*/ 70 h 216"/>
                <a:gd name="T32" fmla="*/ 204 w 218"/>
                <a:gd name="T33" fmla="*/ 57 h 216"/>
                <a:gd name="T34" fmla="*/ 192 w 218"/>
                <a:gd name="T35" fmla="*/ 40 h 216"/>
                <a:gd name="T36" fmla="*/ 177 w 218"/>
                <a:gd name="T37" fmla="*/ 24 h 216"/>
                <a:gd name="T38" fmla="*/ 160 w 218"/>
                <a:gd name="T39" fmla="*/ 12 h 216"/>
                <a:gd name="T40" fmla="*/ 147 w 218"/>
                <a:gd name="T41" fmla="*/ 6 h 216"/>
                <a:gd name="T42" fmla="*/ 135 w 218"/>
                <a:gd name="T43" fmla="*/ 1 h 216"/>
                <a:gd name="T44" fmla="*/ 124 w 218"/>
                <a:gd name="T45" fmla="*/ 0 h 216"/>
                <a:gd name="T46" fmla="*/ 113 w 218"/>
                <a:gd name="T47" fmla="*/ 0 h 216"/>
                <a:gd name="T48" fmla="*/ 102 w 218"/>
                <a:gd name="T49" fmla="*/ 0 h 216"/>
                <a:gd name="T50" fmla="*/ 91 w 218"/>
                <a:gd name="T51" fmla="*/ 0 h 216"/>
                <a:gd name="T52" fmla="*/ 80 w 218"/>
                <a:gd name="T53" fmla="*/ 1 h 216"/>
                <a:gd name="T54" fmla="*/ 71 w 218"/>
                <a:gd name="T55" fmla="*/ 6 h 216"/>
                <a:gd name="T56" fmla="*/ 57 w 218"/>
                <a:gd name="T57" fmla="*/ 12 h 216"/>
                <a:gd name="T58" fmla="*/ 39 w 218"/>
                <a:gd name="T59" fmla="*/ 24 h 216"/>
                <a:gd name="T60" fmla="*/ 23 w 218"/>
                <a:gd name="T61" fmla="*/ 40 h 216"/>
                <a:gd name="T62" fmla="*/ 13 w 218"/>
                <a:gd name="T63" fmla="*/ 57 h 216"/>
                <a:gd name="T64" fmla="*/ 6 w 218"/>
                <a:gd name="T65" fmla="*/ 70 h 216"/>
                <a:gd name="T66" fmla="*/ 1 w 218"/>
                <a:gd name="T67" fmla="*/ 80 h 216"/>
                <a:gd name="T68" fmla="*/ 0 w 218"/>
                <a:gd name="T69" fmla="*/ 91 h 216"/>
                <a:gd name="T70" fmla="*/ 0 w 218"/>
                <a:gd name="T71" fmla="*/ 102 h 216"/>
                <a:gd name="T72" fmla="*/ 0 w 218"/>
                <a:gd name="T73" fmla="*/ 113 h 216"/>
                <a:gd name="T74" fmla="*/ 0 w 218"/>
                <a:gd name="T75" fmla="*/ 123 h 216"/>
                <a:gd name="T76" fmla="*/ 1 w 218"/>
                <a:gd name="T77" fmla="*/ 135 h 216"/>
                <a:gd name="T78" fmla="*/ 6 w 218"/>
                <a:gd name="T79" fmla="*/ 144 h 216"/>
                <a:gd name="T80" fmla="*/ 13 w 218"/>
                <a:gd name="T81" fmla="*/ 159 h 216"/>
                <a:gd name="T82" fmla="*/ 23 w 218"/>
                <a:gd name="T83" fmla="*/ 176 h 216"/>
                <a:gd name="T84" fmla="*/ 39 w 218"/>
                <a:gd name="T85" fmla="*/ 190 h 216"/>
                <a:gd name="T86" fmla="*/ 57 w 218"/>
                <a:gd name="T87" fmla="*/ 200 h 216"/>
                <a:gd name="T88" fmla="*/ 71 w 218"/>
                <a:gd name="T89" fmla="*/ 207 h 216"/>
                <a:gd name="T90" fmla="*/ 80 w 218"/>
                <a:gd name="T91" fmla="*/ 212 h 216"/>
                <a:gd name="T92" fmla="*/ 91 w 218"/>
                <a:gd name="T93" fmla="*/ 215 h 216"/>
                <a:gd name="T94" fmla="*/ 102 w 218"/>
                <a:gd name="T95" fmla="*/ 215 h 216"/>
                <a:gd name="T96" fmla="*/ 108 w 218"/>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6">
                  <a:moveTo>
                    <a:pt x="108" y="216"/>
                  </a:moveTo>
                  <a:lnTo>
                    <a:pt x="113" y="215"/>
                  </a:lnTo>
                  <a:lnTo>
                    <a:pt x="119" y="215"/>
                  </a:lnTo>
                  <a:lnTo>
                    <a:pt x="124" y="215"/>
                  </a:lnTo>
                  <a:lnTo>
                    <a:pt x="131" y="213"/>
                  </a:lnTo>
                  <a:lnTo>
                    <a:pt x="135" y="212"/>
                  </a:lnTo>
                  <a:lnTo>
                    <a:pt x="140" y="211"/>
                  </a:lnTo>
                  <a:lnTo>
                    <a:pt x="147" y="207"/>
                  </a:lnTo>
                  <a:lnTo>
                    <a:pt x="151" y="207"/>
                  </a:lnTo>
                  <a:lnTo>
                    <a:pt x="160" y="200"/>
                  </a:lnTo>
                  <a:lnTo>
                    <a:pt x="169" y="196"/>
                  </a:lnTo>
                  <a:lnTo>
                    <a:pt x="177" y="190"/>
                  </a:lnTo>
                  <a:lnTo>
                    <a:pt x="185" y="183"/>
                  </a:lnTo>
                  <a:lnTo>
                    <a:pt x="192" y="176"/>
                  </a:lnTo>
                  <a:lnTo>
                    <a:pt x="198" y="168"/>
                  </a:lnTo>
                  <a:lnTo>
                    <a:pt x="204" y="159"/>
                  </a:lnTo>
                  <a:lnTo>
                    <a:pt x="209" y="151"/>
                  </a:lnTo>
                  <a:lnTo>
                    <a:pt x="210" y="144"/>
                  </a:lnTo>
                  <a:lnTo>
                    <a:pt x="212" y="139"/>
                  </a:lnTo>
                  <a:lnTo>
                    <a:pt x="213" y="135"/>
                  </a:lnTo>
                  <a:lnTo>
                    <a:pt x="216" y="130"/>
                  </a:lnTo>
                  <a:lnTo>
                    <a:pt x="217" y="123"/>
                  </a:lnTo>
                  <a:lnTo>
                    <a:pt x="218" y="119"/>
                  </a:lnTo>
                  <a:lnTo>
                    <a:pt x="218" y="113"/>
                  </a:lnTo>
                  <a:lnTo>
                    <a:pt x="218" y="109"/>
                  </a:lnTo>
                  <a:lnTo>
                    <a:pt x="218" y="102"/>
                  </a:lnTo>
                  <a:lnTo>
                    <a:pt x="218" y="97"/>
                  </a:lnTo>
                  <a:lnTo>
                    <a:pt x="217" y="91"/>
                  </a:lnTo>
                  <a:lnTo>
                    <a:pt x="216" y="86"/>
                  </a:lnTo>
                  <a:lnTo>
                    <a:pt x="213" y="80"/>
                  </a:lnTo>
                  <a:lnTo>
                    <a:pt x="212" y="75"/>
                  </a:lnTo>
                  <a:lnTo>
                    <a:pt x="210" y="70"/>
                  </a:lnTo>
                  <a:lnTo>
                    <a:pt x="209" y="66"/>
                  </a:lnTo>
                  <a:lnTo>
                    <a:pt x="204" y="57"/>
                  </a:lnTo>
                  <a:lnTo>
                    <a:pt x="198" y="47"/>
                  </a:lnTo>
                  <a:lnTo>
                    <a:pt x="192" y="40"/>
                  </a:lnTo>
                  <a:lnTo>
                    <a:pt x="185" y="32"/>
                  </a:lnTo>
                  <a:lnTo>
                    <a:pt x="177" y="24"/>
                  </a:lnTo>
                  <a:lnTo>
                    <a:pt x="169" y="17"/>
                  </a:lnTo>
                  <a:lnTo>
                    <a:pt x="160" y="12"/>
                  </a:lnTo>
                  <a:lnTo>
                    <a:pt x="151" y="8"/>
                  </a:lnTo>
                  <a:lnTo>
                    <a:pt x="147" y="6"/>
                  </a:lnTo>
                  <a:lnTo>
                    <a:pt x="140" y="3"/>
                  </a:lnTo>
                  <a:lnTo>
                    <a:pt x="135" y="1"/>
                  </a:lnTo>
                  <a:lnTo>
                    <a:pt x="131" y="1"/>
                  </a:lnTo>
                  <a:lnTo>
                    <a:pt x="124" y="0"/>
                  </a:lnTo>
                  <a:lnTo>
                    <a:pt x="119" y="0"/>
                  </a:lnTo>
                  <a:lnTo>
                    <a:pt x="113" y="0"/>
                  </a:lnTo>
                  <a:lnTo>
                    <a:pt x="108" y="0"/>
                  </a:lnTo>
                  <a:lnTo>
                    <a:pt x="102" y="0"/>
                  </a:lnTo>
                  <a:lnTo>
                    <a:pt x="98" y="0"/>
                  </a:lnTo>
                  <a:lnTo>
                    <a:pt x="91" y="0"/>
                  </a:lnTo>
                  <a:lnTo>
                    <a:pt x="86" y="1"/>
                  </a:lnTo>
                  <a:lnTo>
                    <a:pt x="80" y="1"/>
                  </a:lnTo>
                  <a:lnTo>
                    <a:pt x="75" y="3"/>
                  </a:lnTo>
                  <a:lnTo>
                    <a:pt x="71" y="6"/>
                  </a:lnTo>
                  <a:lnTo>
                    <a:pt x="66" y="8"/>
                  </a:lnTo>
                  <a:lnTo>
                    <a:pt x="57" y="12"/>
                  </a:lnTo>
                  <a:lnTo>
                    <a:pt x="47" y="17"/>
                  </a:lnTo>
                  <a:lnTo>
                    <a:pt x="39" y="24"/>
                  </a:lnTo>
                  <a:lnTo>
                    <a:pt x="31" y="32"/>
                  </a:lnTo>
                  <a:lnTo>
                    <a:pt x="23" y="40"/>
                  </a:lnTo>
                  <a:lnTo>
                    <a:pt x="17" y="47"/>
                  </a:lnTo>
                  <a:lnTo>
                    <a:pt x="13" y="57"/>
                  </a:lnTo>
                  <a:lnTo>
                    <a:pt x="8" y="66"/>
                  </a:lnTo>
                  <a:lnTo>
                    <a:pt x="6" y="70"/>
                  </a:lnTo>
                  <a:lnTo>
                    <a:pt x="3" y="75"/>
                  </a:lnTo>
                  <a:lnTo>
                    <a:pt x="1" y="80"/>
                  </a:lnTo>
                  <a:lnTo>
                    <a:pt x="1" y="86"/>
                  </a:lnTo>
                  <a:lnTo>
                    <a:pt x="0" y="91"/>
                  </a:lnTo>
                  <a:lnTo>
                    <a:pt x="0" y="97"/>
                  </a:lnTo>
                  <a:lnTo>
                    <a:pt x="0" y="102"/>
                  </a:lnTo>
                  <a:lnTo>
                    <a:pt x="0" y="109"/>
                  </a:lnTo>
                  <a:lnTo>
                    <a:pt x="0" y="113"/>
                  </a:lnTo>
                  <a:lnTo>
                    <a:pt x="0" y="119"/>
                  </a:lnTo>
                  <a:lnTo>
                    <a:pt x="0" y="123"/>
                  </a:lnTo>
                  <a:lnTo>
                    <a:pt x="1" y="130"/>
                  </a:lnTo>
                  <a:lnTo>
                    <a:pt x="1" y="135"/>
                  </a:lnTo>
                  <a:lnTo>
                    <a:pt x="3" y="139"/>
                  </a:lnTo>
                  <a:lnTo>
                    <a:pt x="6" y="144"/>
                  </a:lnTo>
                  <a:lnTo>
                    <a:pt x="8" y="151"/>
                  </a:lnTo>
                  <a:lnTo>
                    <a:pt x="13" y="159"/>
                  </a:lnTo>
                  <a:lnTo>
                    <a:pt x="17" y="168"/>
                  </a:lnTo>
                  <a:lnTo>
                    <a:pt x="23" y="176"/>
                  </a:lnTo>
                  <a:lnTo>
                    <a:pt x="31" y="183"/>
                  </a:lnTo>
                  <a:lnTo>
                    <a:pt x="39" y="190"/>
                  </a:lnTo>
                  <a:lnTo>
                    <a:pt x="47" y="196"/>
                  </a:lnTo>
                  <a:lnTo>
                    <a:pt x="57" y="200"/>
                  </a:lnTo>
                  <a:lnTo>
                    <a:pt x="66" y="207"/>
                  </a:lnTo>
                  <a:lnTo>
                    <a:pt x="71" y="207"/>
                  </a:lnTo>
                  <a:lnTo>
                    <a:pt x="75" y="211"/>
                  </a:lnTo>
                  <a:lnTo>
                    <a:pt x="80" y="212"/>
                  </a:lnTo>
                  <a:lnTo>
                    <a:pt x="86" y="213"/>
                  </a:lnTo>
                  <a:lnTo>
                    <a:pt x="91" y="215"/>
                  </a:lnTo>
                  <a:lnTo>
                    <a:pt x="98" y="215"/>
                  </a:lnTo>
                  <a:lnTo>
                    <a:pt x="102" y="215"/>
                  </a:lnTo>
                  <a:lnTo>
                    <a:pt x="108" y="216"/>
                  </a:lnTo>
                  <a:lnTo>
                    <a:pt x="108"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baseline="-25000" dirty="0">
                <a:solidFill>
                  <a:srgbClr val="172982"/>
                </a:solidFill>
              </a:endParaRPr>
            </a:p>
          </p:txBody>
        </p:sp>
        <p:sp>
          <p:nvSpPr>
            <p:cNvPr id="54" name="Freeform 26"/>
            <p:cNvSpPr>
              <a:spLocks/>
            </p:cNvSpPr>
            <p:nvPr/>
          </p:nvSpPr>
          <p:spPr bwMode="auto">
            <a:xfrm>
              <a:off x="6511926" y="3442916"/>
              <a:ext cx="85725" cy="85725"/>
            </a:xfrm>
            <a:custGeom>
              <a:avLst/>
              <a:gdLst>
                <a:gd name="T0" fmla="*/ 114 w 219"/>
                <a:gd name="T1" fmla="*/ 216 h 216"/>
                <a:gd name="T2" fmla="*/ 124 w 219"/>
                <a:gd name="T3" fmla="*/ 214 h 216"/>
                <a:gd name="T4" fmla="*/ 135 w 219"/>
                <a:gd name="T5" fmla="*/ 211 h 216"/>
                <a:gd name="T6" fmla="*/ 147 w 219"/>
                <a:gd name="T7" fmla="*/ 208 h 216"/>
                <a:gd name="T8" fmla="*/ 160 w 219"/>
                <a:gd name="T9" fmla="*/ 201 h 216"/>
                <a:gd name="T10" fmla="*/ 177 w 219"/>
                <a:gd name="T11" fmla="*/ 191 h 216"/>
                <a:gd name="T12" fmla="*/ 192 w 219"/>
                <a:gd name="T13" fmla="*/ 175 h 216"/>
                <a:gd name="T14" fmla="*/ 204 w 219"/>
                <a:gd name="T15" fmla="*/ 158 h 216"/>
                <a:gd name="T16" fmla="*/ 211 w 219"/>
                <a:gd name="T17" fmla="*/ 143 h 216"/>
                <a:gd name="T18" fmla="*/ 214 w 219"/>
                <a:gd name="T19" fmla="*/ 132 h 216"/>
                <a:gd name="T20" fmla="*/ 217 w 219"/>
                <a:gd name="T21" fmla="*/ 123 h 216"/>
                <a:gd name="T22" fmla="*/ 219 w 219"/>
                <a:gd name="T23" fmla="*/ 112 h 216"/>
                <a:gd name="T24" fmla="*/ 219 w 219"/>
                <a:gd name="T25" fmla="*/ 101 h 216"/>
                <a:gd name="T26" fmla="*/ 217 w 219"/>
                <a:gd name="T27" fmla="*/ 90 h 216"/>
                <a:gd name="T28" fmla="*/ 214 w 219"/>
                <a:gd name="T29" fmla="*/ 79 h 216"/>
                <a:gd name="T30" fmla="*/ 211 w 219"/>
                <a:gd name="T31" fmla="*/ 70 h 216"/>
                <a:gd name="T32" fmla="*/ 204 w 219"/>
                <a:gd name="T33" fmla="*/ 55 h 216"/>
                <a:gd name="T34" fmla="*/ 192 w 219"/>
                <a:gd name="T35" fmla="*/ 37 h 216"/>
                <a:gd name="T36" fmla="*/ 177 w 219"/>
                <a:gd name="T37" fmla="*/ 22 h 216"/>
                <a:gd name="T38" fmla="*/ 160 w 219"/>
                <a:gd name="T39" fmla="*/ 12 h 216"/>
                <a:gd name="T40" fmla="*/ 147 w 219"/>
                <a:gd name="T41" fmla="*/ 5 h 216"/>
                <a:gd name="T42" fmla="*/ 135 w 219"/>
                <a:gd name="T43" fmla="*/ 2 h 216"/>
                <a:gd name="T44" fmla="*/ 124 w 219"/>
                <a:gd name="T45" fmla="*/ 0 h 216"/>
                <a:gd name="T46" fmla="*/ 114 w 219"/>
                <a:gd name="T47" fmla="*/ 0 h 216"/>
                <a:gd name="T48" fmla="*/ 102 w 219"/>
                <a:gd name="T49" fmla="*/ 0 h 216"/>
                <a:gd name="T50" fmla="*/ 91 w 219"/>
                <a:gd name="T51" fmla="*/ 0 h 216"/>
                <a:gd name="T52" fmla="*/ 81 w 219"/>
                <a:gd name="T53" fmla="*/ 2 h 216"/>
                <a:gd name="T54" fmla="*/ 71 w 219"/>
                <a:gd name="T55" fmla="*/ 5 h 216"/>
                <a:gd name="T56" fmla="*/ 57 w 219"/>
                <a:gd name="T57" fmla="*/ 12 h 216"/>
                <a:gd name="T58" fmla="*/ 39 w 219"/>
                <a:gd name="T59" fmla="*/ 22 h 216"/>
                <a:gd name="T60" fmla="*/ 24 w 219"/>
                <a:gd name="T61" fmla="*/ 37 h 216"/>
                <a:gd name="T62" fmla="*/ 13 w 219"/>
                <a:gd name="T63" fmla="*/ 55 h 216"/>
                <a:gd name="T64" fmla="*/ 6 w 219"/>
                <a:gd name="T65" fmla="*/ 70 h 216"/>
                <a:gd name="T66" fmla="*/ 2 w 219"/>
                <a:gd name="T67" fmla="*/ 79 h 216"/>
                <a:gd name="T68" fmla="*/ 0 w 219"/>
                <a:gd name="T69" fmla="*/ 90 h 216"/>
                <a:gd name="T70" fmla="*/ 0 w 219"/>
                <a:gd name="T71" fmla="*/ 101 h 216"/>
                <a:gd name="T72" fmla="*/ 0 w 219"/>
                <a:gd name="T73" fmla="*/ 112 h 216"/>
                <a:gd name="T74" fmla="*/ 0 w 219"/>
                <a:gd name="T75" fmla="*/ 123 h 216"/>
                <a:gd name="T76" fmla="*/ 2 w 219"/>
                <a:gd name="T77" fmla="*/ 132 h 216"/>
                <a:gd name="T78" fmla="*/ 6 w 219"/>
                <a:gd name="T79" fmla="*/ 143 h 216"/>
                <a:gd name="T80" fmla="*/ 13 w 219"/>
                <a:gd name="T81" fmla="*/ 158 h 216"/>
                <a:gd name="T82" fmla="*/ 24 w 219"/>
                <a:gd name="T83" fmla="*/ 175 h 216"/>
                <a:gd name="T84" fmla="*/ 39 w 219"/>
                <a:gd name="T85" fmla="*/ 191 h 216"/>
                <a:gd name="T86" fmla="*/ 57 w 219"/>
                <a:gd name="T87" fmla="*/ 201 h 216"/>
                <a:gd name="T88" fmla="*/ 71 w 219"/>
                <a:gd name="T89" fmla="*/ 208 h 216"/>
                <a:gd name="T90" fmla="*/ 81 w 219"/>
                <a:gd name="T91" fmla="*/ 211 h 216"/>
                <a:gd name="T92" fmla="*/ 91 w 219"/>
                <a:gd name="T93" fmla="*/ 214 h 216"/>
                <a:gd name="T94" fmla="*/ 102 w 219"/>
                <a:gd name="T95" fmla="*/ 216 h 216"/>
                <a:gd name="T96" fmla="*/ 108 w 219"/>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6">
                  <a:moveTo>
                    <a:pt x="108" y="216"/>
                  </a:moveTo>
                  <a:lnTo>
                    <a:pt x="114" y="216"/>
                  </a:lnTo>
                  <a:lnTo>
                    <a:pt x="119" y="216"/>
                  </a:lnTo>
                  <a:lnTo>
                    <a:pt x="124" y="214"/>
                  </a:lnTo>
                  <a:lnTo>
                    <a:pt x="131" y="212"/>
                  </a:lnTo>
                  <a:lnTo>
                    <a:pt x="135" y="211"/>
                  </a:lnTo>
                  <a:lnTo>
                    <a:pt x="140" y="209"/>
                  </a:lnTo>
                  <a:lnTo>
                    <a:pt x="147" y="208"/>
                  </a:lnTo>
                  <a:lnTo>
                    <a:pt x="151" y="206"/>
                  </a:lnTo>
                  <a:lnTo>
                    <a:pt x="160" y="201"/>
                  </a:lnTo>
                  <a:lnTo>
                    <a:pt x="170" y="197"/>
                  </a:lnTo>
                  <a:lnTo>
                    <a:pt x="177" y="191"/>
                  </a:lnTo>
                  <a:lnTo>
                    <a:pt x="185" y="184"/>
                  </a:lnTo>
                  <a:lnTo>
                    <a:pt x="192" y="175"/>
                  </a:lnTo>
                  <a:lnTo>
                    <a:pt x="199" y="167"/>
                  </a:lnTo>
                  <a:lnTo>
                    <a:pt x="204" y="158"/>
                  </a:lnTo>
                  <a:lnTo>
                    <a:pt x="209" y="150"/>
                  </a:lnTo>
                  <a:lnTo>
                    <a:pt x="211" y="143"/>
                  </a:lnTo>
                  <a:lnTo>
                    <a:pt x="212" y="139"/>
                  </a:lnTo>
                  <a:lnTo>
                    <a:pt x="214" y="132"/>
                  </a:lnTo>
                  <a:lnTo>
                    <a:pt x="216" y="127"/>
                  </a:lnTo>
                  <a:lnTo>
                    <a:pt x="217" y="123"/>
                  </a:lnTo>
                  <a:lnTo>
                    <a:pt x="219" y="116"/>
                  </a:lnTo>
                  <a:lnTo>
                    <a:pt x="219" y="112"/>
                  </a:lnTo>
                  <a:lnTo>
                    <a:pt x="219" y="107"/>
                  </a:lnTo>
                  <a:lnTo>
                    <a:pt x="219" y="101"/>
                  </a:lnTo>
                  <a:lnTo>
                    <a:pt x="219" y="96"/>
                  </a:lnTo>
                  <a:lnTo>
                    <a:pt x="217" y="90"/>
                  </a:lnTo>
                  <a:lnTo>
                    <a:pt x="216" y="85"/>
                  </a:lnTo>
                  <a:lnTo>
                    <a:pt x="214" y="79"/>
                  </a:lnTo>
                  <a:lnTo>
                    <a:pt x="212" y="74"/>
                  </a:lnTo>
                  <a:lnTo>
                    <a:pt x="211" y="70"/>
                  </a:lnTo>
                  <a:lnTo>
                    <a:pt x="209" y="65"/>
                  </a:lnTo>
                  <a:lnTo>
                    <a:pt x="204" y="55"/>
                  </a:lnTo>
                  <a:lnTo>
                    <a:pt x="199" y="46"/>
                  </a:lnTo>
                  <a:lnTo>
                    <a:pt x="192" y="37"/>
                  </a:lnTo>
                  <a:lnTo>
                    <a:pt x="185" y="30"/>
                  </a:lnTo>
                  <a:lnTo>
                    <a:pt x="177" y="22"/>
                  </a:lnTo>
                  <a:lnTo>
                    <a:pt x="170" y="17"/>
                  </a:lnTo>
                  <a:lnTo>
                    <a:pt x="160" y="12"/>
                  </a:lnTo>
                  <a:lnTo>
                    <a:pt x="151" y="8"/>
                  </a:lnTo>
                  <a:lnTo>
                    <a:pt x="147" y="5"/>
                  </a:lnTo>
                  <a:lnTo>
                    <a:pt x="140" y="4"/>
                  </a:lnTo>
                  <a:lnTo>
                    <a:pt x="135" y="2"/>
                  </a:lnTo>
                  <a:lnTo>
                    <a:pt x="131" y="2"/>
                  </a:lnTo>
                  <a:lnTo>
                    <a:pt x="124" y="0"/>
                  </a:lnTo>
                  <a:lnTo>
                    <a:pt x="119" y="0"/>
                  </a:lnTo>
                  <a:lnTo>
                    <a:pt x="114" y="0"/>
                  </a:lnTo>
                  <a:lnTo>
                    <a:pt x="108" y="0"/>
                  </a:lnTo>
                  <a:lnTo>
                    <a:pt x="102" y="0"/>
                  </a:lnTo>
                  <a:lnTo>
                    <a:pt x="98" y="0"/>
                  </a:lnTo>
                  <a:lnTo>
                    <a:pt x="91" y="0"/>
                  </a:lnTo>
                  <a:lnTo>
                    <a:pt x="87" y="2"/>
                  </a:lnTo>
                  <a:lnTo>
                    <a:pt x="81" y="2"/>
                  </a:lnTo>
                  <a:lnTo>
                    <a:pt x="75" y="4"/>
                  </a:lnTo>
                  <a:lnTo>
                    <a:pt x="71" y="5"/>
                  </a:lnTo>
                  <a:lnTo>
                    <a:pt x="66" y="8"/>
                  </a:lnTo>
                  <a:lnTo>
                    <a:pt x="57" y="12"/>
                  </a:lnTo>
                  <a:lnTo>
                    <a:pt x="47" y="17"/>
                  </a:lnTo>
                  <a:lnTo>
                    <a:pt x="39" y="22"/>
                  </a:lnTo>
                  <a:lnTo>
                    <a:pt x="32" y="30"/>
                  </a:lnTo>
                  <a:lnTo>
                    <a:pt x="24" y="37"/>
                  </a:lnTo>
                  <a:lnTo>
                    <a:pt x="17" y="46"/>
                  </a:lnTo>
                  <a:lnTo>
                    <a:pt x="13" y="55"/>
                  </a:lnTo>
                  <a:lnTo>
                    <a:pt x="8" y="65"/>
                  </a:lnTo>
                  <a:lnTo>
                    <a:pt x="6" y="70"/>
                  </a:lnTo>
                  <a:lnTo>
                    <a:pt x="4" y="74"/>
                  </a:lnTo>
                  <a:lnTo>
                    <a:pt x="2" y="79"/>
                  </a:lnTo>
                  <a:lnTo>
                    <a:pt x="2" y="85"/>
                  </a:lnTo>
                  <a:lnTo>
                    <a:pt x="0" y="90"/>
                  </a:lnTo>
                  <a:lnTo>
                    <a:pt x="0" y="96"/>
                  </a:lnTo>
                  <a:lnTo>
                    <a:pt x="0" y="101"/>
                  </a:lnTo>
                  <a:lnTo>
                    <a:pt x="0" y="107"/>
                  </a:lnTo>
                  <a:lnTo>
                    <a:pt x="0" y="112"/>
                  </a:lnTo>
                  <a:lnTo>
                    <a:pt x="0" y="116"/>
                  </a:lnTo>
                  <a:lnTo>
                    <a:pt x="0" y="123"/>
                  </a:lnTo>
                  <a:lnTo>
                    <a:pt x="2" y="127"/>
                  </a:lnTo>
                  <a:lnTo>
                    <a:pt x="2" y="132"/>
                  </a:lnTo>
                  <a:lnTo>
                    <a:pt x="4" y="139"/>
                  </a:lnTo>
                  <a:lnTo>
                    <a:pt x="6" y="143"/>
                  </a:lnTo>
                  <a:lnTo>
                    <a:pt x="8" y="150"/>
                  </a:lnTo>
                  <a:lnTo>
                    <a:pt x="13" y="158"/>
                  </a:lnTo>
                  <a:lnTo>
                    <a:pt x="17" y="167"/>
                  </a:lnTo>
                  <a:lnTo>
                    <a:pt x="24" y="175"/>
                  </a:lnTo>
                  <a:lnTo>
                    <a:pt x="32" y="184"/>
                  </a:lnTo>
                  <a:lnTo>
                    <a:pt x="39" y="191"/>
                  </a:lnTo>
                  <a:lnTo>
                    <a:pt x="47" y="197"/>
                  </a:lnTo>
                  <a:lnTo>
                    <a:pt x="57" y="201"/>
                  </a:lnTo>
                  <a:lnTo>
                    <a:pt x="66" y="206"/>
                  </a:lnTo>
                  <a:lnTo>
                    <a:pt x="71" y="208"/>
                  </a:lnTo>
                  <a:lnTo>
                    <a:pt x="75" y="209"/>
                  </a:lnTo>
                  <a:lnTo>
                    <a:pt x="81" y="211"/>
                  </a:lnTo>
                  <a:lnTo>
                    <a:pt x="87" y="212"/>
                  </a:lnTo>
                  <a:lnTo>
                    <a:pt x="91" y="214"/>
                  </a:lnTo>
                  <a:lnTo>
                    <a:pt x="98" y="216"/>
                  </a:lnTo>
                  <a:lnTo>
                    <a:pt x="102" y="216"/>
                  </a:lnTo>
                  <a:lnTo>
                    <a:pt x="108" y="216"/>
                  </a:lnTo>
                  <a:lnTo>
                    <a:pt x="108" y="216"/>
                  </a:lnTo>
                  <a:close/>
                </a:path>
              </a:pathLst>
            </a:custGeom>
            <a:solidFill>
              <a:srgbClr val="708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5" name="Freeform 27"/>
            <p:cNvSpPr>
              <a:spLocks/>
            </p:cNvSpPr>
            <p:nvPr/>
          </p:nvSpPr>
          <p:spPr bwMode="auto">
            <a:xfrm>
              <a:off x="6061076" y="3233366"/>
              <a:ext cx="377825" cy="20638"/>
            </a:xfrm>
            <a:custGeom>
              <a:avLst/>
              <a:gdLst>
                <a:gd name="T0" fmla="*/ 0 w 952"/>
                <a:gd name="T1" fmla="*/ 53 h 53"/>
                <a:gd name="T2" fmla="*/ 952 w 952"/>
                <a:gd name="T3" fmla="*/ 53 h 53"/>
                <a:gd name="T4" fmla="*/ 952 w 952"/>
                <a:gd name="T5" fmla="*/ 0 h 53"/>
                <a:gd name="T6" fmla="*/ 0 w 952"/>
                <a:gd name="T7" fmla="*/ 0 h 53"/>
                <a:gd name="T8" fmla="*/ 0 w 952"/>
                <a:gd name="T9" fmla="*/ 53 h 53"/>
                <a:gd name="T10" fmla="*/ 0 w 952"/>
                <a:gd name="T11" fmla="*/ 53 h 53"/>
              </a:gdLst>
              <a:ahLst/>
              <a:cxnLst>
                <a:cxn ang="0">
                  <a:pos x="T0" y="T1"/>
                </a:cxn>
                <a:cxn ang="0">
                  <a:pos x="T2" y="T3"/>
                </a:cxn>
                <a:cxn ang="0">
                  <a:pos x="T4" y="T5"/>
                </a:cxn>
                <a:cxn ang="0">
                  <a:pos x="T6" y="T7"/>
                </a:cxn>
                <a:cxn ang="0">
                  <a:pos x="T8" y="T9"/>
                </a:cxn>
                <a:cxn ang="0">
                  <a:pos x="T10" y="T11"/>
                </a:cxn>
              </a:cxnLst>
              <a:rect l="0" t="0" r="r" b="b"/>
              <a:pathLst>
                <a:path w="952" h="53">
                  <a:moveTo>
                    <a:pt x="0" y="53"/>
                  </a:moveTo>
                  <a:lnTo>
                    <a:pt x="952" y="53"/>
                  </a:lnTo>
                  <a:lnTo>
                    <a:pt x="952" y="0"/>
                  </a:lnTo>
                  <a:lnTo>
                    <a:pt x="0" y="0"/>
                  </a:lnTo>
                  <a:lnTo>
                    <a:pt x="0" y="53"/>
                  </a:lnTo>
                  <a:lnTo>
                    <a:pt x="0" y="53"/>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6" name="Freeform 28"/>
            <p:cNvSpPr>
              <a:spLocks/>
            </p:cNvSpPr>
            <p:nvPr/>
          </p:nvSpPr>
          <p:spPr bwMode="auto">
            <a:xfrm>
              <a:off x="6410326" y="3146053"/>
              <a:ext cx="320675" cy="101600"/>
            </a:xfrm>
            <a:custGeom>
              <a:avLst/>
              <a:gdLst>
                <a:gd name="T0" fmla="*/ 0 w 809"/>
                <a:gd name="T1" fmla="*/ 257 h 257"/>
                <a:gd name="T2" fmla="*/ 271 w 809"/>
                <a:gd name="T3" fmla="*/ 0 h 257"/>
                <a:gd name="T4" fmla="*/ 803 w 809"/>
                <a:gd name="T5" fmla="*/ 0 h 257"/>
                <a:gd name="T6" fmla="*/ 809 w 809"/>
                <a:gd name="T7" fmla="*/ 39 h 257"/>
                <a:gd name="T8" fmla="*/ 124 w 809"/>
                <a:gd name="T9" fmla="*/ 257 h 257"/>
                <a:gd name="T10" fmla="*/ 0 w 809"/>
                <a:gd name="T11" fmla="*/ 257 h 257"/>
                <a:gd name="T12" fmla="*/ 0 w 809"/>
                <a:gd name="T13" fmla="*/ 257 h 257"/>
              </a:gdLst>
              <a:ahLst/>
              <a:cxnLst>
                <a:cxn ang="0">
                  <a:pos x="T0" y="T1"/>
                </a:cxn>
                <a:cxn ang="0">
                  <a:pos x="T2" y="T3"/>
                </a:cxn>
                <a:cxn ang="0">
                  <a:pos x="T4" y="T5"/>
                </a:cxn>
                <a:cxn ang="0">
                  <a:pos x="T6" y="T7"/>
                </a:cxn>
                <a:cxn ang="0">
                  <a:pos x="T8" y="T9"/>
                </a:cxn>
                <a:cxn ang="0">
                  <a:pos x="T10" y="T11"/>
                </a:cxn>
                <a:cxn ang="0">
                  <a:pos x="T12" y="T13"/>
                </a:cxn>
              </a:cxnLst>
              <a:rect l="0" t="0" r="r" b="b"/>
              <a:pathLst>
                <a:path w="809" h="257">
                  <a:moveTo>
                    <a:pt x="0" y="257"/>
                  </a:moveTo>
                  <a:lnTo>
                    <a:pt x="271" y="0"/>
                  </a:lnTo>
                  <a:lnTo>
                    <a:pt x="803" y="0"/>
                  </a:lnTo>
                  <a:lnTo>
                    <a:pt x="809" y="39"/>
                  </a:lnTo>
                  <a:lnTo>
                    <a:pt x="124" y="257"/>
                  </a:lnTo>
                  <a:lnTo>
                    <a:pt x="0" y="257"/>
                  </a:lnTo>
                  <a:lnTo>
                    <a:pt x="0" y="257"/>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7" name="Freeform 29"/>
            <p:cNvSpPr>
              <a:spLocks/>
            </p:cNvSpPr>
            <p:nvPr/>
          </p:nvSpPr>
          <p:spPr bwMode="auto">
            <a:xfrm>
              <a:off x="6029326" y="3246066"/>
              <a:ext cx="625475" cy="23813"/>
            </a:xfrm>
            <a:custGeom>
              <a:avLst/>
              <a:gdLst>
                <a:gd name="T0" fmla="*/ 0 w 1575"/>
                <a:gd name="T1" fmla="*/ 60 h 60"/>
                <a:gd name="T2" fmla="*/ 1575 w 1575"/>
                <a:gd name="T3" fmla="*/ 60 h 60"/>
                <a:gd name="T4" fmla="*/ 1575 w 1575"/>
                <a:gd name="T5" fmla="*/ 0 h 60"/>
                <a:gd name="T6" fmla="*/ 0 w 1575"/>
                <a:gd name="T7" fmla="*/ 0 h 60"/>
                <a:gd name="T8" fmla="*/ 0 w 1575"/>
                <a:gd name="T9" fmla="*/ 60 h 60"/>
                <a:gd name="T10" fmla="*/ 0 w 1575"/>
                <a:gd name="T11" fmla="*/ 60 h 60"/>
              </a:gdLst>
              <a:ahLst/>
              <a:cxnLst>
                <a:cxn ang="0">
                  <a:pos x="T0" y="T1"/>
                </a:cxn>
                <a:cxn ang="0">
                  <a:pos x="T2" y="T3"/>
                </a:cxn>
                <a:cxn ang="0">
                  <a:pos x="T4" y="T5"/>
                </a:cxn>
                <a:cxn ang="0">
                  <a:pos x="T6" y="T7"/>
                </a:cxn>
                <a:cxn ang="0">
                  <a:pos x="T8" y="T9"/>
                </a:cxn>
                <a:cxn ang="0">
                  <a:pos x="T10" y="T11"/>
                </a:cxn>
              </a:cxnLst>
              <a:rect l="0" t="0" r="r" b="b"/>
              <a:pathLst>
                <a:path w="1575" h="60">
                  <a:moveTo>
                    <a:pt x="0" y="60"/>
                  </a:moveTo>
                  <a:lnTo>
                    <a:pt x="1575" y="60"/>
                  </a:lnTo>
                  <a:lnTo>
                    <a:pt x="1575" y="0"/>
                  </a:lnTo>
                  <a:lnTo>
                    <a:pt x="0" y="0"/>
                  </a:lnTo>
                  <a:lnTo>
                    <a:pt x="0" y="60"/>
                  </a:lnTo>
                  <a:lnTo>
                    <a:pt x="0" y="60"/>
                  </a:lnTo>
                  <a:close/>
                </a:path>
              </a:pathLst>
            </a:custGeom>
            <a:solidFill>
              <a:srgbClr val="8529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8" name="Freeform 30"/>
            <p:cNvSpPr>
              <a:spLocks/>
            </p:cNvSpPr>
            <p:nvPr/>
          </p:nvSpPr>
          <p:spPr bwMode="auto">
            <a:xfrm>
              <a:off x="6438901" y="3160341"/>
              <a:ext cx="290513" cy="85725"/>
            </a:xfrm>
            <a:custGeom>
              <a:avLst/>
              <a:gdLst>
                <a:gd name="T0" fmla="*/ 0 w 732"/>
                <a:gd name="T1" fmla="*/ 214 h 214"/>
                <a:gd name="T2" fmla="*/ 223 w 732"/>
                <a:gd name="T3" fmla="*/ 0 h 214"/>
                <a:gd name="T4" fmla="*/ 732 w 732"/>
                <a:gd name="T5" fmla="*/ 0 h 214"/>
                <a:gd name="T6" fmla="*/ 502 w 732"/>
                <a:gd name="T7" fmla="*/ 214 h 214"/>
                <a:gd name="T8" fmla="*/ 0 w 732"/>
                <a:gd name="T9" fmla="*/ 214 h 214"/>
                <a:gd name="T10" fmla="*/ 0 w 732"/>
                <a:gd name="T11" fmla="*/ 214 h 214"/>
              </a:gdLst>
              <a:ahLst/>
              <a:cxnLst>
                <a:cxn ang="0">
                  <a:pos x="T0" y="T1"/>
                </a:cxn>
                <a:cxn ang="0">
                  <a:pos x="T2" y="T3"/>
                </a:cxn>
                <a:cxn ang="0">
                  <a:pos x="T4" y="T5"/>
                </a:cxn>
                <a:cxn ang="0">
                  <a:pos x="T6" y="T7"/>
                </a:cxn>
                <a:cxn ang="0">
                  <a:pos x="T8" y="T9"/>
                </a:cxn>
                <a:cxn ang="0">
                  <a:pos x="T10" y="T11"/>
                </a:cxn>
              </a:cxnLst>
              <a:rect l="0" t="0" r="r" b="b"/>
              <a:pathLst>
                <a:path w="732" h="214">
                  <a:moveTo>
                    <a:pt x="0" y="214"/>
                  </a:moveTo>
                  <a:lnTo>
                    <a:pt x="223" y="0"/>
                  </a:lnTo>
                  <a:lnTo>
                    <a:pt x="732" y="0"/>
                  </a:lnTo>
                  <a:lnTo>
                    <a:pt x="502" y="214"/>
                  </a:lnTo>
                  <a:lnTo>
                    <a:pt x="0" y="214"/>
                  </a:lnTo>
                  <a:lnTo>
                    <a:pt x="0" y="214"/>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9" name="Freeform 31"/>
            <p:cNvSpPr>
              <a:spLocks/>
            </p:cNvSpPr>
            <p:nvPr/>
          </p:nvSpPr>
          <p:spPr bwMode="auto">
            <a:xfrm>
              <a:off x="6443663" y="3268291"/>
              <a:ext cx="288925" cy="82550"/>
            </a:xfrm>
            <a:custGeom>
              <a:avLst/>
              <a:gdLst>
                <a:gd name="T0" fmla="*/ 0 w 729"/>
                <a:gd name="T1" fmla="*/ 0 h 207"/>
                <a:gd name="T2" fmla="*/ 213 w 729"/>
                <a:gd name="T3" fmla="*/ 207 h 207"/>
                <a:gd name="T4" fmla="*/ 729 w 729"/>
                <a:gd name="T5" fmla="*/ 207 h 207"/>
                <a:gd name="T6" fmla="*/ 492 w 729"/>
                <a:gd name="T7" fmla="*/ 0 h 207"/>
                <a:gd name="T8" fmla="*/ 0 w 729"/>
                <a:gd name="T9" fmla="*/ 0 h 207"/>
                <a:gd name="T10" fmla="*/ 0 w 729"/>
                <a:gd name="T11" fmla="*/ 0 h 207"/>
              </a:gdLst>
              <a:ahLst/>
              <a:cxnLst>
                <a:cxn ang="0">
                  <a:pos x="T0" y="T1"/>
                </a:cxn>
                <a:cxn ang="0">
                  <a:pos x="T2" y="T3"/>
                </a:cxn>
                <a:cxn ang="0">
                  <a:pos x="T4" y="T5"/>
                </a:cxn>
                <a:cxn ang="0">
                  <a:pos x="T6" y="T7"/>
                </a:cxn>
                <a:cxn ang="0">
                  <a:pos x="T8" y="T9"/>
                </a:cxn>
                <a:cxn ang="0">
                  <a:pos x="T10" y="T11"/>
                </a:cxn>
              </a:cxnLst>
              <a:rect l="0" t="0" r="r" b="b"/>
              <a:pathLst>
                <a:path w="729" h="207">
                  <a:moveTo>
                    <a:pt x="0" y="0"/>
                  </a:moveTo>
                  <a:lnTo>
                    <a:pt x="213" y="207"/>
                  </a:lnTo>
                  <a:lnTo>
                    <a:pt x="729" y="207"/>
                  </a:lnTo>
                  <a:lnTo>
                    <a:pt x="492" y="0"/>
                  </a:lnTo>
                  <a:lnTo>
                    <a:pt x="0" y="0"/>
                  </a:lnTo>
                  <a:lnTo>
                    <a:pt x="0" y="0"/>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60" name="Freeform 32"/>
            <p:cNvSpPr>
              <a:spLocks/>
            </p:cNvSpPr>
            <p:nvPr/>
          </p:nvSpPr>
          <p:spPr bwMode="auto">
            <a:xfrm>
              <a:off x="5994401" y="3207966"/>
              <a:ext cx="85725" cy="96838"/>
            </a:xfrm>
            <a:custGeom>
              <a:avLst/>
              <a:gdLst>
                <a:gd name="T0" fmla="*/ 0 w 214"/>
                <a:gd name="T1" fmla="*/ 130 h 246"/>
                <a:gd name="T2" fmla="*/ 0 w 214"/>
                <a:gd name="T3" fmla="*/ 124 h 246"/>
                <a:gd name="T4" fmla="*/ 0 w 214"/>
                <a:gd name="T5" fmla="*/ 120 h 246"/>
                <a:gd name="T6" fmla="*/ 0 w 214"/>
                <a:gd name="T7" fmla="*/ 113 h 246"/>
                <a:gd name="T8" fmla="*/ 0 w 214"/>
                <a:gd name="T9" fmla="*/ 108 h 246"/>
                <a:gd name="T10" fmla="*/ 214 w 214"/>
                <a:gd name="T11" fmla="*/ 0 h 246"/>
                <a:gd name="T12" fmla="*/ 214 w 214"/>
                <a:gd name="T13" fmla="*/ 246 h 246"/>
                <a:gd name="T14" fmla="*/ 0 w 214"/>
                <a:gd name="T15" fmla="*/ 130 h 246"/>
                <a:gd name="T16" fmla="*/ 0 w 214"/>
                <a:gd name="T17" fmla="*/ 13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4" h="246">
                  <a:moveTo>
                    <a:pt x="0" y="130"/>
                  </a:moveTo>
                  <a:lnTo>
                    <a:pt x="0" y="124"/>
                  </a:lnTo>
                  <a:lnTo>
                    <a:pt x="0" y="120"/>
                  </a:lnTo>
                  <a:lnTo>
                    <a:pt x="0" y="113"/>
                  </a:lnTo>
                  <a:lnTo>
                    <a:pt x="0" y="108"/>
                  </a:lnTo>
                  <a:lnTo>
                    <a:pt x="214" y="0"/>
                  </a:lnTo>
                  <a:lnTo>
                    <a:pt x="214" y="246"/>
                  </a:lnTo>
                  <a:lnTo>
                    <a:pt x="0" y="130"/>
                  </a:lnTo>
                  <a:lnTo>
                    <a:pt x="0" y="130"/>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61" name="Freeform 33"/>
            <p:cNvSpPr>
              <a:spLocks/>
            </p:cNvSpPr>
            <p:nvPr/>
          </p:nvSpPr>
          <p:spPr bwMode="auto">
            <a:xfrm>
              <a:off x="6511926" y="3458791"/>
              <a:ext cx="74613" cy="69850"/>
            </a:xfrm>
            <a:custGeom>
              <a:avLst/>
              <a:gdLst>
                <a:gd name="T0" fmla="*/ 104 w 191"/>
                <a:gd name="T1" fmla="*/ 174 h 174"/>
                <a:gd name="T2" fmla="*/ 93 w 191"/>
                <a:gd name="T3" fmla="*/ 172 h 174"/>
                <a:gd name="T4" fmla="*/ 82 w 191"/>
                <a:gd name="T5" fmla="*/ 169 h 174"/>
                <a:gd name="T6" fmla="*/ 71 w 191"/>
                <a:gd name="T7" fmla="*/ 166 h 174"/>
                <a:gd name="T8" fmla="*/ 57 w 191"/>
                <a:gd name="T9" fmla="*/ 159 h 174"/>
                <a:gd name="T10" fmla="*/ 39 w 191"/>
                <a:gd name="T11" fmla="*/ 149 h 174"/>
                <a:gd name="T12" fmla="*/ 24 w 191"/>
                <a:gd name="T13" fmla="*/ 133 h 174"/>
                <a:gd name="T14" fmla="*/ 13 w 191"/>
                <a:gd name="T15" fmla="*/ 116 h 174"/>
                <a:gd name="T16" fmla="*/ 6 w 191"/>
                <a:gd name="T17" fmla="*/ 101 h 174"/>
                <a:gd name="T18" fmla="*/ 2 w 191"/>
                <a:gd name="T19" fmla="*/ 90 h 174"/>
                <a:gd name="T20" fmla="*/ 0 w 191"/>
                <a:gd name="T21" fmla="*/ 81 h 174"/>
                <a:gd name="T22" fmla="*/ 0 w 191"/>
                <a:gd name="T23" fmla="*/ 70 h 174"/>
                <a:gd name="T24" fmla="*/ 0 w 191"/>
                <a:gd name="T25" fmla="*/ 56 h 174"/>
                <a:gd name="T26" fmla="*/ 4 w 191"/>
                <a:gd name="T27" fmla="*/ 39 h 174"/>
                <a:gd name="T28" fmla="*/ 8 w 191"/>
                <a:gd name="T29" fmla="*/ 21 h 174"/>
                <a:gd name="T30" fmla="*/ 17 w 191"/>
                <a:gd name="T31" fmla="*/ 5 h 174"/>
                <a:gd name="T32" fmla="*/ 29 w 191"/>
                <a:gd name="T33" fmla="*/ 4 h 174"/>
                <a:gd name="T34" fmla="*/ 41 w 191"/>
                <a:gd name="T35" fmla="*/ 15 h 174"/>
                <a:gd name="T36" fmla="*/ 54 w 191"/>
                <a:gd name="T37" fmla="*/ 24 h 174"/>
                <a:gd name="T38" fmla="*/ 63 w 191"/>
                <a:gd name="T39" fmla="*/ 32 h 174"/>
                <a:gd name="T40" fmla="*/ 74 w 191"/>
                <a:gd name="T41" fmla="*/ 41 h 174"/>
                <a:gd name="T42" fmla="*/ 87 w 191"/>
                <a:gd name="T43" fmla="*/ 49 h 174"/>
                <a:gd name="T44" fmla="*/ 98 w 191"/>
                <a:gd name="T45" fmla="*/ 59 h 174"/>
                <a:gd name="T46" fmla="*/ 110 w 191"/>
                <a:gd name="T47" fmla="*/ 68 h 174"/>
                <a:gd name="T48" fmla="*/ 123 w 191"/>
                <a:gd name="T49" fmla="*/ 80 h 174"/>
                <a:gd name="T50" fmla="*/ 135 w 191"/>
                <a:gd name="T51" fmla="*/ 90 h 174"/>
                <a:gd name="T52" fmla="*/ 147 w 191"/>
                <a:gd name="T53" fmla="*/ 101 h 174"/>
                <a:gd name="T54" fmla="*/ 159 w 191"/>
                <a:gd name="T55" fmla="*/ 110 h 174"/>
                <a:gd name="T56" fmla="*/ 172 w 191"/>
                <a:gd name="T57" fmla="*/ 123 h 174"/>
                <a:gd name="T58" fmla="*/ 184 w 191"/>
                <a:gd name="T59" fmla="*/ 133 h 174"/>
                <a:gd name="T60" fmla="*/ 181 w 191"/>
                <a:gd name="T61" fmla="*/ 145 h 174"/>
                <a:gd name="T62" fmla="*/ 164 w 191"/>
                <a:gd name="T63" fmla="*/ 158 h 174"/>
                <a:gd name="T64" fmla="*/ 148 w 191"/>
                <a:gd name="T65" fmla="*/ 166 h 174"/>
                <a:gd name="T66" fmla="*/ 136 w 191"/>
                <a:gd name="T67" fmla="*/ 169 h 174"/>
                <a:gd name="T68" fmla="*/ 127 w 191"/>
                <a:gd name="T69" fmla="*/ 172 h 174"/>
                <a:gd name="T70" fmla="*/ 116 w 191"/>
                <a:gd name="T71" fmla="*/ 174 h 174"/>
                <a:gd name="T72" fmla="*/ 110 w 191"/>
                <a:gd name="T73"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91" h="174">
                  <a:moveTo>
                    <a:pt x="110" y="174"/>
                  </a:moveTo>
                  <a:lnTo>
                    <a:pt x="104" y="174"/>
                  </a:lnTo>
                  <a:lnTo>
                    <a:pt x="99" y="174"/>
                  </a:lnTo>
                  <a:lnTo>
                    <a:pt x="93" y="172"/>
                  </a:lnTo>
                  <a:lnTo>
                    <a:pt x="88" y="170"/>
                  </a:lnTo>
                  <a:lnTo>
                    <a:pt x="82" y="169"/>
                  </a:lnTo>
                  <a:lnTo>
                    <a:pt x="78" y="167"/>
                  </a:lnTo>
                  <a:lnTo>
                    <a:pt x="71" y="166"/>
                  </a:lnTo>
                  <a:lnTo>
                    <a:pt x="67" y="164"/>
                  </a:lnTo>
                  <a:lnTo>
                    <a:pt x="57" y="159"/>
                  </a:lnTo>
                  <a:lnTo>
                    <a:pt x="47" y="155"/>
                  </a:lnTo>
                  <a:lnTo>
                    <a:pt x="39" y="149"/>
                  </a:lnTo>
                  <a:lnTo>
                    <a:pt x="32" y="142"/>
                  </a:lnTo>
                  <a:lnTo>
                    <a:pt x="24" y="133"/>
                  </a:lnTo>
                  <a:lnTo>
                    <a:pt x="19" y="125"/>
                  </a:lnTo>
                  <a:lnTo>
                    <a:pt x="13" y="116"/>
                  </a:lnTo>
                  <a:lnTo>
                    <a:pt x="8" y="108"/>
                  </a:lnTo>
                  <a:lnTo>
                    <a:pt x="6" y="101"/>
                  </a:lnTo>
                  <a:lnTo>
                    <a:pt x="4" y="97"/>
                  </a:lnTo>
                  <a:lnTo>
                    <a:pt x="2" y="90"/>
                  </a:lnTo>
                  <a:lnTo>
                    <a:pt x="2" y="85"/>
                  </a:lnTo>
                  <a:lnTo>
                    <a:pt x="0" y="81"/>
                  </a:lnTo>
                  <a:lnTo>
                    <a:pt x="0" y="74"/>
                  </a:lnTo>
                  <a:lnTo>
                    <a:pt x="0" y="70"/>
                  </a:lnTo>
                  <a:lnTo>
                    <a:pt x="0" y="65"/>
                  </a:lnTo>
                  <a:lnTo>
                    <a:pt x="0" y="56"/>
                  </a:lnTo>
                  <a:lnTo>
                    <a:pt x="2" y="47"/>
                  </a:lnTo>
                  <a:lnTo>
                    <a:pt x="4" y="39"/>
                  </a:lnTo>
                  <a:lnTo>
                    <a:pt x="6" y="31"/>
                  </a:lnTo>
                  <a:lnTo>
                    <a:pt x="8" y="21"/>
                  </a:lnTo>
                  <a:lnTo>
                    <a:pt x="13" y="13"/>
                  </a:lnTo>
                  <a:lnTo>
                    <a:pt x="17" y="5"/>
                  </a:lnTo>
                  <a:lnTo>
                    <a:pt x="24" y="0"/>
                  </a:lnTo>
                  <a:lnTo>
                    <a:pt x="29" y="4"/>
                  </a:lnTo>
                  <a:lnTo>
                    <a:pt x="33" y="8"/>
                  </a:lnTo>
                  <a:lnTo>
                    <a:pt x="41" y="15"/>
                  </a:lnTo>
                  <a:lnTo>
                    <a:pt x="49" y="21"/>
                  </a:lnTo>
                  <a:lnTo>
                    <a:pt x="54" y="24"/>
                  </a:lnTo>
                  <a:lnTo>
                    <a:pt x="58" y="28"/>
                  </a:lnTo>
                  <a:lnTo>
                    <a:pt x="63" y="32"/>
                  </a:lnTo>
                  <a:lnTo>
                    <a:pt x="70" y="37"/>
                  </a:lnTo>
                  <a:lnTo>
                    <a:pt x="74" y="41"/>
                  </a:lnTo>
                  <a:lnTo>
                    <a:pt x="81" y="47"/>
                  </a:lnTo>
                  <a:lnTo>
                    <a:pt x="87" y="49"/>
                  </a:lnTo>
                  <a:lnTo>
                    <a:pt x="93" y="56"/>
                  </a:lnTo>
                  <a:lnTo>
                    <a:pt x="98" y="59"/>
                  </a:lnTo>
                  <a:lnTo>
                    <a:pt x="104" y="64"/>
                  </a:lnTo>
                  <a:lnTo>
                    <a:pt x="110" y="68"/>
                  </a:lnTo>
                  <a:lnTo>
                    <a:pt x="116" y="74"/>
                  </a:lnTo>
                  <a:lnTo>
                    <a:pt x="123" y="80"/>
                  </a:lnTo>
                  <a:lnTo>
                    <a:pt x="130" y="85"/>
                  </a:lnTo>
                  <a:lnTo>
                    <a:pt x="135" y="90"/>
                  </a:lnTo>
                  <a:lnTo>
                    <a:pt x="142" y="97"/>
                  </a:lnTo>
                  <a:lnTo>
                    <a:pt x="147" y="101"/>
                  </a:lnTo>
                  <a:lnTo>
                    <a:pt x="152" y="106"/>
                  </a:lnTo>
                  <a:lnTo>
                    <a:pt x="159" y="110"/>
                  </a:lnTo>
                  <a:lnTo>
                    <a:pt x="165" y="117"/>
                  </a:lnTo>
                  <a:lnTo>
                    <a:pt x="172" y="123"/>
                  </a:lnTo>
                  <a:lnTo>
                    <a:pt x="177" y="128"/>
                  </a:lnTo>
                  <a:lnTo>
                    <a:pt x="184" y="133"/>
                  </a:lnTo>
                  <a:lnTo>
                    <a:pt x="191" y="139"/>
                  </a:lnTo>
                  <a:lnTo>
                    <a:pt x="181" y="145"/>
                  </a:lnTo>
                  <a:lnTo>
                    <a:pt x="173" y="153"/>
                  </a:lnTo>
                  <a:lnTo>
                    <a:pt x="164" y="158"/>
                  </a:lnTo>
                  <a:lnTo>
                    <a:pt x="155" y="164"/>
                  </a:lnTo>
                  <a:lnTo>
                    <a:pt x="148" y="166"/>
                  </a:lnTo>
                  <a:lnTo>
                    <a:pt x="143" y="167"/>
                  </a:lnTo>
                  <a:lnTo>
                    <a:pt x="136" y="169"/>
                  </a:lnTo>
                  <a:lnTo>
                    <a:pt x="132" y="170"/>
                  </a:lnTo>
                  <a:lnTo>
                    <a:pt x="127" y="172"/>
                  </a:lnTo>
                  <a:lnTo>
                    <a:pt x="123" y="174"/>
                  </a:lnTo>
                  <a:lnTo>
                    <a:pt x="116" y="174"/>
                  </a:lnTo>
                  <a:lnTo>
                    <a:pt x="110" y="174"/>
                  </a:lnTo>
                  <a:lnTo>
                    <a:pt x="110" y="174"/>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grpSp>
      <p:grpSp>
        <p:nvGrpSpPr>
          <p:cNvPr id="65" name="Group 64"/>
          <p:cNvGrpSpPr/>
          <p:nvPr/>
        </p:nvGrpSpPr>
        <p:grpSpPr>
          <a:xfrm>
            <a:off x="7376481" y="4826234"/>
            <a:ext cx="1260918" cy="1328175"/>
            <a:chOff x="5326371" y="1007017"/>
            <a:chExt cx="1630908" cy="1562669"/>
          </a:xfrm>
        </p:grpSpPr>
        <p:sp>
          <p:nvSpPr>
            <p:cNvPr id="66" name="Rounded Rectangle 65"/>
            <p:cNvSpPr/>
            <p:nvPr/>
          </p:nvSpPr>
          <p:spPr bwMode="auto">
            <a:xfrm>
              <a:off x="5326371" y="1007017"/>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67" name="Rectangle 66"/>
            <p:cNvSpPr/>
            <p:nvPr/>
          </p:nvSpPr>
          <p:spPr bwMode="auto">
            <a:xfrm>
              <a:off x="5504061" y="1178758"/>
              <a:ext cx="45719" cy="1008112"/>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8" name="Rectangle 67"/>
            <p:cNvSpPr/>
            <p:nvPr/>
          </p:nvSpPr>
          <p:spPr bwMode="auto">
            <a:xfrm rot="5400000">
              <a:off x="5641024" y="1308408"/>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9" name="Rectangle 68"/>
            <p:cNvSpPr/>
            <p:nvPr/>
          </p:nvSpPr>
          <p:spPr bwMode="auto">
            <a:xfrm rot="5400000">
              <a:off x="5643296" y="1808832"/>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0" name="Rectangle 69"/>
            <p:cNvSpPr/>
            <p:nvPr/>
          </p:nvSpPr>
          <p:spPr bwMode="auto">
            <a:xfrm rot="5400000">
              <a:off x="5645568" y="201582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1" name="Rectangle 70"/>
            <p:cNvSpPr/>
            <p:nvPr/>
          </p:nvSpPr>
          <p:spPr bwMode="auto">
            <a:xfrm>
              <a:off x="5663285" y="1433186"/>
              <a:ext cx="45719" cy="360164"/>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2" name="Rectangle 71"/>
            <p:cNvSpPr/>
            <p:nvPr/>
          </p:nvSpPr>
          <p:spPr bwMode="auto">
            <a:xfrm rot="5400000">
              <a:off x="5795696" y="1463080"/>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3" name="Rectangle 72"/>
            <p:cNvSpPr/>
            <p:nvPr/>
          </p:nvSpPr>
          <p:spPr bwMode="auto">
            <a:xfrm rot="5400000">
              <a:off x="5804792" y="162230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4" name="Rectangle 73"/>
            <p:cNvSpPr/>
            <p:nvPr/>
          </p:nvSpPr>
          <p:spPr bwMode="auto">
            <a:xfrm>
              <a:off x="5665557" y="2161484"/>
              <a:ext cx="45719" cy="18688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5" name="Rectangle 74"/>
            <p:cNvSpPr/>
            <p:nvPr/>
          </p:nvSpPr>
          <p:spPr bwMode="auto">
            <a:xfrm rot="5400000">
              <a:off x="5807064" y="218414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6" name="Rectangle 75"/>
            <p:cNvSpPr/>
            <p:nvPr/>
          </p:nvSpPr>
          <p:spPr bwMode="auto">
            <a:xfrm>
              <a:off x="5840434" y="1378927"/>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7" name="Rectangle 76"/>
            <p:cNvSpPr/>
            <p:nvPr/>
          </p:nvSpPr>
          <p:spPr bwMode="auto">
            <a:xfrm>
              <a:off x="5965538" y="1538151"/>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8" name="Rectangle 77"/>
            <p:cNvSpPr/>
            <p:nvPr/>
          </p:nvSpPr>
          <p:spPr bwMode="auto">
            <a:xfrm>
              <a:off x="5974634" y="1697375"/>
              <a:ext cx="777928"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9" name="Rectangle 78"/>
            <p:cNvSpPr/>
            <p:nvPr/>
          </p:nvSpPr>
          <p:spPr bwMode="auto">
            <a:xfrm>
              <a:off x="5840426" y="1877071"/>
              <a:ext cx="591414"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80" name="Rectangle 79"/>
            <p:cNvSpPr/>
            <p:nvPr/>
          </p:nvSpPr>
          <p:spPr bwMode="auto">
            <a:xfrm>
              <a:off x="5829050" y="2090887"/>
              <a:ext cx="707420"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a:solidFill>
                  <a:srgbClr val="172982"/>
                </a:solidFill>
                <a:latin typeface="Arial" pitchFamily="-60" charset="0"/>
              </a:endParaRPr>
            </a:p>
          </p:txBody>
        </p:sp>
        <p:sp>
          <p:nvSpPr>
            <p:cNvPr id="81" name="Rectangle 80"/>
            <p:cNvSpPr/>
            <p:nvPr/>
          </p:nvSpPr>
          <p:spPr bwMode="auto">
            <a:xfrm>
              <a:off x="5988274" y="2256935"/>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a:solidFill>
                  <a:srgbClr val="172982"/>
                </a:solidFill>
                <a:latin typeface="Arial" pitchFamily="-60" charset="0"/>
              </a:endParaRPr>
            </a:p>
          </p:txBody>
        </p:sp>
      </p:grpSp>
      <p:grpSp>
        <p:nvGrpSpPr>
          <p:cNvPr id="82" name="Group 81"/>
          <p:cNvGrpSpPr/>
          <p:nvPr/>
        </p:nvGrpSpPr>
        <p:grpSpPr>
          <a:xfrm rot="21360417" flipV="1">
            <a:off x="7369609" y="1899727"/>
            <a:ext cx="1382848" cy="3805021"/>
            <a:chOff x="6729414" y="1169740"/>
            <a:chExt cx="1960386" cy="4670489"/>
          </a:xfrm>
        </p:grpSpPr>
        <p:pic>
          <p:nvPicPr>
            <p:cNvPr id="83" name="Picture 8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729414" y="1169740"/>
              <a:ext cx="1513673" cy="1622500"/>
            </a:xfrm>
            <a:prstGeom prst="rect">
              <a:avLst/>
            </a:prstGeom>
          </p:spPr>
        </p:pic>
        <p:pic>
          <p:nvPicPr>
            <p:cNvPr id="84" name="Picture 8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987561" y="2126443"/>
              <a:ext cx="1513673" cy="1622500"/>
            </a:xfrm>
            <a:prstGeom prst="rect">
              <a:avLst/>
            </a:prstGeom>
          </p:spPr>
        </p:pic>
        <p:pic>
          <p:nvPicPr>
            <p:cNvPr id="85" name="Picture 8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934130" y="3249460"/>
              <a:ext cx="1513673" cy="1622500"/>
            </a:xfrm>
            <a:prstGeom prst="rect">
              <a:avLst/>
            </a:prstGeom>
          </p:spPr>
        </p:pic>
        <p:pic>
          <p:nvPicPr>
            <p:cNvPr id="86" name="Picture 8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176127" y="4217729"/>
              <a:ext cx="1513673" cy="1622500"/>
            </a:xfrm>
            <a:prstGeom prst="rect">
              <a:avLst/>
            </a:prstGeom>
          </p:spPr>
        </p:pic>
      </p:grpSp>
      <p:pic>
        <p:nvPicPr>
          <p:cNvPr id="3074" name="Picture 2" descr="C:\Users\nsw\Pictures\All icons\users1.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912215" y="3360052"/>
            <a:ext cx="1095151" cy="1095151"/>
          </a:xfrm>
          <a:prstGeom prst="rect">
            <a:avLst/>
          </a:prstGeom>
          <a:noFill/>
          <a:extLst>
            <a:ext uri="{909E8E84-426E-40DD-AFC4-6F175D3DCCD1}">
              <a14:hiddenFill xmlns:a14="http://schemas.microsoft.com/office/drawing/2010/main">
                <a:solidFill>
                  <a:srgbClr val="FFFFFF"/>
                </a:solidFill>
              </a14:hiddenFill>
            </a:ext>
          </a:extLst>
        </p:spPr>
      </p:pic>
      <p:sp>
        <p:nvSpPr>
          <p:cNvPr id="87" name="Rounded Rectangle 86"/>
          <p:cNvSpPr/>
          <p:nvPr/>
        </p:nvSpPr>
        <p:spPr bwMode="auto">
          <a:xfrm>
            <a:off x="2743202" y="1203337"/>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Different Objectives</a:t>
            </a:r>
          </a:p>
        </p:txBody>
      </p:sp>
      <p:sp>
        <p:nvSpPr>
          <p:cNvPr id="91" name="Rounded Rectangle 90"/>
          <p:cNvSpPr/>
          <p:nvPr/>
        </p:nvSpPr>
        <p:spPr bwMode="auto">
          <a:xfrm>
            <a:off x="2766954" y="2424905"/>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Their own processes</a:t>
            </a:r>
          </a:p>
        </p:txBody>
      </p:sp>
      <p:sp>
        <p:nvSpPr>
          <p:cNvPr id="92" name="Rounded Rectangle 91"/>
          <p:cNvSpPr/>
          <p:nvPr/>
        </p:nvSpPr>
        <p:spPr bwMode="auto">
          <a:xfrm>
            <a:off x="2766642" y="3843425"/>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Different IT systems</a:t>
            </a:r>
          </a:p>
        </p:txBody>
      </p:sp>
      <p:sp>
        <p:nvSpPr>
          <p:cNvPr id="93" name="Rounded Rectangle 92"/>
          <p:cNvSpPr/>
          <p:nvPr/>
        </p:nvSpPr>
        <p:spPr bwMode="auto">
          <a:xfrm>
            <a:off x="2778362" y="5093129"/>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Independent content</a:t>
            </a:r>
          </a:p>
        </p:txBody>
      </p:sp>
      <p:pic>
        <p:nvPicPr>
          <p:cNvPr id="63" name="Picture 6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flipH="1">
            <a:off x="7555709" y="3351831"/>
            <a:ext cx="1303675" cy="1303675"/>
          </a:xfrm>
          <a:prstGeom prst="rect">
            <a:avLst/>
          </a:prstGeom>
        </p:spPr>
      </p:pic>
    </p:spTree>
    <p:extLst>
      <p:ext uri="{BB962C8B-B14F-4D97-AF65-F5344CB8AC3E}">
        <p14:creationId xmlns:p14="http://schemas.microsoft.com/office/powerpoint/2010/main" val="2658894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27"/>
                                        </p:tgtEl>
                                        <p:attrNameLst>
                                          <p:attrName>style.visibility</p:attrName>
                                        </p:attrNameLst>
                                      </p:cBhvr>
                                      <p:to>
                                        <p:strVal val="visible"/>
                                      </p:to>
                                    </p:set>
                                    <p:animEffect transition="in" filter="fade">
                                      <p:cBhvr>
                                        <p:cTn id="7" dur="500"/>
                                        <p:tgtEl>
                                          <p:spTgt spid="102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wipe(up)">
                                      <p:cBhvr>
                                        <p:cTn id="12" dur="500"/>
                                        <p:tgtEl>
                                          <p:spTgt spid="36"/>
                                        </p:tgtEl>
                                      </p:cBhvr>
                                    </p:animEffect>
                                  </p:childTnLst>
                                </p:cTn>
                              </p:par>
                              <p:par>
                                <p:cTn id="13" presetID="22" presetClass="entr" presetSubtype="1" fill="hold" nodeType="withEffect">
                                  <p:stCondLst>
                                    <p:cond delay="0"/>
                                  </p:stCondLst>
                                  <p:childTnLst>
                                    <p:set>
                                      <p:cBhvr>
                                        <p:cTn id="14" dur="1" fill="hold">
                                          <p:stCondLst>
                                            <p:cond delay="0"/>
                                          </p:stCondLst>
                                        </p:cTn>
                                        <p:tgtEl>
                                          <p:spTgt spid="65"/>
                                        </p:tgtEl>
                                        <p:attrNameLst>
                                          <p:attrName>style.visibility</p:attrName>
                                        </p:attrNameLst>
                                      </p:cBhvr>
                                      <p:to>
                                        <p:strVal val="visible"/>
                                      </p:to>
                                    </p:set>
                                    <p:animEffect transition="in" filter="wipe(up)">
                                      <p:cBhvr>
                                        <p:cTn id="15" dur="500"/>
                                        <p:tgtEl>
                                          <p:spTgt spid="65"/>
                                        </p:tgtEl>
                                      </p:cBhvr>
                                    </p:animEffect>
                                  </p:childTnLst>
                                </p:cTn>
                              </p:par>
                              <p:par>
                                <p:cTn id="16" presetID="22" presetClass="entr" presetSubtype="1" fill="hold" nodeType="withEffect">
                                  <p:stCondLst>
                                    <p:cond delay="0"/>
                                  </p:stCondLst>
                                  <p:childTnLst>
                                    <p:set>
                                      <p:cBhvr>
                                        <p:cTn id="17" dur="1" fill="hold">
                                          <p:stCondLst>
                                            <p:cond delay="0"/>
                                          </p:stCondLst>
                                        </p:cTn>
                                        <p:tgtEl>
                                          <p:spTgt spid="82"/>
                                        </p:tgtEl>
                                        <p:attrNameLst>
                                          <p:attrName>style.visibility</p:attrName>
                                        </p:attrNameLst>
                                      </p:cBhvr>
                                      <p:to>
                                        <p:strVal val="visible"/>
                                      </p:to>
                                    </p:set>
                                    <p:animEffect transition="in" filter="wipe(up)">
                                      <p:cBhvr>
                                        <p:cTn id="18" dur="500"/>
                                        <p:tgtEl>
                                          <p:spTgt spid="82"/>
                                        </p:tgtEl>
                                      </p:cBhvr>
                                    </p:animEffect>
                                  </p:childTnLst>
                                </p:cTn>
                              </p:par>
                              <p:par>
                                <p:cTn id="19" presetID="22" presetClass="entr" presetSubtype="1" fill="hold" nodeType="withEffect">
                                  <p:stCondLst>
                                    <p:cond delay="0"/>
                                  </p:stCondLst>
                                  <p:childTnLst>
                                    <p:set>
                                      <p:cBhvr>
                                        <p:cTn id="20" dur="1" fill="hold">
                                          <p:stCondLst>
                                            <p:cond delay="0"/>
                                          </p:stCondLst>
                                        </p:cTn>
                                        <p:tgtEl>
                                          <p:spTgt spid="63"/>
                                        </p:tgtEl>
                                        <p:attrNameLst>
                                          <p:attrName>style.visibility</p:attrName>
                                        </p:attrNameLst>
                                      </p:cBhvr>
                                      <p:to>
                                        <p:strVal val="visible"/>
                                      </p:to>
                                    </p:set>
                                    <p:animEffect transition="in" filter="wipe(up)">
                                      <p:cBhvr>
                                        <p:cTn id="21" dur="500"/>
                                        <p:tgtEl>
                                          <p:spTgt spid="63"/>
                                        </p:tgtEl>
                                      </p:cBhvr>
                                    </p:animEffect>
                                  </p:childTnLst>
                                </p:cTn>
                              </p:par>
                              <p:par>
                                <p:cTn id="22" presetID="22" presetClass="entr" presetSubtype="1" fill="hold" nodeType="withEffect">
                                  <p:stCondLst>
                                    <p:cond delay="0"/>
                                  </p:stCondLst>
                                  <p:childTnLst>
                                    <p:set>
                                      <p:cBhvr>
                                        <p:cTn id="23" dur="1" fill="hold">
                                          <p:stCondLst>
                                            <p:cond delay="0"/>
                                          </p:stCondLst>
                                        </p:cTn>
                                        <p:tgtEl>
                                          <p:spTgt spid="3074"/>
                                        </p:tgtEl>
                                        <p:attrNameLst>
                                          <p:attrName>style.visibility</p:attrName>
                                        </p:attrNameLst>
                                      </p:cBhvr>
                                      <p:to>
                                        <p:strVal val="visible"/>
                                      </p:to>
                                    </p:set>
                                    <p:animEffect transition="in" filter="wipe(up)">
                                      <p:cBhvr>
                                        <p:cTn id="24" dur="500"/>
                                        <p:tgtEl>
                                          <p:spTgt spid="3074"/>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8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91"/>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92"/>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9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91" grpId="0" animBg="1"/>
      <p:bldP spid="92" grpId="0" animBg="1"/>
      <p:bldP spid="9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Two businesses working together</a:t>
            </a:r>
            <a:endParaRPr lang="en-GB" dirty="0"/>
          </a:p>
        </p:txBody>
      </p:sp>
      <p:pic>
        <p:nvPicPr>
          <p:cNvPr id="1027" name="Picture 3" descr="C:\Users\nsw\AppData\Local\Microsoft\Windows\Temporary Internet Files\Content.IE5\41ZRXAEW\MP900443955[1].jpg"/>
          <p:cNvPicPr>
            <a:picLocks noChangeAspect="1" noChangeArrowheads="1"/>
          </p:cNvPicPr>
          <p:nvPr/>
        </p:nvPicPr>
        <p:blipFill rotWithShape="1">
          <a:blip r:embed="rId3">
            <a:extLst>
              <a:ext uri="{28A0092B-C50C-407E-A947-70E740481C1C}">
                <a14:useLocalDpi xmlns:a14="http://schemas.microsoft.com/office/drawing/2010/main" val="0"/>
              </a:ext>
            </a:extLst>
          </a:blip>
          <a:srcRect r="15760"/>
          <a:stretch/>
        </p:blipFill>
        <p:spPr bwMode="auto">
          <a:xfrm>
            <a:off x="4572000" y="908720"/>
            <a:ext cx="4030579" cy="3180357"/>
          </a:xfrm>
          <a:prstGeom prst="rect">
            <a:avLst/>
          </a:prstGeom>
          <a:noFill/>
          <a:effectLst>
            <a:reflection blurRad="6350" stA="50000" endA="300" endPos="55500" dist="50800" dir="5400000" sy="-100000" algn="bl" rotWithShape="0"/>
            <a:softEdge rad="63500"/>
          </a:effectLst>
          <a:extLst>
            <a:ext uri="{909E8E84-426E-40DD-AFC4-6F175D3DCCD1}">
              <a14:hiddenFill xmlns:a14="http://schemas.microsoft.com/office/drawing/2010/main">
                <a:solidFill>
                  <a:srgbClr val="FFFFFF"/>
                </a:solidFill>
              </a14:hiddenFill>
            </a:ext>
          </a:extLst>
        </p:spPr>
      </p:pic>
      <p:pic>
        <p:nvPicPr>
          <p:cNvPr id="1029" name="Picture 5" descr="C:\Users\nsw\AppData\Local\Microsoft\Windows\Temporary Internet Files\Content.IE5\N62NKWIZ\MP900444110[1].jpg"/>
          <p:cNvPicPr>
            <a:picLocks noChangeAspect="1" noChangeArrowheads="1"/>
          </p:cNvPicPr>
          <p:nvPr/>
        </p:nvPicPr>
        <p:blipFill rotWithShape="1">
          <a:blip r:embed="rId4">
            <a:extLst>
              <a:ext uri="{28A0092B-C50C-407E-A947-70E740481C1C}">
                <a14:useLocalDpi xmlns:a14="http://schemas.microsoft.com/office/drawing/2010/main" val="0"/>
              </a:ext>
            </a:extLst>
          </a:blip>
          <a:srcRect l="13754"/>
          <a:stretch/>
        </p:blipFill>
        <p:spPr bwMode="auto">
          <a:xfrm>
            <a:off x="433314" y="908720"/>
            <a:ext cx="4138686" cy="3180357"/>
          </a:xfrm>
          <a:prstGeom prst="rect">
            <a:avLst/>
          </a:prstGeom>
          <a:noFill/>
          <a:effectLst>
            <a:reflection blurRad="6350" stA="50000" endA="300" endPos="55500" dist="50800" dir="5400000" sy="-100000" algn="bl" rotWithShape="0"/>
            <a:softEdge rad="63500"/>
          </a:effectLst>
          <a:extLst>
            <a:ext uri="{909E8E84-426E-40DD-AFC4-6F175D3DCCD1}">
              <a14:hiddenFill xmlns:a14="http://schemas.microsoft.com/office/drawing/2010/main">
                <a:solidFill>
                  <a:srgbClr val="FFFFFF"/>
                </a:solidFill>
              </a14:hiddenFill>
            </a:ext>
          </a:extLst>
        </p:spPr>
      </p:pic>
      <p:sp>
        <p:nvSpPr>
          <p:cNvPr id="89" name="Rounded Rectangle 88"/>
          <p:cNvSpPr/>
          <p:nvPr/>
        </p:nvSpPr>
        <p:spPr bwMode="auto">
          <a:xfrm>
            <a:off x="2754922" y="1200989"/>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Different Objectives</a:t>
            </a:r>
          </a:p>
        </p:txBody>
      </p:sp>
      <p:grpSp>
        <p:nvGrpSpPr>
          <p:cNvPr id="6" name="Group 5"/>
          <p:cNvGrpSpPr/>
          <p:nvPr/>
        </p:nvGrpSpPr>
        <p:grpSpPr>
          <a:xfrm>
            <a:off x="263196" y="1006884"/>
            <a:ext cx="1692741" cy="5147526"/>
            <a:chOff x="4571708" y="1133128"/>
            <a:chExt cx="1692741" cy="5147526"/>
          </a:xfrm>
        </p:grpSpPr>
        <p:grpSp>
          <p:nvGrpSpPr>
            <p:cNvPr id="7" name="Group 6"/>
            <p:cNvGrpSpPr/>
            <p:nvPr/>
          </p:nvGrpSpPr>
          <p:grpSpPr>
            <a:xfrm>
              <a:off x="4712369" y="4976100"/>
              <a:ext cx="1269628" cy="1304554"/>
              <a:chOff x="1009934" y="736979"/>
              <a:chExt cx="1630908" cy="1562669"/>
            </a:xfrm>
          </p:grpSpPr>
          <p:sp>
            <p:nvSpPr>
              <p:cNvPr id="16" name="Rounded Rectangle 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7" name="Group 16"/>
              <p:cNvGrpSpPr/>
              <p:nvPr/>
            </p:nvGrpSpPr>
            <p:grpSpPr>
              <a:xfrm>
                <a:off x="1187624" y="908720"/>
                <a:ext cx="473277" cy="1175660"/>
                <a:chOff x="1187624" y="908720"/>
                <a:chExt cx="473277" cy="1175660"/>
              </a:xfrm>
            </p:grpSpPr>
            <p:sp>
              <p:nvSpPr>
                <p:cNvPr id="26" name="Rectangle 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7" name="Rectangle 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8" name="Rectangle 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9" name="Rectangle 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0" name="Rectangle 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1" name="Rectangle 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2" name="Rectangle 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3" name="Rectangle 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4" name="Rectangle 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5" name="Rectangle 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8" name="Group 17"/>
              <p:cNvGrpSpPr/>
              <p:nvPr/>
            </p:nvGrpSpPr>
            <p:grpSpPr>
              <a:xfrm>
                <a:off x="1512613" y="970169"/>
                <a:ext cx="923512" cy="1164252"/>
                <a:chOff x="1512613" y="970169"/>
                <a:chExt cx="923512" cy="1164252"/>
              </a:xfrm>
            </p:grpSpPr>
            <p:sp>
              <p:nvSpPr>
                <p:cNvPr id="19" name="Rectangle 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0" name="Rectangle 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1" name="Rectangle 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2" name="Rectangle 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3" name="Rectangle 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4" name="Rectangle 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5" name="Rectangle 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grpSp>
          <p:nvGrpSpPr>
            <p:cNvPr id="8" name="Group 7"/>
            <p:cNvGrpSpPr/>
            <p:nvPr/>
          </p:nvGrpSpPr>
          <p:grpSpPr>
            <a:xfrm>
              <a:off x="4886288" y="2239738"/>
              <a:ext cx="1220266" cy="3351071"/>
              <a:chOff x="6131814" y="-371597"/>
              <a:chExt cx="1886083" cy="4339731"/>
            </a:xfrm>
          </p:grpSpPr>
          <p:grpSp>
            <p:nvGrpSpPr>
              <p:cNvPr id="12" name="Group 11"/>
              <p:cNvGrpSpPr/>
              <p:nvPr/>
            </p:nvGrpSpPr>
            <p:grpSpPr>
              <a:xfrm rot="20283292">
                <a:off x="6131814" y="-371597"/>
                <a:ext cx="1815250" cy="2919083"/>
                <a:chOff x="6450863" y="2329284"/>
                <a:chExt cx="1815250" cy="2919083"/>
              </a:xfrm>
            </p:grpSpPr>
            <p:pic>
              <p:nvPicPr>
                <p:cNvPr id="14"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50863" y="3621180"/>
                  <a:ext cx="1627187" cy="162718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8926" y="2329284"/>
                  <a:ext cx="1627187" cy="1627187"/>
                </a:xfrm>
                <a:prstGeom prst="rect">
                  <a:avLst/>
                </a:prstGeom>
                <a:noFill/>
                <a:extLst>
                  <a:ext uri="{909E8E84-426E-40DD-AFC4-6F175D3DCCD1}">
                    <a14:hiddenFill xmlns:a14="http://schemas.microsoft.com/office/drawing/2010/main">
                      <a:solidFill>
                        <a:srgbClr val="FFFFFF"/>
                      </a:solidFill>
                    </a14:hiddenFill>
                  </a:ext>
                </a:extLst>
              </p:spPr>
            </p:pic>
          </p:grpSp>
          <p:pic>
            <p:nvPicPr>
              <p:cNvPr id="13"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283292">
                <a:off x="6390711" y="2340947"/>
                <a:ext cx="1627186" cy="1627187"/>
              </a:xfrm>
              <a:prstGeom prst="rect">
                <a:avLst/>
              </a:prstGeom>
              <a:noFill/>
              <a:extLst>
                <a:ext uri="{909E8E84-426E-40DD-AFC4-6F175D3DCCD1}">
                  <a14:hiddenFill xmlns:a14="http://schemas.microsoft.com/office/drawing/2010/main">
                    <a:solidFill>
                      <a:srgbClr val="FFFFFF"/>
                    </a:solidFill>
                  </a14:hiddenFill>
                </a:ext>
              </a:extLst>
            </p:spPr>
          </p:pic>
        </p:grpSp>
        <p:pic>
          <p:nvPicPr>
            <p:cNvPr id="9" name="Picture 35" descr="C:\Users\nsw\Pictures\All icons\businessmen.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17855" y="3606616"/>
              <a:ext cx="1046594" cy="104659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C:\Users\nsw\AppData\Local\Microsoft\Windows\Temporary Internet Files\Content.IE5\HO1UL1D0\MC900336175[1].wm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68416" y="1133128"/>
              <a:ext cx="1064207" cy="96701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C:\Users\nsw\Pictures\All icons\clients.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71708" y="3589514"/>
              <a:ext cx="1277936" cy="1277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6" name="Group 35"/>
          <p:cNvGrpSpPr/>
          <p:nvPr/>
        </p:nvGrpSpPr>
        <p:grpSpPr>
          <a:xfrm>
            <a:off x="7385221" y="1006884"/>
            <a:ext cx="1063625" cy="966788"/>
            <a:chOff x="5668963" y="2780928"/>
            <a:chExt cx="1063625" cy="966788"/>
          </a:xfrm>
        </p:grpSpPr>
        <p:sp>
          <p:nvSpPr>
            <p:cNvPr id="37" name="AutoShape 8"/>
            <p:cNvSpPr>
              <a:spLocks noChangeAspect="1" noChangeArrowheads="1" noTextEdit="1"/>
            </p:cNvSpPr>
            <p:nvPr/>
          </p:nvSpPr>
          <p:spPr bwMode="auto">
            <a:xfrm>
              <a:off x="5668963" y="2780928"/>
              <a:ext cx="1063625" cy="96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38" name="Freeform 10"/>
            <p:cNvSpPr>
              <a:spLocks/>
            </p:cNvSpPr>
            <p:nvPr/>
          </p:nvSpPr>
          <p:spPr bwMode="auto">
            <a:xfrm>
              <a:off x="5670551" y="2780928"/>
              <a:ext cx="968375" cy="965200"/>
            </a:xfrm>
            <a:custGeom>
              <a:avLst/>
              <a:gdLst>
                <a:gd name="T0" fmla="*/ 2441 w 2442"/>
                <a:gd name="T1" fmla="*/ 967 h 2434"/>
                <a:gd name="T2" fmla="*/ 2421 w 2442"/>
                <a:gd name="T3" fmla="*/ 888 h 2434"/>
                <a:gd name="T4" fmla="*/ 2396 w 2442"/>
                <a:gd name="T5" fmla="*/ 814 h 2434"/>
                <a:gd name="T6" fmla="*/ 2365 w 2442"/>
                <a:gd name="T7" fmla="*/ 740 h 2434"/>
                <a:gd name="T8" fmla="*/ 2331 w 2442"/>
                <a:gd name="T9" fmla="*/ 670 h 2434"/>
                <a:gd name="T10" fmla="*/ 2292 w 2442"/>
                <a:gd name="T11" fmla="*/ 602 h 2434"/>
                <a:gd name="T12" fmla="*/ 2250 w 2442"/>
                <a:gd name="T13" fmla="*/ 537 h 2434"/>
                <a:gd name="T14" fmla="*/ 2201 w 2442"/>
                <a:gd name="T15" fmla="*/ 475 h 2434"/>
                <a:gd name="T16" fmla="*/ 2151 w 2442"/>
                <a:gd name="T17" fmla="*/ 416 h 2434"/>
                <a:gd name="T18" fmla="*/ 2096 w 2442"/>
                <a:gd name="T19" fmla="*/ 360 h 2434"/>
                <a:gd name="T20" fmla="*/ 2038 w 2442"/>
                <a:gd name="T21" fmla="*/ 308 h 2434"/>
                <a:gd name="T22" fmla="*/ 1977 w 2442"/>
                <a:gd name="T23" fmla="*/ 260 h 2434"/>
                <a:gd name="T24" fmla="*/ 1910 w 2442"/>
                <a:gd name="T25" fmla="*/ 214 h 2434"/>
                <a:gd name="T26" fmla="*/ 1843 w 2442"/>
                <a:gd name="T27" fmla="*/ 171 h 2434"/>
                <a:gd name="T28" fmla="*/ 1772 w 2442"/>
                <a:gd name="T29" fmla="*/ 131 h 2434"/>
                <a:gd name="T30" fmla="*/ 1698 w 2442"/>
                <a:gd name="T31" fmla="*/ 99 h 2434"/>
                <a:gd name="T32" fmla="*/ 1624 w 2442"/>
                <a:gd name="T33" fmla="*/ 73 h 2434"/>
                <a:gd name="T34" fmla="*/ 1546 w 2442"/>
                <a:gd name="T35" fmla="*/ 48 h 2434"/>
                <a:gd name="T36" fmla="*/ 1468 w 2442"/>
                <a:gd name="T37" fmla="*/ 27 h 2434"/>
                <a:gd name="T38" fmla="*/ 1387 w 2442"/>
                <a:gd name="T39" fmla="*/ 12 h 2434"/>
                <a:gd name="T40" fmla="*/ 1306 w 2442"/>
                <a:gd name="T41" fmla="*/ 5 h 2434"/>
                <a:gd name="T42" fmla="*/ 1222 w 2442"/>
                <a:gd name="T43" fmla="*/ 0 h 2434"/>
                <a:gd name="T44" fmla="*/ 1129 w 2442"/>
                <a:gd name="T45" fmla="*/ 0 h 2434"/>
                <a:gd name="T46" fmla="*/ 1035 w 2442"/>
                <a:gd name="T47" fmla="*/ 7 h 2434"/>
                <a:gd name="T48" fmla="*/ 945 w 2442"/>
                <a:gd name="T49" fmla="*/ 20 h 2434"/>
                <a:gd name="T50" fmla="*/ 856 w 2442"/>
                <a:gd name="T51" fmla="*/ 36 h 2434"/>
                <a:gd name="T52" fmla="*/ 770 w 2442"/>
                <a:gd name="T53" fmla="*/ 61 h 2434"/>
                <a:gd name="T54" fmla="*/ 688 w 2442"/>
                <a:gd name="T55" fmla="*/ 91 h 2434"/>
                <a:gd name="T56" fmla="*/ 608 w 2442"/>
                <a:gd name="T57" fmla="*/ 126 h 2434"/>
                <a:gd name="T58" fmla="*/ 534 w 2442"/>
                <a:gd name="T59" fmla="*/ 165 h 2434"/>
                <a:gd name="T60" fmla="*/ 462 w 2442"/>
                <a:gd name="T61" fmla="*/ 211 h 2434"/>
                <a:gd name="T62" fmla="*/ 395 w 2442"/>
                <a:gd name="T63" fmla="*/ 261 h 2434"/>
                <a:gd name="T64" fmla="*/ 334 w 2442"/>
                <a:gd name="T65" fmla="*/ 319 h 2434"/>
                <a:gd name="T66" fmla="*/ 273 w 2442"/>
                <a:gd name="T67" fmla="*/ 379 h 2434"/>
                <a:gd name="T68" fmla="*/ 221 w 2442"/>
                <a:gd name="T69" fmla="*/ 444 h 2434"/>
                <a:gd name="T70" fmla="*/ 173 w 2442"/>
                <a:gd name="T71" fmla="*/ 516 h 2434"/>
                <a:gd name="T72" fmla="*/ 131 w 2442"/>
                <a:gd name="T73" fmla="*/ 591 h 2434"/>
                <a:gd name="T74" fmla="*/ 93 w 2442"/>
                <a:gd name="T75" fmla="*/ 672 h 2434"/>
                <a:gd name="T76" fmla="*/ 62 w 2442"/>
                <a:gd name="T77" fmla="*/ 756 h 2434"/>
                <a:gd name="T78" fmla="*/ 37 w 2442"/>
                <a:gd name="T79" fmla="*/ 846 h 2434"/>
                <a:gd name="T80" fmla="*/ 17 w 2442"/>
                <a:gd name="T81" fmla="*/ 940 h 2434"/>
                <a:gd name="T82" fmla="*/ 5 w 2442"/>
                <a:gd name="T83" fmla="*/ 1037 h 2434"/>
                <a:gd name="T84" fmla="*/ 0 w 2442"/>
                <a:gd name="T85" fmla="*/ 1139 h 2434"/>
                <a:gd name="T86" fmla="*/ 1265 w 2442"/>
                <a:gd name="T87" fmla="*/ 243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2" h="2434">
                  <a:moveTo>
                    <a:pt x="1265" y="2434"/>
                  </a:moveTo>
                  <a:lnTo>
                    <a:pt x="2442" y="2346"/>
                  </a:lnTo>
                  <a:lnTo>
                    <a:pt x="2441" y="967"/>
                  </a:lnTo>
                  <a:lnTo>
                    <a:pt x="2433" y="940"/>
                  </a:lnTo>
                  <a:lnTo>
                    <a:pt x="2428" y="915"/>
                  </a:lnTo>
                  <a:lnTo>
                    <a:pt x="2421" y="888"/>
                  </a:lnTo>
                  <a:lnTo>
                    <a:pt x="2413" y="863"/>
                  </a:lnTo>
                  <a:lnTo>
                    <a:pt x="2405" y="839"/>
                  </a:lnTo>
                  <a:lnTo>
                    <a:pt x="2396" y="814"/>
                  </a:lnTo>
                  <a:lnTo>
                    <a:pt x="2387" y="789"/>
                  </a:lnTo>
                  <a:lnTo>
                    <a:pt x="2377" y="765"/>
                  </a:lnTo>
                  <a:lnTo>
                    <a:pt x="2365" y="740"/>
                  </a:lnTo>
                  <a:lnTo>
                    <a:pt x="2355" y="716"/>
                  </a:lnTo>
                  <a:lnTo>
                    <a:pt x="2344" y="693"/>
                  </a:lnTo>
                  <a:lnTo>
                    <a:pt x="2331" y="670"/>
                  </a:lnTo>
                  <a:lnTo>
                    <a:pt x="2319" y="647"/>
                  </a:lnTo>
                  <a:lnTo>
                    <a:pt x="2306" y="623"/>
                  </a:lnTo>
                  <a:lnTo>
                    <a:pt x="2292" y="602"/>
                  </a:lnTo>
                  <a:lnTo>
                    <a:pt x="2279" y="582"/>
                  </a:lnTo>
                  <a:lnTo>
                    <a:pt x="2263" y="560"/>
                  </a:lnTo>
                  <a:lnTo>
                    <a:pt x="2250" y="537"/>
                  </a:lnTo>
                  <a:lnTo>
                    <a:pt x="2234" y="516"/>
                  </a:lnTo>
                  <a:lnTo>
                    <a:pt x="2220" y="496"/>
                  </a:lnTo>
                  <a:lnTo>
                    <a:pt x="2201" y="475"/>
                  </a:lnTo>
                  <a:lnTo>
                    <a:pt x="2185" y="455"/>
                  </a:lnTo>
                  <a:lnTo>
                    <a:pt x="2168" y="435"/>
                  </a:lnTo>
                  <a:lnTo>
                    <a:pt x="2151" y="416"/>
                  </a:lnTo>
                  <a:lnTo>
                    <a:pt x="2133" y="398"/>
                  </a:lnTo>
                  <a:lnTo>
                    <a:pt x="2115" y="377"/>
                  </a:lnTo>
                  <a:lnTo>
                    <a:pt x="2096" y="360"/>
                  </a:lnTo>
                  <a:lnTo>
                    <a:pt x="2076" y="342"/>
                  </a:lnTo>
                  <a:lnTo>
                    <a:pt x="2056" y="325"/>
                  </a:lnTo>
                  <a:lnTo>
                    <a:pt x="2038" y="308"/>
                  </a:lnTo>
                  <a:lnTo>
                    <a:pt x="2017" y="291"/>
                  </a:lnTo>
                  <a:lnTo>
                    <a:pt x="1998" y="275"/>
                  </a:lnTo>
                  <a:lnTo>
                    <a:pt x="1977" y="260"/>
                  </a:lnTo>
                  <a:lnTo>
                    <a:pt x="1954" y="243"/>
                  </a:lnTo>
                  <a:lnTo>
                    <a:pt x="1932" y="227"/>
                  </a:lnTo>
                  <a:lnTo>
                    <a:pt x="1910" y="214"/>
                  </a:lnTo>
                  <a:lnTo>
                    <a:pt x="1888" y="198"/>
                  </a:lnTo>
                  <a:lnTo>
                    <a:pt x="1865" y="186"/>
                  </a:lnTo>
                  <a:lnTo>
                    <a:pt x="1843" y="171"/>
                  </a:lnTo>
                  <a:lnTo>
                    <a:pt x="1819" y="159"/>
                  </a:lnTo>
                  <a:lnTo>
                    <a:pt x="1795" y="145"/>
                  </a:lnTo>
                  <a:lnTo>
                    <a:pt x="1772" y="131"/>
                  </a:lnTo>
                  <a:lnTo>
                    <a:pt x="1747" y="121"/>
                  </a:lnTo>
                  <a:lnTo>
                    <a:pt x="1723" y="110"/>
                  </a:lnTo>
                  <a:lnTo>
                    <a:pt x="1698" y="99"/>
                  </a:lnTo>
                  <a:lnTo>
                    <a:pt x="1675" y="91"/>
                  </a:lnTo>
                  <a:lnTo>
                    <a:pt x="1649" y="80"/>
                  </a:lnTo>
                  <a:lnTo>
                    <a:pt x="1624" y="73"/>
                  </a:lnTo>
                  <a:lnTo>
                    <a:pt x="1598" y="62"/>
                  </a:lnTo>
                  <a:lnTo>
                    <a:pt x="1572" y="56"/>
                  </a:lnTo>
                  <a:lnTo>
                    <a:pt x="1546" y="48"/>
                  </a:lnTo>
                  <a:lnTo>
                    <a:pt x="1521" y="40"/>
                  </a:lnTo>
                  <a:lnTo>
                    <a:pt x="1494" y="33"/>
                  </a:lnTo>
                  <a:lnTo>
                    <a:pt x="1468" y="27"/>
                  </a:lnTo>
                  <a:lnTo>
                    <a:pt x="1441" y="22"/>
                  </a:lnTo>
                  <a:lnTo>
                    <a:pt x="1413" y="17"/>
                  </a:lnTo>
                  <a:lnTo>
                    <a:pt x="1387" y="12"/>
                  </a:lnTo>
                  <a:lnTo>
                    <a:pt x="1359" y="9"/>
                  </a:lnTo>
                  <a:lnTo>
                    <a:pt x="1332" y="7"/>
                  </a:lnTo>
                  <a:lnTo>
                    <a:pt x="1306" y="5"/>
                  </a:lnTo>
                  <a:lnTo>
                    <a:pt x="1278" y="1"/>
                  </a:lnTo>
                  <a:lnTo>
                    <a:pt x="1249" y="0"/>
                  </a:lnTo>
                  <a:lnTo>
                    <a:pt x="1222" y="0"/>
                  </a:lnTo>
                  <a:lnTo>
                    <a:pt x="1194" y="0"/>
                  </a:lnTo>
                  <a:lnTo>
                    <a:pt x="1163" y="0"/>
                  </a:lnTo>
                  <a:lnTo>
                    <a:pt x="1129" y="0"/>
                  </a:lnTo>
                  <a:lnTo>
                    <a:pt x="1098" y="1"/>
                  </a:lnTo>
                  <a:lnTo>
                    <a:pt x="1067" y="5"/>
                  </a:lnTo>
                  <a:lnTo>
                    <a:pt x="1035" y="7"/>
                  </a:lnTo>
                  <a:lnTo>
                    <a:pt x="1004" y="11"/>
                  </a:lnTo>
                  <a:lnTo>
                    <a:pt x="974" y="15"/>
                  </a:lnTo>
                  <a:lnTo>
                    <a:pt x="945" y="20"/>
                  </a:lnTo>
                  <a:lnTo>
                    <a:pt x="915" y="25"/>
                  </a:lnTo>
                  <a:lnTo>
                    <a:pt x="884" y="32"/>
                  </a:lnTo>
                  <a:lnTo>
                    <a:pt x="856" y="36"/>
                  </a:lnTo>
                  <a:lnTo>
                    <a:pt x="828" y="44"/>
                  </a:lnTo>
                  <a:lnTo>
                    <a:pt x="798" y="53"/>
                  </a:lnTo>
                  <a:lnTo>
                    <a:pt x="770" y="61"/>
                  </a:lnTo>
                  <a:lnTo>
                    <a:pt x="742" y="70"/>
                  </a:lnTo>
                  <a:lnTo>
                    <a:pt x="715" y="82"/>
                  </a:lnTo>
                  <a:lnTo>
                    <a:pt x="688" y="91"/>
                  </a:lnTo>
                  <a:lnTo>
                    <a:pt x="661" y="102"/>
                  </a:lnTo>
                  <a:lnTo>
                    <a:pt x="635" y="113"/>
                  </a:lnTo>
                  <a:lnTo>
                    <a:pt x="608" y="126"/>
                  </a:lnTo>
                  <a:lnTo>
                    <a:pt x="583" y="138"/>
                  </a:lnTo>
                  <a:lnTo>
                    <a:pt x="558" y="153"/>
                  </a:lnTo>
                  <a:lnTo>
                    <a:pt x="534" y="165"/>
                  </a:lnTo>
                  <a:lnTo>
                    <a:pt x="509" y="180"/>
                  </a:lnTo>
                  <a:lnTo>
                    <a:pt x="485" y="195"/>
                  </a:lnTo>
                  <a:lnTo>
                    <a:pt x="462" y="211"/>
                  </a:lnTo>
                  <a:lnTo>
                    <a:pt x="440" y="228"/>
                  </a:lnTo>
                  <a:lnTo>
                    <a:pt x="417" y="245"/>
                  </a:lnTo>
                  <a:lnTo>
                    <a:pt x="395" y="261"/>
                  </a:lnTo>
                  <a:lnTo>
                    <a:pt x="374" y="281"/>
                  </a:lnTo>
                  <a:lnTo>
                    <a:pt x="352" y="298"/>
                  </a:lnTo>
                  <a:lnTo>
                    <a:pt x="334" y="319"/>
                  </a:lnTo>
                  <a:lnTo>
                    <a:pt x="313" y="338"/>
                  </a:lnTo>
                  <a:lnTo>
                    <a:pt x="293" y="358"/>
                  </a:lnTo>
                  <a:lnTo>
                    <a:pt x="273" y="379"/>
                  </a:lnTo>
                  <a:lnTo>
                    <a:pt x="257" y="401"/>
                  </a:lnTo>
                  <a:lnTo>
                    <a:pt x="237" y="422"/>
                  </a:lnTo>
                  <a:lnTo>
                    <a:pt x="221" y="444"/>
                  </a:lnTo>
                  <a:lnTo>
                    <a:pt x="204" y="468"/>
                  </a:lnTo>
                  <a:lnTo>
                    <a:pt x="189" y="492"/>
                  </a:lnTo>
                  <a:lnTo>
                    <a:pt x="173" y="516"/>
                  </a:lnTo>
                  <a:lnTo>
                    <a:pt x="157" y="541"/>
                  </a:lnTo>
                  <a:lnTo>
                    <a:pt x="143" y="565"/>
                  </a:lnTo>
                  <a:lnTo>
                    <a:pt x="131" y="591"/>
                  </a:lnTo>
                  <a:lnTo>
                    <a:pt x="116" y="618"/>
                  </a:lnTo>
                  <a:lnTo>
                    <a:pt x="106" y="644"/>
                  </a:lnTo>
                  <a:lnTo>
                    <a:pt x="93" y="672"/>
                  </a:lnTo>
                  <a:lnTo>
                    <a:pt x="83" y="701"/>
                  </a:lnTo>
                  <a:lnTo>
                    <a:pt x="73" y="728"/>
                  </a:lnTo>
                  <a:lnTo>
                    <a:pt x="62" y="756"/>
                  </a:lnTo>
                  <a:lnTo>
                    <a:pt x="51" y="786"/>
                  </a:lnTo>
                  <a:lnTo>
                    <a:pt x="45" y="816"/>
                  </a:lnTo>
                  <a:lnTo>
                    <a:pt x="37" y="846"/>
                  </a:lnTo>
                  <a:lnTo>
                    <a:pt x="29" y="877"/>
                  </a:lnTo>
                  <a:lnTo>
                    <a:pt x="22" y="907"/>
                  </a:lnTo>
                  <a:lnTo>
                    <a:pt x="17" y="940"/>
                  </a:lnTo>
                  <a:lnTo>
                    <a:pt x="13" y="971"/>
                  </a:lnTo>
                  <a:lnTo>
                    <a:pt x="8" y="1004"/>
                  </a:lnTo>
                  <a:lnTo>
                    <a:pt x="5" y="1037"/>
                  </a:lnTo>
                  <a:lnTo>
                    <a:pt x="4" y="1071"/>
                  </a:lnTo>
                  <a:lnTo>
                    <a:pt x="0" y="1105"/>
                  </a:lnTo>
                  <a:lnTo>
                    <a:pt x="0" y="1139"/>
                  </a:lnTo>
                  <a:lnTo>
                    <a:pt x="0" y="1175"/>
                  </a:lnTo>
                  <a:lnTo>
                    <a:pt x="2" y="1212"/>
                  </a:lnTo>
                  <a:lnTo>
                    <a:pt x="1265" y="2434"/>
                  </a:lnTo>
                  <a:lnTo>
                    <a:pt x="1265" y="2434"/>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39" name="Freeform 11"/>
            <p:cNvSpPr>
              <a:spLocks/>
            </p:cNvSpPr>
            <p:nvPr/>
          </p:nvSpPr>
          <p:spPr bwMode="auto">
            <a:xfrm>
              <a:off x="5668963" y="3195266"/>
              <a:ext cx="969963" cy="552450"/>
            </a:xfrm>
            <a:custGeom>
              <a:avLst/>
              <a:gdLst>
                <a:gd name="T0" fmla="*/ 2445 w 2445"/>
                <a:gd name="T1" fmla="*/ 935 h 1391"/>
                <a:gd name="T2" fmla="*/ 2368 w 2445"/>
                <a:gd name="T3" fmla="*/ 855 h 1391"/>
                <a:gd name="T4" fmla="*/ 2286 w 2445"/>
                <a:gd name="T5" fmla="*/ 777 h 1391"/>
                <a:gd name="T6" fmla="*/ 2196 w 2445"/>
                <a:gd name="T7" fmla="*/ 703 h 1391"/>
                <a:gd name="T8" fmla="*/ 2103 w 2445"/>
                <a:gd name="T9" fmla="*/ 632 h 1391"/>
                <a:gd name="T10" fmla="*/ 2002 w 2445"/>
                <a:gd name="T11" fmla="*/ 565 h 1391"/>
                <a:gd name="T12" fmla="*/ 1899 w 2445"/>
                <a:gd name="T13" fmla="*/ 500 h 1391"/>
                <a:gd name="T14" fmla="*/ 1790 w 2445"/>
                <a:gd name="T15" fmla="*/ 440 h 1391"/>
                <a:gd name="T16" fmla="*/ 1679 w 2445"/>
                <a:gd name="T17" fmla="*/ 382 h 1391"/>
                <a:gd name="T18" fmla="*/ 1563 w 2445"/>
                <a:gd name="T19" fmla="*/ 329 h 1391"/>
                <a:gd name="T20" fmla="*/ 1445 w 2445"/>
                <a:gd name="T21" fmla="*/ 280 h 1391"/>
                <a:gd name="T22" fmla="*/ 1325 w 2445"/>
                <a:gd name="T23" fmla="*/ 233 h 1391"/>
                <a:gd name="T24" fmla="*/ 1200 w 2445"/>
                <a:gd name="T25" fmla="*/ 192 h 1391"/>
                <a:gd name="T26" fmla="*/ 1074 w 2445"/>
                <a:gd name="T27" fmla="*/ 152 h 1391"/>
                <a:gd name="T28" fmla="*/ 948 w 2445"/>
                <a:gd name="T29" fmla="*/ 119 h 1391"/>
                <a:gd name="T30" fmla="*/ 820 w 2445"/>
                <a:gd name="T31" fmla="*/ 89 h 1391"/>
                <a:gd name="T32" fmla="*/ 692 w 2445"/>
                <a:gd name="T33" fmla="*/ 65 h 1391"/>
                <a:gd name="T34" fmla="*/ 562 w 2445"/>
                <a:gd name="T35" fmla="*/ 41 h 1391"/>
                <a:gd name="T36" fmla="*/ 432 w 2445"/>
                <a:gd name="T37" fmla="*/ 24 h 1391"/>
                <a:gd name="T38" fmla="*/ 304 w 2445"/>
                <a:gd name="T39" fmla="*/ 11 h 1391"/>
                <a:gd name="T40" fmla="*/ 176 w 2445"/>
                <a:gd name="T41" fmla="*/ 4 h 1391"/>
                <a:gd name="T42" fmla="*/ 49 w 2445"/>
                <a:gd name="T43" fmla="*/ 0 h 1391"/>
                <a:gd name="T44" fmla="*/ 3 w 2445"/>
                <a:gd name="T45" fmla="*/ 77 h 1391"/>
                <a:gd name="T46" fmla="*/ 0 w 2445"/>
                <a:gd name="T47" fmla="*/ 191 h 1391"/>
                <a:gd name="T48" fmla="*/ 7 w 2445"/>
                <a:gd name="T49" fmla="*/ 298 h 1391"/>
                <a:gd name="T50" fmla="*/ 19 w 2445"/>
                <a:gd name="T51" fmla="*/ 404 h 1391"/>
                <a:gd name="T52" fmla="*/ 40 w 2445"/>
                <a:gd name="T53" fmla="*/ 506 h 1391"/>
                <a:gd name="T54" fmla="*/ 65 w 2445"/>
                <a:gd name="T55" fmla="*/ 603 h 1391"/>
                <a:gd name="T56" fmla="*/ 97 w 2445"/>
                <a:gd name="T57" fmla="*/ 696 h 1391"/>
                <a:gd name="T58" fmla="*/ 137 w 2445"/>
                <a:gd name="T59" fmla="*/ 782 h 1391"/>
                <a:gd name="T60" fmla="*/ 182 w 2445"/>
                <a:gd name="T61" fmla="*/ 866 h 1391"/>
                <a:gd name="T62" fmla="*/ 235 w 2445"/>
                <a:gd name="T63" fmla="*/ 943 h 1391"/>
                <a:gd name="T64" fmla="*/ 293 w 2445"/>
                <a:gd name="T65" fmla="*/ 1015 h 1391"/>
                <a:gd name="T66" fmla="*/ 357 w 2445"/>
                <a:gd name="T67" fmla="*/ 1082 h 1391"/>
                <a:gd name="T68" fmla="*/ 427 w 2445"/>
                <a:gd name="T69" fmla="*/ 1140 h 1391"/>
                <a:gd name="T70" fmla="*/ 501 w 2445"/>
                <a:gd name="T71" fmla="*/ 1194 h 1391"/>
                <a:gd name="T72" fmla="*/ 582 w 2445"/>
                <a:gd name="T73" fmla="*/ 1243 h 1391"/>
                <a:gd name="T74" fmla="*/ 671 w 2445"/>
                <a:gd name="T75" fmla="*/ 1286 h 1391"/>
                <a:gd name="T76" fmla="*/ 760 w 2445"/>
                <a:gd name="T77" fmla="*/ 1320 h 1391"/>
                <a:gd name="T78" fmla="*/ 856 w 2445"/>
                <a:gd name="T79" fmla="*/ 1348 h 1391"/>
                <a:gd name="T80" fmla="*/ 960 w 2445"/>
                <a:gd name="T81" fmla="*/ 1371 h 1391"/>
                <a:gd name="T82" fmla="*/ 1065 w 2445"/>
                <a:gd name="T83" fmla="*/ 1383 h 1391"/>
                <a:gd name="T84" fmla="*/ 1176 w 2445"/>
                <a:gd name="T85" fmla="*/ 1391 h 1391"/>
                <a:gd name="T86" fmla="*/ 1253 w 2445"/>
                <a:gd name="T87" fmla="*/ 1391 h 1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5" h="1391">
                  <a:moveTo>
                    <a:pt x="1253" y="1391"/>
                  </a:moveTo>
                  <a:lnTo>
                    <a:pt x="2445" y="1391"/>
                  </a:lnTo>
                  <a:lnTo>
                    <a:pt x="2445" y="935"/>
                  </a:lnTo>
                  <a:lnTo>
                    <a:pt x="2420" y="908"/>
                  </a:lnTo>
                  <a:lnTo>
                    <a:pt x="2396" y="882"/>
                  </a:lnTo>
                  <a:lnTo>
                    <a:pt x="2368" y="855"/>
                  </a:lnTo>
                  <a:lnTo>
                    <a:pt x="2342" y="828"/>
                  </a:lnTo>
                  <a:lnTo>
                    <a:pt x="2314" y="802"/>
                  </a:lnTo>
                  <a:lnTo>
                    <a:pt x="2286" y="777"/>
                  </a:lnTo>
                  <a:lnTo>
                    <a:pt x="2256" y="752"/>
                  </a:lnTo>
                  <a:lnTo>
                    <a:pt x="2228" y="728"/>
                  </a:lnTo>
                  <a:lnTo>
                    <a:pt x="2196" y="703"/>
                  </a:lnTo>
                  <a:lnTo>
                    <a:pt x="2167" y="679"/>
                  </a:lnTo>
                  <a:lnTo>
                    <a:pt x="2135" y="655"/>
                  </a:lnTo>
                  <a:lnTo>
                    <a:pt x="2103" y="632"/>
                  </a:lnTo>
                  <a:lnTo>
                    <a:pt x="2070" y="608"/>
                  </a:lnTo>
                  <a:lnTo>
                    <a:pt x="2037" y="586"/>
                  </a:lnTo>
                  <a:lnTo>
                    <a:pt x="2002" y="565"/>
                  </a:lnTo>
                  <a:lnTo>
                    <a:pt x="1969" y="542"/>
                  </a:lnTo>
                  <a:lnTo>
                    <a:pt x="1935" y="520"/>
                  </a:lnTo>
                  <a:lnTo>
                    <a:pt x="1899" y="500"/>
                  </a:lnTo>
                  <a:lnTo>
                    <a:pt x="1863" y="480"/>
                  </a:lnTo>
                  <a:lnTo>
                    <a:pt x="1829" y="459"/>
                  </a:lnTo>
                  <a:lnTo>
                    <a:pt x="1790" y="440"/>
                  </a:lnTo>
                  <a:lnTo>
                    <a:pt x="1753" y="420"/>
                  </a:lnTo>
                  <a:lnTo>
                    <a:pt x="1717" y="400"/>
                  </a:lnTo>
                  <a:lnTo>
                    <a:pt x="1679" y="382"/>
                  </a:lnTo>
                  <a:lnTo>
                    <a:pt x="1642" y="363"/>
                  </a:lnTo>
                  <a:lnTo>
                    <a:pt x="1602" y="346"/>
                  </a:lnTo>
                  <a:lnTo>
                    <a:pt x="1563" y="329"/>
                  </a:lnTo>
                  <a:lnTo>
                    <a:pt x="1525" y="313"/>
                  </a:lnTo>
                  <a:lnTo>
                    <a:pt x="1484" y="296"/>
                  </a:lnTo>
                  <a:lnTo>
                    <a:pt x="1445" y="280"/>
                  </a:lnTo>
                  <a:lnTo>
                    <a:pt x="1406" y="264"/>
                  </a:lnTo>
                  <a:lnTo>
                    <a:pt x="1367" y="248"/>
                  </a:lnTo>
                  <a:lnTo>
                    <a:pt x="1325" y="233"/>
                  </a:lnTo>
                  <a:lnTo>
                    <a:pt x="1284" y="219"/>
                  </a:lnTo>
                  <a:lnTo>
                    <a:pt x="1241" y="204"/>
                  </a:lnTo>
                  <a:lnTo>
                    <a:pt x="1200" y="192"/>
                  </a:lnTo>
                  <a:lnTo>
                    <a:pt x="1158" y="178"/>
                  </a:lnTo>
                  <a:lnTo>
                    <a:pt x="1117" y="164"/>
                  </a:lnTo>
                  <a:lnTo>
                    <a:pt x="1074" y="152"/>
                  </a:lnTo>
                  <a:lnTo>
                    <a:pt x="1033" y="142"/>
                  </a:lnTo>
                  <a:lnTo>
                    <a:pt x="989" y="130"/>
                  </a:lnTo>
                  <a:lnTo>
                    <a:pt x="948" y="119"/>
                  </a:lnTo>
                  <a:lnTo>
                    <a:pt x="904" y="109"/>
                  </a:lnTo>
                  <a:lnTo>
                    <a:pt x="862" y="99"/>
                  </a:lnTo>
                  <a:lnTo>
                    <a:pt x="820" y="89"/>
                  </a:lnTo>
                  <a:lnTo>
                    <a:pt x="777" y="81"/>
                  </a:lnTo>
                  <a:lnTo>
                    <a:pt x="733" y="70"/>
                  </a:lnTo>
                  <a:lnTo>
                    <a:pt x="692" y="65"/>
                  </a:lnTo>
                  <a:lnTo>
                    <a:pt x="649" y="55"/>
                  </a:lnTo>
                  <a:lnTo>
                    <a:pt x="605" y="49"/>
                  </a:lnTo>
                  <a:lnTo>
                    <a:pt x="562" y="41"/>
                  </a:lnTo>
                  <a:lnTo>
                    <a:pt x="520" y="36"/>
                  </a:lnTo>
                  <a:lnTo>
                    <a:pt x="476" y="28"/>
                  </a:lnTo>
                  <a:lnTo>
                    <a:pt x="432" y="24"/>
                  </a:lnTo>
                  <a:lnTo>
                    <a:pt x="390" y="19"/>
                  </a:lnTo>
                  <a:lnTo>
                    <a:pt x="347" y="16"/>
                  </a:lnTo>
                  <a:lnTo>
                    <a:pt x="304" y="11"/>
                  </a:lnTo>
                  <a:lnTo>
                    <a:pt x="261" y="8"/>
                  </a:lnTo>
                  <a:lnTo>
                    <a:pt x="219" y="5"/>
                  </a:lnTo>
                  <a:lnTo>
                    <a:pt x="176" y="4"/>
                  </a:lnTo>
                  <a:lnTo>
                    <a:pt x="134" y="0"/>
                  </a:lnTo>
                  <a:lnTo>
                    <a:pt x="91" y="0"/>
                  </a:lnTo>
                  <a:lnTo>
                    <a:pt x="49" y="0"/>
                  </a:lnTo>
                  <a:lnTo>
                    <a:pt x="8" y="0"/>
                  </a:lnTo>
                  <a:lnTo>
                    <a:pt x="5" y="38"/>
                  </a:lnTo>
                  <a:lnTo>
                    <a:pt x="3" y="77"/>
                  </a:lnTo>
                  <a:lnTo>
                    <a:pt x="0" y="115"/>
                  </a:lnTo>
                  <a:lnTo>
                    <a:pt x="0" y="152"/>
                  </a:lnTo>
                  <a:lnTo>
                    <a:pt x="0" y="191"/>
                  </a:lnTo>
                  <a:lnTo>
                    <a:pt x="0" y="227"/>
                  </a:lnTo>
                  <a:lnTo>
                    <a:pt x="3" y="262"/>
                  </a:lnTo>
                  <a:lnTo>
                    <a:pt x="7" y="298"/>
                  </a:lnTo>
                  <a:lnTo>
                    <a:pt x="9" y="335"/>
                  </a:lnTo>
                  <a:lnTo>
                    <a:pt x="14" y="370"/>
                  </a:lnTo>
                  <a:lnTo>
                    <a:pt x="19" y="404"/>
                  </a:lnTo>
                  <a:lnTo>
                    <a:pt x="25" y="440"/>
                  </a:lnTo>
                  <a:lnTo>
                    <a:pt x="32" y="473"/>
                  </a:lnTo>
                  <a:lnTo>
                    <a:pt x="40" y="506"/>
                  </a:lnTo>
                  <a:lnTo>
                    <a:pt x="48" y="539"/>
                  </a:lnTo>
                  <a:lnTo>
                    <a:pt x="57" y="573"/>
                  </a:lnTo>
                  <a:lnTo>
                    <a:pt x="65" y="603"/>
                  </a:lnTo>
                  <a:lnTo>
                    <a:pt x="76" y="635"/>
                  </a:lnTo>
                  <a:lnTo>
                    <a:pt x="86" y="664"/>
                  </a:lnTo>
                  <a:lnTo>
                    <a:pt x="97" y="696"/>
                  </a:lnTo>
                  <a:lnTo>
                    <a:pt x="110" y="724"/>
                  </a:lnTo>
                  <a:lnTo>
                    <a:pt x="122" y="753"/>
                  </a:lnTo>
                  <a:lnTo>
                    <a:pt x="137" y="782"/>
                  </a:lnTo>
                  <a:lnTo>
                    <a:pt x="152" y="811"/>
                  </a:lnTo>
                  <a:lnTo>
                    <a:pt x="167" y="838"/>
                  </a:lnTo>
                  <a:lnTo>
                    <a:pt x="182" y="866"/>
                  </a:lnTo>
                  <a:lnTo>
                    <a:pt x="199" y="891"/>
                  </a:lnTo>
                  <a:lnTo>
                    <a:pt x="216" y="918"/>
                  </a:lnTo>
                  <a:lnTo>
                    <a:pt x="235" y="943"/>
                  </a:lnTo>
                  <a:lnTo>
                    <a:pt x="255" y="968"/>
                  </a:lnTo>
                  <a:lnTo>
                    <a:pt x="273" y="992"/>
                  </a:lnTo>
                  <a:lnTo>
                    <a:pt x="293" y="1015"/>
                  </a:lnTo>
                  <a:lnTo>
                    <a:pt x="314" y="1037"/>
                  </a:lnTo>
                  <a:lnTo>
                    <a:pt x="337" y="1059"/>
                  </a:lnTo>
                  <a:lnTo>
                    <a:pt x="357" y="1082"/>
                  </a:lnTo>
                  <a:lnTo>
                    <a:pt x="380" y="1102"/>
                  </a:lnTo>
                  <a:lnTo>
                    <a:pt x="402" y="1120"/>
                  </a:lnTo>
                  <a:lnTo>
                    <a:pt x="427" y="1140"/>
                  </a:lnTo>
                  <a:lnTo>
                    <a:pt x="451" y="1160"/>
                  </a:lnTo>
                  <a:lnTo>
                    <a:pt x="477" y="1179"/>
                  </a:lnTo>
                  <a:lnTo>
                    <a:pt x="501" y="1194"/>
                  </a:lnTo>
                  <a:lnTo>
                    <a:pt x="528" y="1213"/>
                  </a:lnTo>
                  <a:lnTo>
                    <a:pt x="556" y="1228"/>
                  </a:lnTo>
                  <a:lnTo>
                    <a:pt x="582" y="1243"/>
                  </a:lnTo>
                  <a:lnTo>
                    <a:pt x="611" y="1257"/>
                  </a:lnTo>
                  <a:lnTo>
                    <a:pt x="639" y="1271"/>
                  </a:lnTo>
                  <a:lnTo>
                    <a:pt x="671" y="1286"/>
                  </a:lnTo>
                  <a:lnTo>
                    <a:pt x="700" y="1298"/>
                  </a:lnTo>
                  <a:lnTo>
                    <a:pt x="731" y="1309"/>
                  </a:lnTo>
                  <a:lnTo>
                    <a:pt x="760" y="1320"/>
                  </a:lnTo>
                  <a:lnTo>
                    <a:pt x="792" y="1330"/>
                  </a:lnTo>
                  <a:lnTo>
                    <a:pt x="825" y="1340"/>
                  </a:lnTo>
                  <a:lnTo>
                    <a:pt x="856" y="1348"/>
                  </a:lnTo>
                  <a:lnTo>
                    <a:pt x="891" y="1356"/>
                  </a:lnTo>
                  <a:lnTo>
                    <a:pt x="924" y="1363"/>
                  </a:lnTo>
                  <a:lnTo>
                    <a:pt x="960" y="1371"/>
                  </a:lnTo>
                  <a:lnTo>
                    <a:pt x="993" y="1375"/>
                  </a:lnTo>
                  <a:lnTo>
                    <a:pt x="1029" y="1380"/>
                  </a:lnTo>
                  <a:lnTo>
                    <a:pt x="1065" y="1383"/>
                  </a:lnTo>
                  <a:lnTo>
                    <a:pt x="1101" y="1386"/>
                  </a:lnTo>
                  <a:lnTo>
                    <a:pt x="1139" y="1388"/>
                  </a:lnTo>
                  <a:lnTo>
                    <a:pt x="1176" y="1391"/>
                  </a:lnTo>
                  <a:lnTo>
                    <a:pt x="1215" y="1391"/>
                  </a:lnTo>
                  <a:lnTo>
                    <a:pt x="1253" y="1391"/>
                  </a:lnTo>
                  <a:lnTo>
                    <a:pt x="1253" y="1391"/>
                  </a:lnTo>
                  <a:close/>
                </a:path>
              </a:pathLst>
            </a:custGeom>
            <a:solidFill>
              <a:srgbClr val="708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0" name="Freeform 12"/>
            <p:cNvSpPr>
              <a:spLocks/>
            </p:cNvSpPr>
            <p:nvPr/>
          </p:nvSpPr>
          <p:spPr bwMode="auto">
            <a:xfrm>
              <a:off x="5705476" y="2846016"/>
              <a:ext cx="620713" cy="831850"/>
            </a:xfrm>
            <a:custGeom>
              <a:avLst/>
              <a:gdLst>
                <a:gd name="T0" fmla="*/ 859 w 1561"/>
                <a:gd name="T1" fmla="*/ 2093 h 2099"/>
                <a:gd name="T2" fmla="*/ 955 w 1561"/>
                <a:gd name="T3" fmla="*/ 2071 h 2099"/>
                <a:gd name="T4" fmla="*/ 1046 w 1561"/>
                <a:gd name="T5" fmla="*/ 2035 h 2099"/>
                <a:gd name="T6" fmla="*/ 1134 w 1561"/>
                <a:gd name="T7" fmla="*/ 1983 h 2099"/>
                <a:gd name="T8" fmla="*/ 1216 w 1561"/>
                <a:gd name="T9" fmla="*/ 1920 h 2099"/>
                <a:gd name="T10" fmla="*/ 1289 w 1561"/>
                <a:gd name="T11" fmla="*/ 1842 h 2099"/>
                <a:gd name="T12" fmla="*/ 1357 w 1561"/>
                <a:gd name="T13" fmla="*/ 1754 h 2099"/>
                <a:gd name="T14" fmla="*/ 1415 w 1561"/>
                <a:gd name="T15" fmla="*/ 1656 h 2099"/>
                <a:gd name="T16" fmla="*/ 1465 w 1561"/>
                <a:gd name="T17" fmla="*/ 1550 h 2099"/>
                <a:gd name="T18" fmla="*/ 1505 w 1561"/>
                <a:gd name="T19" fmla="*/ 1433 h 2099"/>
                <a:gd name="T20" fmla="*/ 1537 w 1561"/>
                <a:gd name="T21" fmla="*/ 1309 h 2099"/>
                <a:gd name="T22" fmla="*/ 1554 w 1561"/>
                <a:gd name="T23" fmla="*/ 1181 h 2099"/>
                <a:gd name="T24" fmla="*/ 1561 w 1561"/>
                <a:gd name="T25" fmla="*/ 1050 h 2099"/>
                <a:gd name="T26" fmla="*/ 1554 w 1561"/>
                <a:gd name="T27" fmla="*/ 915 h 2099"/>
                <a:gd name="T28" fmla="*/ 1537 w 1561"/>
                <a:gd name="T29" fmla="*/ 786 h 2099"/>
                <a:gd name="T30" fmla="*/ 1505 w 1561"/>
                <a:gd name="T31" fmla="*/ 664 h 2099"/>
                <a:gd name="T32" fmla="*/ 1465 w 1561"/>
                <a:gd name="T33" fmla="*/ 549 h 2099"/>
                <a:gd name="T34" fmla="*/ 1415 w 1561"/>
                <a:gd name="T35" fmla="*/ 440 h 2099"/>
                <a:gd name="T36" fmla="*/ 1357 w 1561"/>
                <a:gd name="T37" fmla="*/ 342 h 2099"/>
                <a:gd name="T38" fmla="*/ 1289 w 1561"/>
                <a:gd name="T39" fmla="*/ 256 h 2099"/>
                <a:gd name="T40" fmla="*/ 1216 w 1561"/>
                <a:gd name="T41" fmla="*/ 179 h 2099"/>
                <a:gd name="T42" fmla="*/ 1134 w 1561"/>
                <a:gd name="T43" fmla="*/ 113 h 2099"/>
                <a:gd name="T44" fmla="*/ 1046 w 1561"/>
                <a:gd name="T45" fmla="*/ 62 h 2099"/>
                <a:gd name="T46" fmla="*/ 955 w 1561"/>
                <a:gd name="T47" fmla="*/ 25 h 2099"/>
                <a:gd name="T48" fmla="*/ 859 w 1561"/>
                <a:gd name="T49" fmla="*/ 5 h 2099"/>
                <a:gd name="T50" fmla="*/ 760 w 1561"/>
                <a:gd name="T51" fmla="*/ 0 h 2099"/>
                <a:gd name="T52" fmla="*/ 661 w 1561"/>
                <a:gd name="T53" fmla="*/ 11 h 2099"/>
                <a:gd name="T54" fmla="*/ 567 w 1561"/>
                <a:gd name="T55" fmla="*/ 38 h 2099"/>
                <a:gd name="T56" fmla="*/ 477 w 1561"/>
                <a:gd name="T57" fmla="*/ 82 h 2099"/>
                <a:gd name="T58" fmla="*/ 391 w 1561"/>
                <a:gd name="T59" fmla="*/ 136 h 2099"/>
                <a:gd name="T60" fmla="*/ 313 w 1561"/>
                <a:gd name="T61" fmla="*/ 208 h 2099"/>
                <a:gd name="T62" fmla="*/ 241 w 1561"/>
                <a:gd name="T63" fmla="*/ 289 h 2099"/>
                <a:gd name="T64" fmla="*/ 177 w 1561"/>
                <a:gd name="T65" fmla="*/ 380 h 2099"/>
                <a:gd name="T66" fmla="*/ 121 w 1561"/>
                <a:gd name="T67" fmla="*/ 482 h 2099"/>
                <a:gd name="T68" fmla="*/ 75 w 1561"/>
                <a:gd name="T69" fmla="*/ 594 h 2099"/>
                <a:gd name="T70" fmla="*/ 38 w 1561"/>
                <a:gd name="T71" fmla="*/ 712 h 2099"/>
                <a:gd name="T72" fmla="*/ 16 w 1561"/>
                <a:gd name="T73" fmla="*/ 838 h 2099"/>
                <a:gd name="T74" fmla="*/ 0 w 1561"/>
                <a:gd name="T75" fmla="*/ 968 h 2099"/>
                <a:gd name="T76" fmla="*/ 0 w 1561"/>
                <a:gd name="T77" fmla="*/ 1103 h 2099"/>
                <a:gd name="T78" fmla="*/ 10 w 1561"/>
                <a:gd name="T79" fmla="*/ 1233 h 2099"/>
                <a:gd name="T80" fmla="*/ 33 w 1561"/>
                <a:gd name="T81" fmla="*/ 1359 h 2099"/>
                <a:gd name="T82" fmla="*/ 67 w 1561"/>
                <a:gd name="T83" fmla="*/ 1481 h 2099"/>
                <a:gd name="T84" fmla="*/ 111 w 1561"/>
                <a:gd name="T85" fmla="*/ 1594 h 2099"/>
                <a:gd name="T86" fmla="*/ 164 w 1561"/>
                <a:gd name="T87" fmla="*/ 1696 h 2099"/>
                <a:gd name="T88" fmla="*/ 229 w 1561"/>
                <a:gd name="T89" fmla="*/ 1791 h 2099"/>
                <a:gd name="T90" fmla="*/ 298 w 1561"/>
                <a:gd name="T91" fmla="*/ 1873 h 2099"/>
                <a:gd name="T92" fmla="*/ 375 w 1561"/>
                <a:gd name="T93" fmla="*/ 1946 h 2099"/>
                <a:gd name="T94" fmla="*/ 459 w 1561"/>
                <a:gd name="T95" fmla="*/ 2005 h 2099"/>
                <a:gd name="T96" fmla="*/ 550 w 1561"/>
                <a:gd name="T97" fmla="*/ 2052 h 2099"/>
                <a:gd name="T98" fmla="*/ 642 w 1561"/>
                <a:gd name="T99" fmla="*/ 2082 h 2099"/>
                <a:gd name="T100" fmla="*/ 740 w 1561"/>
                <a:gd name="T101" fmla="*/ 2098 h 2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61" h="2099">
                  <a:moveTo>
                    <a:pt x="781" y="2099"/>
                  </a:moveTo>
                  <a:lnTo>
                    <a:pt x="801" y="2099"/>
                  </a:lnTo>
                  <a:lnTo>
                    <a:pt x="819" y="2098"/>
                  </a:lnTo>
                  <a:lnTo>
                    <a:pt x="840" y="2096"/>
                  </a:lnTo>
                  <a:lnTo>
                    <a:pt x="859" y="2093"/>
                  </a:lnTo>
                  <a:lnTo>
                    <a:pt x="879" y="2090"/>
                  </a:lnTo>
                  <a:lnTo>
                    <a:pt x="899" y="2087"/>
                  </a:lnTo>
                  <a:lnTo>
                    <a:pt x="917" y="2082"/>
                  </a:lnTo>
                  <a:lnTo>
                    <a:pt x="936" y="2077"/>
                  </a:lnTo>
                  <a:lnTo>
                    <a:pt x="955" y="2071"/>
                  </a:lnTo>
                  <a:lnTo>
                    <a:pt x="973" y="2064"/>
                  </a:lnTo>
                  <a:lnTo>
                    <a:pt x="991" y="2059"/>
                  </a:lnTo>
                  <a:lnTo>
                    <a:pt x="1012" y="2052"/>
                  </a:lnTo>
                  <a:lnTo>
                    <a:pt x="1029" y="2043"/>
                  </a:lnTo>
                  <a:lnTo>
                    <a:pt x="1046" y="2035"/>
                  </a:lnTo>
                  <a:lnTo>
                    <a:pt x="1065" y="2026"/>
                  </a:lnTo>
                  <a:lnTo>
                    <a:pt x="1083" y="2016"/>
                  </a:lnTo>
                  <a:lnTo>
                    <a:pt x="1099" y="2005"/>
                  </a:lnTo>
                  <a:lnTo>
                    <a:pt x="1116" y="1994"/>
                  </a:lnTo>
                  <a:lnTo>
                    <a:pt x="1134" y="1983"/>
                  </a:lnTo>
                  <a:lnTo>
                    <a:pt x="1151" y="1972"/>
                  </a:lnTo>
                  <a:lnTo>
                    <a:pt x="1167" y="1960"/>
                  </a:lnTo>
                  <a:lnTo>
                    <a:pt x="1183" y="1946"/>
                  </a:lnTo>
                  <a:lnTo>
                    <a:pt x="1198" y="1933"/>
                  </a:lnTo>
                  <a:lnTo>
                    <a:pt x="1216" y="1920"/>
                  </a:lnTo>
                  <a:lnTo>
                    <a:pt x="1229" y="1904"/>
                  </a:lnTo>
                  <a:lnTo>
                    <a:pt x="1245" y="1889"/>
                  </a:lnTo>
                  <a:lnTo>
                    <a:pt x="1260" y="1873"/>
                  </a:lnTo>
                  <a:lnTo>
                    <a:pt x="1275" y="1859"/>
                  </a:lnTo>
                  <a:lnTo>
                    <a:pt x="1289" y="1842"/>
                  </a:lnTo>
                  <a:lnTo>
                    <a:pt x="1303" y="1826"/>
                  </a:lnTo>
                  <a:lnTo>
                    <a:pt x="1318" y="1808"/>
                  </a:lnTo>
                  <a:lnTo>
                    <a:pt x="1331" y="1791"/>
                  </a:lnTo>
                  <a:lnTo>
                    <a:pt x="1343" y="1773"/>
                  </a:lnTo>
                  <a:lnTo>
                    <a:pt x="1357" y="1754"/>
                  </a:lnTo>
                  <a:lnTo>
                    <a:pt x="1368" y="1734"/>
                  </a:lnTo>
                  <a:lnTo>
                    <a:pt x="1380" y="1716"/>
                  </a:lnTo>
                  <a:lnTo>
                    <a:pt x="1391" y="1696"/>
                  </a:lnTo>
                  <a:lnTo>
                    <a:pt x="1404" y="1677"/>
                  </a:lnTo>
                  <a:lnTo>
                    <a:pt x="1415" y="1656"/>
                  </a:lnTo>
                  <a:lnTo>
                    <a:pt x="1427" y="1636"/>
                  </a:lnTo>
                  <a:lnTo>
                    <a:pt x="1436" y="1614"/>
                  </a:lnTo>
                  <a:lnTo>
                    <a:pt x="1447" y="1594"/>
                  </a:lnTo>
                  <a:lnTo>
                    <a:pt x="1456" y="1571"/>
                  </a:lnTo>
                  <a:lnTo>
                    <a:pt x="1465" y="1550"/>
                  </a:lnTo>
                  <a:lnTo>
                    <a:pt x="1473" y="1526"/>
                  </a:lnTo>
                  <a:lnTo>
                    <a:pt x="1482" y="1502"/>
                  </a:lnTo>
                  <a:lnTo>
                    <a:pt x="1490" y="1481"/>
                  </a:lnTo>
                  <a:lnTo>
                    <a:pt x="1498" y="1457"/>
                  </a:lnTo>
                  <a:lnTo>
                    <a:pt x="1505" y="1433"/>
                  </a:lnTo>
                  <a:lnTo>
                    <a:pt x="1513" y="1408"/>
                  </a:lnTo>
                  <a:lnTo>
                    <a:pt x="1518" y="1384"/>
                  </a:lnTo>
                  <a:lnTo>
                    <a:pt x="1525" y="1359"/>
                  </a:lnTo>
                  <a:lnTo>
                    <a:pt x="1530" y="1334"/>
                  </a:lnTo>
                  <a:lnTo>
                    <a:pt x="1537" y="1309"/>
                  </a:lnTo>
                  <a:lnTo>
                    <a:pt x="1541" y="1286"/>
                  </a:lnTo>
                  <a:lnTo>
                    <a:pt x="1546" y="1261"/>
                  </a:lnTo>
                  <a:lnTo>
                    <a:pt x="1547" y="1233"/>
                  </a:lnTo>
                  <a:lnTo>
                    <a:pt x="1551" y="1208"/>
                  </a:lnTo>
                  <a:lnTo>
                    <a:pt x="1554" y="1181"/>
                  </a:lnTo>
                  <a:lnTo>
                    <a:pt x="1557" y="1156"/>
                  </a:lnTo>
                  <a:lnTo>
                    <a:pt x="1558" y="1130"/>
                  </a:lnTo>
                  <a:lnTo>
                    <a:pt x="1559" y="1103"/>
                  </a:lnTo>
                  <a:lnTo>
                    <a:pt x="1559" y="1076"/>
                  </a:lnTo>
                  <a:lnTo>
                    <a:pt x="1561" y="1050"/>
                  </a:lnTo>
                  <a:lnTo>
                    <a:pt x="1559" y="1021"/>
                  </a:lnTo>
                  <a:lnTo>
                    <a:pt x="1559" y="994"/>
                  </a:lnTo>
                  <a:lnTo>
                    <a:pt x="1558" y="968"/>
                  </a:lnTo>
                  <a:lnTo>
                    <a:pt x="1557" y="941"/>
                  </a:lnTo>
                  <a:lnTo>
                    <a:pt x="1554" y="915"/>
                  </a:lnTo>
                  <a:lnTo>
                    <a:pt x="1551" y="889"/>
                  </a:lnTo>
                  <a:lnTo>
                    <a:pt x="1547" y="863"/>
                  </a:lnTo>
                  <a:lnTo>
                    <a:pt x="1546" y="838"/>
                  </a:lnTo>
                  <a:lnTo>
                    <a:pt x="1541" y="811"/>
                  </a:lnTo>
                  <a:lnTo>
                    <a:pt x="1537" y="786"/>
                  </a:lnTo>
                  <a:lnTo>
                    <a:pt x="1530" y="761"/>
                  </a:lnTo>
                  <a:lnTo>
                    <a:pt x="1525" y="737"/>
                  </a:lnTo>
                  <a:lnTo>
                    <a:pt x="1518" y="712"/>
                  </a:lnTo>
                  <a:lnTo>
                    <a:pt x="1513" y="688"/>
                  </a:lnTo>
                  <a:lnTo>
                    <a:pt x="1505" y="664"/>
                  </a:lnTo>
                  <a:lnTo>
                    <a:pt x="1498" y="641"/>
                  </a:lnTo>
                  <a:lnTo>
                    <a:pt x="1490" y="616"/>
                  </a:lnTo>
                  <a:lnTo>
                    <a:pt x="1482" y="594"/>
                  </a:lnTo>
                  <a:lnTo>
                    <a:pt x="1473" y="570"/>
                  </a:lnTo>
                  <a:lnTo>
                    <a:pt x="1465" y="549"/>
                  </a:lnTo>
                  <a:lnTo>
                    <a:pt x="1456" y="526"/>
                  </a:lnTo>
                  <a:lnTo>
                    <a:pt x="1447" y="505"/>
                  </a:lnTo>
                  <a:lnTo>
                    <a:pt x="1436" y="482"/>
                  </a:lnTo>
                  <a:lnTo>
                    <a:pt x="1427" y="461"/>
                  </a:lnTo>
                  <a:lnTo>
                    <a:pt x="1415" y="440"/>
                  </a:lnTo>
                  <a:lnTo>
                    <a:pt x="1404" y="421"/>
                  </a:lnTo>
                  <a:lnTo>
                    <a:pt x="1391" y="400"/>
                  </a:lnTo>
                  <a:lnTo>
                    <a:pt x="1380" y="380"/>
                  </a:lnTo>
                  <a:lnTo>
                    <a:pt x="1368" y="362"/>
                  </a:lnTo>
                  <a:lnTo>
                    <a:pt x="1357" y="342"/>
                  </a:lnTo>
                  <a:lnTo>
                    <a:pt x="1343" y="323"/>
                  </a:lnTo>
                  <a:lnTo>
                    <a:pt x="1331" y="308"/>
                  </a:lnTo>
                  <a:lnTo>
                    <a:pt x="1318" y="289"/>
                  </a:lnTo>
                  <a:lnTo>
                    <a:pt x="1303" y="272"/>
                  </a:lnTo>
                  <a:lnTo>
                    <a:pt x="1289" y="256"/>
                  </a:lnTo>
                  <a:lnTo>
                    <a:pt x="1275" y="239"/>
                  </a:lnTo>
                  <a:lnTo>
                    <a:pt x="1260" y="223"/>
                  </a:lnTo>
                  <a:lnTo>
                    <a:pt x="1245" y="208"/>
                  </a:lnTo>
                  <a:lnTo>
                    <a:pt x="1229" y="192"/>
                  </a:lnTo>
                  <a:lnTo>
                    <a:pt x="1216" y="179"/>
                  </a:lnTo>
                  <a:lnTo>
                    <a:pt x="1198" y="163"/>
                  </a:lnTo>
                  <a:lnTo>
                    <a:pt x="1183" y="151"/>
                  </a:lnTo>
                  <a:lnTo>
                    <a:pt x="1167" y="136"/>
                  </a:lnTo>
                  <a:lnTo>
                    <a:pt x="1151" y="126"/>
                  </a:lnTo>
                  <a:lnTo>
                    <a:pt x="1134" y="113"/>
                  </a:lnTo>
                  <a:lnTo>
                    <a:pt x="1116" y="102"/>
                  </a:lnTo>
                  <a:lnTo>
                    <a:pt x="1099" y="91"/>
                  </a:lnTo>
                  <a:lnTo>
                    <a:pt x="1083" y="82"/>
                  </a:lnTo>
                  <a:lnTo>
                    <a:pt x="1065" y="70"/>
                  </a:lnTo>
                  <a:lnTo>
                    <a:pt x="1046" y="62"/>
                  </a:lnTo>
                  <a:lnTo>
                    <a:pt x="1029" y="53"/>
                  </a:lnTo>
                  <a:lnTo>
                    <a:pt x="1012" y="47"/>
                  </a:lnTo>
                  <a:lnTo>
                    <a:pt x="991" y="38"/>
                  </a:lnTo>
                  <a:lnTo>
                    <a:pt x="973" y="32"/>
                  </a:lnTo>
                  <a:lnTo>
                    <a:pt x="955" y="25"/>
                  </a:lnTo>
                  <a:lnTo>
                    <a:pt x="936" y="21"/>
                  </a:lnTo>
                  <a:lnTo>
                    <a:pt x="917" y="16"/>
                  </a:lnTo>
                  <a:lnTo>
                    <a:pt x="899" y="11"/>
                  </a:lnTo>
                  <a:lnTo>
                    <a:pt x="879" y="8"/>
                  </a:lnTo>
                  <a:lnTo>
                    <a:pt x="859" y="5"/>
                  </a:lnTo>
                  <a:lnTo>
                    <a:pt x="840" y="1"/>
                  </a:lnTo>
                  <a:lnTo>
                    <a:pt x="819" y="1"/>
                  </a:lnTo>
                  <a:lnTo>
                    <a:pt x="801" y="0"/>
                  </a:lnTo>
                  <a:lnTo>
                    <a:pt x="781" y="0"/>
                  </a:lnTo>
                  <a:lnTo>
                    <a:pt x="760" y="0"/>
                  </a:lnTo>
                  <a:lnTo>
                    <a:pt x="740" y="1"/>
                  </a:lnTo>
                  <a:lnTo>
                    <a:pt x="719" y="1"/>
                  </a:lnTo>
                  <a:lnTo>
                    <a:pt x="700" y="5"/>
                  </a:lnTo>
                  <a:lnTo>
                    <a:pt x="680" y="8"/>
                  </a:lnTo>
                  <a:lnTo>
                    <a:pt x="661" y="11"/>
                  </a:lnTo>
                  <a:lnTo>
                    <a:pt x="642" y="16"/>
                  </a:lnTo>
                  <a:lnTo>
                    <a:pt x="623" y="21"/>
                  </a:lnTo>
                  <a:lnTo>
                    <a:pt x="604" y="25"/>
                  </a:lnTo>
                  <a:lnTo>
                    <a:pt x="586" y="32"/>
                  </a:lnTo>
                  <a:lnTo>
                    <a:pt x="567" y="38"/>
                  </a:lnTo>
                  <a:lnTo>
                    <a:pt x="550" y="47"/>
                  </a:lnTo>
                  <a:lnTo>
                    <a:pt x="529" y="53"/>
                  </a:lnTo>
                  <a:lnTo>
                    <a:pt x="512" y="62"/>
                  </a:lnTo>
                  <a:lnTo>
                    <a:pt x="494" y="70"/>
                  </a:lnTo>
                  <a:lnTo>
                    <a:pt x="477" y="82"/>
                  </a:lnTo>
                  <a:lnTo>
                    <a:pt x="459" y="91"/>
                  </a:lnTo>
                  <a:lnTo>
                    <a:pt x="441" y="102"/>
                  </a:lnTo>
                  <a:lnTo>
                    <a:pt x="424" y="113"/>
                  </a:lnTo>
                  <a:lnTo>
                    <a:pt x="408" y="126"/>
                  </a:lnTo>
                  <a:lnTo>
                    <a:pt x="391" y="136"/>
                  </a:lnTo>
                  <a:lnTo>
                    <a:pt x="375" y="151"/>
                  </a:lnTo>
                  <a:lnTo>
                    <a:pt x="358" y="163"/>
                  </a:lnTo>
                  <a:lnTo>
                    <a:pt x="343" y="179"/>
                  </a:lnTo>
                  <a:lnTo>
                    <a:pt x="327" y="192"/>
                  </a:lnTo>
                  <a:lnTo>
                    <a:pt x="313" y="208"/>
                  </a:lnTo>
                  <a:lnTo>
                    <a:pt x="298" y="223"/>
                  </a:lnTo>
                  <a:lnTo>
                    <a:pt x="284" y="239"/>
                  </a:lnTo>
                  <a:lnTo>
                    <a:pt x="268" y="256"/>
                  </a:lnTo>
                  <a:lnTo>
                    <a:pt x="256" y="272"/>
                  </a:lnTo>
                  <a:lnTo>
                    <a:pt x="241" y="289"/>
                  </a:lnTo>
                  <a:lnTo>
                    <a:pt x="229" y="308"/>
                  </a:lnTo>
                  <a:lnTo>
                    <a:pt x="215" y="323"/>
                  </a:lnTo>
                  <a:lnTo>
                    <a:pt x="200" y="342"/>
                  </a:lnTo>
                  <a:lnTo>
                    <a:pt x="188" y="362"/>
                  </a:lnTo>
                  <a:lnTo>
                    <a:pt x="177" y="380"/>
                  </a:lnTo>
                  <a:lnTo>
                    <a:pt x="164" y="400"/>
                  </a:lnTo>
                  <a:lnTo>
                    <a:pt x="154" y="421"/>
                  </a:lnTo>
                  <a:lnTo>
                    <a:pt x="142" y="440"/>
                  </a:lnTo>
                  <a:lnTo>
                    <a:pt x="131" y="461"/>
                  </a:lnTo>
                  <a:lnTo>
                    <a:pt x="121" y="482"/>
                  </a:lnTo>
                  <a:lnTo>
                    <a:pt x="111" y="505"/>
                  </a:lnTo>
                  <a:lnTo>
                    <a:pt x="100" y="526"/>
                  </a:lnTo>
                  <a:lnTo>
                    <a:pt x="93" y="549"/>
                  </a:lnTo>
                  <a:lnTo>
                    <a:pt x="83" y="570"/>
                  </a:lnTo>
                  <a:lnTo>
                    <a:pt x="75" y="594"/>
                  </a:lnTo>
                  <a:lnTo>
                    <a:pt x="67" y="616"/>
                  </a:lnTo>
                  <a:lnTo>
                    <a:pt x="61" y="641"/>
                  </a:lnTo>
                  <a:lnTo>
                    <a:pt x="52" y="664"/>
                  </a:lnTo>
                  <a:lnTo>
                    <a:pt x="45" y="688"/>
                  </a:lnTo>
                  <a:lnTo>
                    <a:pt x="38" y="712"/>
                  </a:lnTo>
                  <a:lnTo>
                    <a:pt x="33" y="737"/>
                  </a:lnTo>
                  <a:lnTo>
                    <a:pt x="28" y="761"/>
                  </a:lnTo>
                  <a:lnTo>
                    <a:pt x="21" y="786"/>
                  </a:lnTo>
                  <a:lnTo>
                    <a:pt x="17" y="811"/>
                  </a:lnTo>
                  <a:lnTo>
                    <a:pt x="16" y="838"/>
                  </a:lnTo>
                  <a:lnTo>
                    <a:pt x="10" y="863"/>
                  </a:lnTo>
                  <a:lnTo>
                    <a:pt x="8" y="889"/>
                  </a:lnTo>
                  <a:lnTo>
                    <a:pt x="4" y="915"/>
                  </a:lnTo>
                  <a:lnTo>
                    <a:pt x="3" y="941"/>
                  </a:lnTo>
                  <a:lnTo>
                    <a:pt x="0" y="968"/>
                  </a:lnTo>
                  <a:lnTo>
                    <a:pt x="0" y="994"/>
                  </a:lnTo>
                  <a:lnTo>
                    <a:pt x="0" y="1021"/>
                  </a:lnTo>
                  <a:lnTo>
                    <a:pt x="0" y="1050"/>
                  </a:lnTo>
                  <a:lnTo>
                    <a:pt x="0" y="1076"/>
                  </a:lnTo>
                  <a:lnTo>
                    <a:pt x="0" y="1103"/>
                  </a:lnTo>
                  <a:lnTo>
                    <a:pt x="0" y="1130"/>
                  </a:lnTo>
                  <a:lnTo>
                    <a:pt x="3" y="1156"/>
                  </a:lnTo>
                  <a:lnTo>
                    <a:pt x="4" y="1181"/>
                  </a:lnTo>
                  <a:lnTo>
                    <a:pt x="8" y="1208"/>
                  </a:lnTo>
                  <a:lnTo>
                    <a:pt x="10" y="1233"/>
                  </a:lnTo>
                  <a:lnTo>
                    <a:pt x="16" y="1261"/>
                  </a:lnTo>
                  <a:lnTo>
                    <a:pt x="17" y="1286"/>
                  </a:lnTo>
                  <a:lnTo>
                    <a:pt x="21" y="1309"/>
                  </a:lnTo>
                  <a:lnTo>
                    <a:pt x="28" y="1334"/>
                  </a:lnTo>
                  <a:lnTo>
                    <a:pt x="33" y="1359"/>
                  </a:lnTo>
                  <a:lnTo>
                    <a:pt x="38" y="1384"/>
                  </a:lnTo>
                  <a:lnTo>
                    <a:pt x="45" y="1408"/>
                  </a:lnTo>
                  <a:lnTo>
                    <a:pt x="52" y="1433"/>
                  </a:lnTo>
                  <a:lnTo>
                    <a:pt x="61" y="1457"/>
                  </a:lnTo>
                  <a:lnTo>
                    <a:pt x="67" y="1481"/>
                  </a:lnTo>
                  <a:lnTo>
                    <a:pt x="75" y="1502"/>
                  </a:lnTo>
                  <a:lnTo>
                    <a:pt x="83" y="1526"/>
                  </a:lnTo>
                  <a:lnTo>
                    <a:pt x="93" y="1550"/>
                  </a:lnTo>
                  <a:lnTo>
                    <a:pt x="100" y="1571"/>
                  </a:lnTo>
                  <a:lnTo>
                    <a:pt x="111" y="1594"/>
                  </a:lnTo>
                  <a:lnTo>
                    <a:pt x="121" y="1614"/>
                  </a:lnTo>
                  <a:lnTo>
                    <a:pt x="131" y="1636"/>
                  </a:lnTo>
                  <a:lnTo>
                    <a:pt x="142" y="1656"/>
                  </a:lnTo>
                  <a:lnTo>
                    <a:pt x="154" y="1677"/>
                  </a:lnTo>
                  <a:lnTo>
                    <a:pt x="164" y="1696"/>
                  </a:lnTo>
                  <a:lnTo>
                    <a:pt x="177" y="1716"/>
                  </a:lnTo>
                  <a:lnTo>
                    <a:pt x="188" y="1734"/>
                  </a:lnTo>
                  <a:lnTo>
                    <a:pt x="200" y="1754"/>
                  </a:lnTo>
                  <a:lnTo>
                    <a:pt x="215" y="1773"/>
                  </a:lnTo>
                  <a:lnTo>
                    <a:pt x="229" y="1791"/>
                  </a:lnTo>
                  <a:lnTo>
                    <a:pt x="241" y="1808"/>
                  </a:lnTo>
                  <a:lnTo>
                    <a:pt x="256" y="1826"/>
                  </a:lnTo>
                  <a:lnTo>
                    <a:pt x="268" y="1842"/>
                  </a:lnTo>
                  <a:lnTo>
                    <a:pt x="284" y="1859"/>
                  </a:lnTo>
                  <a:lnTo>
                    <a:pt x="298" y="1873"/>
                  </a:lnTo>
                  <a:lnTo>
                    <a:pt x="313" y="1889"/>
                  </a:lnTo>
                  <a:lnTo>
                    <a:pt x="327" y="1904"/>
                  </a:lnTo>
                  <a:lnTo>
                    <a:pt x="343" y="1920"/>
                  </a:lnTo>
                  <a:lnTo>
                    <a:pt x="358" y="1933"/>
                  </a:lnTo>
                  <a:lnTo>
                    <a:pt x="375" y="1946"/>
                  </a:lnTo>
                  <a:lnTo>
                    <a:pt x="391" y="1960"/>
                  </a:lnTo>
                  <a:lnTo>
                    <a:pt x="408" y="1972"/>
                  </a:lnTo>
                  <a:lnTo>
                    <a:pt x="424" y="1983"/>
                  </a:lnTo>
                  <a:lnTo>
                    <a:pt x="441" y="1994"/>
                  </a:lnTo>
                  <a:lnTo>
                    <a:pt x="459" y="2005"/>
                  </a:lnTo>
                  <a:lnTo>
                    <a:pt x="477" y="2016"/>
                  </a:lnTo>
                  <a:lnTo>
                    <a:pt x="494" y="2026"/>
                  </a:lnTo>
                  <a:lnTo>
                    <a:pt x="512" y="2035"/>
                  </a:lnTo>
                  <a:lnTo>
                    <a:pt x="529" y="2043"/>
                  </a:lnTo>
                  <a:lnTo>
                    <a:pt x="550" y="2052"/>
                  </a:lnTo>
                  <a:lnTo>
                    <a:pt x="567" y="2059"/>
                  </a:lnTo>
                  <a:lnTo>
                    <a:pt x="586" y="2064"/>
                  </a:lnTo>
                  <a:lnTo>
                    <a:pt x="604" y="2071"/>
                  </a:lnTo>
                  <a:lnTo>
                    <a:pt x="623" y="2077"/>
                  </a:lnTo>
                  <a:lnTo>
                    <a:pt x="642" y="2082"/>
                  </a:lnTo>
                  <a:lnTo>
                    <a:pt x="661" y="2087"/>
                  </a:lnTo>
                  <a:lnTo>
                    <a:pt x="680" y="2090"/>
                  </a:lnTo>
                  <a:lnTo>
                    <a:pt x="700" y="2093"/>
                  </a:lnTo>
                  <a:lnTo>
                    <a:pt x="719" y="2096"/>
                  </a:lnTo>
                  <a:lnTo>
                    <a:pt x="740" y="2098"/>
                  </a:lnTo>
                  <a:lnTo>
                    <a:pt x="760" y="2099"/>
                  </a:lnTo>
                  <a:lnTo>
                    <a:pt x="781" y="2099"/>
                  </a:lnTo>
                  <a:lnTo>
                    <a:pt x="781" y="2099"/>
                  </a:lnTo>
                  <a:close/>
                </a:path>
              </a:pathLst>
            </a:custGeom>
            <a:solidFill>
              <a:srgbClr val="92D050"/>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1" name="Freeform 13"/>
            <p:cNvSpPr>
              <a:spLocks/>
            </p:cNvSpPr>
            <p:nvPr/>
          </p:nvSpPr>
          <p:spPr bwMode="auto">
            <a:xfrm>
              <a:off x="5822951" y="2993653"/>
              <a:ext cx="395288" cy="531813"/>
            </a:xfrm>
            <a:custGeom>
              <a:avLst/>
              <a:gdLst>
                <a:gd name="T0" fmla="*/ 548 w 996"/>
                <a:gd name="T1" fmla="*/ 1334 h 1338"/>
                <a:gd name="T2" fmla="*/ 608 w 996"/>
                <a:gd name="T3" fmla="*/ 1319 h 1338"/>
                <a:gd name="T4" fmla="*/ 668 w 996"/>
                <a:gd name="T5" fmla="*/ 1297 h 1338"/>
                <a:gd name="T6" fmla="*/ 723 w 996"/>
                <a:gd name="T7" fmla="*/ 1264 h 1338"/>
                <a:gd name="T8" fmla="*/ 775 w 996"/>
                <a:gd name="T9" fmla="*/ 1223 h 1338"/>
                <a:gd name="T10" fmla="*/ 823 w 996"/>
                <a:gd name="T11" fmla="*/ 1175 h 1338"/>
                <a:gd name="T12" fmla="*/ 865 w 996"/>
                <a:gd name="T13" fmla="*/ 1119 h 1338"/>
                <a:gd name="T14" fmla="*/ 903 w 996"/>
                <a:gd name="T15" fmla="*/ 1055 h 1338"/>
                <a:gd name="T16" fmla="*/ 934 w 996"/>
                <a:gd name="T17" fmla="*/ 988 h 1338"/>
                <a:gd name="T18" fmla="*/ 959 w 996"/>
                <a:gd name="T19" fmla="*/ 914 h 1338"/>
                <a:gd name="T20" fmla="*/ 979 w 996"/>
                <a:gd name="T21" fmla="*/ 835 h 1338"/>
                <a:gd name="T22" fmla="*/ 991 w 996"/>
                <a:gd name="T23" fmla="*/ 755 h 1338"/>
                <a:gd name="T24" fmla="*/ 996 w 996"/>
                <a:gd name="T25" fmla="*/ 670 h 1338"/>
                <a:gd name="T26" fmla="*/ 991 w 996"/>
                <a:gd name="T27" fmla="*/ 583 h 1338"/>
                <a:gd name="T28" fmla="*/ 979 w 996"/>
                <a:gd name="T29" fmla="*/ 501 h 1338"/>
                <a:gd name="T30" fmla="*/ 959 w 996"/>
                <a:gd name="T31" fmla="*/ 423 h 1338"/>
                <a:gd name="T32" fmla="*/ 934 w 996"/>
                <a:gd name="T33" fmla="*/ 349 h 1338"/>
                <a:gd name="T34" fmla="*/ 903 w 996"/>
                <a:gd name="T35" fmla="*/ 280 h 1338"/>
                <a:gd name="T36" fmla="*/ 865 w 996"/>
                <a:gd name="T37" fmla="*/ 219 h 1338"/>
                <a:gd name="T38" fmla="*/ 823 w 996"/>
                <a:gd name="T39" fmla="*/ 162 h 1338"/>
                <a:gd name="T40" fmla="*/ 775 w 996"/>
                <a:gd name="T41" fmla="*/ 114 h 1338"/>
                <a:gd name="T42" fmla="*/ 723 w 996"/>
                <a:gd name="T43" fmla="*/ 72 h 1338"/>
                <a:gd name="T44" fmla="*/ 668 w 996"/>
                <a:gd name="T45" fmla="*/ 40 h 1338"/>
                <a:gd name="T46" fmla="*/ 608 w 996"/>
                <a:gd name="T47" fmla="*/ 16 h 1338"/>
                <a:gd name="T48" fmla="*/ 548 w 996"/>
                <a:gd name="T49" fmla="*/ 4 h 1338"/>
                <a:gd name="T50" fmla="*/ 483 w 996"/>
                <a:gd name="T51" fmla="*/ 0 h 1338"/>
                <a:gd name="T52" fmla="*/ 421 w 996"/>
                <a:gd name="T53" fmla="*/ 7 h 1338"/>
                <a:gd name="T54" fmla="*/ 360 w 996"/>
                <a:gd name="T55" fmla="*/ 24 h 1338"/>
                <a:gd name="T56" fmla="*/ 304 w 996"/>
                <a:gd name="T57" fmla="*/ 52 h 1338"/>
                <a:gd name="T58" fmla="*/ 250 w 996"/>
                <a:gd name="T59" fmla="*/ 86 h 1338"/>
                <a:gd name="T60" fmla="*/ 199 w 996"/>
                <a:gd name="T61" fmla="*/ 133 h 1338"/>
                <a:gd name="T62" fmla="*/ 154 w 996"/>
                <a:gd name="T63" fmla="*/ 184 h 1338"/>
                <a:gd name="T64" fmla="*/ 113 w 996"/>
                <a:gd name="T65" fmla="*/ 243 h 1338"/>
                <a:gd name="T66" fmla="*/ 77 w 996"/>
                <a:gd name="T67" fmla="*/ 306 h 1338"/>
                <a:gd name="T68" fmla="*/ 48 w 996"/>
                <a:gd name="T69" fmla="*/ 379 h 1338"/>
                <a:gd name="T70" fmla="*/ 26 w 996"/>
                <a:gd name="T71" fmla="*/ 453 h 1338"/>
                <a:gd name="T72" fmla="*/ 10 w 996"/>
                <a:gd name="T73" fmla="*/ 534 h 1338"/>
                <a:gd name="T74" fmla="*/ 0 w 996"/>
                <a:gd name="T75" fmla="*/ 617 h 1338"/>
                <a:gd name="T76" fmla="*/ 0 w 996"/>
                <a:gd name="T77" fmla="*/ 704 h 1338"/>
                <a:gd name="T78" fmla="*/ 6 w 996"/>
                <a:gd name="T79" fmla="*/ 788 h 1338"/>
                <a:gd name="T80" fmla="*/ 22 w 996"/>
                <a:gd name="T81" fmla="*/ 866 h 1338"/>
                <a:gd name="T82" fmla="*/ 44 w 996"/>
                <a:gd name="T83" fmla="*/ 943 h 1338"/>
                <a:gd name="T84" fmla="*/ 71 w 996"/>
                <a:gd name="T85" fmla="*/ 1014 h 1338"/>
                <a:gd name="T86" fmla="*/ 105 w 996"/>
                <a:gd name="T87" fmla="*/ 1082 h 1338"/>
                <a:gd name="T88" fmla="*/ 146 w 996"/>
                <a:gd name="T89" fmla="*/ 1143 h 1338"/>
                <a:gd name="T90" fmla="*/ 189 w 996"/>
                <a:gd name="T91" fmla="*/ 1193 h 1338"/>
                <a:gd name="T92" fmla="*/ 239 w 996"/>
                <a:gd name="T93" fmla="*/ 1240 h 1338"/>
                <a:gd name="T94" fmla="*/ 292 w 996"/>
                <a:gd name="T95" fmla="*/ 1278 h 1338"/>
                <a:gd name="T96" fmla="*/ 349 w 996"/>
                <a:gd name="T97" fmla="*/ 1308 h 1338"/>
                <a:gd name="T98" fmla="*/ 409 w 996"/>
                <a:gd name="T99" fmla="*/ 1327 h 1338"/>
                <a:gd name="T100" fmla="*/ 471 w 996"/>
                <a:gd name="T101" fmla="*/ 1336 h 1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96" h="1338">
                  <a:moveTo>
                    <a:pt x="498" y="1338"/>
                  </a:moveTo>
                  <a:lnTo>
                    <a:pt x="511" y="1338"/>
                  </a:lnTo>
                  <a:lnTo>
                    <a:pt x="523" y="1336"/>
                  </a:lnTo>
                  <a:lnTo>
                    <a:pt x="536" y="1334"/>
                  </a:lnTo>
                  <a:lnTo>
                    <a:pt x="548" y="1334"/>
                  </a:lnTo>
                  <a:lnTo>
                    <a:pt x="560" y="1331"/>
                  </a:lnTo>
                  <a:lnTo>
                    <a:pt x="573" y="1330"/>
                  </a:lnTo>
                  <a:lnTo>
                    <a:pt x="584" y="1327"/>
                  </a:lnTo>
                  <a:lnTo>
                    <a:pt x="597" y="1323"/>
                  </a:lnTo>
                  <a:lnTo>
                    <a:pt x="608" y="1319"/>
                  </a:lnTo>
                  <a:lnTo>
                    <a:pt x="621" y="1315"/>
                  </a:lnTo>
                  <a:lnTo>
                    <a:pt x="633" y="1311"/>
                  </a:lnTo>
                  <a:lnTo>
                    <a:pt x="644" y="1308"/>
                  </a:lnTo>
                  <a:lnTo>
                    <a:pt x="655" y="1302"/>
                  </a:lnTo>
                  <a:lnTo>
                    <a:pt x="668" y="1297"/>
                  </a:lnTo>
                  <a:lnTo>
                    <a:pt x="678" y="1290"/>
                  </a:lnTo>
                  <a:lnTo>
                    <a:pt x="691" y="1286"/>
                  </a:lnTo>
                  <a:lnTo>
                    <a:pt x="701" y="1278"/>
                  </a:lnTo>
                  <a:lnTo>
                    <a:pt x="711" y="1270"/>
                  </a:lnTo>
                  <a:lnTo>
                    <a:pt x="723" y="1264"/>
                  </a:lnTo>
                  <a:lnTo>
                    <a:pt x="734" y="1257"/>
                  </a:lnTo>
                  <a:lnTo>
                    <a:pt x="744" y="1248"/>
                  </a:lnTo>
                  <a:lnTo>
                    <a:pt x="754" y="1240"/>
                  </a:lnTo>
                  <a:lnTo>
                    <a:pt x="763" y="1231"/>
                  </a:lnTo>
                  <a:lnTo>
                    <a:pt x="775" y="1223"/>
                  </a:lnTo>
                  <a:lnTo>
                    <a:pt x="784" y="1213"/>
                  </a:lnTo>
                  <a:lnTo>
                    <a:pt x="795" y="1204"/>
                  </a:lnTo>
                  <a:lnTo>
                    <a:pt x="803" y="1193"/>
                  </a:lnTo>
                  <a:lnTo>
                    <a:pt x="813" y="1185"/>
                  </a:lnTo>
                  <a:lnTo>
                    <a:pt x="823" y="1175"/>
                  </a:lnTo>
                  <a:lnTo>
                    <a:pt x="831" y="1163"/>
                  </a:lnTo>
                  <a:lnTo>
                    <a:pt x="840" y="1152"/>
                  </a:lnTo>
                  <a:lnTo>
                    <a:pt x="849" y="1143"/>
                  </a:lnTo>
                  <a:lnTo>
                    <a:pt x="857" y="1130"/>
                  </a:lnTo>
                  <a:lnTo>
                    <a:pt x="865" y="1119"/>
                  </a:lnTo>
                  <a:lnTo>
                    <a:pt x="873" y="1106"/>
                  </a:lnTo>
                  <a:lnTo>
                    <a:pt x="881" y="1094"/>
                  </a:lnTo>
                  <a:lnTo>
                    <a:pt x="889" y="1082"/>
                  </a:lnTo>
                  <a:lnTo>
                    <a:pt x="896" y="1069"/>
                  </a:lnTo>
                  <a:lnTo>
                    <a:pt x="903" y="1055"/>
                  </a:lnTo>
                  <a:lnTo>
                    <a:pt x="911" y="1042"/>
                  </a:lnTo>
                  <a:lnTo>
                    <a:pt x="916" y="1028"/>
                  </a:lnTo>
                  <a:lnTo>
                    <a:pt x="922" y="1014"/>
                  </a:lnTo>
                  <a:lnTo>
                    <a:pt x="929" y="1000"/>
                  </a:lnTo>
                  <a:lnTo>
                    <a:pt x="934" y="988"/>
                  </a:lnTo>
                  <a:lnTo>
                    <a:pt x="939" y="972"/>
                  </a:lnTo>
                  <a:lnTo>
                    <a:pt x="946" y="959"/>
                  </a:lnTo>
                  <a:lnTo>
                    <a:pt x="950" y="943"/>
                  </a:lnTo>
                  <a:lnTo>
                    <a:pt x="957" y="929"/>
                  </a:lnTo>
                  <a:lnTo>
                    <a:pt x="959" y="914"/>
                  </a:lnTo>
                  <a:lnTo>
                    <a:pt x="965" y="898"/>
                  </a:lnTo>
                  <a:lnTo>
                    <a:pt x="967" y="882"/>
                  </a:lnTo>
                  <a:lnTo>
                    <a:pt x="972" y="866"/>
                  </a:lnTo>
                  <a:lnTo>
                    <a:pt x="975" y="850"/>
                  </a:lnTo>
                  <a:lnTo>
                    <a:pt x="979" y="835"/>
                  </a:lnTo>
                  <a:lnTo>
                    <a:pt x="982" y="819"/>
                  </a:lnTo>
                  <a:lnTo>
                    <a:pt x="985" y="804"/>
                  </a:lnTo>
                  <a:lnTo>
                    <a:pt x="987" y="788"/>
                  </a:lnTo>
                  <a:lnTo>
                    <a:pt x="990" y="770"/>
                  </a:lnTo>
                  <a:lnTo>
                    <a:pt x="991" y="755"/>
                  </a:lnTo>
                  <a:lnTo>
                    <a:pt x="994" y="737"/>
                  </a:lnTo>
                  <a:lnTo>
                    <a:pt x="994" y="720"/>
                  </a:lnTo>
                  <a:lnTo>
                    <a:pt x="996" y="704"/>
                  </a:lnTo>
                  <a:lnTo>
                    <a:pt x="996" y="686"/>
                  </a:lnTo>
                  <a:lnTo>
                    <a:pt x="996" y="670"/>
                  </a:lnTo>
                  <a:lnTo>
                    <a:pt x="996" y="651"/>
                  </a:lnTo>
                  <a:lnTo>
                    <a:pt x="996" y="634"/>
                  </a:lnTo>
                  <a:lnTo>
                    <a:pt x="994" y="617"/>
                  </a:lnTo>
                  <a:lnTo>
                    <a:pt x="994" y="601"/>
                  </a:lnTo>
                  <a:lnTo>
                    <a:pt x="991" y="583"/>
                  </a:lnTo>
                  <a:lnTo>
                    <a:pt x="990" y="568"/>
                  </a:lnTo>
                  <a:lnTo>
                    <a:pt x="987" y="550"/>
                  </a:lnTo>
                  <a:lnTo>
                    <a:pt x="985" y="534"/>
                  </a:lnTo>
                  <a:lnTo>
                    <a:pt x="982" y="517"/>
                  </a:lnTo>
                  <a:lnTo>
                    <a:pt x="979" y="501"/>
                  </a:lnTo>
                  <a:lnTo>
                    <a:pt x="975" y="484"/>
                  </a:lnTo>
                  <a:lnTo>
                    <a:pt x="972" y="468"/>
                  </a:lnTo>
                  <a:lnTo>
                    <a:pt x="967" y="453"/>
                  </a:lnTo>
                  <a:lnTo>
                    <a:pt x="965" y="439"/>
                  </a:lnTo>
                  <a:lnTo>
                    <a:pt x="959" y="423"/>
                  </a:lnTo>
                  <a:lnTo>
                    <a:pt x="957" y="410"/>
                  </a:lnTo>
                  <a:lnTo>
                    <a:pt x="950" y="394"/>
                  </a:lnTo>
                  <a:lnTo>
                    <a:pt x="946" y="379"/>
                  </a:lnTo>
                  <a:lnTo>
                    <a:pt x="939" y="363"/>
                  </a:lnTo>
                  <a:lnTo>
                    <a:pt x="934" y="349"/>
                  </a:lnTo>
                  <a:lnTo>
                    <a:pt x="929" y="335"/>
                  </a:lnTo>
                  <a:lnTo>
                    <a:pt x="922" y="321"/>
                  </a:lnTo>
                  <a:lnTo>
                    <a:pt x="916" y="306"/>
                  </a:lnTo>
                  <a:lnTo>
                    <a:pt x="911" y="294"/>
                  </a:lnTo>
                  <a:lnTo>
                    <a:pt x="903" y="280"/>
                  </a:lnTo>
                  <a:lnTo>
                    <a:pt x="896" y="268"/>
                  </a:lnTo>
                  <a:lnTo>
                    <a:pt x="889" y="255"/>
                  </a:lnTo>
                  <a:lnTo>
                    <a:pt x="881" y="243"/>
                  </a:lnTo>
                  <a:lnTo>
                    <a:pt x="873" y="230"/>
                  </a:lnTo>
                  <a:lnTo>
                    <a:pt x="865" y="219"/>
                  </a:lnTo>
                  <a:lnTo>
                    <a:pt x="857" y="208"/>
                  </a:lnTo>
                  <a:lnTo>
                    <a:pt x="849" y="196"/>
                  </a:lnTo>
                  <a:lnTo>
                    <a:pt x="840" y="184"/>
                  </a:lnTo>
                  <a:lnTo>
                    <a:pt x="831" y="174"/>
                  </a:lnTo>
                  <a:lnTo>
                    <a:pt x="823" y="162"/>
                  </a:lnTo>
                  <a:lnTo>
                    <a:pt x="813" y="153"/>
                  </a:lnTo>
                  <a:lnTo>
                    <a:pt x="803" y="142"/>
                  </a:lnTo>
                  <a:lnTo>
                    <a:pt x="795" y="133"/>
                  </a:lnTo>
                  <a:lnTo>
                    <a:pt x="784" y="122"/>
                  </a:lnTo>
                  <a:lnTo>
                    <a:pt x="775" y="114"/>
                  </a:lnTo>
                  <a:lnTo>
                    <a:pt x="763" y="105"/>
                  </a:lnTo>
                  <a:lnTo>
                    <a:pt x="754" y="94"/>
                  </a:lnTo>
                  <a:lnTo>
                    <a:pt x="744" y="86"/>
                  </a:lnTo>
                  <a:lnTo>
                    <a:pt x="734" y="81"/>
                  </a:lnTo>
                  <a:lnTo>
                    <a:pt x="723" y="72"/>
                  </a:lnTo>
                  <a:lnTo>
                    <a:pt x="711" y="65"/>
                  </a:lnTo>
                  <a:lnTo>
                    <a:pt x="701" y="58"/>
                  </a:lnTo>
                  <a:lnTo>
                    <a:pt x="691" y="52"/>
                  </a:lnTo>
                  <a:lnTo>
                    <a:pt x="678" y="46"/>
                  </a:lnTo>
                  <a:lnTo>
                    <a:pt x="668" y="40"/>
                  </a:lnTo>
                  <a:lnTo>
                    <a:pt x="655" y="33"/>
                  </a:lnTo>
                  <a:lnTo>
                    <a:pt x="644" y="30"/>
                  </a:lnTo>
                  <a:lnTo>
                    <a:pt x="633" y="24"/>
                  </a:lnTo>
                  <a:lnTo>
                    <a:pt x="621" y="21"/>
                  </a:lnTo>
                  <a:lnTo>
                    <a:pt x="608" y="16"/>
                  </a:lnTo>
                  <a:lnTo>
                    <a:pt x="597" y="13"/>
                  </a:lnTo>
                  <a:lnTo>
                    <a:pt x="584" y="9"/>
                  </a:lnTo>
                  <a:lnTo>
                    <a:pt x="573" y="7"/>
                  </a:lnTo>
                  <a:lnTo>
                    <a:pt x="560" y="5"/>
                  </a:lnTo>
                  <a:lnTo>
                    <a:pt x="548" y="4"/>
                  </a:lnTo>
                  <a:lnTo>
                    <a:pt x="536" y="0"/>
                  </a:lnTo>
                  <a:lnTo>
                    <a:pt x="523" y="0"/>
                  </a:lnTo>
                  <a:lnTo>
                    <a:pt x="511" y="0"/>
                  </a:lnTo>
                  <a:lnTo>
                    <a:pt x="498" y="0"/>
                  </a:lnTo>
                  <a:lnTo>
                    <a:pt x="483" y="0"/>
                  </a:lnTo>
                  <a:lnTo>
                    <a:pt x="471" y="0"/>
                  </a:lnTo>
                  <a:lnTo>
                    <a:pt x="458" y="0"/>
                  </a:lnTo>
                  <a:lnTo>
                    <a:pt x="446" y="4"/>
                  </a:lnTo>
                  <a:lnTo>
                    <a:pt x="434" y="5"/>
                  </a:lnTo>
                  <a:lnTo>
                    <a:pt x="421" y="7"/>
                  </a:lnTo>
                  <a:lnTo>
                    <a:pt x="409" y="9"/>
                  </a:lnTo>
                  <a:lnTo>
                    <a:pt x="397" y="13"/>
                  </a:lnTo>
                  <a:lnTo>
                    <a:pt x="385" y="16"/>
                  </a:lnTo>
                  <a:lnTo>
                    <a:pt x="372" y="21"/>
                  </a:lnTo>
                  <a:lnTo>
                    <a:pt x="360" y="24"/>
                  </a:lnTo>
                  <a:lnTo>
                    <a:pt x="349" y="30"/>
                  </a:lnTo>
                  <a:lnTo>
                    <a:pt x="337" y="33"/>
                  </a:lnTo>
                  <a:lnTo>
                    <a:pt x="327" y="40"/>
                  </a:lnTo>
                  <a:lnTo>
                    <a:pt x="316" y="46"/>
                  </a:lnTo>
                  <a:lnTo>
                    <a:pt x="304" y="52"/>
                  </a:lnTo>
                  <a:lnTo>
                    <a:pt x="292" y="58"/>
                  </a:lnTo>
                  <a:lnTo>
                    <a:pt x="282" y="65"/>
                  </a:lnTo>
                  <a:lnTo>
                    <a:pt x="270" y="72"/>
                  </a:lnTo>
                  <a:lnTo>
                    <a:pt x="261" y="81"/>
                  </a:lnTo>
                  <a:lnTo>
                    <a:pt x="250" y="86"/>
                  </a:lnTo>
                  <a:lnTo>
                    <a:pt x="239" y="94"/>
                  </a:lnTo>
                  <a:lnTo>
                    <a:pt x="227" y="105"/>
                  </a:lnTo>
                  <a:lnTo>
                    <a:pt x="218" y="114"/>
                  </a:lnTo>
                  <a:lnTo>
                    <a:pt x="207" y="122"/>
                  </a:lnTo>
                  <a:lnTo>
                    <a:pt x="199" y="133"/>
                  </a:lnTo>
                  <a:lnTo>
                    <a:pt x="189" y="142"/>
                  </a:lnTo>
                  <a:lnTo>
                    <a:pt x="181" y="153"/>
                  </a:lnTo>
                  <a:lnTo>
                    <a:pt x="171" y="162"/>
                  </a:lnTo>
                  <a:lnTo>
                    <a:pt x="162" y="174"/>
                  </a:lnTo>
                  <a:lnTo>
                    <a:pt x="154" y="184"/>
                  </a:lnTo>
                  <a:lnTo>
                    <a:pt x="146" y="196"/>
                  </a:lnTo>
                  <a:lnTo>
                    <a:pt x="137" y="208"/>
                  </a:lnTo>
                  <a:lnTo>
                    <a:pt x="129" y="219"/>
                  </a:lnTo>
                  <a:lnTo>
                    <a:pt x="121" y="230"/>
                  </a:lnTo>
                  <a:lnTo>
                    <a:pt x="113" y="243"/>
                  </a:lnTo>
                  <a:lnTo>
                    <a:pt x="105" y="255"/>
                  </a:lnTo>
                  <a:lnTo>
                    <a:pt x="99" y="268"/>
                  </a:lnTo>
                  <a:lnTo>
                    <a:pt x="91" y="280"/>
                  </a:lnTo>
                  <a:lnTo>
                    <a:pt x="85" y="294"/>
                  </a:lnTo>
                  <a:lnTo>
                    <a:pt x="77" y="306"/>
                  </a:lnTo>
                  <a:lnTo>
                    <a:pt x="71" y="321"/>
                  </a:lnTo>
                  <a:lnTo>
                    <a:pt x="66" y="335"/>
                  </a:lnTo>
                  <a:lnTo>
                    <a:pt x="60" y="349"/>
                  </a:lnTo>
                  <a:lnTo>
                    <a:pt x="54" y="363"/>
                  </a:lnTo>
                  <a:lnTo>
                    <a:pt x="48" y="379"/>
                  </a:lnTo>
                  <a:lnTo>
                    <a:pt x="44" y="394"/>
                  </a:lnTo>
                  <a:lnTo>
                    <a:pt x="39" y="410"/>
                  </a:lnTo>
                  <a:lnTo>
                    <a:pt x="32" y="423"/>
                  </a:lnTo>
                  <a:lnTo>
                    <a:pt x="30" y="439"/>
                  </a:lnTo>
                  <a:lnTo>
                    <a:pt x="26" y="453"/>
                  </a:lnTo>
                  <a:lnTo>
                    <a:pt x="22" y="468"/>
                  </a:lnTo>
                  <a:lnTo>
                    <a:pt x="18" y="484"/>
                  </a:lnTo>
                  <a:lnTo>
                    <a:pt x="15" y="501"/>
                  </a:lnTo>
                  <a:lnTo>
                    <a:pt x="12" y="517"/>
                  </a:lnTo>
                  <a:lnTo>
                    <a:pt x="10" y="534"/>
                  </a:lnTo>
                  <a:lnTo>
                    <a:pt x="6" y="550"/>
                  </a:lnTo>
                  <a:lnTo>
                    <a:pt x="5" y="568"/>
                  </a:lnTo>
                  <a:lnTo>
                    <a:pt x="3" y="583"/>
                  </a:lnTo>
                  <a:lnTo>
                    <a:pt x="3" y="601"/>
                  </a:lnTo>
                  <a:lnTo>
                    <a:pt x="0" y="617"/>
                  </a:lnTo>
                  <a:lnTo>
                    <a:pt x="0" y="634"/>
                  </a:lnTo>
                  <a:lnTo>
                    <a:pt x="0" y="651"/>
                  </a:lnTo>
                  <a:lnTo>
                    <a:pt x="0" y="670"/>
                  </a:lnTo>
                  <a:lnTo>
                    <a:pt x="0" y="686"/>
                  </a:lnTo>
                  <a:lnTo>
                    <a:pt x="0" y="704"/>
                  </a:lnTo>
                  <a:lnTo>
                    <a:pt x="0" y="720"/>
                  </a:lnTo>
                  <a:lnTo>
                    <a:pt x="3" y="737"/>
                  </a:lnTo>
                  <a:lnTo>
                    <a:pt x="3" y="755"/>
                  </a:lnTo>
                  <a:lnTo>
                    <a:pt x="5" y="770"/>
                  </a:lnTo>
                  <a:lnTo>
                    <a:pt x="6" y="788"/>
                  </a:lnTo>
                  <a:lnTo>
                    <a:pt x="10" y="804"/>
                  </a:lnTo>
                  <a:lnTo>
                    <a:pt x="12" y="819"/>
                  </a:lnTo>
                  <a:lnTo>
                    <a:pt x="15" y="835"/>
                  </a:lnTo>
                  <a:lnTo>
                    <a:pt x="18" y="850"/>
                  </a:lnTo>
                  <a:lnTo>
                    <a:pt x="22" y="866"/>
                  </a:lnTo>
                  <a:lnTo>
                    <a:pt x="26" y="882"/>
                  </a:lnTo>
                  <a:lnTo>
                    <a:pt x="30" y="898"/>
                  </a:lnTo>
                  <a:lnTo>
                    <a:pt x="32" y="914"/>
                  </a:lnTo>
                  <a:lnTo>
                    <a:pt x="39" y="929"/>
                  </a:lnTo>
                  <a:lnTo>
                    <a:pt x="44" y="943"/>
                  </a:lnTo>
                  <a:lnTo>
                    <a:pt x="48" y="959"/>
                  </a:lnTo>
                  <a:lnTo>
                    <a:pt x="54" y="972"/>
                  </a:lnTo>
                  <a:lnTo>
                    <a:pt x="60" y="988"/>
                  </a:lnTo>
                  <a:lnTo>
                    <a:pt x="66" y="1000"/>
                  </a:lnTo>
                  <a:lnTo>
                    <a:pt x="71" y="1014"/>
                  </a:lnTo>
                  <a:lnTo>
                    <a:pt x="77" y="1028"/>
                  </a:lnTo>
                  <a:lnTo>
                    <a:pt x="85" y="1042"/>
                  </a:lnTo>
                  <a:lnTo>
                    <a:pt x="91" y="1055"/>
                  </a:lnTo>
                  <a:lnTo>
                    <a:pt x="99" y="1069"/>
                  </a:lnTo>
                  <a:lnTo>
                    <a:pt x="105" y="1082"/>
                  </a:lnTo>
                  <a:lnTo>
                    <a:pt x="113" y="1094"/>
                  </a:lnTo>
                  <a:lnTo>
                    <a:pt x="121" y="1106"/>
                  </a:lnTo>
                  <a:lnTo>
                    <a:pt x="129" y="1119"/>
                  </a:lnTo>
                  <a:lnTo>
                    <a:pt x="137" y="1130"/>
                  </a:lnTo>
                  <a:lnTo>
                    <a:pt x="146" y="1143"/>
                  </a:lnTo>
                  <a:lnTo>
                    <a:pt x="154" y="1152"/>
                  </a:lnTo>
                  <a:lnTo>
                    <a:pt x="162" y="1163"/>
                  </a:lnTo>
                  <a:lnTo>
                    <a:pt x="171" y="1175"/>
                  </a:lnTo>
                  <a:lnTo>
                    <a:pt x="181" y="1185"/>
                  </a:lnTo>
                  <a:lnTo>
                    <a:pt x="189" y="1193"/>
                  </a:lnTo>
                  <a:lnTo>
                    <a:pt x="199" y="1204"/>
                  </a:lnTo>
                  <a:lnTo>
                    <a:pt x="207" y="1213"/>
                  </a:lnTo>
                  <a:lnTo>
                    <a:pt x="218" y="1223"/>
                  </a:lnTo>
                  <a:lnTo>
                    <a:pt x="227" y="1231"/>
                  </a:lnTo>
                  <a:lnTo>
                    <a:pt x="239" y="1240"/>
                  </a:lnTo>
                  <a:lnTo>
                    <a:pt x="250" y="1248"/>
                  </a:lnTo>
                  <a:lnTo>
                    <a:pt x="261" y="1257"/>
                  </a:lnTo>
                  <a:lnTo>
                    <a:pt x="270" y="1264"/>
                  </a:lnTo>
                  <a:lnTo>
                    <a:pt x="282" y="1270"/>
                  </a:lnTo>
                  <a:lnTo>
                    <a:pt x="292" y="1278"/>
                  </a:lnTo>
                  <a:lnTo>
                    <a:pt x="304" y="1286"/>
                  </a:lnTo>
                  <a:lnTo>
                    <a:pt x="316" y="1290"/>
                  </a:lnTo>
                  <a:lnTo>
                    <a:pt x="327" y="1297"/>
                  </a:lnTo>
                  <a:lnTo>
                    <a:pt x="337" y="1302"/>
                  </a:lnTo>
                  <a:lnTo>
                    <a:pt x="349" y="1308"/>
                  </a:lnTo>
                  <a:lnTo>
                    <a:pt x="360" y="1311"/>
                  </a:lnTo>
                  <a:lnTo>
                    <a:pt x="372" y="1315"/>
                  </a:lnTo>
                  <a:lnTo>
                    <a:pt x="385" y="1319"/>
                  </a:lnTo>
                  <a:lnTo>
                    <a:pt x="397" y="1323"/>
                  </a:lnTo>
                  <a:lnTo>
                    <a:pt x="409" y="1327"/>
                  </a:lnTo>
                  <a:lnTo>
                    <a:pt x="421" y="1330"/>
                  </a:lnTo>
                  <a:lnTo>
                    <a:pt x="434" y="1331"/>
                  </a:lnTo>
                  <a:lnTo>
                    <a:pt x="446" y="1334"/>
                  </a:lnTo>
                  <a:lnTo>
                    <a:pt x="458" y="1334"/>
                  </a:lnTo>
                  <a:lnTo>
                    <a:pt x="471" y="1336"/>
                  </a:lnTo>
                  <a:lnTo>
                    <a:pt x="483" y="1338"/>
                  </a:lnTo>
                  <a:lnTo>
                    <a:pt x="498" y="1338"/>
                  </a:lnTo>
                  <a:lnTo>
                    <a:pt x="498" y="1338"/>
                  </a:lnTo>
                  <a:close/>
                </a:path>
              </a:pathLst>
            </a:custGeom>
            <a:solidFill>
              <a:schemeClr val="tx2">
                <a:lumMod val="40000"/>
                <a:lumOff val="6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2" name="Freeform 14"/>
            <p:cNvSpPr>
              <a:spLocks/>
            </p:cNvSpPr>
            <p:nvPr/>
          </p:nvSpPr>
          <p:spPr bwMode="auto">
            <a:xfrm>
              <a:off x="5942013" y="3142878"/>
              <a:ext cx="176213" cy="233363"/>
            </a:xfrm>
            <a:custGeom>
              <a:avLst/>
              <a:gdLst>
                <a:gd name="T0" fmla="*/ 239 w 443"/>
                <a:gd name="T1" fmla="*/ 591 h 592"/>
                <a:gd name="T2" fmla="*/ 260 w 443"/>
                <a:gd name="T3" fmla="*/ 587 h 592"/>
                <a:gd name="T4" fmla="*/ 281 w 443"/>
                <a:gd name="T5" fmla="*/ 579 h 592"/>
                <a:gd name="T6" fmla="*/ 301 w 443"/>
                <a:gd name="T7" fmla="*/ 570 h 592"/>
                <a:gd name="T8" fmla="*/ 334 w 443"/>
                <a:gd name="T9" fmla="*/ 549 h 592"/>
                <a:gd name="T10" fmla="*/ 369 w 443"/>
                <a:gd name="T11" fmla="*/ 515 h 592"/>
                <a:gd name="T12" fmla="*/ 386 w 443"/>
                <a:gd name="T13" fmla="*/ 489 h 592"/>
                <a:gd name="T14" fmla="*/ 401 w 443"/>
                <a:gd name="T15" fmla="*/ 466 h 592"/>
                <a:gd name="T16" fmla="*/ 411 w 443"/>
                <a:gd name="T17" fmla="*/ 441 h 592"/>
                <a:gd name="T18" fmla="*/ 423 w 443"/>
                <a:gd name="T19" fmla="*/ 416 h 592"/>
                <a:gd name="T20" fmla="*/ 429 w 443"/>
                <a:gd name="T21" fmla="*/ 389 h 592"/>
                <a:gd name="T22" fmla="*/ 435 w 443"/>
                <a:gd name="T23" fmla="*/ 362 h 592"/>
                <a:gd name="T24" fmla="*/ 440 w 443"/>
                <a:gd name="T25" fmla="*/ 334 h 592"/>
                <a:gd name="T26" fmla="*/ 442 w 443"/>
                <a:gd name="T27" fmla="*/ 303 h 592"/>
                <a:gd name="T28" fmla="*/ 442 w 443"/>
                <a:gd name="T29" fmla="*/ 273 h 592"/>
                <a:gd name="T30" fmla="*/ 438 w 443"/>
                <a:gd name="T31" fmla="*/ 244 h 592"/>
                <a:gd name="T32" fmla="*/ 434 w 443"/>
                <a:gd name="T33" fmla="*/ 213 h 592"/>
                <a:gd name="T34" fmla="*/ 426 w 443"/>
                <a:gd name="T35" fmla="*/ 185 h 592"/>
                <a:gd name="T36" fmla="*/ 417 w 443"/>
                <a:gd name="T37" fmla="*/ 160 h 592"/>
                <a:gd name="T38" fmla="*/ 407 w 443"/>
                <a:gd name="T39" fmla="*/ 135 h 592"/>
                <a:gd name="T40" fmla="*/ 394 w 443"/>
                <a:gd name="T41" fmla="*/ 111 h 592"/>
                <a:gd name="T42" fmla="*/ 381 w 443"/>
                <a:gd name="T43" fmla="*/ 91 h 592"/>
                <a:gd name="T44" fmla="*/ 365 w 443"/>
                <a:gd name="T45" fmla="*/ 71 h 592"/>
                <a:gd name="T46" fmla="*/ 334 w 443"/>
                <a:gd name="T47" fmla="*/ 41 h 592"/>
                <a:gd name="T48" fmla="*/ 301 w 443"/>
                <a:gd name="T49" fmla="*/ 21 h 592"/>
                <a:gd name="T50" fmla="*/ 281 w 443"/>
                <a:gd name="T51" fmla="*/ 10 h 592"/>
                <a:gd name="T52" fmla="*/ 260 w 443"/>
                <a:gd name="T53" fmla="*/ 3 h 592"/>
                <a:gd name="T54" fmla="*/ 239 w 443"/>
                <a:gd name="T55" fmla="*/ 0 h 592"/>
                <a:gd name="T56" fmla="*/ 216 w 443"/>
                <a:gd name="T57" fmla="*/ 0 h 592"/>
                <a:gd name="T58" fmla="*/ 194 w 443"/>
                <a:gd name="T59" fmla="*/ 1 h 592"/>
                <a:gd name="T60" fmla="*/ 171 w 443"/>
                <a:gd name="T61" fmla="*/ 6 h 592"/>
                <a:gd name="T62" fmla="*/ 145 w 443"/>
                <a:gd name="T63" fmla="*/ 17 h 592"/>
                <a:gd name="T64" fmla="*/ 121 w 443"/>
                <a:gd name="T65" fmla="*/ 31 h 592"/>
                <a:gd name="T66" fmla="*/ 89 w 443"/>
                <a:gd name="T67" fmla="*/ 58 h 592"/>
                <a:gd name="T68" fmla="*/ 68 w 443"/>
                <a:gd name="T69" fmla="*/ 80 h 592"/>
                <a:gd name="T70" fmla="*/ 53 w 443"/>
                <a:gd name="T71" fmla="*/ 100 h 592"/>
                <a:gd name="T72" fmla="*/ 41 w 443"/>
                <a:gd name="T73" fmla="*/ 123 h 592"/>
                <a:gd name="T74" fmla="*/ 28 w 443"/>
                <a:gd name="T75" fmla="*/ 148 h 592"/>
                <a:gd name="T76" fmla="*/ 20 w 443"/>
                <a:gd name="T77" fmla="*/ 173 h 592"/>
                <a:gd name="T78" fmla="*/ 11 w 443"/>
                <a:gd name="T79" fmla="*/ 200 h 592"/>
                <a:gd name="T80" fmla="*/ 4 w 443"/>
                <a:gd name="T81" fmla="*/ 228 h 592"/>
                <a:gd name="T82" fmla="*/ 0 w 443"/>
                <a:gd name="T83" fmla="*/ 258 h 592"/>
                <a:gd name="T84" fmla="*/ 0 w 443"/>
                <a:gd name="T85" fmla="*/ 289 h 592"/>
                <a:gd name="T86" fmla="*/ 0 w 443"/>
                <a:gd name="T87" fmla="*/ 318 h 592"/>
                <a:gd name="T88" fmla="*/ 2 w 443"/>
                <a:gd name="T89" fmla="*/ 347 h 592"/>
                <a:gd name="T90" fmla="*/ 7 w 443"/>
                <a:gd name="T91" fmla="*/ 375 h 592"/>
                <a:gd name="T92" fmla="*/ 16 w 443"/>
                <a:gd name="T93" fmla="*/ 404 h 592"/>
                <a:gd name="T94" fmla="*/ 24 w 443"/>
                <a:gd name="T95" fmla="*/ 431 h 592"/>
                <a:gd name="T96" fmla="*/ 35 w 443"/>
                <a:gd name="T97" fmla="*/ 454 h 592"/>
                <a:gd name="T98" fmla="*/ 47 w 443"/>
                <a:gd name="T99" fmla="*/ 477 h 592"/>
                <a:gd name="T100" fmla="*/ 61 w 443"/>
                <a:gd name="T101" fmla="*/ 500 h 592"/>
                <a:gd name="T102" fmla="*/ 89 w 443"/>
                <a:gd name="T103" fmla="*/ 533 h 592"/>
                <a:gd name="T104" fmla="*/ 121 w 443"/>
                <a:gd name="T105" fmla="*/ 558 h 592"/>
                <a:gd name="T106" fmla="*/ 145 w 443"/>
                <a:gd name="T107" fmla="*/ 574 h 592"/>
                <a:gd name="T108" fmla="*/ 171 w 443"/>
                <a:gd name="T109" fmla="*/ 583 h 592"/>
                <a:gd name="T110" fmla="*/ 194 w 443"/>
                <a:gd name="T111" fmla="*/ 590 h 592"/>
                <a:gd name="T112" fmla="*/ 216 w 443"/>
                <a:gd name="T113" fmla="*/ 592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43" h="592">
                  <a:moveTo>
                    <a:pt x="223" y="592"/>
                  </a:moveTo>
                  <a:lnTo>
                    <a:pt x="228" y="592"/>
                  </a:lnTo>
                  <a:lnTo>
                    <a:pt x="234" y="592"/>
                  </a:lnTo>
                  <a:lnTo>
                    <a:pt x="239" y="591"/>
                  </a:lnTo>
                  <a:lnTo>
                    <a:pt x="245" y="591"/>
                  </a:lnTo>
                  <a:lnTo>
                    <a:pt x="250" y="590"/>
                  </a:lnTo>
                  <a:lnTo>
                    <a:pt x="256" y="587"/>
                  </a:lnTo>
                  <a:lnTo>
                    <a:pt x="260" y="587"/>
                  </a:lnTo>
                  <a:lnTo>
                    <a:pt x="267" y="586"/>
                  </a:lnTo>
                  <a:lnTo>
                    <a:pt x="272" y="583"/>
                  </a:lnTo>
                  <a:lnTo>
                    <a:pt x="276" y="582"/>
                  </a:lnTo>
                  <a:lnTo>
                    <a:pt x="281" y="579"/>
                  </a:lnTo>
                  <a:lnTo>
                    <a:pt x="285" y="578"/>
                  </a:lnTo>
                  <a:lnTo>
                    <a:pt x="291" y="575"/>
                  </a:lnTo>
                  <a:lnTo>
                    <a:pt x="297" y="574"/>
                  </a:lnTo>
                  <a:lnTo>
                    <a:pt x="301" y="570"/>
                  </a:lnTo>
                  <a:lnTo>
                    <a:pt x="308" y="569"/>
                  </a:lnTo>
                  <a:lnTo>
                    <a:pt x="317" y="561"/>
                  </a:lnTo>
                  <a:lnTo>
                    <a:pt x="325" y="555"/>
                  </a:lnTo>
                  <a:lnTo>
                    <a:pt x="334" y="549"/>
                  </a:lnTo>
                  <a:lnTo>
                    <a:pt x="345" y="542"/>
                  </a:lnTo>
                  <a:lnTo>
                    <a:pt x="353" y="533"/>
                  </a:lnTo>
                  <a:lnTo>
                    <a:pt x="361" y="525"/>
                  </a:lnTo>
                  <a:lnTo>
                    <a:pt x="369" y="515"/>
                  </a:lnTo>
                  <a:lnTo>
                    <a:pt x="378" y="506"/>
                  </a:lnTo>
                  <a:lnTo>
                    <a:pt x="381" y="500"/>
                  </a:lnTo>
                  <a:lnTo>
                    <a:pt x="385" y="494"/>
                  </a:lnTo>
                  <a:lnTo>
                    <a:pt x="386" y="489"/>
                  </a:lnTo>
                  <a:lnTo>
                    <a:pt x="391" y="484"/>
                  </a:lnTo>
                  <a:lnTo>
                    <a:pt x="394" y="477"/>
                  </a:lnTo>
                  <a:lnTo>
                    <a:pt x="398" y="472"/>
                  </a:lnTo>
                  <a:lnTo>
                    <a:pt x="401" y="466"/>
                  </a:lnTo>
                  <a:lnTo>
                    <a:pt x="403" y="460"/>
                  </a:lnTo>
                  <a:lnTo>
                    <a:pt x="407" y="454"/>
                  </a:lnTo>
                  <a:lnTo>
                    <a:pt x="409" y="448"/>
                  </a:lnTo>
                  <a:lnTo>
                    <a:pt x="411" y="441"/>
                  </a:lnTo>
                  <a:lnTo>
                    <a:pt x="415" y="437"/>
                  </a:lnTo>
                  <a:lnTo>
                    <a:pt x="417" y="431"/>
                  </a:lnTo>
                  <a:lnTo>
                    <a:pt x="419" y="423"/>
                  </a:lnTo>
                  <a:lnTo>
                    <a:pt x="423" y="416"/>
                  </a:lnTo>
                  <a:lnTo>
                    <a:pt x="424" y="412"/>
                  </a:lnTo>
                  <a:lnTo>
                    <a:pt x="426" y="404"/>
                  </a:lnTo>
                  <a:lnTo>
                    <a:pt x="429" y="396"/>
                  </a:lnTo>
                  <a:lnTo>
                    <a:pt x="429" y="389"/>
                  </a:lnTo>
                  <a:lnTo>
                    <a:pt x="432" y="383"/>
                  </a:lnTo>
                  <a:lnTo>
                    <a:pt x="434" y="375"/>
                  </a:lnTo>
                  <a:lnTo>
                    <a:pt x="435" y="369"/>
                  </a:lnTo>
                  <a:lnTo>
                    <a:pt x="435" y="362"/>
                  </a:lnTo>
                  <a:lnTo>
                    <a:pt x="438" y="355"/>
                  </a:lnTo>
                  <a:lnTo>
                    <a:pt x="438" y="347"/>
                  </a:lnTo>
                  <a:lnTo>
                    <a:pt x="440" y="341"/>
                  </a:lnTo>
                  <a:lnTo>
                    <a:pt x="440" y="334"/>
                  </a:lnTo>
                  <a:lnTo>
                    <a:pt x="442" y="327"/>
                  </a:lnTo>
                  <a:lnTo>
                    <a:pt x="442" y="318"/>
                  </a:lnTo>
                  <a:lnTo>
                    <a:pt x="442" y="311"/>
                  </a:lnTo>
                  <a:lnTo>
                    <a:pt x="442" y="303"/>
                  </a:lnTo>
                  <a:lnTo>
                    <a:pt x="443" y="297"/>
                  </a:lnTo>
                  <a:lnTo>
                    <a:pt x="442" y="289"/>
                  </a:lnTo>
                  <a:lnTo>
                    <a:pt x="442" y="279"/>
                  </a:lnTo>
                  <a:lnTo>
                    <a:pt x="442" y="273"/>
                  </a:lnTo>
                  <a:lnTo>
                    <a:pt x="442" y="265"/>
                  </a:lnTo>
                  <a:lnTo>
                    <a:pt x="440" y="258"/>
                  </a:lnTo>
                  <a:lnTo>
                    <a:pt x="440" y="250"/>
                  </a:lnTo>
                  <a:lnTo>
                    <a:pt x="438" y="244"/>
                  </a:lnTo>
                  <a:lnTo>
                    <a:pt x="438" y="236"/>
                  </a:lnTo>
                  <a:lnTo>
                    <a:pt x="435" y="228"/>
                  </a:lnTo>
                  <a:lnTo>
                    <a:pt x="435" y="221"/>
                  </a:lnTo>
                  <a:lnTo>
                    <a:pt x="434" y="213"/>
                  </a:lnTo>
                  <a:lnTo>
                    <a:pt x="432" y="208"/>
                  </a:lnTo>
                  <a:lnTo>
                    <a:pt x="429" y="200"/>
                  </a:lnTo>
                  <a:lnTo>
                    <a:pt x="429" y="193"/>
                  </a:lnTo>
                  <a:lnTo>
                    <a:pt x="426" y="185"/>
                  </a:lnTo>
                  <a:lnTo>
                    <a:pt x="424" y="180"/>
                  </a:lnTo>
                  <a:lnTo>
                    <a:pt x="423" y="173"/>
                  </a:lnTo>
                  <a:lnTo>
                    <a:pt x="419" y="167"/>
                  </a:lnTo>
                  <a:lnTo>
                    <a:pt x="417" y="160"/>
                  </a:lnTo>
                  <a:lnTo>
                    <a:pt x="415" y="154"/>
                  </a:lnTo>
                  <a:lnTo>
                    <a:pt x="411" y="148"/>
                  </a:lnTo>
                  <a:lnTo>
                    <a:pt x="409" y="141"/>
                  </a:lnTo>
                  <a:lnTo>
                    <a:pt x="407" y="135"/>
                  </a:lnTo>
                  <a:lnTo>
                    <a:pt x="403" y="128"/>
                  </a:lnTo>
                  <a:lnTo>
                    <a:pt x="401" y="123"/>
                  </a:lnTo>
                  <a:lnTo>
                    <a:pt x="398" y="118"/>
                  </a:lnTo>
                  <a:lnTo>
                    <a:pt x="394" y="111"/>
                  </a:lnTo>
                  <a:lnTo>
                    <a:pt x="391" y="107"/>
                  </a:lnTo>
                  <a:lnTo>
                    <a:pt x="386" y="100"/>
                  </a:lnTo>
                  <a:lnTo>
                    <a:pt x="385" y="95"/>
                  </a:lnTo>
                  <a:lnTo>
                    <a:pt x="381" y="91"/>
                  </a:lnTo>
                  <a:lnTo>
                    <a:pt x="378" y="86"/>
                  </a:lnTo>
                  <a:lnTo>
                    <a:pt x="374" y="80"/>
                  </a:lnTo>
                  <a:lnTo>
                    <a:pt x="369" y="75"/>
                  </a:lnTo>
                  <a:lnTo>
                    <a:pt x="365" y="71"/>
                  </a:lnTo>
                  <a:lnTo>
                    <a:pt x="361" y="66"/>
                  </a:lnTo>
                  <a:lnTo>
                    <a:pt x="353" y="58"/>
                  </a:lnTo>
                  <a:lnTo>
                    <a:pt x="345" y="50"/>
                  </a:lnTo>
                  <a:lnTo>
                    <a:pt x="334" y="41"/>
                  </a:lnTo>
                  <a:lnTo>
                    <a:pt x="325" y="34"/>
                  </a:lnTo>
                  <a:lnTo>
                    <a:pt x="317" y="29"/>
                  </a:lnTo>
                  <a:lnTo>
                    <a:pt x="308" y="23"/>
                  </a:lnTo>
                  <a:lnTo>
                    <a:pt x="301" y="21"/>
                  </a:lnTo>
                  <a:lnTo>
                    <a:pt x="297" y="17"/>
                  </a:lnTo>
                  <a:lnTo>
                    <a:pt x="291" y="14"/>
                  </a:lnTo>
                  <a:lnTo>
                    <a:pt x="285" y="13"/>
                  </a:lnTo>
                  <a:lnTo>
                    <a:pt x="281" y="10"/>
                  </a:lnTo>
                  <a:lnTo>
                    <a:pt x="276" y="8"/>
                  </a:lnTo>
                  <a:lnTo>
                    <a:pt x="272" y="6"/>
                  </a:lnTo>
                  <a:lnTo>
                    <a:pt x="267" y="6"/>
                  </a:lnTo>
                  <a:lnTo>
                    <a:pt x="260" y="3"/>
                  </a:lnTo>
                  <a:lnTo>
                    <a:pt x="256" y="3"/>
                  </a:lnTo>
                  <a:lnTo>
                    <a:pt x="250" y="1"/>
                  </a:lnTo>
                  <a:lnTo>
                    <a:pt x="245" y="1"/>
                  </a:lnTo>
                  <a:lnTo>
                    <a:pt x="239" y="0"/>
                  </a:lnTo>
                  <a:lnTo>
                    <a:pt x="234" y="0"/>
                  </a:lnTo>
                  <a:lnTo>
                    <a:pt x="228" y="0"/>
                  </a:lnTo>
                  <a:lnTo>
                    <a:pt x="223" y="0"/>
                  </a:lnTo>
                  <a:lnTo>
                    <a:pt x="216" y="0"/>
                  </a:lnTo>
                  <a:lnTo>
                    <a:pt x="211" y="0"/>
                  </a:lnTo>
                  <a:lnTo>
                    <a:pt x="204" y="0"/>
                  </a:lnTo>
                  <a:lnTo>
                    <a:pt x="199" y="1"/>
                  </a:lnTo>
                  <a:lnTo>
                    <a:pt x="194" y="1"/>
                  </a:lnTo>
                  <a:lnTo>
                    <a:pt x="189" y="3"/>
                  </a:lnTo>
                  <a:lnTo>
                    <a:pt x="182" y="3"/>
                  </a:lnTo>
                  <a:lnTo>
                    <a:pt x="178" y="6"/>
                  </a:lnTo>
                  <a:lnTo>
                    <a:pt x="171" y="6"/>
                  </a:lnTo>
                  <a:lnTo>
                    <a:pt x="166" y="8"/>
                  </a:lnTo>
                  <a:lnTo>
                    <a:pt x="161" y="10"/>
                  </a:lnTo>
                  <a:lnTo>
                    <a:pt x="155" y="13"/>
                  </a:lnTo>
                  <a:lnTo>
                    <a:pt x="145" y="17"/>
                  </a:lnTo>
                  <a:lnTo>
                    <a:pt x="135" y="23"/>
                  </a:lnTo>
                  <a:lnTo>
                    <a:pt x="130" y="25"/>
                  </a:lnTo>
                  <a:lnTo>
                    <a:pt x="124" y="29"/>
                  </a:lnTo>
                  <a:lnTo>
                    <a:pt x="121" y="31"/>
                  </a:lnTo>
                  <a:lnTo>
                    <a:pt x="117" y="34"/>
                  </a:lnTo>
                  <a:lnTo>
                    <a:pt x="105" y="41"/>
                  </a:lnTo>
                  <a:lnTo>
                    <a:pt x="97" y="50"/>
                  </a:lnTo>
                  <a:lnTo>
                    <a:pt x="89" y="58"/>
                  </a:lnTo>
                  <a:lnTo>
                    <a:pt x="81" y="66"/>
                  </a:lnTo>
                  <a:lnTo>
                    <a:pt x="77" y="71"/>
                  </a:lnTo>
                  <a:lnTo>
                    <a:pt x="72" y="75"/>
                  </a:lnTo>
                  <a:lnTo>
                    <a:pt x="68" y="80"/>
                  </a:lnTo>
                  <a:lnTo>
                    <a:pt x="66" y="86"/>
                  </a:lnTo>
                  <a:lnTo>
                    <a:pt x="61" y="91"/>
                  </a:lnTo>
                  <a:lnTo>
                    <a:pt x="57" y="95"/>
                  </a:lnTo>
                  <a:lnTo>
                    <a:pt x="53" y="100"/>
                  </a:lnTo>
                  <a:lnTo>
                    <a:pt x="51" y="107"/>
                  </a:lnTo>
                  <a:lnTo>
                    <a:pt x="47" y="111"/>
                  </a:lnTo>
                  <a:lnTo>
                    <a:pt x="44" y="118"/>
                  </a:lnTo>
                  <a:lnTo>
                    <a:pt x="41" y="123"/>
                  </a:lnTo>
                  <a:lnTo>
                    <a:pt x="37" y="128"/>
                  </a:lnTo>
                  <a:lnTo>
                    <a:pt x="35" y="135"/>
                  </a:lnTo>
                  <a:lnTo>
                    <a:pt x="32" y="141"/>
                  </a:lnTo>
                  <a:lnTo>
                    <a:pt x="28" y="148"/>
                  </a:lnTo>
                  <a:lnTo>
                    <a:pt x="27" y="154"/>
                  </a:lnTo>
                  <a:lnTo>
                    <a:pt x="24" y="160"/>
                  </a:lnTo>
                  <a:lnTo>
                    <a:pt x="23" y="167"/>
                  </a:lnTo>
                  <a:lnTo>
                    <a:pt x="20" y="173"/>
                  </a:lnTo>
                  <a:lnTo>
                    <a:pt x="17" y="180"/>
                  </a:lnTo>
                  <a:lnTo>
                    <a:pt x="16" y="185"/>
                  </a:lnTo>
                  <a:lnTo>
                    <a:pt x="12" y="193"/>
                  </a:lnTo>
                  <a:lnTo>
                    <a:pt x="11" y="200"/>
                  </a:lnTo>
                  <a:lnTo>
                    <a:pt x="9" y="208"/>
                  </a:lnTo>
                  <a:lnTo>
                    <a:pt x="7" y="213"/>
                  </a:lnTo>
                  <a:lnTo>
                    <a:pt x="7" y="221"/>
                  </a:lnTo>
                  <a:lnTo>
                    <a:pt x="4" y="228"/>
                  </a:lnTo>
                  <a:lnTo>
                    <a:pt x="4" y="236"/>
                  </a:lnTo>
                  <a:lnTo>
                    <a:pt x="2" y="244"/>
                  </a:lnTo>
                  <a:lnTo>
                    <a:pt x="2" y="250"/>
                  </a:lnTo>
                  <a:lnTo>
                    <a:pt x="0" y="258"/>
                  </a:lnTo>
                  <a:lnTo>
                    <a:pt x="0" y="265"/>
                  </a:lnTo>
                  <a:lnTo>
                    <a:pt x="0" y="273"/>
                  </a:lnTo>
                  <a:lnTo>
                    <a:pt x="0" y="279"/>
                  </a:lnTo>
                  <a:lnTo>
                    <a:pt x="0" y="289"/>
                  </a:lnTo>
                  <a:lnTo>
                    <a:pt x="0" y="297"/>
                  </a:lnTo>
                  <a:lnTo>
                    <a:pt x="0" y="303"/>
                  </a:lnTo>
                  <a:lnTo>
                    <a:pt x="0" y="311"/>
                  </a:lnTo>
                  <a:lnTo>
                    <a:pt x="0" y="318"/>
                  </a:lnTo>
                  <a:lnTo>
                    <a:pt x="0" y="327"/>
                  </a:lnTo>
                  <a:lnTo>
                    <a:pt x="0" y="334"/>
                  </a:lnTo>
                  <a:lnTo>
                    <a:pt x="2" y="341"/>
                  </a:lnTo>
                  <a:lnTo>
                    <a:pt x="2" y="347"/>
                  </a:lnTo>
                  <a:lnTo>
                    <a:pt x="4" y="355"/>
                  </a:lnTo>
                  <a:lnTo>
                    <a:pt x="4" y="362"/>
                  </a:lnTo>
                  <a:lnTo>
                    <a:pt x="7" y="369"/>
                  </a:lnTo>
                  <a:lnTo>
                    <a:pt x="7" y="375"/>
                  </a:lnTo>
                  <a:lnTo>
                    <a:pt x="9" y="383"/>
                  </a:lnTo>
                  <a:lnTo>
                    <a:pt x="11" y="389"/>
                  </a:lnTo>
                  <a:lnTo>
                    <a:pt x="12" y="396"/>
                  </a:lnTo>
                  <a:lnTo>
                    <a:pt x="16" y="404"/>
                  </a:lnTo>
                  <a:lnTo>
                    <a:pt x="17" y="412"/>
                  </a:lnTo>
                  <a:lnTo>
                    <a:pt x="20" y="416"/>
                  </a:lnTo>
                  <a:lnTo>
                    <a:pt x="23" y="423"/>
                  </a:lnTo>
                  <a:lnTo>
                    <a:pt x="24" y="431"/>
                  </a:lnTo>
                  <a:lnTo>
                    <a:pt x="27" y="437"/>
                  </a:lnTo>
                  <a:lnTo>
                    <a:pt x="28" y="441"/>
                  </a:lnTo>
                  <a:lnTo>
                    <a:pt x="32" y="448"/>
                  </a:lnTo>
                  <a:lnTo>
                    <a:pt x="35" y="454"/>
                  </a:lnTo>
                  <a:lnTo>
                    <a:pt x="37" y="460"/>
                  </a:lnTo>
                  <a:lnTo>
                    <a:pt x="41" y="466"/>
                  </a:lnTo>
                  <a:lnTo>
                    <a:pt x="44" y="472"/>
                  </a:lnTo>
                  <a:lnTo>
                    <a:pt x="47" y="477"/>
                  </a:lnTo>
                  <a:lnTo>
                    <a:pt x="51" y="484"/>
                  </a:lnTo>
                  <a:lnTo>
                    <a:pt x="53" y="489"/>
                  </a:lnTo>
                  <a:lnTo>
                    <a:pt x="57" y="494"/>
                  </a:lnTo>
                  <a:lnTo>
                    <a:pt x="61" y="500"/>
                  </a:lnTo>
                  <a:lnTo>
                    <a:pt x="66" y="506"/>
                  </a:lnTo>
                  <a:lnTo>
                    <a:pt x="72" y="515"/>
                  </a:lnTo>
                  <a:lnTo>
                    <a:pt x="81" y="525"/>
                  </a:lnTo>
                  <a:lnTo>
                    <a:pt x="89" y="533"/>
                  </a:lnTo>
                  <a:lnTo>
                    <a:pt x="97" y="542"/>
                  </a:lnTo>
                  <a:lnTo>
                    <a:pt x="105" y="549"/>
                  </a:lnTo>
                  <a:lnTo>
                    <a:pt x="117" y="555"/>
                  </a:lnTo>
                  <a:lnTo>
                    <a:pt x="121" y="558"/>
                  </a:lnTo>
                  <a:lnTo>
                    <a:pt x="124" y="561"/>
                  </a:lnTo>
                  <a:lnTo>
                    <a:pt x="130" y="566"/>
                  </a:lnTo>
                  <a:lnTo>
                    <a:pt x="135" y="569"/>
                  </a:lnTo>
                  <a:lnTo>
                    <a:pt x="145" y="574"/>
                  </a:lnTo>
                  <a:lnTo>
                    <a:pt x="155" y="578"/>
                  </a:lnTo>
                  <a:lnTo>
                    <a:pt x="161" y="579"/>
                  </a:lnTo>
                  <a:lnTo>
                    <a:pt x="166" y="582"/>
                  </a:lnTo>
                  <a:lnTo>
                    <a:pt x="171" y="583"/>
                  </a:lnTo>
                  <a:lnTo>
                    <a:pt x="178" y="586"/>
                  </a:lnTo>
                  <a:lnTo>
                    <a:pt x="182" y="587"/>
                  </a:lnTo>
                  <a:lnTo>
                    <a:pt x="189" y="587"/>
                  </a:lnTo>
                  <a:lnTo>
                    <a:pt x="194" y="590"/>
                  </a:lnTo>
                  <a:lnTo>
                    <a:pt x="199" y="591"/>
                  </a:lnTo>
                  <a:lnTo>
                    <a:pt x="204" y="591"/>
                  </a:lnTo>
                  <a:lnTo>
                    <a:pt x="211" y="592"/>
                  </a:lnTo>
                  <a:lnTo>
                    <a:pt x="216" y="592"/>
                  </a:lnTo>
                  <a:lnTo>
                    <a:pt x="223" y="592"/>
                  </a:lnTo>
                  <a:lnTo>
                    <a:pt x="223" y="592"/>
                  </a:lnTo>
                  <a:close/>
                </a:path>
              </a:pathLst>
            </a:custGeom>
            <a:solidFill>
              <a:schemeClr val="tx1">
                <a:lumMod val="75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3" name="Freeform 15"/>
            <p:cNvSpPr>
              <a:spLocks/>
            </p:cNvSpPr>
            <p:nvPr/>
          </p:nvSpPr>
          <p:spPr bwMode="auto">
            <a:xfrm>
              <a:off x="6403976" y="3442916"/>
              <a:ext cx="87313" cy="85725"/>
            </a:xfrm>
            <a:custGeom>
              <a:avLst/>
              <a:gdLst>
                <a:gd name="T0" fmla="*/ 115 w 218"/>
                <a:gd name="T1" fmla="*/ 216 h 216"/>
                <a:gd name="T2" fmla="*/ 125 w 218"/>
                <a:gd name="T3" fmla="*/ 214 h 216"/>
                <a:gd name="T4" fmla="*/ 137 w 218"/>
                <a:gd name="T5" fmla="*/ 211 h 216"/>
                <a:gd name="T6" fmla="*/ 146 w 218"/>
                <a:gd name="T7" fmla="*/ 208 h 216"/>
                <a:gd name="T8" fmla="*/ 162 w 218"/>
                <a:gd name="T9" fmla="*/ 201 h 216"/>
                <a:gd name="T10" fmla="*/ 179 w 218"/>
                <a:gd name="T11" fmla="*/ 191 h 216"/>
                <a:gd name="T12" fmla="*/ 193 w 218"/>
                <a:gd name="T13" fmla="*/ 175 h 216"/>
                <a:gd name="T14" fmla="*/ 205 w 218"/>
                <a:gd name="T15" fmla="*/ 158 h 216"/>
                <a:gd name="T16" fmla="*/ 210 w 218"/>
                <a:gd name="T17" fmla="*/ 143 h 216"/>
                <a:gd name="T18" fmla="*/ 215 w 218"/>
                <a:gd name="T19" fmla="*/ 132 h 216"/>
                <a:gd name="T20" fmla="*/ 217 w 218"/>
                <a:gd name="T21" fmla="*/ 123 h 216"/>
                <a:gd name="T22" fmla="*/ 218 w 218"/>
                <a:gd name="T23" fmla="*/ 112 h 216"/>
                <a:gd name="T24" fmla="*/ 218 w 218"/>
                <a:gd name="T25" fmla="*/ 101 h 216"/>
                <a:gd name="T26" fmla="*/ 217 w 218"/>
                <a:gd name="T27" fmla="*/ 90 h 216"/>
                <a:gd name="T28" fmla="*/ 215 w 218"/>
                <a:gd name="T29" fmla="*/ 79 h 216"/>
                <a:gd name="T30" fmla="*/ 210 w 218"/>
                <a:gd name="T31" fmla="*/ 70 h 216"/>
                <a:gd name="T32" fmla="*/ 205 w 218"/>
                <a:gd name="T33" fmla="*/ 55 h 216"/>
                <a:gd name="T34" fmla="*/ 193 w 218"/>
                <a:gd name="T35" fmla="*/ 37 h 216"/>
                <a:gd name="T36" fmla="*/ 179 w 218"/>
                <a:gd name="T37" fmla="*/ 22 h 216"/>
                <a:gd name="T38" fmla="*/ 162 w 218"/>
                <a:gd name="T39" fmla="*/ 12 h 216"/>
                <a:gd name="T40" fmla="*/ 146 w 218"/>
                <a:gd name="T41" fmla="*/ 5 h 216"/>
                <a:gd name="T42" fmla="*/ 137 w 218"/>
                <a:gd name="T43" fmla="*/ 2 h 216"/>
                <a:gd name="T44" fmla="*/ 125 w 218"/>
                <a:gd name="T45" fmla="*/ 0 h 216"/>
                <a:gd name="T46" fmla="*/ 115 w 218"/>
                <a:gd name="T47" fmla="*/ 0 h 216"/>
                <a:gd name="T48" fmla="*/ 104 w 218"/>
                <a:gd name="T49" fmla="*/ 0 h 216"/>
                <a:gd name="T50" fmla="*/ 93 w 218"/>
                <a:gd name="T51" fmla="*/ 0 h 216"/>
                <a:gd name="T52" fmla="*/ 81 w 218"/>
                <a:gd name="T53" fmla="*/ 2 h 216"/>
                <a:gd name="T54" fmla="*/ 72 w 218"/>
                <a:gd name="T55" fmla="*/ 5 h 216"/>
                <a:gd name="T56" fmla="*/ 56 w 218"/>
                <a:gd name="T57" fmla="*/ 12 h 216"/>
                <a:gd name="T58" fmla="*/ 39 w 218"/>
                <a:gd name="T59" fmla="*/ 22 h 216"/>
                <a:gd name="T60" fmla="*/ 23 w 218"/>
                <a:gd name="T61" fmla="*/ 37 h 216"/>
                <a:gd name="T62" fmla="*/ 12 w 218"/>
                <a:gd name="T63" fmla="*/ 55 h 216"/>
                <a:gd name="T64" fmla="*/ 6 w 218"/>
                <a:gd name="T65" fmla="*/ 70 h 216"/>
                <a:gd name="T66" fmla="*/ 2 w 218"/>
                <a:gd name="T67" fmla="*/ 79 h 216"/>
                <a:gd name="T68" fmla="*/ 0 w 218"/>
                <a:gd name="T69" fmla="*/ 90 h 216"/>
                <a:gd name="T70" fmla="*/ 0 w 218"/>
                <a:gd name="T71" fmla="*/ 101 h 216"/>
                <a:gd name="T72" fmla="*/ 0 w 218"/>
                <a:gd name="T73" fmla="*/ 112 h 216"/>
                <a:gd name="T74" fmla="*/ 0 w 218"/>
                <a:gd name="T75" fmla="*/ 123 h 216"/>
                <a:gd name="T76" fmla="*/ 2 w 218"/>
                <a:gd name="T77" fmla="*/ 132 h 216"/>
                <a:gd name="T78" fmla="*/ 6 w 218"/>
                <a:gd name="T79" fmla="*/ 143 h 216"/>
                <a:gd name="T80" fmla="*/ 12 w 218"/>
                <a:gd name="T81" fmla="*/ 158 h 216"/>
                <a:gd name="T82" fmla="*/ 23 w 218"/>
                <a:gd name="T83" fmla="*/ 175 h 216"/>
                <a:gd name="T84" fmla="*/ 39 w 218"/>
                <a:gd name="T85" fmla="*/ 191 h 216"/>
                <a:gd name="T86" fmla="*/ 56 w 218"/>
                <a:gd name="T87" fmla="*/ 201 h 216"/>
                <a:gd name="T88" fmla="*/ 72 w 218"/>
                <a:gd name="T89" fmla="*/ 208 h 216"/>
                <a:gd name="T90" fmla="*/ 81 w 218"/>
                <a:gd name="T91" fmla="*/ 211 h 216"/>
                <a:gd name="T92" fmla="*/ 93 w 218"/>
                <a:gd name="T93" fmla="*/ 214 h 216"/>
                <a:gd name="T94" fmla="*/ 104 w 218"/>
                <a:gd name="T95" fmla="*/ 216 h 216"/>
                <a:gd name="T96" fmla="*/ 110 w 218"/>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6">
                  <a:moveTo>
                    <a:pt x="110" y="216"/>
                  </a:moveTo>
                  <a:lnTo>
                    <a:pt x="115" y="216"/>
                  </a:lnTo>
                  <a:lnTo>
                    <a:pt x="121" y="216"/>
                  </a:lnTo>
                  <a:lnTo>
                    <a:pt x="125" y="214"/>
                  </a:lnTo>
                  <a:lnTo>
                    <a:pt x="132" y="212"/>
                  </a:lnTo>
                  <a:lnTo>
                    <a:pt x="137" y="211"/>
                  </a:lnTo>
                  <a:lnTo>
                    <a:pt x="141" y="209"/>
                  </a:lnTo>
                  <a:lnTo>
                    <a:pt x="146" y="208"/>
                  </a:lnTo>
                  <a:lnTo>
                    <a:pt x="153" y="206"/>
                  </a:lnTo>
                  <a:lnTo>
                    <a:pt x="162" y="201"/>
                  </a:lnTo>
                  <a:lnTo>
                    <a:pt x="172" y="197"/>
                  </a:lnTo>
                  <a:lnTo>
                    <a:pt x="179" y="191"/>
                  </a:lnTo>
                  <a:lnTo>
                    <a:pt x="187" y="184"/>
                  </a:lnTo>
                  <a:lnTo>
                    <a:pt x="193" y="175"/>
                  </a:lnTo>
                  <a:lnTo>
                    <a:pt x="199" y="167"/>
                  </a:lnTo>
                  <a:lnTo>
                    <a:pt x="205" y="158"/>
                  </a:lnTo>
                  <a:lnTo>
                    <a:pt x="210" y="150"/>
                  </a:lnTo>
                  <a:lnTo>
                    <a:pt x="210" y="143"/>
                  </a:lnTo>
                  <a:lnTo>
                    <a:pt x="213" y="139"/>
                  </a:lnTo>
                  <a:lnTo>
                    <a:pt x="215" y="132"/>
                  </a:lnTo>
                  <a:lnTo>
                    <a:pt x="217" y="127"/>
                  </a:lnTo>
                  <a:lnTo>
                    <a:pt x="217" y="123"/>
                  </a:lnTo>
                  <a:lnTo>
                    <a:pt x="218" y="116"/>
                  </a:lnTo>
                  <a:lnTo>
                    <a:pt x="218" y="112"/>
                  </a:lnTo>
                  <a:lnTo>
                    <a:pt x="218" y="107"/>
                  </a:lnTo>
                  <a:lnTo>
                    <a:pt x="218" y="101"/>
                  </a:lnTo>
                  <a:lnTo>
                    <a:pt x="218" y="96"/>
                  </a:lnTo>
                  <a:lnTo>
                    <a:pt x="217" y="90"/>
                  </a:lnTo>
                  <a:lnTo>
                    <a:pt x="217" y="85"/>
                  </a:lnTo>
                  <a:lnTo>
                    <a:pt x="215" y="79"/>
                  </a:lnTo>
                  <a:lnTo>
                    <a:pt x="213" y="74"/>
                  </a:lnTo>
                  <a:lnTo>
                    <a:pt x="210" y="70"/>
                  </a:lnTo>
                  <a:lnTo>
                    <a:pt x="210" y="65"/>
                  </a:lnTo>
                  <a:lnTo>
                    <a:pt x="205" y="55"/>
                  </a:lnTo>
                  <a:lnTo>
                    <a:pt x="199" y="46"/>
                  </a:lnTo>
                  <a:lnTo>
                    <a:pt x="193" y="37"/>
                  </a:lnTo>
                  <a:lnTo>
                    <a:pt x="187" y="30"/>
                  </a:lnTo>
                  <a:lnTo>
                    <a:pt x="179" y="22"/>
                  </a:lnTo>
                  <a:lnTo>
                    <a:pt x="172" y="17"/>
                  </a:lnTo>
                  <a:lnTo>
                    <a:pt x="162" y="12"/>
                  </a:lnTo>
                  <a:lnTo>
                    <a:pt x="153" y="8"/>
                  </a:lnTo>
                  <a:lnTo>
                    <a:pt x="146" y="5"/>
                  </a:lnTo>
                  <a:lnTo>
                    <a:pt x="141" y="4"/>
                  </a:lnTo>
                  <a:lnTo>
                    <a:pt x="137" y="2"/>
                  </a:lnTo>
                  <a:lnTo>
                    <a:pt x="132" y="2"/>
                  </a:lnTo>
                  <a:lnTo>
                    <a:pt x="125" y="0"/>
                  </a:lnTo>
                  <a:lnTo>
                    <a:pt x="121" y="0"/>
                  </a:lnTo>
                  <a:lnTo>
                    <a:pt x="115" y="0"/>
                  </a:lnTo>
                  <a:lnTo>
                    <a:pt x="110" y="0"/>
                  </a:lnTo>
                  <a:lnTo>
                    <a:pt x="104" y="0"/>
                  </a:lnTo>
                  <a:lnTo>
                    <a:pt x="99" y="0"/>
                  </a:lnTo>
                  <a:lnTo>
                    <a:pt x="93" y="0"/>
                  </a:lnTo>
                  <a:lnTo>
                    <a:pt x="88" y="2"/>
                  </a:lnTo>
                  <a:lnTo>
                    <a:pt x="81" y="2"/>
                  </a:lnTo>
                  <a:lnTo>
                    <a:pt x="77" y="4"/>
                  </a:lnTo>
                  <a:lnTo>
                    <a:pt x="72" y="5"/>
                  </a:lnTo>
                  <a:lnTo>
                    <a:pt x="68" y="8"/>
                  </a:lnTo>
                  <a:lnTo>
                    <a:pt x="56" y="12"/>
                  </a:lnTo>
                  <a:lnTo>
                    <a:pt x="48" y="17"/>
                  </a:lnTo>
                  <a:lnTo>
                    <a:pt x="39" y="22"/>
                  </a:lnTo>
                  <a:lnTo>
                    <a:pt x="34" y="30"/>
                  </a:lnTo>
                  <a:lnTo>
                    <a:pt x="23" y="37"/>
                  </a:lnTo>
                  <a:lnTo>
                    <a:pt x="19" y="46"/>
                  </a:lnTo>
                  <a:lnTo>
                    <a:pt x="12" y="55"/>
                  </a:lnTo>
                  <a:lnTo>
                    <a:pt x="10" y="65"/>
                  </a:lnTo>
                  <a:lnTo>
                    <a:pt x="6" y="70"/>
                  </a:lnTo>
                  <a:lnTo>
                    <a:pt x="5" y="74"/>
                  </a:lnTo>
                  <a:lnTo>
                    <a:pt x="2" y="79"/>
                  </a:lnTo>
                  <a:lnTo>
                    <a:pt x="2" y="85"/>
                  </a:lnTo>
                  <a:lnTo>
                    <a:pt x="0" y="90"/>
                  </a:lnTo>
                  <a:lnTo>
                    <a:pt x="0" y="96"/>
                  </a:lnTo>
                  <a:lnTo>
                    <a:pt x="0" y="101"/>
                  </a:lnTo>
                  <a:lnTo>
                    <a:pt x="0" y="107"/>
                  </a:lnTo>
                  <a:lnTo>
                    <a:pt x="0" y="112"/>
                  </a:lnTo>
                  <a:lnTo>
                    <a:pt x="0" y="116"/>
                  </a:lnTo>
                  <a:lnTo>
                    <a:pt x="0" y="123"/>
                  </a:lnTo>
                  <a:lnTo>
                    <a:pt x="2" y="127"/>
                  </a:lnTo>
                  <a:lnTo>
                    <a:pt x="2" y="132"/>
                  </a:lnTo>
                  <a:lnTo>
                    <a:pt x="5" y="139"/>
                  </a:lnTo>
                  <a:lnTo>
                    <a:pt x="6" y="143"/>
                  </a:lnTo>
                  <a:lnTo>
                    <a:pt x="10" y="150"/>
                  </a:lnTo>
                  <a:lnTo>
                    <a:pt x="12" y="158"/>
                  </a:lnTo>
                  <a:lnTo>
                    <a:pt x="19" y="167"/>
                  </a:lnTo>
                  <a:lnTo>
                    <a:pt x="23" y="175"/>
                  </a:lnTo>
                  <a:lnTo>
                    <a:pt x="34" y="184"/>
                  </a:lnTo>
                  <a:lnTo>
                    <a:pt x="39" y="191"/>
                  </a:lnTo>
                  <a:lnTo>
                    <a:pt x="48" y="197"/>
                  </a:lnTo>
                  <a:lnTo>
                    <a:pt x="56" y="201"/>
                  </a:lnTo>
                  <a:lnTo>
                    <a:pt x="68" y="206"/>
                  </a:lnTo>
                  <a:lnTo>
                    <a:pt x="72" y="208"/>
                  </a:lnTo>
                  <a:lnTo>
                    <a:pt x="77" y="209"/>
                  </a:lnTo>
                  <a:lnTo>
                    <a:pt x="81" y="211"/>
                  </a:lnTo>
                  <a:lnTo>
                    <a:pt x="88" y="212"/>
                  </a:lnTo>
                  <a:lnTo>
                    <a:pt x="93" y="214"/>
                  </a:lnTo>
                  <a:lnTo>
                    <a:pt x="99" y="216"/>
                  </a:lnTo>
                  <a:lnTo>
                    <a:pt x="104" y="216"/>
                  </a:lnTo>
                  <a:lnTo>
                    <a:pt x="110" y="216"/>
                  </a:lnTo>
                  <a:lnTo>
                    <a:pt x="110" y="216"/>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4" name="Freeform 16"/>
            <p:cNvSpPr>
              <a:spLocks/>
            </p:cNvSpPr>
            <p:nvPr/>
          </p:nvSpPr>
          <p:spPr bwMode="auto">
            <a:xfrm>
              <a:off x="6361113" y="3542928"/>
              <a:ext cx="87313" cy="85725"/>
            </a:xfrm>
            <a:custGeom>
              <a:avLst/>
              <a:gdLst>
                <a:gd name="T0" fmla="*/ 113 w 219"/>
                <a:gd name="T1" fmla="*/ 215 h 215"/>
                <a:gd name="T2" fmla="*/ 125 w 219"/>
                <a:gd name="T3" fmla="*/ 213 h 215"/>
                <a:gd name="T4" fmla="*/ 135 w 219"/>
                <a:gd name="T5" fmla="*/ 212 h 215"/>
                <a:gd name="T6" fmla="*/ 146 w 219"/>
                <a:gd name="T7" fmla="*/ 208 h 215"/>
                <a:gd name="T8" fmla="*/ 161 w 219"/>
                <a:gd name="T9" fmla="*/ 201 h 215"/>
                <a:gd name="T10" fmla="*/ 178 w 219"/>
                <a:gd name="T11" fmla="*/ 189 h 215"/>
                <a:gd name="T12" fmla="*/ 192 w 219"/>
                <a:gd name="T13" fmla="*/ 176 h 215"/>
                <a:gd name="T14" fmla="*/ 204 w 219"/>
                <a:gd name="T15" fmla="*/ 159 h 215"/>
                <a:gd name="T16" fmla="*/ 211 w 219"/>
                <a:gd name="T17" fmla="*/ 143 h 215"/>
                <a:gd name="T18" fmla="*/ 214 w 219"/>
                <a:gd name="T19" fmla="*/ 132 h 215"/>
                <a:gd name="T20" fmla="*/ 217 w 219"/>
                <a:gd name="T21" fmla="*/ 123 h 215"/>
                <a:gd name="T22" fmla="*/ 219 w 219"/>
                <a:gd name="T23" fmla="*/ 111 h 215"/>
                <a:gd name="T24" fmla="*/ 219 w 219"/>
                <a:gd name="T25" fmla="*/ 102 h 215"/>
                <a:gd name="T26" fmla="*/ 217 w 219"/>
                <a:gd name="T27" fmla="*/ 91 h 215"/>
                <a:gd name="T28" fmla="*/ 214 w 219"/>
                <a:gd name="T29" fmla="*/ 79 h 215"/>
                <a:gd name="T30" fmla="*/ 211 w 219"/>
                <a:gd name="T31" fmla="*/ 69 h 215"/>
                <a:gd name="T32" fmla="*/ 204 w 219"/>
                <a:gd name="T33" fmla="*/ 55 h 215"/>
                <a:gd name="T34" fmla="*/ 192 w 219"/>
                <a:gd name="T35" fmla="*/ 38 h 215"/>
                <a:gd name="T36" fmla="*/ 178 w 219"/>
                <a:gd name="T37" fmla="*/ 22 h 215"/>
                <a:gd name="T38" fmla="*/ 161 w 219"/>
                <a:gd name="T39" fmla="*/ 10 h 215"/>
                <a:gd name="T40" fmla="*/ 146 w 219"/>
                <a:gd name="T41" fmla="*/ 5 h 215"/>
                <a:gd name="T42" fmla="*/ 135 w 219"/>
                <a:gd name="T43" fmla="*/ 1 h 215"/>
                <a:gd name="T44" fmla="*/ 125 w 219"/>
                <a:gd name="T45" fmla="*/ 0 h 215"/>
                <a:gd name="T46" fmla="*/ 113 w 219"/>
                <a:gd name="T47" fmla="*/ 0 h 215"/>
                <a:gd name="T48" fmla="*/ 102 w 219"/>
                <a:gd name="T49" fmla="*/ 0 h 215"/>
                <a:gd name="T50" fmla="*/ 92 w 219"/>
                <a:gd name="T51" fmla="*/ 0 h 215"/>
                <a:gd name="T52" fmla="*/ 81 w 219"/>
                <a:gd name="T53" fmla="*/ 1 h 215"/>
                <a:gd name="T54" fmla="*/ 72 w 219"/>
                <a:gd name="T55" fmla="*/ 5 h 215"/>
                <a:gd name="T56" fmla="*/ 57 w 219"/>
                <a:gd name="T57" fmla="*/ 10 h 215"/>
                <a:gd name="T58" fmla="*/ 40 w 219"/>
                <a:gd name="T59" fmla="*/ 22 h 215"/>
                <a:gd name="T60" fmla="*/ 24 w 219"/>
                <a:gd name="T61" fmla="*/ 38 h 215"/>
                <a:gd name="T62" fmla="*/ 13 w 219"/>
                <a:gd name="T63" fmla="*/ 55 h 215"/>
                <a:gd name="T64" fmla="*/ 7 w 219"/>
                <a:gd name="T65" fmla="*/ 69 h 215"/>
                <a:gd name="T66" fmla="*/ 2 w 219"/>
                <a:gd name="T67" fmla="*/ 79 h 215"/>
                <a:gd name="T68" fmla="*/ 0 w 219"/>
                <a:gd name="T69" fmla="*/ 91 h 215"/>
                <a:gd name="T70" fmla="*/ 0 w 219"/>
                <a:gd name="T71" fmla="*/ 102 h 215"/>
                <a:gd name="T72" fmla="*/ 0 w 219"/>
                <a:gd name="T73" fmla="*/ 111 h 215"/>
                <a:gd name="T74" fmla="*/ 0 w 219"/>
                <a:gd name="T75" fmla="*/ 123 h 215"/>
                <a:gd name="T76" fmla="*/ 2 w 219"/>
                <a:gd name="T77" fmla="*/ 132 h 215"/>
                <a:gd name="T78" fmla="*/ 7 w 219"/>
                <a:gd name="T79" fmla="*/ 143 h 215"/>
                <a:gd name="T80" fmla="*/ 13 w 219"/>
                <a:gd name="T81" fmla="*/ 159 h 215"/>
                <a:gd name="T82" fmla="*/ 24 w 219"/>
                <a:gd name="T83" fmla="*/ 176 h 215"/>
                <a:gd name="T84" fmla="*/ 40 w 219"/>
                <a:gd name="T85" fmla="*/ 189 h 215"/>
                <a:gd name="T86" fmla="*/ 57 w 219"/>
                <a:gd name="T87" fmla="*/ 201 h 215"/>
                <a:gd name="T88" fmla="*/ 72 w 219"/>
                <a:gd name="T89" fmla="*/ 208 h 215"/>
                <a:gd name="T90" fmla="*/ 81 w 219"/>
                <a:gd name="T91" fmla="*/ 212 h 215"/>
                <a:gd name="T92" fmla="*/ 92 w 219"/>
                <a:gd name="T93" fmla="*/ 213 h 215"/>
                <a:gd name="T94" fmla="*/ 102 w 219"/>
                <a:gd name="T95" fmla="*/ 215 h 215"/>
                <a:gd name="T96" fmla="*/ 109 w 219"/>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5">
                  <a:moveTo>
                    <a:pt x="109" y="215"/>
                  </a:moveTo>
                  <a:lnTo>
                    <a:pt x="113" y="215"/>
                  </a:lnTo>
                  <a:lnTo>
                    <a:pt x="119" y="215"/>
                  </a:lnTo>
                  <a:lnTo>
                    <a:pt x="125" y="213"/>
                  </a:lnTo>
                  <a:lnTo>
                    <a:pt x="130" y="213"/>
                  </a:lnTo>
                  <a:lnTo>
                    <a:pt x="135" y="212"/>
                  </a:lnTo>
                  <a:lnTo>
                    <a:pt x="141" y="209"/>
                  </a:lnTo>
                  <a:lnTo>
                    <a:pt x="146" y="208"/>
                  </a:lnTo>
                  <a:lnTo>
                    <a:pt x="151" y="208"/>
                  </a:lnTo>
                  <a:lnTo>
                    <a:pt x="161" y="201"/>
                  </a:lnTo>
                  <a:lnTo>
                    <a:pt x="170" y="196"/>
                  </a:lnTo>
                  <a:lnTo>
                    <a:pt x="178" y="189"/>
                  </a:lnTo>
                  <a:lnTo>
                    <a:pt x="186" y="184"/>
                  </a:lnTo>
                  <a:lnTo>
                    <a:pt x="192" y="176"/>
                  </a:lnTo>
                  <a:lnTo>
                    <a:pt x="200" y="168"/>
                  </a:lnTo>
                  <a:lnTo>
                    <a:pt x="204" y="159"/>
                  </a:lnTo>
                  <a:lnTo>
                    <a:pt x="211" y="149"/>
                  </a:lnTo>
                  <a:lnTo>
                    <a:pt x="211" y="143"/>
                  </a:lnTo>
                  <a:lnTo>
                    <a:pt x="212" y="138"/>
                  </a:lnTo>
                  <a:lnTo>
                    <a:pt x="214" y="132"/>
                  </a:lnTo>
                  <a:lnTo>
                    <a:pt x="217" y="128"/>
                  </a:lnTo>
                  <a:lnTo>
                    <a:pt x="217" y="123"/>
                  </a:lnTo>
                  <a:lnTo>
                    <a:pt x="219" y="116"/>
                  </a:lnTo>
                  <a:lnTo>
                    <a:pt x="219" y="111"/>
                  </a:lnTo>
                  <a:lnTo>
                    <a:pt x="219" y="107"/>
                  </a:lnTo>
                  <a:lnTo>
                    <a:pt x="219" y="102"/>
                  </a:lnTo>
                  <a:lnTo>
                    <a:pt x="219" y="95"/>
                  </a:lnTo>
                  <a:lnTo>
                    <a:pt x="217" y="91"/>
                  </a:lnTo>
                  <a:lnTo>
                    <a:pt x="217" y="85"/>
                  </a:lnTo>
                  <a:lnTo>
                    <a:pt x="214" y="79"/>
                  </a:lnTo>
                  <a:lnTo>
                    <a:pt x="212" y="74"/>
                  </a:lnTo>
                  <a:lnTo>
                    <a:pt x="211" y="69"/>
                  </a:lnTo>
                  <a:lnTo>
                    <a:pt x="211" y="65"/>
                  </a:lnTo>
                  <a:lnTo>
                    <a:pt x="204" y="55"/>
                  </a:lnTo>
                  <a:lnTo>
                    <a:pt x="200" y="47"/>
                  </a:lnTo>
                  <a:lnTo>
                    <a:pt x="192" y="38"/>
                  </a:lnTo>
                  <a:lnTo>
                    <a:pt x="186" y="31"/>
                  </a:lnTo>
                  <a:lnTo>
                    <a:pt x="178" y="22"/>
                  </a:lnTo>
                  <a:lnTo>
                    <a:pt x="170" y="17"/>
                  </a:lnTo>
                  <a:lnTo>
                    <a:pt x="161" y="10"/>
                  </a:lnTo>
                  <a:lnTo>
                    <a:pt x="151" y="8"/>
                  </a:lnTo>
                  <a:lnTo>
                    <a:pt x="146" y="5"/>
                  </a:lnTo>
                  <a:lnTo>
                    <a:pt x="141" y="2"/>
                  </a:lnTo>
                  <a:lnTo>
                    <a:pt x="135" y="1"/>
                  </a:lnTo>
                  <a:lnTo>
                    <a:pt x="130" y="1"/>
                  </a:lnTo>
                  <a:lnTo>
                    <a:pt x="125" y="0"/>
                  </a:lnTo>
                  <a:lnTo>
                    <a:pt x="119" y="0"/>
                  </a:lnTo>
                  <a:lnTo>
                    <a:pt x="113" y="0"/>
                  </a:lnTo>
                  <a:lnTo>
                    <a:pt x="109" y="0"/>
                  </a:lnTo>
                  <a:lnTo>
                    <a:pt x="102" y="0"/>
                  </a:lnTo>
                  <a:lnTo>
                    <a:pt x="98" y="0"/>
                  </a:lnTo>
                  <a:lnTo>
                    <a:pt x="92" y="0"/>
                  </a:lnTo>
                  <a:lnTo>
                    <a:pt x="86" y="1"/>
                  </a:lnTo>
                  <a:lnTo>
                    <a:pt x="81" y="1"/>
                  </a:lnTo>
                  <a:lnTo>
                    <a:pt x="76" y="2"/>
                  </a:lnTo>
                  <a:lnTo>
                    <a:pt x="72" y="5"/>
                  </a:lnTo>
                  <a:lnTo>
                    <a:pt x="66" y="8"/>
                  </a:lnTo>
                  <a:lnTo>
                    <a:pt x="57" y="10"/>
                  </a:lnTo>
                  <a:lnTo>
                    <a:pt x="48" y="17"/>
                  </a:lnTo>
                  <a:lnTo>
                    <a:pt x="40" y="22"/>
                  </a:lnTo>
                  <a:lnTo>
                    <a:pt x="32" y="31"/>
                  </a:lnTo>
                  <a:lnTo>
                    <a:pt x="24" y="38"/>
                  </a:lnTo>
                  <a:lnTo>
                    <a:pt x="17" y="47"/>
                  </a:lnTo>
                  <a:lnTo>
                    <a:pt x="13" y="55"/>
                  </a:lnTo>
                  <a:lnTo>
                    <a:pt x="8" y="65"/>
                  </a:lnTo>
                  <a:lnTo>
                    <a:pt x="7" y="69"/>
                  </a:lnTo>
                  <a:lnTo>
                    <a:pt x="5" y="74"/>
                  </a:lnTo>
                  <a:lnTo>
                    <a:pt x="2" y="79"/>
                  </a:lnTo>
                  <a:lnTo>
                    <a:pt x="2" y="85"/>
                  </a:lnTo>
                  <a:lnTo>
                    <a:pt x="0" y="91"/>
                  </a:lnTo>
                  <a:lnTo>
                    <a:pt x="0" y="95"/>
                  </a:lnTo>
                  <a:lnTo>
                    <a:pt x="0" y="102"/>
                  </a:lnTo>
                  <a:lnTo>
                    <a:pt x="0" y="107"/>
                  </a:lnTo>
                  <a:lnTo>
                    <a:pt x="0" y="111"/>
                  </a:lnTo>
                  <a:lnTo>
                    <a:pt x="0" y="116"/>
                  </a:lnTo>
                  <a:lnTo>
                    <a:pt x="0" y="123"/>
                  </a:lnTo>
                  <a:lnTo>
                    <a:pt x="2" y="128"/>
                  </a:lnTo>
                  <a:lnTo>
                    <a:pt x="2" y="132"/>
                  </a:lnTo>
                  <a:lnTo>
                    <a:pt x="5" y="138"/>
                  </a:lnTo>
                  <a:lnTo>
                    <a:pt x="7" y="143"/>
                  </a:lnTo>
                  <a:lnTo>
                    <a:pt x="8" y="149"/>
                  </a:lnTo>
                  <a:lnTo>
                    <a:pt x="13" y="159"/>
                  </a:lnTo>
                  <a:lnTo>
                    <a:pt x="17" y="168"/>
                  </a:lnTo>
                  <a:lnTo>
                    <a:pt x="24" y="176"/>
                  </a:lnTo>
                  <a:lnTo>
                    <a:pt x="32" y="184"/>
                  </a:lnTo>
                  <a:lnTo>
                    <a:pt x="40" y="189"/>
                  </a:lnTo>
                  <a:lnTo>
                    <a:pt x="48" y="196"/>
                  </a:lnTo>
                  <a:lnTo>
                    <a:pt x="57" y="201"/>
                  </a:lnTo>
                  <a:lnTo>
                    <a:pt x="66" y="208"/>
                  </a:lnTo>
                  <a:lnTo>
                    <a:pt x="72" y="208"/>
                  </a:lnTo>
                  <a:lnTo>
                    <a:pt x="76" y="209"/>
                  </a:lnTo>
                  <a:lnTo>
                    <a:pt x="81" y="212"/>
                  </a:lnTo>
                  <a:lnTo>
                    <a:pt x="86" y="213"/>
                  </a:lnTo>
                  <a:lnTo>
                    <a:pt x="92" y="213"/>
                  </a:lnTo>
                  <a:lnTo>
                    <a:pt x="98" y="215"/>
                  </a:lnTo>
                  <a:lnTo>
                    <a:pt x="102" y="215"/>
                  </a:lnTo>
                  <a:lnTo>
                    <a:pt x="109" y="215"/>
                  </a:lnTo>
                  <a:lnTo>
                    <a:pt x="109"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5" name="Freeform 17"/>
            <p:cNvSpPr>
              <a:spLocks/>
            </p:cNvSpPr>
            <p:nvPr/>
          </p:nvSpPr>
          <p:spPr bwMode="auto">
            <a:xfrm>
              <a:off x="6469063" y="3542928"/>
              <a:ext cx="87313" cy="85725"/>
            </a:xfrm>
            <a:custGeom>
              <a:avLst/>
              <a:gdLst>
                <a:gd name="T0" fmla="*/ 111 w 219"/>
                <a:gd name="T1" fmla="*/ 215 h 215"/>
                <a:gd name="T2" fmla="*/ 122 w 219"/>
                <a:gd name="T3" fmla="*/ 213 h 215"/>
                <a:gd name="T4" fmla="*/ 134 w 219"/>
                <a:gd name="T5" fmla="*/ 212 h 215"/>
                <a:gd name="T6" fmla="*/ 144 w 219"/>
                <a:gd name="T7" fmla="*/ 208 h 215"/>
                <a:gd name="T8" fmla="*/ 159 w 219"/>
                <a:gd name="T9" fmla="*/ 201 h 215"/>
                <a:gd name="T10" fmla="*/ 176 w 219"/>
                <a:gd name="T11" fmla="*/ 189 h 215"/>
                <a:gd name="T12" fmla="*/ 192 w 219"/>
                <a:gd name="T13" fmla="*/ 176 h 215"/>
                <a:gd name="T14" fmla="*/ 203 w 219"/>
                <a:gd name="T15" fmla="*/ 159 h 215"/>
                <a:gd name="T16" fmla="*/ 209 w 219"/>
                <a:gd name="T17" fmla="*/ 143 h 215"/>
                <a:gd name="T18" fmla="*/ 213 w 219"/>
                <a:gd name="T19" fmla="*/ 132 h 215"/>
                <a:gd name="T20" fmla="*/ 215 w 219"/>
                <a:gd name="T21" fmla="*/ 123 h 215"/>
                <a:gd name="T22" fmla="*/ 217 w 219"/>
                <a:gd name="T23" fmla="*/ 111 h 215"/>
                <a:gd name="T24" fmla="*/ 217 w 219"/>
                <a:gd name="T25" fmla="*/ 102 h 215"/>
                <a:gd name="T26" fmla="*/ 215 w 219"/>
                <a:gd name="T27" fmla="*/ 91 h 215"/>
                <a:gd name="T28" fmla="*/ 213 w 219"/>
                <a:gd name="T29" fmla="*/ 79 h 215"/>
                <a:gd name="T30" fmla="*/ 209 w 219"/>
                <a:gd name="T31" fmla="*/ 69 h 215"/>
                <a:gd name="T32" fmla="*/ 203 w 219"/>
                <a:gd name="T33" fmla="*/ 55 h 215"/>
                <a:gd name="T34" fmla="*/ 192 w 219"/>
                <a:gd name="T35" fmla="*/ 38 h 215"/>
                <a:gd name="T36" fmla="*/ 176 w 219"/>
                <a:gd name="T37" fmla="*/ 22 h 215"/>
                <a:gd name="T38" fmla="*/ 159 w 219"/>
                <a:gd name="T39" fmla="*/ 10 h 215"/>
                <a:gd name="T40" fmla="*/ 144 w 219"/>
                <a:gd name="T41" fmla="*/ 5 h 215"/>
                <a:gd name="T42" fmla="*/ 134 w 219"/>
                <a:gd name="T43" fmla="*/ 1 h 215"/>
                <a:gd name="T44" fmla="*/ 122 w 219"/>
                <a:gd name="T45" fmla="*/ 0 h 215"/>
                <a:gd name="T46" fmla="*/ 111 w 219"/>
                <a:gd name="T47" fmla="*/ 0 h 215"/>
                <a:gd name="T48" fmla="*/ 101 w 219"/>
                <a:gd name="T49" fmla="*/ 0 h 215"/>
                <a:gd name="T50" fmla="*/ 90 w 219"/>
                <a:gd name="T51" fmla="*/ 0 h 215"/>
                <a:gd name="T52" fmla="*/ 78 w 219"/>
                <a:gd name="T53" fmla="*/ 1 h 215"/>
                <a:gd name="T54" fmla="*/ 69 w 219"/>
                <a:gd name="T55" fmla="*/ 5 h 215"/>
                <a:gd name="T56" fmla="*/ 53 w 219"/>
                <a:gd name="T57" fmla="*/ 10 h 215"/>
                <a:gd name="T58" fmla="*/ 36 w 219"/>
                <a:gd name="T59" fmla="*/ 22 h 215"/>
                <a:gd name="T60" fmla="*/ 22 w 219"/>
                <a:gd name="T61" fmla="*/ 38 h 215"/>
                <a:gd name="T62" fmla="*/ 11 w 219"/>
                <a:gd name="T63" fmla="*/ 55 h 215"/>
                <a:gd name="T64" fmla="*/ 5 w 219"/>
                <a:gd name="T65" fmla="*/ 69 h 215"/>
                <a:gd name="T66" fmla="*/ 1 w 219"/>
                <a:gd name="T67" fmla="*/ 79 h 215"/>
                <a:gd name="T68" fmla="*/ 0 w 219"/>
                <a:gd name="T69" fmla="*/ 91 h 215"/>
                <a:gd name="T70" fmla="*/ 0 w 219"/>
                <a:gd name="T71" fmla="*/ 102 h 215"/>
                <a:gd name="T72" fmla="*/ 0 w 219"/>
                <a:gd name="T73" fmla="*/ 111 h 215"/>
                <a:gd name="T74" fmla="*/ 0 w 219"/>
                <a:gd name="T75" fmla="*/ 123 h 215"/>
                <a:gd name="T76" fmla="*/ 1 w 219"/>
                <a:gd name="T77" fmla="*/ 132 h 215"/>
                <a:gd name="T78" fmla="*/ 5 w 219"/>
                <a:gd name="T79" fmla="*/ 143 h 215"/>
                <a:gd name="T80" fmla="*/ 11 w 219"/>
                <a:gd name="T81" fmla="*/ 159 h 215"/>
                <a:gd name="T82" fmla="*/ 22 w 219"/>
                <a:gd name="T83" fmla="*/ 176 h 215"/>
                <a:gd name="T84" fmla="*/ 36 w 219"/>
                <a:gd name="T85" fmla="*/ 189 h 215"/>
                <a:gd name="T86" fmla="*/ 53 w 219"/>
                <a:gd name="T87" fmla="*/ 201 h 215"/>
                <a:gd name="T88" fmla="*/ 69 w 219"/>
                <a:gd name="T89" fmla="*/ 208 h 215"/>
                <a:gd name="T90" fmla="*/ 78 w 219"/>
                <a:gd name="T91" fmla="*/ 212 h 215"/>
                <a:gd name="T92" fmla="*/ 90 w 219"/>
                <a:gd name="T93" fmla="*/ 213 h 215"/>
                <a:gd name="T94" fmla="*/ 101 w 219"/>
                <a:gd name="T95" fmla="*/ 215 h 215"/>
                <a:gd name="T96" fmla="*/ 107 w 219"/>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5">
                  <a:moveTo>
                    <a:pt x="107" y="215"/>
                  </a:moveTo>
                  <a:lnTo>
                    <a:pt x="111" y="215"/>
                  </a:lnTo>
                  <a:lnTo>
                    <a:pt x="118" y="215"/>
                  </a:lnTo>
                  <a:lnTo>
                    <a:pt x="122" y="213"/>
                  </a:lnTo>
                  <a:lnTo>
                    <a:pt x="129" y="213"/>
                  </a:lnTo>
                  <a:lnTo>
                    <a:pt x="134" y="212"/>
                  </a:lnTo>
                  <a:lnTo>
                    <a:pt x="138" y="209"/>
                  </a:lnTo>
                  <a:lnTo>
                    <a:pt x="144" y="208"/>
                  </a:lnTo>
                  <a:lnTo>
                    <a:pt x="150" y="208"/>
                  </a:lnTo>
                  <a:lnTo>
                    <a:pt x="159" y="201"/>
                  </a:lnTo>
                  <a:lnTo>
                    <a:pt x="168" y="196"/>
                  </a:lnTo>
                  <a:lnTo>
                    <a:pt x="176" y="189"/>
                  </a:lnTo>
                  <a:lnTo>
                    <a:pt x="186" y="184"/>
                  </a:lnTo>
                  <a:lnTo>
                    <a:pt x="192" y="176"/>
                  </a:lnTo>
                  <a:lnTo>
                    <a:pt x="198" y="168"/>
                  </a:lnTo>
                  <a:lnTo>
                    <a:pt x="203" y="159"/>
                  </a:lnTo>
                  <a:lnTo>
                    <a:pt x="209" y="149"/>
                  </a:lnTo>
                  <a:lnTo>
                    <a:pt x="209" y="143"/>
                  </a:lnTo>
                  <a:lnTo>
                    <a:pt x="212" y="138"/>
                  </a:lnTo>
                  <a:lnTo>
                    <a:pt x="213" y="132"/>
                  </a:lnTo>
                  <a:lnTo>
                    <a:pt x="215" y="128"/>
                  </a:lnTo>
                  <a:lnTo>
                    <a:pt x="215" y="123"/>
                  </a:lnTo>
                  <a:lnTo>
                    <a:pt x="217" y="116"/>
                  </a:lnTo>
                  <a:lnTo>
                    <a:pt x="217" y="111"/>
                  </a:lnTo>
                  <a:lnTo>
                    <a:pt x="219" y="107"/>
                  </a:lnTo>
                  <a:lnTo>
                    <a:pt x="217" y="102"/>
                  </a:lnTo>
                  <a:lnTo>
                    <a:pt x="217" y="95"/>
                  </a:lnTo>
                  <a:lnTo>
                    <a:pt x="215" y="91"/>
                  </a:lnTo>
                  <a:lnTo>
                    <a:pt x="215" y="85"/>
                  </a:lnTo>
                  <a:lnTo>
                    <a:pt x="213" y="79"/>
                  </a:lnTo>
                  <a:lnTo>
                    <a:pt x="212" y="74"/>
                  </a:lnTo>
                  <a:lnTo>
                    <a:pt x="209" y="69"/>
                  </a:lnTo>
                  <a:lnTo>
                    <a:pt x="209" y="65"/>
                  </a:lnTo>
                  <a:lnTo>
                    <a:pt x="203" y="55"/>
                  </a:lnTo>
                  <a:lnTo>
                    <a:pt x="198" y="47"/>
                  </a:lnTo>
                  <a:lnTo>
                    <a:pt x="192" y="38"/>
                  </a:lnTo>
                  <a:lnTo>
                    <a:pt x="186" y="31"/>
                  </a:lnTo>
                  <a:lnTo>
                    <a:pt x="176" y="22"/>
                  </a:lnTo>
                  <a:lnTo>
                    <a:pt x="168" y="17"/>
                  </a:lnTo>
                  <a:lnTo>
                    <a:pt x="159" y="10"/>
                  </a:lnTo>
                  <a:lnTo>
                    <a:pt x="150" y="8"/>
                  </a:lnTo>
                  <a:lnTo>
                    <a:pt x="144" y="5"/>
                  </a:lnTo>
                  <a:lnTo>
                    <a:pt x="138" y="2"/>
                  </a:lnTo>
                  <a:lnTo>
                    <a:pt x="134" y="1"/>
                  </a:lnTo>
                  <a:lnTo>
                    <a:pt x="129" y="1"/>
                  </a:lnTo>
                  <a:lnTo>
                    <a:pt x="122" y="0"/>
                  </a:lnTo>
                  <a:lnTo>
                    <a:pt x="118" y="0"/>
                  </a:lnTo>
                  <a:lnTo>
                    <a:pt x="111" y="0"/>
                  </a:lnTo>
                  <a:lnTo>
                    <a:pt x="107" y="0"/>
                  </a:lnTo>
                  <a:lnTo>
                    <a:pt x="101" y="0"/>
                  </a:lnTo>
                  <a:lnTo>
                    <a:pt x="96" y="0"/>
                  </a:lnTo>
                  <a:lnTo>
                    <a:pt x="90" y="0"/>
                  </a:lnTo>
                  <a:lnTo>
                    <a:pt x="85" y="1"/>
                  </a:lnTo>
                  <a:lnTo>
                    <a:pt x="78" y="1"/>
                  </a:lnTo>
                  <a:lnTo>
                    <a:pt x="74" y="2"/>
                  </a:lnTo>
                  <a:lnTo>
                    <a:pt x="69" y="5"/>
                  </a:lnTo>
                  <a:lnTo>
                    <a:pt x="65" y="8"/>
                  </a:lnTo>
                  <a:lnTo>
                    <a:pt x="53" y="10"/>
                  </a:lnTo>
                  <a:lnTo>
                    <a:pt x="45" y="17"/>
                  </a:lnTo>
                  <a:lnTo>
                    <a:pt x="36" y="22"/>
                  </a:lnTo>
                  <a:lnTo>
                    <a:pt x="30" y="31"/>
                  </a:lnTo>
                  <a:lnTo>
                    <a:pt x="22" y="38"/>
                  </a:lnTo>
                  <a:lnTo>
                    <a:pt x="17" y="47"/>
                  </a:lnTo>
                  <a:lnTo>
                    <a:pt x="11" y="55"/>
                  </a:lnTo>
                  <a:lnTo>
                    <a:pt x="8" y="65"/>
                  </a:lnTo>
                  <a:lnTo>
                    <a:pt x="5" y="69"/>
                  </a:lnTo>
                  <a:lnTo>
                    <a:pt x="3" y="74"/>
                  </a:lnTo>
                  <a:lnTo>
                    <a:pt x="1" y="79"/>
                  </a:lnTo>
                  <a:lnTo>
                    <a:pt x="1" y="85"/>
                  </a:lnTo>
                  <a:lnTo>
                    <a:pt x="0" y="91"/>
                  </a:lnTo>
                  <a:lnTo>
                    <a:pt x="0" y="95"/>
                  </a:lnTo>
                  <a:lnTo>
                    <a:pt x="0" y="102"/>
                  </a:lnTo>
                  <a:lnTo>
                    <a:pt x="0" y="107"/>
                  </a:lnTo>
                  <a:lnTo>
                    <a:pt x="0" y="111"/>
                  </a:lnTo>
                  <a:lnTo>
                    <a:pt x="0" y="116"/>
                  </a:lnTo>
                  <a:lnTo>
                    <a:pt x="0" y="123"/>
                  </a:lnTo>
                  <a:lnTo>
                    <a:pt x="1" y="128"/>
                  </a:lnTo>
                  <a:lnTo>
                    <a:pt x="1" y="132"/>
                  </a:lnTo>
                  <a:lnTo>
                    <a:pt x="3" y="138"/>
                  </a:lnTo>
                  <a:lnTo>
                    <a:pt x="5" y="143"/>
                  </a:lnTo>
                  <a:lnTo>
                    <a:pt x="8" y="149"/>
                  </a:lnTo>
                  <a:lnTo>
                    <a:pt x="11" y="159"/>
                  </a:lnTo>
                  <a:lnTo>
                    <a:pt x="17" y="168"/>
                  </a:lnTo>
                  <a:lnTo>
                    <a:pt x="22" y="176"/>
                  </a:lnTo>
                  <a:lnTo>
                    <a:pt x="30" y="184"/>
                  </a:lnTo>
                  <a:lnTo>
                    <a:pt x="36" y="189"/>
                  </a:lnTo>
                  <a:lnTo>
                    <a:pt x="45" y="196"/>
                  </a:lnTo>
                  <a:lnTo>
                    <a:pt x="53" y="201"/>
                  </a:lnTo>
                  <a:lnTo>
                    <a:pt x="65" y="208"/>
                  </a:lnTo>
                  <a:lnTo>
                    <a:pt x="69" y="208"/>
                  </a:lnTo>
                  <a:lnTo>
                    <a:pt x="74" y="209"/>
                  </a:lnTo>
                  <a:lnTo>
                    <a:pt x="78" y="212"/>
                  </a:lnTo>
                  <a:lnTo>
                    <a:pt x="85" y="213"/>
                  </a:lnTo>
                  <a:lnTo>
                    <a:pt x="90" y="213"/>
                  </a:lnTo>
                  <a:lnTo>
                    <a:pt x="96" y="215"/>
                  </a:lnTo>
                  <a:lnTo>
                    <a:pt x="101" y="215"/>
                  </a:lnTo>
                  <a:lnTo>
                    <a:pt x="107" y="215"/>
                  </a:lnTo>
                  <a:lnTo>
                    <a:pt x="107"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6" name="Freeform 18"/>
            <p:cNvSpPr>
              <a:spLocks/>
            </p:cNvSpPr>
            <p:nvPr/>
          </p:nvSpPr>
          <p:spPr bwMode="auto">
            <a:xfrm>
              <a:off x="6254751" y="3544516"/>
              <a:ext cx="87313" cy="85725"/>
            </a:xfrm>
            <a:custGeom>
              <a:avLst/>
              <a:gdLst>
                <a:gd name="T0" fmla="*/ 113 w 218"/>
                <a:gd name="T1" fmla="*/ 215 h 215"/>
                <a:gd name="T2" fmla="*/ 124 w 218"/>
                <a:gd name="T3" fmla="*/ 213 h 215"/>
                <a:gd name="T4" fmla="*/ 134 w 218"/>
                <a:gd name="T5" fmla="*/ 210 h 215"/>
                <a:gd name="T6" fmla="*/ 146 w 218"/>
                <a:gd name="T7" fmla="*/ 207 h 215"/>
                <a:gd name="T8" fmla="*/ 159 w 218"/>
                <a:gd name="T9" fmla="*/ 200 h 215"/>
                <a:gd name="T10" fmla="*/ 177 w 218"/>
                <a:gd name="T11" fmla="*/ 190 h 215"/>
                <a:gd name="T12" fmla="*/ 191 w 218"/>
                <a:gd name="T13" fmla="*/ 175 h 215"/>
                <a:gd name="T14" fmla="*/ 204 w 218"/>
                <a:gd name="T15" fmla="*/ 158 h 215"/>
                <a:gd name="T16" fmla="*/ 210 w 218"/>
                <a:gd name="T17" fmla="*/ 142 h 215"/>
                <a:gd name="T18" fmla="*/ 214 w 218"/>
                <a:gd name="T19" fmla="*/ 133 h 215"/>
                <a:gd name="T20" fmla="*/ 216 w 218"/>
                <a:gd name="T21" fmla="*/ 123 h 215"/>
                <a:gd name="T22" fmla="*/ 218 w 218"/>
                <a:gd name="T23" fmla="*/ 111 h 215"/>
                <a:gd name="T24" fmla="*/ 218 w 218"/>
                <a:gd name="T25" fmla="*/ 102 h 215"/>
                <a:gd name="T26" fmla="*/ 216 w 218"/>
                <a:gd name="T27" fmla="*/ 90 h 215"/>
                <a:gd name="T28" fmla="*/ 214 w 218"/>
                <a:gd name="T29" fmla="*/ 80 h 215"/>
                <a:gd name="T30" fmla="*/ 210 w 218"/>
                <a:gd name="T31" fmla="*/ 70 h 215"/>
                <a:gd name="T32" fmla="*/ 204 w 218"/>
                <a:gd name="T33" fmla="*/ 54 h 215"/>
                <a:gd name="T34" fmla="*/ 191 w 218"/>
                <a:gd name="T35" fmla="*/ 37 h 215"/>
                <a:gd name="T36" fmla="*/ 177 w 218"/>
                <a:gd name="T37" fmla="*/ 23 h 215"/>
                <a:gd name="T38" fmla="*/ 159 w 218"/>
                <a:gd name="T39" fmla="*/ 12 h 215"/>
                <a:gd name="T40" fmla="*/ 146 w 218"/>
                <a:gd name="T41" fmla="*/ 5 h 215"/>
                <a:gd name="T42" fmla="*/ 134 w 218"/>
                <a:gd name="T43" fmla="*/ 3 h 215"/>
                <a:gd name="T44" fmla="*/ 124 w 218"/>
                <a:gd name="T45" fmla="*/ 0 h 215"/>
                <a:gd name="T46" fmla="*/ 113 w 218"/>
                <a:gd name="T47" fmla="*/ 0 h 215"/>
                <a:gd name="T48" fmla="*/ 102 w 218"/>
                <a:gd name="T49" fmla="*/ 0 h 215"/>
                <a:gd name="T50" fmla="*/ 90 w 218"/>
                <a:gd name="T51" fmla="*/ 0 h 215"/>
                <a:gd name="T52" fmla="*/ 80 w 218"/>
                <a:gd name="T53" fmla="*/ 3 h 215"/>
                <a:gd name="T54" fmla="*/ 70 w 218"/>
                <a:gd name="T55" fmla="*/ 5 h 215"/>
                <a:gd name="T56" fmla="*/ 56 w 218"/>
                <a:gd name="T57" fmla="*/ 12 h 215"/>
                <a:gd name="T58" fmla="*/ 37 w 218"/>
                <a:gd name="T59" fmla="*/ 23 h 215"/>
                <a:gd name="T60" fmla="*/ 23 w 218"/>
                <a:gd name="T61" fmla="*/ 37 h 215"/>
                <a:gd name="T62" fmla="*/ 12 w 218"/>
                <a:gd name="T63" fmla="*/ 54 h 215"/>
                <a:gd name="T64" fmla="*/ 6 w 218"/>
                <a:gd name="T65" fmla="*/ 70 h 215"/>
                <a:gd name="T66" fmla="*/ 1 w 218"/>
                <a:gd name="T67" fmla="*/ 80 h 215"/>
                <a:gd name="T68" fmla="*/ 0 w 218"/>
                <a:gd name="T69" fmla="*/ 90 h 215"/>
                <a:gd name="T70" fmla="*/ 0 w 218"/>
                <a:gd name="T71" fmla="*/ 102 h 215"/>
                <a:gd name="T72" fmla="*/ 0 w 218"/>
                <a:gd name="T73" fmla="*/ 111 h 215"/>
                <a:gd name="T74" fmla="*/ 0 w 218"/>
                <a:gd name="T75" fmla="*/ 123 h 215"/>
                <a:gd name="T76" fmla="*/ 1 w 218"/>
                <a:gd name="T77" fmla="*/ 133 h 215"/>
                <a:gd name="T78" fmla="*/ 6 w 218"/>
                <a:gd name="T79" fmla="*/ 142 h 215"/>
                <a:gd name="T80" fmla="*/ 12 w 218"/>
                <a:gd name="T81" fmla="*/ 158 h 215"/>
                <a:gd name="T82" fmla="*/ 23 w 218"/>
                <a:gd name="T83" fmla="*/ 175 h 215"/>
                <a:gd name="T84" fmla="*/ 37 w 218"/>
                <a:gd name="T85" fmla="*/ 190 h 215"/>
                <a:gd name="T86" fmla="*/ 56 w 218"/>
                <a:gd name="T87" fmla="*/ 200 h 215"/>
                <a:gd name="T88" fmla="*/ 70 w 218"/>
                <a:gd name="T89" fmla="*/ 207 h 215"/>
                <a:gd name="T90" fmla="*/ 80 w 218"/>
                <a:gd name="T91" fmla="*/ 210 h 215"/>
                <a:gd name="T92" fmla="*/ 90 w 218"/>
                <a:gd name="T93" fmla="*/ 213 h 215"/>
                <a:gd name="T94" fmla="*/ 102 w 218"/>
                <a:gd name="T95" fmla="*/ 215 h 215"/>
                <a:gd name="T96" fmla="*/ 108 w 218"/>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5">
                  <a:moveTo>
                    <a:pt x="108" y="215"/>
                  </a:moveTo>
                  <a:lnTo>
                    <a:pt x="113" y="215"/>
                  </a:lnTo>
                  <a:lnTo>
                    <a:pt x="119" y="215"/>
                  </a:lnTo>
                  <a:lnTo>
                    <a:pt x="124" y="213"/>
                  </a:lnTo>
                  <a:lnTo>
                    <a:pt x="130" y="213"/>
                  </a:lnTo>
                  <a:lnTo>
                    <a:pt x="134" y="210"/>
                  </a:lnTo>
                  <a:lnTo>
                    <a:pt x="139" y="208"/>
                  </a:lnTo>
                  <a:lnTo>
                    <a:pt x="146" y="207"/>
                  </a:lnTo>
                  <a:lnTo>
                    <a:pt x="150" y="207"/>
                  </a:lnTo>
                  <a:lnTo>
                    <a:pt x="159" y="200"/>
                  </a:lnTo>
                  <a:lnTo>
                    <a:pt x="170" y="196"/>
                  </a:lnTo>
                  <a:lnTo>
                    <a:pt x="177" y="190"/>
                  </a:lnTo>
                  <a:lnTo>
                    <a:pt x="185" y="183"/>
                  </a:lnTo>
                  <a:lnTo>
                    <a:pt x="191" y="175"/>
                  </a:lnTo>
                  <a:lnTo>
                    <a:pt x="198" y="166"/>
                  </a:lnTo>
                  <a:lnTo>
                    <a:pt x="204" y="158"/>
                  </a:lnTo>
                  <a:lnTo>
                    <a:pt x="208" y="149"/>
                  </a:lnTo>
                  <a:lnTo>
                    <a:pt x="210" y="142"/>
                  </a:lnTo>
                  <a:lnTo>
                    <a:pt x="211" y="138"/>
                  </a:lnTo>
                  <a:lnTo>
                    <a:pt x="214" y="133"/>
                  </a:lnTo>
                  <a:lnTo>
                    <a:pt x="215" y="129"/>
                  </a:lnTo>
                  <a:lnTo>
                    <a:pt x="216" y="123"/>
                  </a:lnTo>
                  <a:lnTo>
                    <a:pt x="218" y="118"/>
                  </a:lnTo>
                  <a:lnTo>
                    <a:pt x="218" y="111"/>
                  </a:lnTo>
                  <a:lnTo>
                    <a:pt x="218" y="108"/>
                  </a:lnTo>
                  <a:lnTo>
                    <a:pt x="218" y="102"/>
                  </a:lnTo>
                  <a:lnTo>
                    <a:pt x="218" y="97"/>
                  </a:lnTo>
                  <a:lnTo>
                    <a:pt x="216" y="90"/>
                  </a:lnTo>
                  <a:lnTo>
                    <a:pt x="215" y="86"/>
                  </a:lnTo>
                  <a:lnTo>
                    <a:pt x="214" y="80"/>
                  </a:lnTo>
                  <a:lnTo>
                    <a:pt x="211" y="74"/>
                  </a:lnTo>
                  <a:lnTo>
                    <a:pt x="210" y="70"/>
                  </a:lnTo>
                  <a:lnTo>
                    <a:pt x="208" y="65"/>
                  </a:lnTo>
                  <a:lnTo>
                    <a:pt x="204" y="54"/>
                  </a:lnTo>
                  <a:lnTo>
                    <a:pt x="198" y="46"/>
                  </a:lnTo>
                  <a:lnTo>
                    <a:pt x="191" y="37"/>
                  </a:lnTo>
                  <a:lnTo>
                    <a:pt x="185" y="31"/>
                  </a:lnTo>
                  <a:lnTo>
                    <a:pt x="177" y="23"/>
                  </a:lnTo>
                  <a:lnTo>
                    <a:pt x="170" y="17"/>
                  </a:lnTo>
                  <a:lnTo>
                    <a:pt x="159" y="12"/>
                  </a:lnTo>
                  <a:lnTo>
                    <a:pt x="150" y="9"/>
                  </a:lnTo>
                  <a:lnTo>
                    <a:pt x="146" y="5"/>
                  </a:lnTo>
                  <a:lnTo>
                    <a:pt x="139" y="4"/>
                  </a:lnTo>
                  <a:lnTo>
                    <a:pt x="134" y="3"/>
                  </a:lnTo>
                  <a:lnTo>
                    <a:pt x="130" y="3"/>
                  </a:lnTo>
                  <a:lnTo>
                    <a:pt x="124" y="0"/>
                  </a:lnTo>
                  <a:lnTo>
                    <a:pt x="119" y="0"/>
                  </a:lnTo>
                  <a:lnTo>
                    <a:pt x="113" y="0"/>
                  </a:lnTo>
                  <a:lnTo>
                    <a:pt x="108" y="0"/>
                  </a:lnTo>
                  <a:lnTo>
                    <a:pt x="102" y="0"/>
                  </a:lnTo>
                  <a:lnTo>
                    <a:pt x="97" y="0"/>
                  </a:lnTo>
                  <a:lnTo>
                    <a:pt x="90" y="0"/>
                  </a:lnTo>
                  <a:lnTo>
                    <a:pt x="86" y="3"/>
                  </a:lnTo>
                  <a:lnTo>
                    <a:pt x="80" y="3"/>
                  </a:lnTo>
                  <a:lnTo>
                    <a:pt x="75" y="4"/>
                  </a:lnTo>
                  <a:lnTo>
                    <a:pt x="70" y="5"/>
                  </a:lnTo>
                  <a:lnTo>
                    <a:pt x="65" y="9"/>
                  </a:lnTo>
                  <a:lnTo>
                    <a:pt x="56" y="12"/>
                  </a:lnTo>
                  <a:lnTo>
                    <a:pt x="47" y="17"/>
                  </a:lnTo>
                  <a:lnTo>
                    <a:pt x="37" y="23"/>
                  </a:lnTo>
                  <a:lnTo>
                    <a:pt x="31" y="31"/>
                  </a:lnTo>
                  <a:lnTo>
                    <a:pt x="23" y="37"/>
                  </a:lnTo>
                  <a:lnTo>
                    <a:pt x="17" y="46"/>
                  </a:lnTo>
                  <a:lnTo>
                    <a:pt x="12" y="54"/>
                  </a:lnTo>
                  <a:lnTo>
                    <a:pt x="7" y="65"/>
                  </a:lnTo>
                  <a:lnTo>
                    <a:pt x="6" y="70"/>
                  </a:lnTo>
                  <a:lnTo>
                    <a:pt x="3" y="74"/>
                  </a:lnTo>
                  <a:lnTo>
                    <a:pt x="1" y="80"/>
                  </a:lnTo>
                  <a:lnTo>
                    <a:pt x="1" y="86"/>
                  </a:lnTo>
                  <a:lnTo>
                    <a:pt x="0" y="90"/>
                  </a:lnTo>
                  <a:lnTo>
                    <a:pt x="0" y="97"/>
                  </a:lnTo>
                  <a:lnTo>
                    <a:pt x="0" y="102"/>
                  </a:lnTo>
                  <a:lnTo>
                    <a:pt x="0" y="108"/>
                  </a:lnTo>
                  <a:lnTo>
                    <a:pt x="0" y="111"/>
                  </a:lnTo>
                  <a:lnTo>
                    <a:pt x="0" y="118"/>
                  </a:lnTo>
                  <a:lnTo>
                    <a:pt x="0" y="123"/>
                  </a:lnTo>
                  <a:lnTo>
                    <a:pt x="1" y="129"/>
                  </a:lnTo>
                  <a:lnTo>
                    <a:pt x="1" y="133"/>
                  </a:lnTo>
                  <a:lnTo>
                    <a:pt x="3" y="138"/>
                  </a:lnTo>
                  <a:lnTo>
                    <a:pt x="6" y="142"/>
                  </a:lnTo>
                  <a:lnTo>
                    <a:pt x="7" y="149"/>
                  </a:lnTo>
                  <a:lnTo>
                    <a:pt x="12" y="158"/>
                  </a:lnTo>
                  <a:lnTo>
                    <a:pt x="17" y="166"/>
                  </a:lnTo>
                  <a:lnTo>
                    <a:pt x="23" y="175"/>
                  </a:lnTo>
                  <a:lnTo>
                    <a:pt x="31" y="183"/>
                  </a:lnTo>
                  <a:lnTo>
                    <a:pt x="37" y="190"/>
                  </a:lnTo>
                  <a:lnTo>
                    <a:pt x="47" y="196"/>
                  </a:lnTo>
                  <a:lnTo>
                    <a:pt x="56" y="200"/>
                  </a:lnTo>
                  <a:lnTo>
                    <a:pt x="65" y="207"/>
                  </a:lnTo>
                  <a:lnTo>
                    <a:pt x="70" y="207"/>
                  </a:lnTo>
                  <a:lnTo>
                    <a:pt x="75" y="208"/>
                  </a:lnTo>
                  <a:lnTo>
                    <a:pt x="80" y="210"/>
                  </a:lnTo>
                  <a:lnTo>
                    <a:pt x="86" y="213"/>
                  </a:lnTo>
                  <a:lnTo>
                    <a:pt x="90" y="213"/>
                  </a:lnTo>
                  <a:lnTo>
                    <a:pt x="97" y="215"/>
                  </a:lnTo>
                  <a:lnTo>
                    <a:pt x="102" y="215"/>
                  </a:lnTo>
                  <a:lnTo>
                    <a:pt x="108" y="215"/>
                  </a:lnTo>
                  <a:lnTo>
                    <a:pt x="108"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7" name="Freeform 19"/>
            <p:cNvSpPr>
              <a:spLocks/>
            </p:cNvSpPr>
            <p:nvPr/>
          </p:nvSpPr>
          <p:spPr bwMode="auto">
            <a:xfrm>
              <a:off x="6072188" y="3001591"/>
              <a:ext cx="87313" cy="85725"/>
            </a:xfrm>
            <a:custGeom>
              <a:avLst/>
              <a:gdLst>
                <a:gd name="T0" fmla="*/ 114 w 219"/>
                <a:gd name="T1" fmla="*/ 215 h 215"/>
                <a:gd name="T2" fmla="*/ 125 w 219"/>
                <a:gd name="T3" fmla="*/ 213 h 215"/>
                <a:gd name="T4" fmla="*/ 136 w 219"/>
                <a:gd name="T5" fmla="*/ 210 h 215"/>
                <a:gd name="T6" fmla="*/ 146 w 219"/>
                <a:gd name="T7" fmla="*/ 207 h 215"/>
                <a:gd name="T8" fmla="*/ 161 w 219"/>
                <a:gd name="T9" fmla="*/ 200 h 215"/>
                <a:gd name="T10" fmla="*/ 179 w 219"/>
                <a:gd name="T11" fmla="*/ 190 h 215"/>
                <a:gd name="T12" fmla="*/ 193 w 219"/>
                <a:gd name="T13" fmla="*/ 174 h 215"/>
                <a:gd name="T14" fmla="*/ 206 w 219"/>
                <a:gd name="T15" fmla="*/ 156 h 215"/>
                <a:gd name="T16" fmla="*/ 212 w 219"/>
                <a:gd name="T17" fmla="*/ 142 h 215"/>
                <a:gd name="T18" fmla="*/ 215 w 219"/>
                <a:gd name="T19" fmla="*/ 133 h 215"/>
                <a:gd name="T20" fmla="*/ 218 w 219"/>
                <a:gd name="T21" fmla="*/ 122 h 215"/>
                <a:gd name="T22" fmla="*/ 219 w 219"/>
                <a:gd name="T23" fmla="*/ 111 h 215"/>
                <a:gd name="T24" fmla="*/ 219 w 219"/>
                <a:gd name="T25" fmla="*/ 100 h 215"/>
                <a:gd name="T26" fmla="*/ 218 w 219"/>
                <a:gd name="T27" fmla="*/ 89 h 215"/>
                <a:gd name="T28" fmla="*/ 214 w 219"/>
                <a:gd name="T29" fmla="*/ 73 h 215"/>
                <a:gd name="T30" fmla="*/ 206 w 219"/>
                <a:gd name="T31" fmla="*/ 54 h 215"/>
                <a:gd name="T32" fmla="*/ 193 w 219"/>
                <a:gd name="T33" fmla="*/ 37 h 215"/>
                <a:gd name="T34" fmla="*/ 179 w 219"/>
                <a:gd name="T35" fmla="*/ 23 h 215"/>
                <a:gd name="T36" fmla="*/ 161 w 219"/>
                <a:gd name="T37" fmla="*/ 12 h 215"/>
                <a:gd name="T38" fmla="*/ 146 w 219"/>
                <a:gd name="T39" fmla="*/ 5 h 215"/>
                <a:gd name="T40" fmla="*/ 136 w 219"/>
                <a:gd name="T41" fmla="*/ 1 h 215"/>
                <a:gd name="T42" fmla="*/ 125 w 219"/>
                <a:gd name="T43" fmla="*/ 0 h 215"/>
                <a:gd name="T44" fmla="*/ 114 w 219"/>
                <a:gd name="T45" fmla="*/ 0 h 215"/>
                <a:gd name="T46" fmla="*/ 104 w 219"/>
                <a:gd name="T47" fmla="*/ 0 h 215"/>
                <a:gd name="T48" fmla="*/ 93 w 219"/>
                <a:gd name="T49" fmla="*/ 0 h 215"/>
                <a:gd name="T50" fmla="*/ 81 w 219"/>
                <a:gd name="T51" fmla="*/ 1 h 215"/>
                <a:gd name="T52" fmla="*/ 71 w 219"/>
                <a:gd name="T53" fmla="*/ 5 h 215"/>
                <a:gd name="T54" fmla="*/ 56 w 219"/>
                <a:gd name="T55" fmla="*/ 12 h 215"/>
                <a:gd name="T56" fmla="*/ 39 w 219"/>
                <a:gd name="T57" fmla="*/ 23 h 215"/>
                <a:gd name="T58" fmla="*/ 23 w 219"/>
                <a:gd name="T59" fmla="*/ 37 h 215"/>
                <a:gd name="T60" fmla="*/ 12 w 219"/>
                <a:gd name="T61" fmla="*/ 54 h 215"/>
                <a:gd name="T62" fmla="*/ 4 w 219"/>
                <a:gd name="T63" fmla="*/ 73 h 215"/>
                <a:gd name="T64" fmla="*/ 0 w 219"/>
                <a:gd name="T65" fmla="*/ 89 h 215"/>
                <a:gd name="T66" fmla="*/ 0 w 219"/>
                <a:gd name="T67" fmla="*/ 100 h 215"/>
                <a:gd name="T68" fmla="*/ 0 w 219"/>
                <a:gd name="T69" fmla="*/ 111 h 215"/>
                <a:gd name="T70" fmla="*/ 0 w 219"/>
                <a:gd name="T71" fmla="*/ 122 h 215"/>
                <a:gd name="T72" fmla="*/ 3 w 219"/>
                <a:gd name="T73" fmla="*/ 133 h 215"/>
                <a:gd name="T74" fmla="*/ 6 w 219"/>
                <a:gd name="T75" fmla="*/ 142 h 215"/>
                <a:gd name="T76" fmla="*/ 12 w 219"/>
                <a:gd name="T77" fmla="*/ 156 h 215"/>
                <a:gd name="T78" fmla="*/ 23 w 219"/>
                <a:gd name="T79" fmla="*/ 174 h 215"/>
                <a:gd name="T80" fmla="*/ 39 w 219"/>
                <a:gd name="T81" fmla="*/ 190 h 215"/>
                <a:gd name="T82" fmla="*/ 56 w 219"/>
                <a:gd name="T83" fmla="*/ 200 h 215"/>
                <a:gd name="T84" fmla="*/ 71 w 219"/>
                <a:gd name="T85" fmla="*/ 207 h 215"/>
                <a:gd name="T86" fmla="*/ 81 w 219"/>
                <a:gd name="T87" fmla="*/ 210 h 215"/>
                <a:gd name="T88" fmla="*/ 93 w 219"/>
                <a:gd name="T89" fmla="*/ 213 h 215"/>
                <a:gd name="T90" fmla="*/ 104 w 219"/>
                <a:gd name="T91" fmla="*/ 215 h 215"/>
                <a:gd name="T92" fmla="*/ 110 w 219"/>
                <a:gd name="T93"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9" h="215">
                  <a:moveTo>
                    <a:pt x="110" y="215"/>
                  </a:moveTo>
                  <a:lnTo>
                    <a:pt x="114" y="215"/>
                  </a:lnTo>
                  <a:lnTo>
                    <a:pt x="120" y="215"/>
                  </a:lnTo>
                  <a:lnTo>
                    <a:pt x="125" y="213"/>
                  </a:lnTo>
                  <a:lnTo>
                    <a:pt x="130" y="212"/>
                  </a:lnTo>
                  <a:lnTo>
                    <a:pt x="136" y="210"/>
                  </a:lnTo>
                  <a:lnTo>
                    <a:pt x="140" y="208"/>
                  </a:lnTo>
                  <a:lnTo>
                    <a:pt x="146" y="207"/>
                  </a:lnTo>
                  <a:lnTo>
                    <a:pt x="153" y="205"/>
                  </a:lnTo>
                  <a:lnTo>
                    <a:pt x="161" y="200"/>
                  </a:lnTo>
                  <a:lnTo>
                    <a:pt x="171" y="196"/>
                  </a:lnTo>
                  <a:lnTo>
                    <a:pt x="179" y="190"/>
                  </a:lnTo>
                  <a:lnTo>
                    <a:pt x="187" y="183"/>
                  </a:lnTo>
                  <a:lnTo>
                    <a:pt x="193" y="174"/>
                  </a:lnTo>
                  <a:lnTo>
                    <a:pt x="199" y="166"/>
                  </a:lnTo>
                  <a:lnTo>
                    <a:pt x="206" y="156"/>
                  </a:lnTo>
                  <a:lnTo>
                    <a:pt x="210" y="148"/>
                  </a:lnTo>
                  <a:lnTo>
                    <a:pt x="212" y="142"/>
                  </a:lnTo>
                  <a:lnTo>
                    <a:pt x="214" y="138"/>
                  </a:lnTo>
                  <a:lnTo>
                    <a:pt x="215" y="133"/>
                  </a:lnTo>
                  <a:lnTo>
                    <a:pt x="217" y="128"/>
                  </a:lnTo>
                  <a:lnTo>
                    <a:pt x="218" y="122"/>
                  </a:lnTo>
                  <a:lnTo>
                    <a:pt x="219" y="117"/>
                  </a:lnTo>
                  <a:lnTo>
                    <a:pt x="219" y="111"/>
                  </a:lnTo>
                  <a:lnTo>
                    <a:pt x="219" y="106"/>
                  </a:lnTo>
                  <a:lnTo>
                    <a:pt x="219" y="100"/>
                  </a:lnTo>
                  <a:lnTo>
                    <a:pt x="219" y="95"/>
                  </a:lnTo>
                  <a:lnTo>
                    <a:pt x="218" y="89"/>
                  </a:lnTo>
                  <a:lnTo>
                    <a:pt x="217" y="85"/>
                  </a:lnTo>
                  <a:lnTo>
                    <a:pt x="214" y="73"/>
                  </a:lnTo>
                  <a:lnTo>
                    <a:pt x="210" y="65"/>
                  </a:lnTo>
                  <a:lnTo>
                    <a:pt x="206" y="54"/>
                  </a:lnTo>
                  <a:lnTo>
                    <a:pt x="199" y="46"/>
                  </a:lnTo>
                  <a:lnTo>
                    <a:pt x="193" y="37"/>
                  </a:lnTo>
                  <a:lnTo>
                    <a:pt x="187" y="31"/>
                  </a:lnTo>
                  <a:lnTo>
                    <a:pt x="179" y="23"/>
                  </a:lnTo>
                  <a:lnTo>
                    <a:pt x="171" y="17"/>
                  </a:lnTo>
                  <a:lnTo>
                    <a:pt x="161" y="12"/>
                  </a:lnTo>
                  <a:lnTo>
                    <a:pt x="153" y="8"/>
                  </a:lnTo>
                  <a:lnTo>
                    <a:pt x="146" y="5"/>
                  </a:lnTo>
                  <a:lnTo>
                    <a:pt x="140" y="4"/>
                  </a:lnTo>
                  <a:lnTo>
                    <a:pt x="136" y="1"/>
                  </a:lnTo>
                  <a:lnTo>
                    <a:pt x="130" y="1"/>
                  </a:lnTo>
                  <a:lnTo>
                    <a:pt x="125" y="0"/>
                  </a:lnTo>
                  <a:lnTo>
                    <a:pt x="120" y="0"/>
                  </a:lnTo>
                  <a:lnTo>
                    <a:pt x="114" y="0"/>
                  </a:lnTo>
                  <a:lnTo>
                    <a:pt x="110" y="0"/>
                  </a:lnTo>
                  <a:lnTo>
                    <a:pt x="104" y="0"/>
                  </a:lnTo>
                  <a:lnTo>
                    <a:pt x="97" y="0"/>
                  </a:lnTo>
                  <a:lnTo>
                    <a:pt x="93" y="0"/>
                  </a:lnTo>
                  <a:lnTo>
                    <a:pt x="87" y="1"/>
                  </a:lnTo>
                  <a:lnTo>
                    <a:pt x="81" y="1"/>
                  </a:lnTo>
                  <a:lnTo>
                    <a:pt x="76" y="4"/>
                  </a:lnTo>
                  <a:lnTo>
                    <a:pt x="71" y="5"/>
                  </a:lnTo>
                  <a:lnTo>
                    <a:pt x="66" y="8"/>
                  </a:lnTo>
                  <a:lnTo>
                    <a:pt x="56" y="12"/>
                  </a:lnTo>
                  <a:lnTo>
                    <a:pt x="47" y="17"/>
                  </a:lnTo>
                  <a:lnTo>
                    <a:pt x="39" y="23"/>
                  </a:lnTo>
                  <a:lnTo>
                    <a:pt x="31" y="31"/>
                  </a:lnTo>
                  <a:lnTo>
                    <a:pt x="23" y="37"/>
                  </a:lnTo>
                  <a:lnTo>
                    <a:pt x="18" y="46"/>
                  </a:lnTo>
                  <a:lnTo>
                    <a:pt x="12" y="54"/>
                  </a:lnTo>
                  <a:lnTo>
                    <a:pt x="10" y="65"/>
                  </a:lnTo>
                  <a:lnTo>
                    <a:pt x="4" y="73"/>
                  </a:lnTo>
                  <a:lnTo>
                    <a:pt x="3" y="85"/>
                  </a:lnTo>
                  <a:lnTo>
                    <a:pt x="0" y="89"/>
                  </a:lnTo>
                  <a:lnTo>
                    <a:pt x="0" y="95"/>
                  </a:lnTo>
                  <a:lnTo>
                    <a:pt x="0" y="100"/>
                  </a:lnTo>
                  <a:lnTo>
                    <a:pt x="0" y="106"/>
                  </a:lnTo>
                  <a:lnTo>
                    <a:pt x="0" y="111"/>
                  </a:lnTo>
                  <a:lnTo>
                    <a:pt x="0" y="117"/>
                  </a:lnTo>
                  <a:lnTo>
                    <a:pt x="0" y="122"/>
                  </a:lnTo>
                  <a:lnTo>
                    <a:pt x="3" y="128"/>
                  </a:lnTo>
                  <a:lnTo>
                    <a:pt x="3" y="133"/>
                  </a:lnTo>
                  <a:lnTo>
                    <a:pt x="4" y="138"/>
                  </a:lnTo>
                  <a:lnTo>
                    <a:pt x="6" y="142"/>
                  </a:lnTo>
                  <a:lnTo>
                    <a:pt x="10" y="148"/>
                  </a:lnTo>
                  <a:lnTo>
                    <a:pt x="12" y="156"/>
                  </a:lnTo>
                  <a:lnTo>
                    <a:pt x="18" y="166"/>
                  </a:lnTo>
                  <a:lnTo>
                    <a:pt x="23" y="174"/>
                  </a:lnTo>
                  <a:lnTo>
                    <a:pt x="31" y="183"/>
                  </a:lnTo>
                  <a:lnTo>
                    <a:pt x="39" y="190"/>
                  </a:lnTo>
                  <a:lnTo>
                    <a:pt x="47" y="196"/>
                  </a:lnTo>
                  <a:lnTo>
                    <a:pt x="56" y="200"/>
                  </a:lnTo>
                  <a:lnTo>
                    <a:pt x="66" y="205"/>
                  </a:lnTo>
                  <a:lnTo>
                    <a:pt x="71" y="207"/>
                  </a:lnTo>
                  <a:lnTo>
                    <a:pt x="76" y="208"/>
                  </a:lnTo>
                  <a:lnTo>
                    <a:pt x="81" y="210"/>
                  </a:lnTo>
                  <a:lnTo>
                    <a:pt x="87" y="212"/>
                  </a:lnTo>
                  <a:lnTo>
                    <a:pt x="93" y="213"/>
                  </a:lnTo>
                  <a:lnTo>
                    <a:pt x="97" y="215"/>
                  </a:lnTo>
                  <a:lnTo>
                    <a:pt x="104" y="215"/>
                  </a:lnTo>
                  <a:lnTo>
                    <a:pt x="110" y="215"/>
                  </a:lnTo>
                  <a:lnTo>
                    <a:pt x="110" y="215"/>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8" name="Freeform 20"/>
            <p:cNvSpPr>
              <a:spLocks/>
            </p:cNvSpPr>
            <p:nvPr/>
          </p:nvSpPr>
          <p:spPr bwMode="auto">
            <a:xfrm>
              <a:off x="6000751" y="2904753"/>
              <a:ext cx="87313" cy="85725"/>
            </a:xfrm>
            <a:custGeom>
              <a:avLst/>
              <a:gdLst>
                <a:gd name="T0" fmla="*/ 111 w 219"/>
                <a:gd name="T1" fmla="*/ 215 h 216"/>
                <a:gd name="T2" fmla="*/ 123 w 219"/>
                <a:gd name="T3" fmla="*/ 215 h 216"/>
                <a:gd name="T4" fmla="*/ 134 w 219"/>
                <a:gd name="T5" fmla="*/ 212 h 216"/>
                <a:gd name="T6" fmla="*/ 144 w 219"/>
                <a:gd name="T7" fmla="*/ 207 h 216"/>
                <a:gd name="T8" fmla="*/ 159 w 219"/>
                <a:gd name="T9" fmla="*/ 200 h 216"/>
                <a:gd name="T10" fmla="*/ 176 w 219"/>
                <a:gd name="T11" fmla="*/ 190 h 216"/>
                <a:gd name="T12" fmla="*/ 192 w 219"/>
                <a:gd name="T13" fmla="*/ 176 h 216"/>
                <a:gd name="T14" fmla="*/ 203 w 219"/>
                <a:gd name="T15" fmla="*/ 159 h 216"/>
                <a:gd name="T16" fmla="*/ 209 w 219"/>
                <a:gd name="T17" fmla="*/ 144 h 216"/>
                <a:gd name="T18" fmla="*/ 213 w 219"/>
                <a:gd name="T19" fmla="*/ 134 h 216"/>
                <a:gd name="T20" fmla="*/ 216 w 219"/>
                <a:gd name="T21" fmla="*/ 122 h 216"/>
                <a:gd name="T22" fmla="*/ 217 w 219"/>
                <a:gd name="T23" fmla="*/ 111 h 216"/>
                <a:gd name="T24" fmla="*/ 217 w 219"/>
                <a:gd name="T25" fmla="*/ 102 h 216"/>
                <a:gd name="T26" fmla="*/ 216 w 219"/>
                <a:gd name="T27" fmla="*/ 91 h 216"/>
                <a:gd name="T28" fmla="*/ 213 w 219"/>
                <a:gd name="T29" fmla="*/ 80 h 216"/>
                <a:gd name="T30" fmla="*/ 209 w 219"/>
                <a:gd name="T31" fmla="*/ 69 h 216"/>
                <a:gd name="T32" fmla="*/ 203 w 219"/>
                <a:gd name="T33" fmla="*/ 54 h 216"/>
                <a:gd name="T34" fmla="*/ 192 w 219"/>
                <a:gd name="T35" fmla="*/ 37 h 216"/>
                <a:gd name="T36" fmla="*/ 176 w 219"/>
                <a:gd name="T37" fmla="*/ 24 h 216"/>
                <a:gd name="T38" fmla="*/ 159 w 219"/>
                <a:gd name="T39" fmla="*/ 12 h 216"/>
                <a:gd name="T40" fmla="*/ 144 w 219"/>
                <a:gd name="T41" fmla="*/ 6 h 216"/>
                <a:gd name="T42" fmla="*/ 134 w 219"/>
                <a:gd name="T43" fmla="*/ 1 h 216"/>
                <a:gd name="T44" fmla="*/ 123 w 219"/>
                <a:gd name="T45" fmla="*/ 0 h 216"/>
                <a:gd name="T46" fmla="*/ 111 w 219"/>
                <a:gd name="T47" fmla="*/ 0 h 216"/>
                <a:gd name="T48" fmla="*/ 101 w 219"/>
                <a:gd name="T49" fmla="*/ 0 h 216"/>
                <a:gd name="T50" fmla="*/ 90 w 219"/>
                <a:gd name="T51" fmla="*/ 0 h 216"/>
                <a:gd name="T52" fmla="*/ 79 w 219"/>
                <a:gd name="T53" fmla="*/ 1 h 216"/>
                <a:gd name="T54" fmla="*/ 70 w 219"/>
                <a:gd name="T55" fmla="*/ 6 h 216"/>
                <a:gd name="T56" fmla="*/ 54 w 219"/>
                <a:gd name="T57" fmla="*/ 12 h 216"/>
                <a:gd name="T58" fmla="*/ 38 w 219"/>
                <a:gd name="T59" fmla="*/ 24 h 216"/>
                <a:gd name="T60" fmla="*/ 22 w 219"/>
                <a:gd name="T61" fmla="*/ 37 h 216"/>
                <a:gd name="T62" fmla="*/ 12 w 219"/>
                <a:gd name="T63" fmla="*/ 54 h 216"/>
                <a:gd name="T64" fmla="*/ 5 w 219"/>
                <a:gd name="T65" fmla="*/ 69 h 216"/>
                <a:gd name="T66" fmla="*/ 2 w 219"/>
                <a:gd name="T67" fmla="*/ 80 h 216"/>
                <a:gd name="T68" fmla="*/ 0 w 219"/>
                <a:gd name="T69" fmla="*/ 91 h 216"/>
                <a:gd name="T70" fmla="*/ 0 w 219"/>
                <a:gd name="T71" fmla="*/ 102 h 216"/>
                <a:gd name="T72" fmla="*/ 0 w 219"/>
                <a:gd name="T73" fmla="*/ 111 h 216"/>
                <a:gd name="T74" fmla="*/ 0 w 219"/>
                <a:gd name="T75" fmla="*/ 122 h 216"/>
                <a:gd name="T76" fmla="*/ 2 w 219"/>
                <a:gd name="T77" fmla="*/ 134 h 216"/>
                <a:gd name="T78" fmla="*/ 5 w 219"/>
                <a:gd name="T79" fmla="*/ 144 h 216"/>
                <a:gd name="T80" fmla="*/ 12 w 219"/>
                <a:gd name="T81" fmla="*/ 159 h 216"/>
                <a:gd name="T82" fmla="*/ 22 w 219"/>
                <a:gd name="T83" fmla="*/ 176 h 216"/>
                <a:gd name="T84" fmla="*/ 38 w 219"/>
                <a:gd name="T85" fmla="*/ 190 h 216"/>
                <a:gd name="T86" fmla="*/ 54 w 219"/>
                <a:gd name="T87" fmla="*/ 200 h 216"/>
                <a:gd name="T88" fmla="*/ 70 w 219"/>
                <a:gd name="T89" fmla="*/ 207 h 216"/>
                <a:gd name="T90" fmla="*/ 79 w 219"/>
                <a:gd name="T91" fmla="*/ 212 h 216"/>
                <a:gd name="T92" fmla="*/ 90 w 219"/>
                <a:gd name="T93" fmla="*/ 215 h 216"/>
                <a:gd name="T94" fmla="*/ 101 w 219"/>
                <a:gd name="T95" fmla="*/ 215 h 216"/>
                <a:gd name="T96" fmla="*/ 107 w 219"/>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6">
                  <a:moveTo>
                    <a:pt x="107" y="216"/>
                  </a:moveTo>
                  <a:lnTo>
                    <a:pt x="111" y="215"/>
                  </a:lnTo>
                  <a:lnTo>
                    <a:pt x="118" y="215"/>
                  </a:lnTo>
                  <a:lnTo>
                    <a:pt x="123" y="215"/>
                  </a:lnTo>
                  <a:lnTo>
                    <a:pt x="130" y="213"/>
                  </a:lnTo>
                  <a:lnTo>
                    <a:pt x="134" y="212"/>
                  </a:lnTo>
                  <a:lnTo>
                    <a:pt x="139" y="211"/>
                  </a:lnTo>
                  <a:lnTo>
                    <a:pt x="144" y="207"/>
                  </a:lnTo>
                  <a:lnTo>
                    <a:pt x="150" y="207"/>
                  </a:lnTo>
                  <a:lnTo>
                    <a:pt x="159" y="200"/>
                  </a:lnTo>
                  <a:lnTo>
                    <a:pt x="168" y="196"/>
                  </a:lnTo>
                  <a:lnTo>
                    <a:pt x="176" y="190"/>
                  </a:lnTo>
                  <a:lnTo>
                    <a:pt x="185" y="183"/>
                  </a:lnTo>
                  <a:lnTo>
                    <a:pt x="192" y="176"/>
                  </a:lnTo>
                  <a:lnTo>
                    <a:pt x="199" y="168"/>
                  </a:lnTo>
                  <a:lnTo>
                    <a:pt x="203" y="159"/>
                  </a:lnTo>
                  <a:lnTo>
                    <a:pt x="209" y="149"/>
                  </a:lnTo>
                  <a:lnTo>
                    <a:pt x="209" y="144"/>
                  </a:lnTo>
                  <a:lnTo>
                    <a:pt x="212" y="138"/>
                  </a:lnTo>
                  <a:lnTo>
                    <a:pt x="213" y="134"/>
                  </a:lnTo>
                  <a:lnTo>
                    <a:pt x="216" y="129"/>
                  </a:lnTo>
                  <a:lnTo>
                    <a:pt x="216" y="122"/>
                  </a:lnTo>
                  <a:lnTo>
                    <a:pt x="217" y="118"/>
                  </a:lnTo>
                  <a:lnTo>
                    <a:pt x="217" y="111"/>
                  </a:lnTo>
                  <a:lnTo>
                    <a:pt x="219" y="106"/>
                  </a:lnTo>
                  <a:lnTo>
                    <a:pt x="217" y="102"/>
                  </a:lnTo>
                  <a:lnTo>
                    <a:pt x="217" y="95"/>
                  </a:lnTo>
                  <a:lnTo>
                    <a:pt x="216" y="91"/>
                  </a:lnTo>
                  <a:lnTo>
                    <a:pt x="216" y="85"/>
                  </a:lnTo>
                  <a:lnTo>
                    <a:pt x="213" y="80"/>
                  </a:lnTo>
                  <a:lnTo>
                    <a:pt x="212" y="74"/>
                  </a:lnTo>
                  <a:lnTo>
                    <a:pt x="209" y="69"/>
                  </a:lnTo>
                  <a:lnTo>
                    <a:pt x="209" y="64"/>
                  </a:lnTo>
                  <a:lnTo>
                    <a:pt x="203" y="54"/>
                  </a:lnTo>
                  <a:lnTo>
                    <a:pt x="199" y="47"/>
                  </a:lnTo>
                  <a:lnTo>
                    <a:pt x="192" y="37"/>
                  </a:lnTo>
                  <a:lnTo>
                    <a:pt x="185" y="32"/>
                  </a:lnTo>
                  <a:lnTo>
                    <a:pt x="176" y="24"/>
                  </a:lnTo>
                  <a:lnTo>
                    <a:pt x="168" y="17"/>
                  </a:lnTo>
                  <a:lnTo>
                    <a:pt x="159" y="12"/>
                  </a:lnTo>
                  <a:lnTo>
                    <a:pt x="150" y="8"/>
                  </a:lnTo>
                  <a:lnTo>
                    <a:pt x="144" y="6"/>
                  </a:lnTo>
                  <a:lnTo>
                    <a:pt x="139" y="3"/>
                  </a:lnTo>
                  <a:lnTo>
                    <a:pt x="134" y="1"/>
                  </a:lnTo>
                  <a:lnTo>
                    <a:pt x="130" y="1"/>
                  </a:lnTo>
                  <a:lnTo>
                    <a:pt x="123" y="0"/>
                  </a:lnTo>
                  <a:lnTo>
                    <a:pt x="118" y="0"/>
                  </a:lnTo>
                  <a:lnTo>
                    <a:pt x="111" y="0"/>
                  </a:lnTo>
                  <a:lnTo>
                    <a:pt x="107" y="0"/>
                  </a:lnTo>
                  <a:lnTo>
                    <a:pt x="101" y="0"/>
                  </a:lnTo>
                  <a:lnTo>
                    <a:pt x="96" y="0"/>
                  </a:lnTo>
                  <a:lnTo>
                    <a:pt x="90" y="0"/>
                  </a:lnTo>
                  <a:lnTo>
                    <a:pt x="85" y="1"/>
                  </a:lnTo>
                  <a:lnTo>
                    <a:pt x="79" y="1"/>
                  </a:lnTo>
                  <a:lnTo>
                    <a:pt x="74" y="3"/>
                  </a:lnTo>
                  <a:lnTo>
                    <a:pt x="70" y="6"/>
                  </a:lnTo>
                  <a:lnTo>
                    <a:pt x="65" y="8"/>
                  </a:lnTo>
                  <a:lnTo>
                    <a:pt x="54" y="12"/>
                  </a:lnTo>
                  <a:lnTo>
                    <a:pt x="46" y="17"/>
                  </a:lnTo>
                  <a:lnTo>
                    <a:pt x="38" y="24"/>
                  </a:lnTo>
                  <a:lnTo>
                    <a:pt x="30" y="32"/>
                  </a:lnTo>
                  <a:lnTo>
                    <a:pt x="22" y="37"/>
                  </a:lnTo>
                  <a:lnTo>
                    <a:pt x="17" y="47"/>
                  </a:lnTo>
                  <a:lnTo>
                    <a:pt x="12" y="54"/>
                  </a:lnTo>
                  <a:lnTo>
                    <a:pt x="8" y="64"/>
                  </a:lnTo>
                  <a:lnTo>
                    <a:pt x="5" y="69"/>
                  </a:lnTo>
                  <a:lnTo>
                    <a:pt x="4" y="74"/>
                  </a:lnTo>
                  <a:lnTo>
                    <a:pt x="2" y="80"/>
                  </a:lnTo>
                  <a:lnTo>
                    <a:pt x="2" y="85"/>
                  </a:lnTo>
                  <a:lnTo>
                    <a:pt x="0" y="91"/>
                  </a:lnTo>
                  <a:lnTo>
                    <a:pt x="0" y="95"/>
                  </a:lnTo>
                  <a:lnTo>
                    <a:pt x="0" y="102"/>
                  </a:lnTo>
                  <a:lnTo>
                    <a:pt x="0" y="106"/>
                  </a:lnTo>
                  <a:lnTo>
                    <a:pt x="0" y="111"/>
                  </a:lnTo>
                  <a:lnTo>
                    <a:pt x="0" y="118"/>
                  </a:lnTo>
                  <a:lnTo>
                    <a:pt x="0" y="122"/>
                  </a:lnTo>
                  <a:lnTo>
                    <a:pt x="2" y="129"/>
                  </a:lnTo>
                  <a:lnTo>
                    <a:pt x="2" y="134"/>
                  </a:lnTo>
                  <a:lnTo>
                    <a:pt x="4" y="138"/>
                  </a:lnTo>
                  <a:lnTo>
                    <a:pt x="5" y="144"/>
                  </a:lnTo>
                  <a:lnTo>
                    <a:pt x="8" y="149"/>
                  </a:lnTo>
                  <a:lnTo>
                    <a:pt x="12" y="159"/>
                  </a:lnTo>
                  <a:lnTo>
                    <a:pt x="17" y="168"/>
                  </a:lnTo>
                  <a:lnTo>
                    <a:pt x="22" y="176"/>
                  </a:lnTo>
                  <a:lnTo>
                    <a:pt x="30" y="183"/>
                  </a:lnTo>
                  <a:lnTo>
                    <a:pt x="38" y="190"/>
                  </a:lnTo>
                  <a:lnTo>
                    <a:pt x="46" y="196"/>
                  </a:lnTo>
                  <a:lnTo>
                    <a:pt x="54" y="200"/>
                  </a:lnTo>
                  <a:lnTo>
                    <a:pt x="65" y="207"/>
                  </a:lnTo>
                  <a:lnTo>
                    <a:pt x="70" y="207"/>
                  </a:lnTo>
                  <a:lnTo>
                    <a:pt x="74" y="211"/>
                  </a:lnTo>
                  <a:lnTo>
                    <a:pt x="79" y="212"/>
                  </a:lnTo>
                  <a:lnTo>
                    <a:pt x="85" y="213"/>
                  </a:lnTo>
                  <a:lnTo>
                    <a:pt x="90" y="215"/>
                  </a:lnTo>
                  <a:lnTo>
                    <a:pt x="96" y="215"/>
                  </a:lnTo>
                  <a:lnTo>
                    <a:pt x="101" y="215"/>
                  </a:lnTo>
                  <a:lnTo>
                    <a:pt x="107" y="216"/>
                  </a:lnTo>
                  <a:lnTo>
                    <a:pt x="107"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9" name="Freeform 21"/>
            <p:cNvSpPr>
              <a:spLocks/>
            </p:cNvSpPr>
            <p:nvPr/>
          </p:nvSpPr>
          <p:spPr bwMode="auto">
            <a:xfrm>
              <a:off x="6107113" y="2904753"/>
              <a:ext cx="87313" cy="85725"/>
            </a:xfrm>
            <a:custGeom>
              <a:avLst/>
              <a:gdLst>
                <a:gd name="T0" fmla="*/ 113 w 220"/>
                <a:gd name="T1" fmla="*/ 215 h 216"/>
                <a:gd name="T2" fmla="*/ 124 w 220"/>
                <a:gd name="T3" fmla="*/ 215 h 216"/>
                <a:gd name="T4" fmla="*/ 135 w 220"/>
                <a:gd name="T5" fmla="*/ 212 h 216"/>
                <a:gd name="T6" fmla="*/ 146 w 220"/>
                <a:gd name="T7" fmla="*/ 207 h 216"/>
                <a:gd name="T8" fmla="*/ 160 w 220"/>
                <a:gd name="T9" fmla="*/ 200 h 216"/>
                <a:gd name="T10" fmla="*/ 179 w 220"/>
                <a:gd name="T11" fmla="*/ 190 h 216"/>
                <a:gd name="T12" fmla="*/ 193 w 220"/>
                <a:gd name="T13" fmla="*/ 176 h 216"/>
                <a:gd name="T14" fmla="*/ 206 w 220"/>
                <a:gd name="T15" fmla="*/ 159 h 216"/>
                <a:gd name="T16" fmla="*/ 212 w 220"/>
                <a:gd name="T17" fmla="*/ 144 h 216"/>
                <a:gd name="T18" fmla="*/ 215 w 220"/>
                <a:gd name="T19" fmla="*/ 135 h 216"/>
                <a:gd name="T20" fmla="*/ 219 w 220"/>
                <a:gd name="T21" fmla="*/ 123 h 216"/>
                <a:gd name="T22" fmla="*/ 219 w 220"/>
                <a:gd name="T23" fmla="*/ 113 h 216"/>
                <a:gd name="T24" fmla="*/ 219 w 220"/>
                <a:gd name="T25" fmla="*/ 102 h 216"/>
                <a:gd name="T26" fmla="*/ 219 w 220"/>
                <a:gd name="T27" fmla="*/ 91 h 216"/>
                <a:gd name="T28" fmla="*/ 215 w 220"/>
                <a:gd name="T29" fmla="*/ 80 h 216"/>
                <a:gd name="T30" fmla="*/ 212 w 220"/>
                <a:gd name="T31" fmla="*/ 70 h 216"/>
                <a:gd name="T32" fmla="*/ 206 w 220"/>
                <a:gd name="T33" fmla="*/ 57 h 216"/>
                <a:gd name="T34" fmla="*/ 193 w 220"/>
                <a:gd name="T35" fmla="*/ 40 h 216"/>
                <a:gd name="T36" fmla="*/ 179 w 220"/>
                <a:gd name="T37" fmla="*/ 24 h 216"/>
                <a:gd name="T38" fmla="*/ 160 w 220"/>
                <a:gd name="T39" fmla="*/ 12 h 216"/>
                <a:gd name="T40" fmla="*/ 146 w 220"/>
                <a:gd name="T41" fmla="*/ 6 h 216"/>
                <a:gd name="T42" fmla="*/ 135 w 220"/>
                <a:gd name="T43" fmla="*/ 1 h 216"/>
                <a:gd name="T44" fmla="*/ 124 w 220"/>
                <a:gd name="T45" fmla="*/ 0 h 216"/>
                <a:gd name="T46" fmla="*/ 113 w 220"/>
                <a:gd name="T47" fmla="*/ 0 h 216"/>
                <a:gd name="T48" fmla="*/ 103 w 220"/>
                <a:gd name="T49" fmla="*/ 0 h 216"/>
                <a:gd name="T50" fmla="*/ 91 w 220"/>
                <a:gd name="T51" fmla="*/ 0 h 216"/>
                <a:gd name="T52" fmla="*/ 82 w 220"/>
                <a:gd name="T53" fmla="*/ 1 h 216"/>
                <a:gd name="T54" fmla="*/ 70 w 220"/>
                <a:gd name="T55" fmla="*/ 6 h 216"/>
                <a:gd name="T56" fmla="*/ 57 w 220"/>
                <a:gd name="T57" fmla="*/ 12 h 216"/>
                <a:gd name="T58" fmla="*/ 40 w 220"/>
                <a:gd name="T59" fmla="*/ 24 h 216"/>
                <a:gd name="T60" fmla="*/ 24 w 220"/>
                <a:gd name="T61" fmla="*/ 40 h 216"/>
                <a:gd name="T62" fmla="*/ 12 w 220"/>
                <a:gd name="T63" fmla="*/ 57 h 216"/>
                <a:gd name="T64" fmla="*/ 6 w 220"/>
                <a:gd name="T65" fmla="*/ 70 h 216"/>
                <a:gd name="T66" fmla="*/ 3 w 220"/>
                <a:gd name="T67" fmla="*/ 80 h 216"/>
                <a:gd name="T68" fmla="*/ 0 w 220"/>
                <a:gd name="T69" fmla="*/ 91 h 216"/>
                <a:gd name="T70" fmla="*/ 0 w 220"/>
                <a:gd name="T71" fmla="*/ 102 h 216"/>
                <a:gd name="T72" fmla="*/ 0 w 220"/>
                <a:gd name="T73" fmla="*/ 113 h 216"/>
                <a:gd name="T74" fmla="*/ 0 w 220"/>
                <a:gd name="T75" fmla="*/ 123 h 216"/>
                <a:gd name="T76" fmla="*/ 3 w 220"/>
                <a:gd name="T77" fmla="*/ 135 h 216"/>
                <a:gd name="T78" fmla="*/ 6 w 220"/>
                <a:gd name="T79" fmla="*/ 144 h 216"/>
                <a:gd name="T80" fmla="*/ 12 w 220"/>
                <a:gd name="T81" fmla="*/ 159 h 216"/>
                <a:gd name="T82" fmla="*/ 24 w 220"/>
                <a:gd name="T83" fmla="*/ 176 h 216"/>
                <a:gd name="T84" fmla="*/ 40 w 220"/>
                <a:gd name="T85" fmla="*/ 190 h 216"/>
                <a:gd name="T86" fmla="*/ 57 w 220"/>
                <a:gd name="T87" fmla="*/ 200 h 216"/>
                <a:gd name="T88" fmla="*/ 70 w 220"/>
                <a:gd name="T89" fmla="*/ 207 h 216"/>
                <a:gd name="T90" fmla="*/ 82 w 220"/>
                <a:gd name="T91" fmla="*/ 212 h 216"/>
                <a:gd name="T92" fmla="*/ 91 w 220"/>
                <a:gd name="T93" fmla="*/ 215 h 216"/>
                <a:gd name="T94" fmla="*/ 103 w 220"/>
                <a:gd name="T95" fmla="*/ 215 h 216"/>
                <a:gd name="T96" fmla="*/ 110 w 220"/>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0" h="216">
                  <a:moveTo>
                    <a:pt x="110" y="216"/>
                  </a:moveTo>
                  <a:lnTo>
                    <a:pt x="113" y="215"/>
                  </a:lnTo>
                  <a:lnTo>
                    <a:pt x="119" y="215"/>
                  </a:lnTo>
                  <a:lnTo>
                    <a:pt x="124" y="215"/>
                  </a:lnTo>
                  <a:lnTo>
                    <a:pt x="130" y="213"/>
                  </a:lnTo>
                  <a:lnTo>
                    <a:pt x="135" y="212"/>
                  </a:lnTo>
                  <a:lnTo>
                    <a:pt x="139" y="211"/>
                  </a:lnTo>
                  <a:lnTo>
                    <a:pt x="146" y="207"/>
                  </a:lnTo>
                  <a:lnTo>
                    <a:pt x="151" y="207"/>
                  </a:lnTo>
                  <a:lnTo>
                    <a:pt x="160" y="200"/>
                  </a:lnTo>
                  <a:lnTo>
                    <a:pt x="171" y="196"/>
                  </a:lnTo>
                  <a:lnTo>
                    <a:pt x="179" y="190"/>
                  </a:lnTo>
                  <a:lnTo>
                    <a:pt x="187" y="183"/>
                  </a:lnTo>
                  <a:lnTo>
                    <a:pt x="193" y="176"/>
                  </a:lnTo>
                  <a:lnTo>
                    <a:pt x="199" y="168"/>
                  </a:lnTo>
                  <a:lnTo>
                    <a:pt x="206" y="159"/>
                  </a:lnTo>
                  <a:lnTo>
                    <a:pt x="211" y="151"/>
                  </a:lnTo>
                  <a:lnTo>
                    <a:pt x="212" y="144"/>
                  </a:lnTo>
                  <a:lnTo>
                    <a:pt x="213" y="139"/>
                  </a:lnTo>
                  <a:lnTo>
                    <a:pt x="215" y="135"/>
                  </a:lnTo>
                  <a:lnTo>
                    <a:pt x="216" y="130"/>
                  </a:lnTo>
                  <a:lnTo>
                    <a:pt x="219" y="123"/>
                  </a:lnTo>
                  <a:lnTo>
                    <a:pt x="219" y="119"/>
                  </a:lnTo>
                  <a:lnTo>
                    <a:pt x="219" y="113"/>
                  </a:lnTo>
                  <a:lnTo>
                    <a:pt x="220" y="109"/>
                  </a:lnTo>
                  <a:lnTo>
                    <a:pt x="219" y="102"/>
                  </a:lnTo>
                  <a:lnTo>
                    <a:pt x="219" y="97"/>
                  </a:lnTo>
                  <a:lnTo>
                    <a:pt x="219" y="91"/>
                  </a:lnTo>
                  <a:lnTo>
                    <a:pt x="216" y="86"/>
                  </a:lnTo>
                  <a:lnTo>
                    <a:pt x="215" y="80"/>
                  </a:lnTo>
                  <a:lnTo>
                    <a:pt x="213" y="75"/>
                  </a:lnTo>
                  <a:lnTo>
                    <a:pt x="212" y="70"/>
                  </a:lnTo>
                  <a:lnTo>
                    <a:pt x="211" y="66"/>
                  </a:lnTo>
                  <a:lnTo>
                    <a:pt x="206" y="57"/>
                  </a:lnTo>
                  <a:lnTo>
                    <a:pt x="199" y="47"/>
                  </a:lnTo>
                  <a:lnTo>
                    <a:pt x="193" y="40"/>
                  </a:lnTo>
                  <a:lnTo>
                    <a:pt x="187" y="32"/>
                  </a:lnTo>
                  <a:lnTo>
                    <a:pt x="179" y="24"/>
                  </a:lnTo>
                  <a:lnTo>
                    <a:pt x="171" y="17"/>
                  </a:lnTo>
                  <a:lnTo>
                    <a:pt x="160" y="12"/>
                  </a:lnTo>
                  <a:lnTo>
                    <a:pt x="151" y="8"/>
                  </a:lnTo>
                  <a:lnTo>
                    <a:pt x="146" y="6"/>
                  </a:lnTo>
                  <a:lnTo>
                    <a:pt x="139" y="3"/>
                  </a:lnTo>
                  <a:lnTo>
                    <a:pt x="135" y="1"/>
                  </a:lnTo>
                  <a:lnTo>
                    <a:pt x="130" y="1"/>
                  </a:lnTo>
                  <a:lnTo>
                    <a:pt x="124" y="0"/>
                  </a:lnTo>
                  <a:lnTo>
                    <a:pt x="119" y="0"/>
                  </a:lnTo>
                  <a:lnTo>
                    <a:pt x="113" y="0"/>
                  </a:lnTo>
                  <a:lnTo>
                    <a:pt x="110" y="0"/>
                  </a:lnTo>
                  <a:lnTo>
                    <a:pt x="103" y="0"/>
                  </a:lnTo>
                  <a:lnTo>
                    <a:pt x="97" y="0"/>
                  </a:lnTo>
                  <a:lnTo>
                    <a:pt x="91" y="0"/>
                  </a:lnTo>
                  <a:lnTo>
                    <a:pt x="86" y="1"/>
                  </a:lnTo>
                  <a:lnTo>
                    <a:pt x="82" y="1"/>
                  </a:lnTo>
                  <a:lnTo>
                    <a:pt x="75" y="3"/>
                  </a:lnTo>
                  <a:lnTo>
                    <a:pt x="70" y="6"/>
                  </a:lnTo>
                  <a:lnTo>
                    <a:pt x="66" y="8"/>
                  </a:lnTo>
                  <a:lnTo>
                    <a:pt x="57" y="12"/>
                  </a:lnTo>
                  <a:lnTo>
                    <a:pt x="48" y="17"/>
                  </a:lnTo>
                  <a:lnTo>
                    <a:pt x="40" y="24"/>
                  </a:lnTo>
                  <a:lnTo>
                    <a:pt x="32" y="32"/>
                  </a:lnTo>
                  <a:lnTo>
                    <a:pt x="24" y="40"/>
                  </a:lnTo>
                  <a:lnTo>
                    <a:pt x="17" y="47"/>
                  </a:lnTo>
                  <a:lnTo>
                    <a:pt x="12" y="57"/>
                  </a:lnTo>
                  <a:lnTo>
                    <a:pt x="9" y="66"/>
                  </a:lnTo>
                  <a:lnTo>
                    <a:pt x="6" y="70"/>
                  </a:lnTo>
                  <a:lnTo>
                    <a:pt x="5" y="75"/>
                  </a:lnTo>
                  <a:lnTo>
                    <a:pt x="3" y="80"/>
                  </a:lnTo>
                  <a:lnTo>
                    <a:pt x="3" y="86"/>
                  </a:lnTo>
                  <a:lnTo>
                    <a:pt x="0" y="91"/>
                  </a:lnTo>
                  <a:lnTo>
                    <a:pt x="0" y="97"/>
                  </a:lnTo>
                  <a:lnTo>
                    <a:pt x="0" y="102"/>
                  </a:lnTo>
                  <a:lnTo>
                    <a:pt x="0" y="109"/>
                  </a:lnTo>
                  <a:lnTo>
                    <a:pt x="0" y="113"/>
                  </a:lnTo>
                  <a:lnTo>
                    <a:pt x="0" y="119"/>
                  </a:lnTo>
                  <a:lnTo>
                    <a:pt x="0" y="123"/>
                  </a:lnTo>
                  <a:lnTo>
                    <a:pt x="3" y="130"/>
                  </a:lnTo>
                  <a:lnTo>
                    <a:pt x="3" y="135"/>
                  </a:lnTo>
                  <a:lnTo>
                    <a:pt x="5" y="139"/>
                  </a:lnTo>
                  <a:lnTo>
                    <a:pt x="6" y="144"/>
                  </a:lnTo>
                  <a:lnTo>
                    <a:pt x="9" y="151"/>
                  </a:lnTo>
                  <a:lnTo>
                    <a:pt x="12" y="159"/>
                  </a:lnTo>
                  <a:lnTo>
                    <a:pt x="17" y="168"/>
                  </a:lnTo>
                  <a:lnTo>
                    <a:pt x="24" y="176"/>
                  </a:lnTo>
                  <a:lnTo>
                    <a:pt x="32" y="183"/>
                  </a:lnTo>
                  <a:lnTo>
                    <a:pt x="40" y="190"/>
                  </a:lnTo>
                  <a:lnTo>
                    <a:pt x="48" y="196"/>
                  </a:lnTo>
                  <a:lnTo>
                    <a:pt x="57" y="200"/>
                  </a:lnTo>
                  <a:lnTo>
                    <a:pt x="66" y="207"/>
                  </a:lnTo>
                  <a:lnTo>
                    <a:pt x="70" y="207"/>
                  </a:lnTo>
                  <a:lnTo>
                    <a:pt x="75" y="211"/>
                  </a:lnTo>
                  <a:lnTo>
                    <a:pt x="82" y="212"/>
                  </a:lnTo>
                  <a:lnTo>
                    <a:pt x="86" y="213"/>
                  </a:lnTo>
                  <a:lnTo>
                    <a:pt x="91" y="215"/>
                  </a:lnTo>
                  <a:lnTo>
                    <a:pt x="97" y="215"/>
                  </a:lnTo>
                  <a:lnTo>
                    <a:pt x="103" y="215"/>
                  </a:lnTo>
                  <a:lnTo>
                    <a:pt x="110" y="216"/>
                  </a:lnTo>
                  <a:lnTo>
                    <a:pt x="110"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0" name="Freeform 22"/>
            <p:cNvSpPr>
              <a:spLocks/>
            </p:cNvSpPr>
            <p:nvPr/>
          </p:nvSpPr>
          <p:spPr bwMode="auto">
            <a:xfrm>
              <a:off x="5967413" y="3003178"/>
              <a:ext cx="85725" cy="85725"/>
            </a:xfrm>
            <a:custGeom>
              <a:avLst/>
              <a:gdLst>
                <a:gd name="T0" fmla="*/ 111 w 218"/>
                <a:gd name="T1" fmla="*/ 213 h 213"/>
                <a:gd name="T2" fmla="*/ 123 w 218"/>
                <a:gd name="T3" fmla="*/ 212 h 213"/>
                <a:gd name="T4" fmla="*/ 133 w 218"/>
                <a:gd name="T5" fmla="*/ 211 h 213"/>
                <a:gd name="T6" fmla="*/ 144 w 218"/>
                <a:gd name="T7" fmla="*/ 206 h 213"/>
                <a:gd name="T8" fmla="*/ 159 w 218"/>
                <a:gd name="T9" fmla="*/ 200 h 213"/>
                <a:gd name="T10" fmla="*/ 177 w 218"/>
                <a:gd name="T11" fmla="*/ 188 h 213"/>
                <a:gd name="T12" fmla="*/ 192 w 218"/>
                <a:gd name="T13" fmla="*/ 175 h 213"/>
                <a:gd name="T14" fmla="*/ 204 w 218"/>
                <a:gd name="T15" fmla="*/ 158 h 213"/>
                <a:gd name="T16" fmla="*/ 210 w 218"/>
                <a:gd name="T17" fmla="*/ 142 h 213"/>
                <a:gd name="T18" fmla="*/ 213 w 218"/>
                <a:gd name="T19" fmla="*/ 130 h 213"/>
                <a:gd name="T20" fmla="*/ 217 w 218"/>
                <a:gd name="T21" fmla="*/ 121 h 213"/>
                <a:gd name="T22" fmla="*/ 217 w 218"/>
                <a:gd name="T23" fmla="*/ 110 h 213"/>
                <a:gd name="T24" fmla="*/ 217 w 218"/>
                <a:gd name="T25" fmla="*/ 101 h 213"/>
                <a:gd name="T26" fmla="*/ 217 w 218"/>
                <a:gd name="T27" fmla="*/ 90 h 213"/>
                <a:gd name="T28" fmla="*/ 213 w 218"/>
                <a:gd name="T29" fmla="*/ 78 h 213"/>
                <a:gd name="T30" fmla="*/ 210 w 218"/>
                <a:gd name="T31" fmla="*/ 68 h 213"/>
                <a:gd name="T32" fmla="*/ 204 w 218"/>
                <a:gd name="T33" fmla="*/ 53 h 213"/>
                <a:gd name="T34" fmla="*/ 192 w 218"/>
                <a:gd name="T35" fmla="*/ 36 h 213"/>
                <a:gd name="T36" fmla="*/ 177 w 218"/>
                <a:gd name="T37" fmla="*/ 22 h 213"/>
                <a:gd name="T38" fmla="*/ 159 w 218"/>
                <a:gd name="T39" fmla="*/ 11 h 213"/>
                <a:gd name="T40" fmla="*/ 144 w 218"/>
                <a:gd name="T41" fmla="*/ 5 h 213"/>
                <a:gd name="T42" fmla="*/ 133 w 218"/>
                <a:gd name="T43" fmla="*/ 1 h 213"/>
                <a:gd name="T44" fmla="*/ 123 w 218"/>
                <a:gd name="T45" fmla="*/ 0 h 213"/>
                <a:gd name="T46" fmla="*/ 111 w 218"/>
                <a:gd name="T47" fmla="*/ 0 h 213"/>
                <a:gd name="T48" fmla="*/ 100 w 218"/>
                <a:gd name="T49" fmla="*/ 0 h 213"/>
                <a:gd name="T50" fmla="*/ 90 w 218"/>
                <a:gd name="T51" fmla="*/ 0 h 213"/>
                <a:gd name="T52" fmla="*/ 80 w 218"/>
                <a:gd name="T53" fmla="*/ 1 h 213"/>
                <a:gd name="T54" fmla="*/ 69 w 218"/>
                <a:gd name="T55" fmla="*/ 5 h 213"/>
                <a:gd name="T56" fmla="*/ 55 w 218"/>
                <a:gd name="T57" fmla="*/ 11 h 213"/>
                <a:gd name="T58" fmla="*/ 38 w 218"/>
                <a:gd name="T59" fmla="*/ 22 h 213"/>
                <a:gd name="T60" fmla="*/ 22 w 218"/>
                <a:gd name="T61" fmla="*/ 36 h 213"/>
                <a:gd name="T62" fmla="*/ 11 w 218"/>
                <a:gd name="T63" fmla="*/ 53 h 213"/>
                <a:gd name="T64" fmla="*/ 5 w 218"/>
                <a:gd name="T65" fmla="*/ 68 h 213"/>
                <a:gd name="T66" fmla="*/ 1 w 218"/>
                <a:gd name="T67" fmla="*/ 78 h 213"/>
                <a:gd name="T68" fmla="*/ 0 w 218"/>
                <a:gd name="T69" fmla="*/ 90 h 213"/>
                <a:gd name="T70" fmla="*/ 0 w 218"/>
                <a:gd name="T71" fmla="*/ 101 h 213"/>
                <a:gd name="T72" fmla="*/ 0 w 218"/>
                <a:gd name="T73" fmla="*/ 110 h 213"/>
                <a:gd name="T74" fmla="*/ 0 w 218"/>
                <a:gd name="T75" fmla="*/ 121 h 213"/>
                <a:gd name="T76" fmla="*/ 1 w 218"/>
                <a:gd name="T77" fmla="*/ 130 h 213"/>
                <a:gd name="T78" fmla="*/ 5 w 218"/>
                <a:gd name="T79" fmla="*/ 142 h 213"/>
                <a:gd name="T80" fmla="*/ 11 w 218"/>
                <a:gd name="T81" fmla="*/ 158 h 213"/>
                <a:gd name="T82" fmla="*/ 22 w 218"/>
                <a:gd name="T83" fmla="*/ 175 h 213"/>
                <a:gd name="T84" fmla="*/ 38 w 218"/>
                <a:gd name="T85" fmla="*/ 188 h 213"/>
                <a:gd name="T86" fmla="*/ 55 w 218"/>
                <a:gd name="T87" fmla="*/ 200 h 213"/>
                <a:gd name="T88" fmla="*/ 69 w 218"/>
                <a:gd name="T89" fmla="*/ 206 h 213"/>
                <a:gd name="T90" fmla="*/ 80 w 218"/>
                <a:gd name="T91" fmla="*/ 211 h 213"/>
                <a:gd name="T92" fmla="*/ 90 w 218"/>
                <a:gd name="T93" fmla="*/ 212 h 213"/>
                <a:gd name="T94" fmla="*/ 100 w 218"/>
                <a:gd name="T95" fmla="*/ 213 h 213"/>
                <a:gd name="T96" fmla="*/ 108 w 218"/>
                <a:gd name="T97" fmla="*/ 213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3">
                  <a:moveTo>
                    <a:pt x="108" y="213"/>
                  </a:moveTo>
                  <a:lnTo>
                    <a:pt x="111" y="213"/>
                  </a:lnTo>
                  <a:lnTo>
                    <a:pt x="118" y="213"/>
                  </a:lnTo>
                  <a:lnTo>
                    <a:pt x="123" y="212"/>
                  </a:lnTo>
                  <a:lnTo>
                    <a:pt x="128" y="212"/>
                  </a:lnTo>
                  <a:lnTo>
                    <a:pt x="133" y="211"/>
                  </a:lnTo>
                  <a:lnTo>
                    <a:pt x="139" y="208"/>
                  </a:lnTo>
                  <a:lnTo>
                    <a:pt x="144" y="206"/>
                  </a:lnTo>
                  <a:lnTo>
                    <a:pt x="149" y="206"/>
                  </a:lnTo>
                  <a:lnTo>
                    <a:pt x="159" y="200"/>
                  </a:lnTo>
                  <a:lnTo>
                    <a:pt x="169" y="195"/>
                  </a:lnTo>
                  <a:lnTo>
                    <a:pt x="177" y="188"/>
                  </a:lnTo>
                  <a:lnTo>
                    <a:pt x="185" y="183"/>
                  </a:lnTo>
                  <a:lnTo>
                    <a:pt x="192" y="175"/>
                  </a:lnTo>
                  <a:lnTo>
                    <a:pt x="197" y="167"/>
                  </a:lnTo>
                  <a:lnTo>
                    <a:pt x="204" y="158"/>
                  </a:lnTo>
                  <a:lnTo>
                    <a:pt x="209" y="147"/>
                  </a:lnTo>
                  <a:lnTo>
                    <a:pt x="210" y="142"/>
                  </a:lnTo>
                  <a:lnTo>
                    <a:pt x="212" y="137"/>
                  </a:lnTo>
                  <a:lnTo>
                    <a:pt x="213" y="130"/>
                  </a:lnTo>
                  <a:lnTo>
                    <a:pt x="216" y="126"/>
                  </a:lnTo>
                  <a:lnTo>
                    <a:pt x="217" y="121"/>
                  </a:lnTo>
                  <a:lnTo>
                    <a:pt x="217" y="117"/>
                  </a:lnTo>
                  <a:lnTo>
                    <a:pt x="217" y="110"/>
                  </a:lnTo>
                  <a:lnTo>
                    <a:pt x="218" y="106"/>
                  </a:lnTo>
                  <a:lnTo>
                    <a:pt x="217" y="101"/>
                  </a:lnTo>
                  <a:lnTo>
                    <a:pt x="217" y="94"/>
                  </a:lnTo>
                  <a:lnTo>
                    <a:pt x="217" y="90"/>
                  </a:lnTo>
                  <a:lnTo>
                    <a:pt x="216" y="83"/>
                  </a:lnTo>
                  <a:lnTo>
                    <a:pt x="213" y="78"/>
                  </a:lnTo>
                  <a:lnTo>
                    <a:pt x="212" y="73"/>
                  </a:lnTo>
                  <a:lnTo>
                    <a:pt x="210" y="68"/>
                  </a:lnTo>
                  <a:lnTo>
                    <a:pt x="209" y="62"/>
                  </a:lnTo>
                  <a:lnTo>
                    <a:pt x="204" y="53"/>
                  </a:lnTo>
                  <a:lnTo>
                    <a:pt x="197" y="45"/>
                  </a:lnTo>
                  <a:lnTo>
                    <a:pt x="192" y="36"/>
                  </a:lnTo>
                  <a:lnTo>
                    <a:pt x="185" y="30"/>
                  </a:lnTo>
                  <a:lnTo>
                    <a:pt x="177" y="22"/>
                  </a:lnTo>
                  <a:lnTo>
                    <a:pt x="169" y="17"/>
                  </a:lnTo>
                  <a:lnTo>
                    <a:pt x="159" y="11"/>
                  </a:lnTo>
                  <a:lnTo>
                    <a:pt x="149" y="8"/>
                  </a:lnTo>
                  <a:lnTo>
                    <a:pt x="144" y="5"/>
                  </a:lnTo>
                  <a:lnTo>
                    <a:pt x="139" y="4"/>
                  </a:lnTo>
                  <a:lnTo>
                    <a:pt x="133" y="1"/>
                  </a:lnTo>
                  <a:lnTo>
                    <a:pt x="128" y="1"/>
                  </a:lnTo>
                  <a:lnTo>
                    <a:pt x="123" y="0"/>
                  </a:lnTo>
                  <a:lnTo>
                    <a:pt x="118" y="0"/>
                  </a:lnTo>
                  <a:lnTo>
                    <a:pt x="111" y="0"/>
                  </a:lnTo>
                  <a:lnTo>
                    <a:pt x="108" y="0"/>
                  </a:lnTo>
                  <a:lnTo>
                    <a:pt x="100" y="0"/>
                  </a:lnTo>
                  <a:lnTo>
                    <a:pt x="95" y="0"/>
                  </a:lnTo>
                  <a:lnTo>
                    <a:pt x="90" y="0"/>
                  </a:lnTo>
                  <a:lnTo>
                    <a:pt x="84" y="1"/>
                  </a:lnTo>
                  <a:lnTo>
                    <a:pt x="80" y="1"/>
                  </a:lnTo>
                  <a:lnTo>
                    <a:pt x="74" y="4"/>
                  </a:lnTo>
                  <a:lnTo>
                    <a:pt x="69" y="5"/>
                  </a:lnTo>
                  <a:lnTo>
                    <a:pt x="64" y="8"/>
                  </a:lnTo>
                  <a:lnTo>
                    <a:pt x="55" y="11"/>
                  </a:lnTo>
                  <a:lnTo>
                    <a:pt x="47" y="17"/>
                  </a:lnTo>
                  <a:lnTo>
                    <a:pt x="38" y="22"/>
                  </a:lnTo>
                  <a:lnTo>
                    <a:pt x="31" y="30"/>
                  </a:lnTo>
                  <a:lnTo>
                    <a:pt x="22" y="36"/>
                  </a:lnTo>
                  <a:lnTo>
                    <a:pt x="17" y="45"/>
                  </a:lnTo>
                  <a:lnTo>
                    <a:pt x="11" y="53"/>
                  </a:lnTo>
                  <a:lnTo>
                    <a:pt x="8" y="62"/>
                  </a:lnTo>
                  <a:lnTo>
                    <a:pt x="5" y="68"/>
                  </a:lnTo>
                  <a:lnTo>
                    <a:pt x="3" y="73"/>
                  </a:lnTo>
                  <a:lnTo>
                    <a:pt x="1" y="78"/>
                  </a:lnTo>
                  <a:lnTo>
                    <a:pt x="1" y="83"/>
                  </a:lnTo>
                  <a:lnTo>
                    <a:pt x="0" y="90"/>
                  </a:lnTo>
                  <a:lnTo>
                    <a:pt x="0" y="94"/>
                  </a:lnTo>
                  <a:lnTo>
                    <a:pt x="0" y="101"/>
                  </a:lnTo>
                  <a:lnTo>
                    <a:pt x="0" y="106"/>
                  </a:lnTo>
                  <a:lnTo>
                    <a:pt x="0" y="110"/>
                  </a:lnTo>
                  <a:lnTo>
                    <a:pt x="0" y="117"/>
                  </a:lnTo>
                  <a:lnTo>
                    <a:pt x="0" y="121"/>
                  </a:lnTo>
                  <a:lnTo>
                    <a:pt x="1" y="126"/>
                  </a:lnTo>
                  <a:lnTo>
                    <a:pt x="1" y="130"/>
                  </a:lnTo>
                  <a:lnTo>
                    <a:pt x="3" y="137"/>
                  </a:lnTo>
                  <a:lnTo>
                    <a:pt x="5" y="142"/>
                  </a:lnTo>
                  <a:lnTo>
                    <a:pt x="8" y="147"/>
                  </a:lnTo>
                  <a:lnTo>
                    <a:pt x="11" y="158"/>
                  </a:lnTo>
                  <a:lnTo>
                    <a:pt x="17" y="167"/>
                  </a:lnTo>
                  <a:lnTo>
                    <a:pt x="22" y="175"/>
                  </a:lnTo>
                  <a:lnTo>
                    <a:pt x="31" y="183"/>
                  </a:lnTo>
                  <a:lnTo>
                    <a:pt x="38" y="188"/>
                  </a:lnTo>
                  <a:lnTo>
                    <a:pt x="47" y="195"/>
                  </a:lnTo>
                  <a:lnTo>
                    <a:pt x="55" y="200"/>
                  </a:lnTo>
                  <a:lnTo>
                    <a:pt x="64" y="206"/>
                  </a:lnTo>
                  <a:lnTo>
                    <a:pt x="69" y="206"/>
                  </a:lnTo>
                  <a:lnTo>
                    <a:pt x="74" y="208"/>
                  </a:lnTo>
                  <a:lnTo>
                    <a:pt x="80" y="211"/>
                  </a:lnTo>
                  <a:lnTo>
                    <a:pt x="84" y="212"/>
                  </a:lnTo>
                  <a:lnTo>
                    <a:pt x="90" y="212"/>
                  </a:lnTo>
                  <a:lnTo>
                    <a:pt x="95" y="213"/>
                  </a:lnTo>
                  <a:lnTo>
                    <a:pt x="100" y="213"/>
                  </a:lnTo>
                  <a:lnTo>
                    <a:pt x="108" y="213"/>
                  </a:lnTo>
                  <a:lnTo>
                    <a:pt x="108" y="213"/>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1" name="Freeform 23"/>
            <p:cNvSpPr>
              <a:spLocks/>
            </p:cNvSpPr>
            <p:nvPr/>
          </p:nvSpPr>
          <p:spPr bwMode="auto">
            <a:xfrm>
              <a:off x="6180138" y="3001591"/>
              <a:ext cx="87313" cy="85725"/>
            </a:xfrm>
            <a:custGeom>
              <a:avLst/>
              <a:gdLst>
                <a:gd name="T0" fmla="*/ 113 w 218"/>
                <a:gd name="T1" fmla="*/ 215 h 215"/>
                <a:gd name="T2" fmla="*/ 124 w 218"/>
                <a:gd name="T3" fmla="*/ 213 h 215"/>
                <a:gd name="T4" fmla="*/ 133 w 218"/>
                <a:gd name="T5" fmla="*/ 210 h 215"/>
                <a:gd name="T6" fmla="*/ 145 w 218"/>
                <a:gd name="T7" fmla="*/ 207 h 215"/>
                <a:gd name="T8" fmla="*/ 160 w 218"/>
                <a:gd name="T9" fmla="*/ 200 h 215"/>
                <a:gd name="T10" fmla="*/ 177 w 218"/>
                <a:gd name="T11" fmla="*/ 190 h 215"/>
                <a:gd name="T12" fmla="*/ 191 w 218"/>
                <a:gd name="T13" fmla="*/ 174 h 215"/>
                <a:gd name="T14" fmla="*/ 204 w 218"/>
                <a:gd name="T15" fmla="*/ 156 h 215"/>
                <a:gd name="T16" fmla="*/ 210 w 218"/>
                <a:gd name="T17" fmla="*/ 142 h 215"/>
                <a:gd name="T18" fmla="*/ 214 w 218"/>
                <a:gd name="T19" fmla="*/ 133 h 215"/>
                <a:gd name="T20" fmla="*/ 216 w 218"/>
                <a:gd name="T21" fmla="*/ 122 h 215"/>
                <a:gd name="T22" fmla="*/ 216 w 218"/>
                <a:gd name="T23" fmla="*/ 111 h 215"/>
                <a:gd name="T24" fmla="*/ 216 w 218"/>
                <a:gd name="T25" fmla="*/ 100 h 215"/>
                <a:gd name="T26" fmla="*/ 216 w 218"/>
                <a:gd name="T27" fmla="*/ 89 h 215"/>
                <a:gd name="T28" fmla="*/ 211 w 218"/>
                <a:gd name="T29" fmla="*/ 73 h 215"/>
                <a:gd name="T30" fmla="*/ 204 w 218"/>
                <a:gd name="T31" fmla="*/ 54 h 215"/>
                <a:gd name="T32" fmla="*/ 191 w 218"/>
                <a:gd name="T33" fmla="*/ 37 h 215"/>
                <a:gd name="T34" fmla="*/ 177 w 218"/>
                <a:gd name="T35" fmla="*/ 23 h 215"/>
                <a:gd name="T36" fmla="*/ 160 w 218"/>
                <a:gd name="T37" fmla="*/ 12 h 215"/>
                <a:gd name="T38" fmla="*/ 145 w 218"/>
                <a:gd name="T39" fmla="*/ 5 h 215"/>
                <a:gd name="T40" fmla="*/ 133 w 218"/>
                <a:gd name="T41" fmla="*/ 1 h 215"/>
                <a:gd name="T42" fmla="*/ 124 w 218"/>
                <a:gd name="T43" fmla="*/ 0 h 215"/>
                <a:gd name="T44" fmla="*/ 113 w 218"/>
                <a:gd name="T45" fmla="*/ 0 h 215"/>
                <a:gd name="T46" fmla="*/ 102 w 218"/>
                <a:gd name="T47" fmla="*/ 0 h 215"/>
                <a:gd name="T48" fmla="*/ 91 w 218"/>
                <a:gd name="T49" fmla="*/ 0 h 215"/>
                <a:gd name="T50" fmla="*/ 80 w 218"/>
                <a:gd name="T51" fmla="*/ 1 h 215"/>
                <a:gd name="T52" fmla="*/ 70 w 218"/>
                <a:gd name="T53" fmla="*/ 5 h 215"/>
                <a:gd name="T54" fmla="*/ 55 w 218"/>
                <a:gd name="T55" fmla="*/ 12 h 215"/>
                <a:gd name="T56" fmla="*/ 37 w 218"/>
                <a:gd name="T57" fmla="*/ 23 h 215"/>
                <a:gd name="T58" fmla="*/ 22 w 218"/>
                <a:gd name="T59" fmla="*/ 37 h 215"/>
                <a:gd name="T60" fmla="*/ 11 w 218"/>
                <a:gd name="T61" fmla="*/ 54 h 215"/>
                <a:gd name="T62" fmla="*/ 3 w 218"/>
                <a:gd name="T63" fmla="*/ 73 h 215"/>
                <a:gd name="T64" fmla="*/ 0 w 218"/>
                <a:gd name="T65" fmla="*/ 89 h 215"/>
                <a:gd name="T66" fmla="*/ 0 w 218"/>
                <a:gd name="T67" fmla="*/ 100 h 215"/>
                <a:gd name="T68" fmla="*/ 0 w 218"/>
                <a:gd name="T69" fmla="*/ 111 h 215"/>
                <a:gd name="T70" fmla="*/ 0 w 218"/>
                <a:gd name="T71" fmla="*/ 122 h 215"/>
                <a:gd name="T72" fmla="*/ 1 w 218"/>
                <a:gd name="T73" fmla="*/ 133 h 215"/>
                <a:gd name="T74" fmla="*/ 4 w 218"/>
                <a:gd name="T75" fmla="*/ 142 h 215"/>
                <a:gd name="T76" fmla="*/ 11 w 218"/>
                <a:gd name="T77" fmla="*/ 156 h 215"/>
                <a:gd name="T78" fmla="*/ 22 w 218"/>
                <a:gd name="T79" fmla="*/ 174 h 215"/>
                <a:gd name="T80" fmla="*/ 37 w 218"/>
                <a:gd name="T81" fmla="*/ 190 h 215"/>
                <a:gd name="T82" fmla="*/ 55 w 218"/>
                <a:gd name="T83" fmla="*/ 200 h 215"/>
                <a:gd name="T84" fmla="*/ 70 w 218"/>
                <a:gd name="T85" fmla="*/ 207 h 215"/>
                <a:gd name="T86" fmla="*/ 80 w 218"/>
                <a:gd name="T87" fmla="*/ 210 h 215"/>
                <a:gd name="T88" fmla="*/ 91 w 218"/>
                <a:gd name="T89" fmla="*/ 213 h 215"/>
                <a:gd name="T90" fmla="*/ 102 w 218"/>
                <a:gd name="T91" fmla="*/ 215 h 215"/>
                <a:gd name="T92" fmla="*/ 108 w 218"/>
                <a:gd name="T93"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8" h="215">
                  <a:moveTo>
                    <a:pt x="108" y="215"/>
                  </a:moveTo>
                  <a:lnTo>
                    <a:pt x="113" y="215"/>
                  </a:lnTo>
                  <a:lnTo>
                    <a:pt x="117" y="215"/>
                  </a:lnTo>
                  <a:lnTo>
                    <a:pt x="124" y="213"/>
                  </a:lnTo>
                  <a:lnTo>
                    <a:pt x="129" y="212"/>
                  </a:lnTo>
                  <a:lnTo>
                    <a:pt x="133" y="210"/>
                  </a:lnTo>
                  <a:lnTo>
                    <a:pt x="139" y="208"/>
                  </a:lnTo>
                  <a:lnTo>
                    <a:pt x="145" y="207"/>
                  </a:lnTo>
                  <a:lnTo>
                    <a:pt x="150" y="205"/>
                  </a:lnTo>
                  <a:lnTo>
                    <a:pt x="160" y="200"/>
                  </a:lnTo>
                  <a:lnTo>
                    <a:pt x="167" y="196"/>
                  </a:lnTo>
                  <a:lnTo>
                    <a:pt x="177" y="190"/>
                  </a:lnTo>
                  <a:lnTo>
                    <a:pt x="185" y="183"/>
                  </a:lnTo>
                  <a:lnTo>
                    <a:pt x="191" y="174"/>
                  </a:lnTo>
                  <a:lnTo>
                    <a:pt x="198" y="166"/>
                  </a:lnTo>
                  <a:lnTo>
                    <a:pt x="204" y="156"/>
                  </a:lnTo>
                  <a:lnTo>
                    <a:pt x="208" y="148"/>
                  </a:lnTo>
                  <a:lnTo>
                    <a:pt x="210" y="142"/>
                  </a:lnTo>
                  <a:lnTo>
                    <a:pt x="211" y="138"/>
                  </a:lnTo>
                  <a:lnTo>
                    <a:pt x="214" y="133"/>
                  </a:lnTo>
                  <a:lnTo>
                    <a:pt x="215" y="128"/>
                  </a:lnTo>
                  <a:lnTo>
                    <a:pt x="216" y="122"/>
                  </a:lnTo>
                  <a:lnTo>
                    <a:pt x="216" y="117"/>
                  </a:lnTo>
                  <a:lnTo>
                    <a:pt x="216" y="111"/>
                  </a:lnTo>
                  <a:lnTo>
                    <a:pt x="218" y="106"/>
                  </a:lnTo>
                  <a:lnTo>
                    <a:pt x="216" y="100"/>
                  </a:lnTo>
                  <a:lnTo>
                    <a:pt x="216" y="95"/>
                  </a:lnTo>
                  <a:lnTo>
                    <a:pt x="216" y="89"/>
                  </a:lnTo>
                  <a:lnTo>
                    <a:pt x="215" y="85"/>
                  </a:lnTo>
                  <a:lnTo>
                    <a:pt x="211" y="73"/>
                  </a:lnTo>
                  <a:lnTo>
                    <a:pt x="208" y="65"/>
                  </a:lnTo>
                  <a:lnTo>
                    <a:pt x="204" y="54"/>
                  </a:lnTo>
                  <a:lnTo>
                    <a:pt x="198" y="46"/>
                  </a:lnTo>
                  <a:lnTo>
                    <a:pt x="191" y="37"/>
                  </a:lnTo>
                  <a:lnTo>
                    <a:pt x="185" y="31"/>
                  </a:lnTo>
                  <a:lnTo>
                    <a:pt x="177" y="23"/>
                  </a:lnTo>
                  <a:lnTo>
                    <a:pt x="167" y="17"/>
                  </a:lnTo>
                  <a:lnTo>
                    <a:pt x="160" y="12"/>
                  </a:lnTo>
                  <a:lnTo>
                    <a:pt x="150" y="8"/>
                  </a:lnTo>
                  <a:lnTo>
                    <a:pt x="145" y="5"/>
                  </a:lnTo>
                  <a:lnTo>
                    <a:pt x="139" y="4"/>
                  </a:lnTo>
                  <a:lnTo>
                    <a:pt x="133" y="1"/>
                  </a:lnTo>
                  <a:lnTo>
                    <a:pt x="129" y="1"/>
                  </a:lnTo>
                  <a:lnTo>
                    <a:pt x="124" y="0"/>
                  </a:lnTo>
                  <a:lnTo>
                    <a:pt x="117" y="0"/>
                  </a:lnTo>
                  <a:lnTo>
                    <a:pt x="113" y="0"/>
                  </a:lnTo>
                  <a:lnTo>
                    <a:pt x="108" y="0"/>
                  </a:lnTo>
                  <a:lnTo>
                    <a:pt x="102" y="0"/>
                  </a:lnTo>
                  <a:lnTo>
                    <a:pt x="96" y="0"/>
                  </a:lnTo>
                  <a:lnTo>
                    <a:pt x="91" y="0"/>
                  </a:lnTo>
                  <a:lnTo>
                    <a:pt x="85" y="1"/>
                  </a:lnTo>
                  <a:lnTo>
                    <a:pt x="80" y="1"/>
                  </a:lnTo>
                  <a:lnTo>
                    <a:pt x="73" y="4"/>
                  </a:lnTo>
                  <a:lnTo>
                    <a:pt x="70" y="5"/>
                  </a:lnTo>
                  <a:lnTo>
                    <a:pt x="65" y="8"/>
                  </a:lnTo>
                  <a:lnTo>
                    <a:pt x="55" y="12"/>
                  </a:lnTo>
                  <a:lnTo>
                    <a:pt x="45" y="17"/>
                  </a:lnTo>
                  <a:lnTo>
                    <a:pt x="37" y="23"/>
                  </a:lnTo>
                  <a:lnTo>
                    <a:pt x="31" y="31"/>
                  </a:lnTo>
                  <a:lnTo>
                    <a:pt x="22" y="37"/>
                  </a:lnTo>
                  <a:lnTo>
                    <a:pt x="17" y="46"/>
                  </a:lnTo>
                  <a:lnTo>
                    <a:pt x="11" y="54"/>
                  </a:lnTo>
                  <a:lnTo>
                    <a:pt x="8" y="65"/>
                  </a:lnTo>
                  <a:lnTo>
                    <a:pt x="3" y="73"/>
                  </a:lnTo>
                  <a:lnTo>
                    <a:pt x="1" y="85"/>
                  </a:lnTo>
                  <a:lnTo>
                    <a:pt x="0" y="89"/>
                  </a:lnTo>
                  <a:lnTo>
                    <a:pt x="0" y="95"/>
                  </a:lnTo>
                  <a:lnTo>
                    <a:pt x="0" y="100"/>
                  </a:lnTo>
                  <a:lnTo>
                    <a:pt x="0" y="106"/>
                  </a:lnTo>
                  <a:lnTo>
                    <a:pt x="0" y="111"/>
                  </a:lnTo>
                  <a:lnTo>
                    <a:pt x="0" y="117"/>
                  </a:lnTo>
                  <a:lnTo>
                    <a:pt x="0" y="122"/>
                  </a:lnTo>
                  <a:lnTo>
                    <a:pt x="1" y="128"/>
                  </a:lnTo>
                  <a:lnTo>
                    <a:pt x="1" y="133"/>
                  </a:lnTo>
                  <a:lnTo>
                    <a:pt x="3" y="138"/>
                  </a:lnTo>
                  <a:lnTo>
                    <a:pt x="4" y="142"/>
                  </a:lnTo>
                  <a:lnTo>
                    <a:pt x="8" y="148"/>
                  </a:lnTo>
                  <a:lnTo>
                    <a:pt x="11" y="156"/>
                  </a:lnTo>
                  <a:lnTo>
                    <a:pt x="17" y="166"/>
                  </a:lnTo>
                  <a:lnTo>
                    <a:pt x="22" y="174"/>
                  </a:lnTo>
                  <a:lnTo>
                    <a:pt x="31" y="183"/>
                  </a:lnTo>
                  <a:lnTo>
                    <a:pt x="37" y="190"/>
                  </a:lnTo>
                  <a:lnTo>
                    <a:pt x="45" y="196"/>
                  </a:lnTo>
                  <a:lnTo>
                    <a:pt x="55" y="200"/>
                  </a:lnTo>
                  <a:lnTo>
                    <a:pt x="65" y="205"/>
                  </a:lnTo>
                  <a:lnTo>
                    <a:pt x="70" y="207"/>
                  </a:lnTo>
                  <a:lnTo>
                    <a:pt x="73" y="208"/>
                  </a:lnTo>
                  <a:lnTo>
                    <a:pt x="80" y="210"/>
                  </a:lnTo>
                  <a:lnTo>
                    <a:pt x="85" y="212"/>
                  </a:lnTo>
                  <a:lnTo>
                    <a:pt x="91" y="213"/>
                  </a:lnTo>
                  <a:lnTo>
                    <a:pt x="96" y="215"/>
                  </a:lnTo>
                  <a:lnTo>
                    <a:pt x="102" y="215"/>
                  </a:lnTo>
                  <a:lnTo>
                    <a:pt x="108" y="215"/>
                  </a:lnTo>
                  <a:lnTo>
                    <a:pt x="108" y="215"/>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2" name="Freeform 24"/>
            <p:cNvSpPr>
              <a:spLocks/>
            </p:cNvSpPr>
            <p:nvPr/>
          </p:nvSpPr>
          <p:spPr bwMode="auto">
            <a:xfrm>
              <a:off x="6089651" y="3001591"/>
              <a:ext cx="69850" cy="61913"/>
            </a:xfrm>
            <a:custGeom>
              <a:avLst/>
              <a:gdLst>
                <a:gd name="T0" fmla="*/ 158 w 176"/>
                <a:gd name="T1" fmla="*/ 150 h 156"/>
                <a:gd name="T2" fmla="*/ 150 w 176"/>
                <a:gd name="T3" fmla="*/ 139 h 156"/>
                <a:gd name="T4" fmla="*/ 139 w 176"/>
                <a:gd name="T5" fmla="*/ 128 h 156"/>
                <a:gd name="T6" fmla="*/ 130 w 176"/>
                <a:gd name="T7" fmla="*/ 117 h 156"/>
                <a:gd name="T8" fmla="*/ 119 w 176"/>
                <a:gd name="T9" fmla="*/ 106 h 156"/>
                <a:gd name="T10" fmla="*/ 110 w 176"/>
                <a:gd name="T11" fmla="*/ 97 h 156"/>
                <a:gd name="T12" fmla="*/ 97 w 176"/>
                <a:gd name="T13" fmla="*/ 87 h 156"/>
                <a:gd name="T14" fmla="*/ 87 w 176"/>
                <a:gd name="T15" fmla="*/ 79 h 156"/>
                <a:gd name="T16" fmla="*/ 77 w 176"/>
                <a:gd name="T17" fmla="*/ 70 h 156"/>
                <a:gd name="T18" fmla="*/ 65 w 176"/>
                <a:gd name="T19" fmla="*/ 62 h 156"/>
                <a:gd name="T20" fmla="*/ 54 w 176"/>
                <a:gd name="T21" fmla="*/ 54 h 156"/>
                <a:gd name="T22" fmla="*/ 44 w 176"/>
                <a:gd name="T23" fmla="*/ 48 h 156"/>
                <a:gd name="T24" fmla="*/ 34 w 176"/>
                <a:gd name="T25" fmla="*/ 40 h 156"/>
                <a:gd name="T26" fmla="*/ 23 w 176"/>
                <a:gd name="T27" fmla="*/ 34 h 156"/>
                <a:gd name="T28" fmla="*/ 8 w 176"/>
                <a:gd name="T29" fmla="*/ 26 h 156"/>
                <a:gd name="T30" fmla="*/ 5 w 176"/>
                <a:gd name="T31" fmla="*/ 17 h 156"/>
                <a:gd name="T32" fmla="*/ 21 w 176"/>
                <a:gd name="T33" fmla="*/ 8 h 156"/>
                <a:gd name="T34" fmla="*/ 37 w 176"/>
                <a:gd name="T35" fmla="*/ 3 h 156"/>
                <a:gd name="T36" fmla="*/ 56 w 176"/>
                <a:gd name="T37" fmla="*/ 0 h 156"/>
                <a:gd name="T38" fmla="*/ 71 w 176"/>
                <a:gd name="T39" fmla="*/ 0 h 156"/>
                <a:gd name="T40" fmla="*/ 82 w 176"/>
                <a:gd name="T41" fmla="*/ 0 h 156"/>
                <a:gd name="T42" fmla="*/ 93 w 176"/>
                <a:gd name="T43" fmla="*/ 1 h 156"/>
                <a:gd name="T44" fmla="*/ 103 w 176"/>
                <a:gd name="T45" fmla="*/ 5 h 156"/>
                <a:gd name="T46" fmla="*/ 118 w 176"/>
                <a:gd name="T47" fmla="*/ 12 h 156"/>
                <a:gd name="T48" fmla="*/ 136 w 176"/>
                <a:gd name="T49" fmla="*/ 23 h 156"/>
                <a:gd name="T50" fmla="*/ 150 w 176"/>
                <a:gd name="T51" fmla="*/ 37 h 156"/>
                <a:gd name="T52" fmla="*/ 163 w 176"/>
                <a:gd name="T53" fmla="*/ 54 h 156"/>
                <a:gd name="T54" fmla="*/ 171 w 176"/>
                <a:gd name="T55" fmla="*/ 73 h 156"/>
                <a:gd name="T56" fmla="*/ 175 w 176"/>
                <a:gd name="T57" fmla="*/ 89 h 156"/>
                <a:gd name="T58" fmla="*/ 176 w 176"/>
                <a:gd name="T59" fmla="*/ 100 h 156"/>
                <a:gd name="T60" fmla="*/ 176 w 176"/>
                <a:gd name="T61" fmla="*/ 113 h 156"/>
                <a:gd name="T62" fmla="*/ 174 w 176"/>
                <a:gd name="T63" fmla="*/ 125 h 156"/>
                <a:gd name="T64" fmla="*/ 171 w 176"/>
                <a:gd name="T65" fmla="*/ 138 h 156"/>
                <a:gd name="T66" fmla="*/ 166 w 176"/>
                <a:gd name="T67" fmla="*/ 150 h 156"/>
                <a:gd name="T68" fmla="*/ 164 w 176"/>
                <a:gd name="T69" fmla="*/ 156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6" h="156">
                  <a:moveTo>
                    <a:pt x="164" y="156"/>
                  </a:moveTo>
                  <a:lnTo>
                    <a:pt x="158" y="150"/>
                  </a:lnTo>
                  <a:lnTo>
                    <a:pt x="155" y="144"/>
                  </a:lnTo>
                  <a:lnTo>
                    <a:pt x="150" y="139"/>
                  </a:lnTo>
                  <a:lnTo>
                    <a:pt x="146" y="133"/>
                  </a:lnTo>
                  <a:lnTo>
                    <a:pt x="139" y="128"/>
                  </a:lnTo>
                  <a:lnTo>
                    <a:pt x="135" y="122"/>
                  </a:lnTo>
                  <a:lnTo>
                    <a:pt x="130" y="117"/>
                  </a:lnTo>
                  <a:lnTo>
                    <a:pt x="125" y="113"/>
                  </a:lnTo>
                  <a:lnTo>
                    <a:pt x="119" y="106"/>
                  </a:lnTo>
                  <a:lnTo>
                    <a:pt x="114" y="102"/>
                  </a:lnTo>
                  <a:lnTo>
                    <a:pt x="110" y="97"/>
                  </a:lnTo>
                  <a:lnTo>
                    <a:pt x="103" y="93"/>
                  </a:lnTo>
                  <a:lnTo>
                    <a:pt x="97" y="87"/>
                  </a:lnTo>
                  <a:lnTo>
                    <a:pt x="93" y="85"/>
                  </a:lnTo>
                  <a:lnTo>
                    <a:pt x="87" y="79"/>
                  </a:lnTo>
                  <a:lnTo>
                    <a:pt x="82" y="74"/>
                  </a:lnTo>
                  <a:lnTo>
                    <a:pt x="77" y="70"/>
                  </a:lnTo>
                  <a:lnTo>
                    <a:pt x="71" y="66"/>
                  </a:lnTo>
                  <a:lnTo>
                    <a:pt x="65" y="62"/>
                  </a:lnTo>
                  <a:lnTo>
                    <a:pt x="61" y="57"/>
                  </a:lnTo>
                  <a:lnTo>
                    <a:pt x="54" y="54"/>
                  </a:lnTo>
                  <a:lnTo>
                    <a:pt x="50" y="52"/>
                  </a:lnTo>
                  <a:lnTo>
                    <a:pt x="44" y="48"/>
                  </a:lnTo>
                  <a:lnTo>
                    <a:pt x="38" y="45"/>
                  </a:lnTo>
                  <a:lnTo>
                    <a:pt x="34" y="40"/>
                  </a:lnTo>
                  <a:lnTo>
                    <a:pt x="28" y="38"/>
                  </a:lnTo>
                  <a:lnTo>
                    <a:pt x="23" y="34"/>
                  </a:lnTo>
                  <a:lnTo>
                    <a:pt x="18" y="32"/>
                  </a:lnTo>
                  <a:lnTo>
                    <a:pt x="8" y="26"/>
                  </a:lnTo>
                  <a:lnTo>
                    <a:pt x="0" y="21"/>
                  </a:lnTo>
                  <a:lnTo>
                    <a:pt x="5" y="17"/>
                  </a:lnTo>
                  <a:lnTo>
                    <a:pt x="12" y="12"/>
                  </a:lnTo>
                  <a:lnTo>
                    <a:pt x="21" y="8"/>
                  </a:lnTo>
                  <a:lnTo>
                    <a:pt x="29" y="5"/>
                  </a:lnTo>
                  <a:lnTo>
                    <a:pt x="37" y="3"/>
                  </a:lnTo>
                  <a:lnTo>
                    <a:pt x="48" y="1"/>
                  </a:lnTo>
                  <a:lnTo>
                    <a:pt x="56" y="0"/>
                  </a:lnTo>
                  <a:lnTo>
                    <a:pt x="67" y="0"/>
                  </a:lnTo>
                  <a:lnTo>
                    <a:pt x="71" y="0"/>
                  </a:lnTo>
                  <a:lnTo>
                    <a:pt x="77" y="0"/>
                  </a:lnTo>
                  <a:lnTo>
                    <a:pt x="82" y="0"/>
                  </a:lnTo>
                  <a:lnTo>
                    <a:pt x="87" y="1"/>
                  </a:lnTo>
                  <a:lnTo>
                    <a:pt x="93" y="1"/>
                  </a:lnTo>
                  <a:lnTo>
                    <a:pt x="97" y="4"/>
                  </a:lnTo>
                  <a:lnTo>
                    <a:pt x="103" y="5"/>
                  </a:lnTo>
                  <a:lnTo>
                    <a:pt x="110" y="8"/>
                  </a:lnTo>
                  <a:lnTo>
                    <a:pt x="118" y="12"/>
                  </a:lnTo>
                  <a:lnTo>
                    <a:pt x="128" y="17"/>
                  </a:lnTo>
                  <a:lnTo>
                    <a:pt x="136" y="23"/>
                  </a:lnTo>
                  <a:lnTo>
                    <a:pt x="144" y="31"/>
                  </a:lnTo>
                  <a:lnTo>
                    <a:pt x="150" y="37"/>
                  </a:lnTo>
                  <a:lnTo>
                    <a:pt x="156" y="46"/>
                  </a:lnTo>
                  <a:lnTo>
                    <a:pt x="163" y="54"/>
                  </a:lnTo>
                  <a:lnTo>
                    <a:pt x="167" y="65"/>
                  </a:lnTo>
                  <a:lnTo>
                    <a:pt x="171" y="73"/>
                  </a:lnTo>
                  <a:lnTo>
                    <a:pt x="174" y="85"/>
                  </a:lnTo>
                  <a:lnTo>
                    <a:pt x="175" y="89"/>
                  </a:lnTo>
                  <a:lnTo>
                    <a:pt x="176" y="95"/>
                  </a:lnTo>
                  <a:lnTo>
                    <a:pt x="176" y="100"/>
                  </a:lnTo>
                  <a:lnTo>
                    <a:pt x="176" y="106"/>
                  </a:lnTo>
                  <a:lnTo>
                    <a:pt x="176" y="113"/>
                  </a:lnTo>
                  <a:lnTo>
                    <a:pt x="175" y="119"/>
                  </a:lnTo>
                  <a:lnTo>
                    <a:pt x="174" y="125"/>
                  </a:lnTo>
                  <a:lnTo>
                    <a:pt x="174" y="131"/>
                  </a:lnTo>
                  <a:lnTo>
                    <a:pt x="171" y="138"/>
                  </a:lnTo>
                  <a:lnTo>
                    <a:pt x="169" y="144"/>
                  </a:lnTo>
                  <a:lnTo>
                    <a:pt x="166" y="150"/>
                  </a:lnTo>
                  <a:lnTo>
                    <a:pt x="164" y="156"/>
                  </a:lnTo>
                  <a:lnTo>
                    <a:pt x="164" y="15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3" name="Freeform 25"/>
            <p:cNvSpPr>
              <a:spLocks/>
            </p:cNvSpPr>
            <p:nvPr/>
          </p:nvSpPr>
          <p:spPr bwMode="auto">
            <a:xfrm>
              <a:off x="5892801" y="2904753"/>
              <a:ext cx="85725" cy="85725"/>
            </a:xfrm>
            <a:custGeom>
              <a:avLst/>
              <a:gdLst>
                <a:gd name="T0" fmla="*/ 113 w 218"/>
                <a:gd name="T1" fmla="*/ 215 h 216"/>
                <a:gd name="T2" fmla="*/ 124 w 218"/>
                <a:gd name="T3" fmla="*/ 215 h 216"/>
                <a:gd name="T4" fmla="*/ 135 w 218"/>
                <a:gd name="T5" fmla="*/ 212 h 216"/>
                <a:gd name="T6" fmla="*/ 147 w 218"/>
                <a:gd name="T7" fmla="*/ 207 h 216"/>
                <a:gd name="T8" fmla="*/ 160 w 218"/>
                <a:gd name="T9" fmla="*/ 200 h 216"/>
                <a:gd name="T10" fmla="*/ 177 w 218"/>
                <a:gd name="T11" fmla="*/ 190 h 216"/>
                <a:gd name="T12" fmla="*/ 192 w 218"/>
                <a:gd name="T13" fmla="*/ 176 h 216"/>
                <a:gd name="T14" fmla="*/ 204 w 218"/>
                <a:gd name="T15" fmla="*/ 159 h 216"/>
                <a:gd name="T16" fmla="*/ 210 w 218"/>
                <a:gd name="T17" fmla="*/ 144 h 216"/>
                <a:gd name="T18" fmla="*/ 213 w 218"/>
                <a:gd name="T19" fmla="*/ 135 h 216"/>
                <a:gd name="T20" fmla="*/ 217 w 218"/>
                <a:gd name="T21" fmla="*/ 123 h 216"/>
                <a:gd name="T22" fmla="*/ 218 w 218"/>
                <a:gd name="T23" fmla="*/ 113 h 216"/>
                <a:gd name="T24" fmla="*/ 218 w 218"/>
                <a:gd name="T25" fmla="*/ 102 h 216"/>
                <a:gd name="T26" fmla="*/ 217 w 218"/>
                <a:gd name="T27" fmla="*/ 91 h 216"/>
                <a:gd name="T28" fmla="*/ 213 w 218"/>
                <a:gd name="T29" fmla="*/ 80 h 216"/>
                <a:gd name="T30" fmla="*/ 210 w 218"/>
                <a:gd name="T31" fmla="*/ 70 h 216"/>
                <a:gd name="T32" fmla="*/ 204 w 218"/>
                <a:gd name="T33" fmla="*/ 57 h 216"/>
                <a:gd name="T34" fmla="*/ 192 w 218"/>
                <a:gd name="T35" fmla="*/ 40 h 216"/>
                <a:gd name="T36" fmla="*/ 177 w 218"/>
                <a:gd name="T37" fmla="*/ 24 h 216"/>
                <a:gd name="T38" fmla="*/ 160 w 218"/>
                <a:gd name="T39" fmla="*/ 12 h 216"/>
                <a:gd name="T40" fmla="*/ 147 w 218"/>
                <a:gd name="T41" fmla="*/ 6 h 216"/>
                <a:gd name="T42" fmla="*/ 135 w 218"/>
                <a:gd name="T43" fmla="*/ 1 h 216"/>
                <a:gd name="T44" fmla="*/ 124 w 218"/>
                <a:gd name="T45" fmla="*/ 0 h 216"/>
                <a:gd name="T46" fmla="*/ 113 w 218"/>
                <a:gd name="T47" fmla="*/ 0 h 216"/>
                <a:gd name="T48" fmla="*/ 102 w 218"/>
                <a:gd name="T49" fmla="*/ 0 h 216"/>
                <a:gd name="T50" fmla="*/ 91 w 218"/>
                <a:gd name="T51" fmla="*/ 0 h 216"/>
                <a:gd name="T52" fmla="*/ 80 w 218"/>
                <a:gd name="T53" fmla="*/ 1 h 216"/>
                <a:gd name="T54" fmla="*/ 71 w 218"/>
                <a:gd name="T55" fmla="*/ 6 h 216"/>
                <a:gd name="T56" fmla="*/ 57 w 218"/>
                <a:gd name="T57" fmla="*/ 12 h 216"/>
                <a:gd name="T58" fmla="*/ 39 w 218"/>
                <a:gd name="T59" fmla="*/ 24 h 216"/>
                <a:gd name="T60" fmla="*/ 23 w 218"/>
                <a:gd name="T61" fmla="*/ 40 h 216"/>
                <a:gd name="T62" fmla="*/ 13 w 218"/>
                <a:gd name="T63" fmla="*/ 57 h 216"/>
                <a:gd name="T64" fmla="*/ 6 w 218"/>
                <a:gd name="T65" fmla="*/ 70 h 216"/>
                <a:gd name="T66" fmla="*/ 1 w 218"/>
                <a:gd name="T67" fmla="*/ 80 h 216"/>
                <a:gd name="T68" fmla="*/ 0 w 218"/>
                <a:gd name="T69" fmla="*/ 91 h 216"/>
                <a:gd name="T70" fmla="*/ 0 w 218"/>
                <a:gd name="T71" fmla="*/ 102 h 216"/>
                <a:gd name="T72" fmla="*/ 0 w 218"/>
                <a:gd name="T73" fmla="*/ 113 h 216"/>
                <a:gd name="T74" fmla="*/ 0 w 218"/>
                <a:gd name="T75" fmla="*/ 123 h 216"/>
                <a:gd name="T76" fmla="*/ 1 w 218"/>
                <a:gd name="T77" fmla="*/ 135 h 216"/>
                <a:gd name="T78" fmla="*/ 6 w 218"/>
                <a:gd name="T79" fmla="*/ 144 h 216"/>
                <a:gd name="T80" fmla="*/ 13 w 218"/>
                <a:gd name="T81" fmla="*/ 159 h 216"/>
                <a:gd name="T82" fmla="*/ 23 w 218"/>
                <a:gd name="T83" fmla="*/ 176 h 216"/>
                <a:gd name="T84" fmla="*/ 39 w 218"/>
                <a:gd name="T85" fmla="*/ 190 h 216"/>
                <a:gd name="T86" fmla="*/ 57 w 218"/>
                <a:gd name="T87" fmla="*/ 200 h 216"/>
                <a:gd name="T88" fmla="*/ 71 w 218"/>
                <a:gd name="T89" fmla="*/ 207 h 216"/>
                <a:gd name="T90" fmla="*/ 80 w 218"/>
                <a:gd name="T91" fmla="*/ 212 h 216"/>
                <a:gd name="T92" fmla="*/ 91 w 218"/>
                <a:gd name="T93" fmla="*/ 215 h 216"/>
                <a:gd name="T94" fmla="*/ 102 w 218"/>
                <a:gd name="T95" fmla="*/ 215 h 216"/>
                <a:gd name="T96" fmla="*/ 108 w 218"/>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6">
                  <a:moveTo>
                    <a:pt x="108" y="216"/>
                  </a:moveTo>
                  <a:lnTo>
                    <a:pt x="113" y="215"/>
                  </a:lnTo>
                  <a:lnTo>
                    <a:pt x="119" y="215"/>
                  </a:lnTo>
                  <a:lnTo>
                    <a:pt x="124" y="215"/>
                  </a:lnTo>
                  <a:lnTo>
                    <a:pt x="131" y="213"/>
                  </a:lnTo>
                  <a:lnTo>
                    <a:pt x="135" y="212"/>
                  </a:lnTo>
                  <a:lnTo>
                    <a:pt x="140" y="211"/>
                  </a:lnTo>
                  <a:lnTo>
                    <a:pt x="147" y="207"/>
                  </a:lnTo>
                  <a:lnTo>
                    <a:pt x="151" y="207"/>
                  </a:lnTo>
                  <a:lnTo>
                    <a:pt x="160" y="200"/>
                  </a:lnTo>
                  <a:lnTo>
                    <a:pt x="169" y="196"/>
                  </a:lnTo>
                  <a:lnTo>
                    <a:pt x="177" y="190"/>
                  </a:lnTo>
                  <a:lnTo>
                    <a:pt x="185" y="183"/>
                  </a:lnTo>
                  <a:lnTo>
                    <a:pt x="192" y="176"/>
                  </a:lnTo>
                  <a:lnTo>
                    <a:pt x="198" y="168"/>
                  </a:lnTo>
                  <a:lnTo>
                    <a:pt x="204" y="159"/>
                  </a:lnTo>
                  <a:lnTo>
                    <a:pt x="209" y="151"/>
                  </a:lnTo>
                  <a:lnTo>
                    <a:pt x="210" y="144"/>
                  </a:lnTo>
                  <a:lnTo>
                    <a:pt x="212" y="139"/>
                  </a:lnTo>
                  <a:lnTo>
                    <a:pt x="213" y="135"/>
                  </a:lnTo>
                  <a:lnTo>
                    <a:pt x="216" y="130"/>
                  </a:lnTo>
                  <a:lnTo>
                    <a:pt x="217" y="123"/>
                  </a:lnTo>
                  <a:lnTo>
                    <a:pt x="218" y="119"/>
                  </a:lnTo>
                  <a:lnTo>
                    <a:pt x="218" y="113"/>
                  </a:lnTo>
                  <a:lnTo>
                    <a:pt x="218" y="109"/>
                  </a:lnTo>
                  <a:lnTo>
                    <a:pt x="218" y="102"/>
                  </a:lnTo>
                  <a:lnTo>
                    <a:pt x="218" y="97"/>
                  </a:lnTo>
                  <a:lnTo>
                    <a:pt x="217" y="91"/>
                  </a:lnTo>
                  <a:lnTo>
                    <a:pt x="216" y="86"/>
                  </a:lnTo>
                  <a:lnTo>
                    <a:pt x="213" y="80"/>
                  </a:lnTo>
                  <a:lnTo>
                    <a:pt x="212" y="75"/>
                  </a:lnTo>
                  <a:lnTo>
                    <a:pt x="210" y="70"/>
                  </a:lnTo>
                  <a:lnTo>
                    <a:pt x="209" y="66"/>
                  </a:lnTo>
                  <a:lnTo>
                    <a:pt x="204" y="57"/>
                  </a:lnTo>
                  <a:lnTo>
                    <a:pt x="198" y="47"/>
                  </a:lnTo>
                  <a:lnTo>
                    <a:pt x="192" y="40"/>
                  </a:lnTo>
                  <a:lnTo>
                    <a:pt x="185" y="32"/>
                  </a:lnTo>
                  <a:lnTo>
                    <a:pt x="177" y="24"/>
                  </a:lnTo>
                  <a:lnTo>
                    <a:pt x="169" y="17"/>
                  </a:lnTo>
                  <a:lnTo>
                    <a:pt x="160" y="12"/>
                  </a:lnTo>
                  <a:lnTo>
                    <a:pt x="151" y="8"/>
                  </a:lnTo>
                  <a:lnTo>
                    <a:pt x="147" y="6"/>
                  </a:lnTo>
                  <a:lnTo>
                    <a:pt x="140" y="3"/>
                  </a:lnTo>
                  <a:lnTo>
                    <a:pt x="135" y="1"/>
                  </a:lnTo>
                  <a:lnTo>
                    <a:pt x="131" y="1"/>
                  </a:lnTo>
                  <a:lnTo>
                    <a:pt x="124" y="0"/>
                  </a:lnTo>
                  <a:lnTo>
                    <a:pt x="119" y="0"/>
                  </a:lnTo>
                  <a:lnTo>
                    <a:pt x="113" y="0"/>
                  </a:lnTo>
                  <a:lnTo>
                    <a:pt x="108" y="0"/>
                  </a:lnTo>
                  <a:lnTo>
                    <a:pt x="102" y="0"/>
                  </a:lnTo>
                  <a:lnTo>
                    <a:pt x="98" y="0"/>
                  </a:lnTo>
                  <a:lnTo>
                    <a:pt x="91" y="0"/>
                  </a:lnTo>
                  <a:lnTo>
                    <a:pt x="86" y="1"/>
                  </a:lnTo>
                  <a:lnTo>
                    <a:pt x="80" y="1"/>
                  </a:lnTo>
                  <a:lnTo>
                    <a:pt x="75" y="3"/>
                  </a:lnTo>
                  <a:lnTo>
                    <a:pt x="71" y="6"/>
                  </a:lnTo>
                  <a:lnTo>
                    <a:pt x="66" y="8"/>
                  </a:lnTo>
                  <a:lnTo>
                    <a:pt x="57" y="12"/>
                  </a:lnTo>
                  <a:lnTo>
                    <a:pt x="47" y="17"/>
                  </a:lnTo>
                  <a:lnTo>
                    <a:pt x="39" y="24"/>
                  </a:lnTo>
                  <a:lnTo>
                    <a:pt x="31" y="32"/>
                  </a:lnTo>
                  <a:lnTo>
                    <a:pt x="23" y="40"/>
                  </a:lnTo>
                  <a:lnTo>
                    <a:pt x="17" y="47"/>
                  </a:lnTo>
                  <a:lnTo>
                    <a:pt x="13" y="57"/>
                  </a:lnTo>
                  <a:lnTo>
                    <a:pt x="8" y="66"/>
                  </a:lnTo>
                  <a:lnTo>
                    <a:pt x="6" y="70"/>
                  </a:lnTo>
                  <a:lnTo>
                    <a:pt x="3" y="75"/>
                  </a:lnTo>
                  <a:lnTo>
                    <a:pt x="1" y="80"/>
                  </a:lnTo>
                  <a:lnTo>
                    <a:pt x="1" y="86"/>
                  </a:lnTo>
                  <a:lnTo>
                    <a:pt x="0" y="91"/>
                  </a:lnTo>
                  <a:lnTo>
                    <a:pt x="0" y="97"/>
                  </a:lnTo>
                  <a:lnTo>
                    <a:pt x="0" y="102"/>
                  </a:lnTo>
                  <a:lnTo>
                    <a:pt x="0" y="109"/>
                  </a:lnTo>
                  <a:lnTo>
                    <a:pt x="0" y="113"/>
                  </a:lnTo>
                  <a:lnTo>
                    <a:pt x="0" y="119"/>
                  </a:lnTo>
                  <a:lnTo>
                    <a:pt x="0" y="123"/>
                  </a:lnTo>
                  <a:lnTo>
                    <a:pt x="1" y="130"/>
                  </a:lnTo>
                  <a:lnTo>
                    <a:pt x="1" y="135"/>
                  </a:lnTo>
                  <a:lnTo>
                    <a:pt x="3" y="139"/>
                  </a:lnTo>
                  <a:lnTo>
                    <a:pt x="6" y="144"/>
                  </a:lnTo>
                  <a:lnTo>
                    <a:pt x="8" y="151"/>
                  </a:lnTo>
                  <a:lnTo>
                    <a:pt x="13" y="159"/>
                  </a:lnTo>
                  <a:lnTo>
                    <a:pt x="17" y="168"/>
                  </a:lnTo>
                  <a:lnTo>
                    <a:pt x="23" y="176"/>
                  </a:lnTo>
                  <a:lnTo>
                    <a:pt x="31" y="183"/>
                  </a:lnTo>
                  <a:lnTo>
                    <a:pt x="39" y="190"/>
                  </a:lnTo>
                  <a:lnTo>
                    <a:pt x="47" y="196"/>
                  </a:lnTo>
                  <a:lnTo>
                    <a:pt x="57" y="200"/>
                  </a:lnTo>
                  <a:lnTo>
                    <a:pt x="66" y="207"/>
                  </a:lnTo>
                  <a:lnTo>
                    <a:pt x="71" y="207"/>
                  </a:lnTo>
                  <a:lnTo>
                    <a:pt x="75" y="211"/>
                  </a:lnTo>
                  <a:lnTo>
                    <a:pt x="80" y="212"/>
                  </a:lnTo>
                  <a:lnTo>
                    <a:pt x="86" y="213"/>
                  </a:lnTo>
                  <a:lnTo>
                    <a:pt x="91" y="215"/>
                  </a:lnTo>
                  <a:lnTo>
                    <a:pt x="98" y="215"/>
                  </a:lnTo>
                  <a:lnTo>
                    <a:pt x="102" y="215"/>
                  </a:lnTo>
                  <a:lnTo>
                    <a:pt x="108" y="216"/>
                  </a:lnTo>
                  <a:lnTo>
                    <a:pt x="108"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baseline="-25000" dirty="0">
                <a:solidFill>
                  <a:srgbClr val="172982"/>
                </a:solidFill>
              </a:endParaRPr>
            </a:p>
          </p:txBody>
        </p:sp>
        <p:sp>
          <p:nvSpPr>
            <p:cNvPr id="54" name="Freeform 26"/>
            <p:cNvSpPr>
              <a:spLocks/>
            </p:cNvSpPr>
            <p:nvPr/>
          </p:nvSpPr>
          <p:spPr bwMode="auto">
            <a:xfrm>
              <a:off x="6511926" y="3442916"/>
              <a:ext cx="85725" cy="85725"/>
            </a:xfrm>
            <a:custGeom>
              <a:avLst/>
              <a:gdLst>
                <a:gd name="T0" fmla="*/ 114 w 219"/>
                <a:gd name="T1" fmla="*/ 216 h 216"/>
                <a:gd name="T2" fmla="*/ 124 w 219"/>
                <a:gd name="T3" fmla="*/ 214 h 216"/>
                <a:gd name="T4" fmla="*/ 135 w 219"/>
                <a:gd name="T5" fmla="*/ 211 h 216"/>
                <a:gd name="T6" fmla="*/ 147 w 219"/>
                <a:gd name="T7" fmla="*/ 208 h 216"/>
                <a:gd name="T8" fmla="*/ 160 w 219"/>
                <a:gd name="T9" fmla="*/ 201 h 216"/>
                <a:gd name="T10" fmla="*/ 177 w 219"/>
                <a:gd name="T11" fmla="*/ 191 h 216"/>
                <a:gd name="T12" fmla="*/ 192 w 219"/>
                <a:gd name="T13" fmla="*/ 175 h 216"/>
                <a:gd name="T14" fmla="*/ 204 w 219"/>
                <a:gd name="T15" fmla="*/ 158 h 216"/>
                <a:gd name="T16" fmla="*/ 211 w 219"/>
                <a:gd name="T17" fmla="*/ 143 h 216"/>
                <a:gd name="T18" fmla="*/ 214 w 219"/>
                <a:gd name="T19" fmla="*/ 132 h 216"/>
                <a:gd name="T20" fmla="*/ 217 w 219"/>
                <a:gd name="T21" fmla="*/ 123 h 216"/>
                <a:gd name="T22" fmla="*/ 219 w 219"/>
                <a:gd name="T23" fmla="*/ 112 h 216"/>
                <a:gd name="T24" fmla="*/ 219 w 219"/>
                <a:gd name="T25" fmla="*/ 101 h 216"/>
                <a:gd name="T26" fmla="*/ 217 w 219"/>
                <a:gd name="T27" fmla="*/ 90 h 216"/>
                <a:gd name="T28" fmla="*/ 214 w 219"/>
                <a:gd name="T29" fmla="*/ 79 h 216"/>
                <a:gd name="T30" fmla="*/ 211 w 219"/>
                <a:gd name="T31" fmla="*/ 70 h 216"/>
                <a:gd name="T32" fmla="*/ 204 w 219"/>
                <a:gd name="T33" fmla="*/ 55 h 216"/>
                <a:gd name="T34" fmla="*/ 192 w 219"/>
                <a:gd name="T35" fmla="*/ 37 h 216"/>
                <a:gd name="T36" fmla="*/ 177 w 219"/>
                <a:gd name="T37" fmla="*/ 22 h 216"/>
                <a:gd name="T38" fmla="*/ 160 w 219"/>
                <a:gd name="T39" fmla="*/ 12 h 216"/>
                <a:gd name="T40" fmla="*/ 147 w 219"/>
                <a:gd name="T41" fmla="*/ 5 h 216"/>
                <a:gd name="T42" fmla="*/ 135 w 219"/>
                <a:gd name="T43" fmla="*/ 2 h 216"/>
                <a:gd name="T44" fmla="*/ 124 w 219"/>
                <a:gd name="T45" fmla="*/ 0 h 216"/>
                <a:gd name="T46" fmla="*/ 114 w 219"/>
                <a:gd name="T47" fmla="*/ 0 h 216"/>
                <a:gd name="T48" fmla="*/ 102 w 219"/>
                <a:gd name="T49" fmla="*/ 0 h 216"/>
                <a:gd name="T50" fmla="*/ 91 w 219"/>
                <a:gd name="T51" fmla="*/ 0 h 216"/>
                <a:gd name="T52" fmla="*/ 81 w 219"/>
                <a:gd name="T53" fmla="*/ 2 h 216"/>
                <a:gd name="T54" fmla="*/ 71 w 219"/>
                <a:gd name="T55" fmla="*/ 5 h 216"/>
                <a:gd name="T56" fmla="*/ 57 w 219"/>
                <a:gd name="T57" fmla="*/ 12 h 216"/>
                <a:gd name="T58" fmla="*/ 39 w 219"/>
                <a:gd name="T59" fmla="*/ 22 h 216"/>
                <a:gd name="T60" fmla="*/ 24 w 219"/>
                <a:gd name="T61" fmla="*/ 37 h 216"/>
                <a:gd name="T62" fmla="*/ 13 w 219"/>
                <a:gd name="T63" fmla="*/ 55 h 216"/>
                <a:gd name="T64" fmla="*/ 6 w 219"/>
                <a:gd name="T65" fmla="*/ 70 h 216"/>
                <a:gd name="T66" fmla="*/ 2 w 219"/>
                <a:gd name="T67" fmla="*/ 79 h 216"/>
                <a:gd name="T68" fmla="*/ 0 w 219"/>
                <a:gd name="T69" fmla="*/ 90 h 216"/>
                <a:gd name="T70" fmla="*/ 0 w 219"/>
                <a:gd name="T71" fmla="*/ 101 h 216"/>
                <a:gd name="T72" fmla="*/ 0 w 219"/>
                <a:gd name="T73" fmla="*/ 112 h 216"/>
                <a:gd name="T74" fmla="*/ 0 w 219"/>
                <a:gd name="T75" fmla="*/ 123 h 216"/>
                <a:gd name="T76" fmla="*/ 2 w 219"/>
                <a:gd name="T77" fmla="*/ 132 h 216"/>
                <a:gd name="T78" fmla="*/ 6 w 219"/>
                <a:gd name="T79" fmla="*/ 143 h 216"/>
                <a:gd name="T80" fmla="*/ 13 w 219"/>
                <a:gd name="T81" fmla="*/ 158 h 216"/>
                <a:gd name="T82" fmla="*/ 24 w 219"/>
                <a:gd name="T83" fmla="*/ 175 h 216"/>
                <a:gd name="T84" fmla="*/ 39 w 219"/>
                <a:gd name="T85" fmla="*/ 191 h 216"/>
                <a:gd name="T86" fmla="*/ 57 w 219"/>
                <a:gd name="T87" fmla="*/ 201 h 216"/>
                <a:gd name="T88" fmla="*/ 71 w 219"/>
                <a:gd name="T89" fmla="*/ 208 h 216"/>
                <a:gd name="T90" fmla="*/ 81 w 219"/>
                <a:gd name="T91" fmla="*/ 211 h 216"/>
                <a:gd name="T92" fmla="*/ 91 w 219"/>
                <a:gd name="T93" fmla="*/ 214 h 216"/>
                <a:gd name="T94" fmla="*/ 102 w 219"/>
                <a:gd name="T95" fmla="*/ 216 h 216"/>
                <a:gd name="T96" fmla="*/ 108 w 219"/>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6">
                  <a:moveTo>
                    <a:pt x="108" y="216"/>
                  </a:moveTo>
                  <a:lnTo>
                    <a:pt x="114" y="216"/>
                  </a:lnTo>
                  <a:lnTo>
                    <a:pt x="119" y="216"/>
                  </a:lnTo>
                  <a:lnTo>
                    <a:pt x="124" y="214"/>
                  </a:lnTo>
                  <a:lnTo>
                    <a:pt x="131" y="212"/>
                  </a:lnTo>
                  <a:lnTo>
                    <a:pt x="135" y="211"/>
                  </a:lnTo>
                  <a:lnTo>
                    <a:pt x="140" y="209"/>
                  </a:lnTo>
                  <a:lnTo>
                    <a:pt x="147" y="208"/>
                  </a:lnTo>
                  <a:lnTo>
                    <a:pt x="151" y="206"/>
                  </a:lnTo>
                  <a:lnTo>
                    <a:pt x="160" y="201"/>
                  </a:lnTo>
                  <a:lnTo>
                    <a:pt x="170" y="197"/>
                  </a:lnTo>
                  <a:lnTo>
                    <a:pt x="177" y="191"/>
                  </a:lnTo>
                  <a:lnTo>
                    <a:pt x="185" y="184"/>
                  </a:lnTo>
                  <a:lnTo>
                    <a:pt x="192" y="175"/>
                  </a:lnTo>
                  <a:lnTo>
                    <a:pt x="199" y="167"/>
                  </a:lnTo>
                  <a:lnTo>
                    <a:pt x="204" y="158"/>
                  </a:lnTo>
                  <a:lnTo>
                    <a:pt x="209" y="150"/>
                  </a:lnTo>
                  <a:lnTo>
                    <a:pt x="211" y="143"/>
                  </a:lnTo>
                  <a:lnTo>
                    <a:pt x="212" y="139"/>
                  </a:lnTo>
                  <a:lnTo>
                    <a:pt x="214" y="132"/>
                  </a:lnTo>
                  <a:lnTo>
                    <a:pt x="216" y="127"/>
                  </a:lnTo>
                  <a:lnTo>
                    <a:pt x="217" y="123"/>
                  </a:lnTo>
                  <a:lnTo>
                    <a:pt x="219" y="116"/>
                  </a:lnTo>
                  <a:lnTo>
                    <a:pt x="219" y="112"/>
                  </a:lnTo>
                  <a:lnTo>
                    <a:pt x="219" y="107"/>
                  </a:lnTo>
                  <a:lnTo>
                    <a:pt x="219" y="101"/>
                  </a:lnTo>
                  <a:lnTo>
                    <a:pt x="219" y="96"/>
                  </a:lnTo>
                  <a:lnTo>
                    <a:pt x="217" y="90"/>
                  </a:lnTo>
                  <a:lnTo>
                    <a:pt x="216" y="85"/>
                  </a:lnTo>
                  <a:lnTo>
                    <a:pt x="214" y="79"/>
                  </a:lnTo>
                  <a:lnTo>
                    <a:pt x="212" y="74"/>
                  </a:lnTo>
                  <a:lnTo>
                    <a:pt x="211" y="70"/>
                  </a:lnTo>
                  <a:lnTo>
                    <a:pt x="209" y="65"/>
                  </a:lnTo>
                  <a:lnTo>
                    <a:pt x="204" y="55"/>
                  </a:lnTo>
                  <a:lnTo>
                    <a:pt x="199" y="46"/>
                  </a:lnTo>
                  <a:lnTo>
                    <a:pt x="192" y="37"/>
                  </a:lnTo>
                  <a:lnTo>
                    <a:pt x="185" y="30"/>
                  </a:lnTo>
                  <a:lnTo>
                    <a:pt x="177" y="22"/>
                  </a:lnTo>
                  <a:lnTo>
                    <a:pt x="170" y="17"/>
                  </a:lnTo>
                  <a:lnTo>
                    <a:pt x="160" y="12"/>
                  </a:lnTo>
                  <a:lnTo>
                    <a:pt x="151" y="8"/>
                  </a:lnTo>
                  <a:lnTo>
                    <a:pt x="147" y="5"/>
                  </a:lnTo>
                  <a:lnTo>
                    <a:pt x="140" y="4"/>
                  </a:lnTo>
                  <a:lnTo>
                    <a:pt x="135" y="2"/>
                  </a:lnTo>
                  <a:lnTo>
                    <a:pt x="131" y="2"/>
                  </a:lnTo>
                  <a:lnTo>
                    <a:pt x="124" y="0"/>
                  </a:lnTo>
                  <a:lnTo>
                    <a:pt x="119" y="0"/>
                  </a:lnTo>
                  <a:lnTo>
                    <a:pt x="114" y="0"/>
                  </a:lnTo>
                  <a:lnTo>
                    <a:pt x="108" y="0"/>
                  </a:lnTo>
                  <a:lnTo>
                    <a:pt x="102" y="0"/>
                  </a:lnTo>
                  <a:lnTo>
                    <a:pt x="98" y="0"/>
                  </a:lnTo>
                  <a:lnTo>
                    <a:pt x="91" y="0"/>
                  </a:lnTo>
                  <a:lnTo>
                    <a:pt x="87" y="2"/>
                  </a:lnTo>
                  <a:lnTo>
                    <a:pt x="81" y="2"/>
                  </a:lnTo>
                  <a:lnTo>
                    <a:pt x="75" y="4"/>
                  </a:lnTo>
                  <a:lnTo>
                    <a:pt x="71" y="5"/>
                  </a:lnTo>
                  <a:lnTo>
                    <a:pt x="66" y="8"/>
                  </a:lnTo>
                  <a:lnTo>
                    <a:pt x="57" y="12"/>
                  </a:lnTo>
                  <a:lnTo>
                    <a:pt x="47" y="17"/>
                  </a:lnTo>
                  <a:lnTo>
                    <a:pt x="39" y="22"/>
                  </a:lnTo>
                  <a:lnTo>
                    <a:pt x="32" y="30"/>
                  </a:lnTo>
                  <a:lnTo>
                    <a:pt x="24" y="37"/>
                  </a:lnTo>
                  <a:lnTo>
                    <a:pt x="17" y="46"/>
                  </a:lnTo>
                  <a:lnTo>
                    <a:pt x="13" y="55"/>
                  </a:lnTo>
                  <a:lnTo>
                    <a:pt x="8" y="65"/>
                  </a:lnTo>
                  <a:lnTo>
                    <a:pt x="6" y="70"/>
                  </a:lnTo>
                  <a:lnTo>
                    <a:pt x="4" y="74"/>
                  </a:lnTo>
                  <a:lnTo>
                    <a:pt x="2" y="79"/>
                  </a:lnTo>
                  <a:lnTo>
                    <a:pt x="2" y="85"/>
                  </a:lnTo>
                  <a:lnTo>
                    <a:pt x="0" y="90"/>
                  </a:lnTo>
                  <a:lnTo>
                    <a:pt x="0" y="96"/>
                  </a:lnTo>
                  <a:lnTo>
                    <a:pt x="0" y="101"/>
                  </a:lnTo>
                  <a:lnTo>
                    <a:pt x="0" y="107"/>
                  </a:lnTo>
                  <a:lnTo>
                    <a:pt x="0" y="112"/>
                  </a:lnTo>
                  <a:lnTo>
                    <a:pt x="0" y="116"/>
                  </a:lnTo>
                  <a:lnTo>
                    <a:pt x="0" y="123"/>
                  </a:lnTo>
                  <a:lnTo>
                    <a:pt x="2" y="127"/>
                  </a:lnTo>
                  <a:lnTo>
                    <a:pt x="2" y="132"/>
                  </a:lnTo>
                  <a:lnTo>
                    <a:pt x="4" y="139"/>
                  </a:lnTo>
                  <a:lnTo>
                    <a:pt x="6" y="143"/>
                  </a:lnTo>
                  <a:lnTo>
                    <a:pt x="8" y="150"/>
                  </a:lnTo>
                  <a:lnTo>
                    <a:pt x="13" y="158"/>
                  </a:lnTo>
                  <a:lnTo>
                    <a:pt x="17" y="167"/>
                  </a:lnTo>
                  <a:lnTo>
                    <a:pt x="24" y="175"/>
                  </a:lnTo>
                  <a:lnTo>
                    <a:pt x="32" y="184"/>
                  </a:lnTo>
                  <a:lnTo>
                    <a:pt x="39" y="191"/>
                  </a:lnTo>
                  <a:lnTo>
                    <a:pt x="47" y="197"/>
                  </a:lnTo>
                  <a:lnTo>
                    <a:pt x="57" y="201"/>
                  </a:lnTo>
                  <a:lnTo>
                    <a:pt x="66" y="206"/>
                  </a:lnTo>
                  <a:lnTo>
                    <a:pt x="71" y="208"/>
                  </a:lnTo>
                  <a:lnTo>
                    <a:pt x="75" y="209"/>
                  </a:lnTo>
                  <a:lnTo>
                    <a:pt x="81" y="211"/>
                  </a:lnTo>
                  <a:lnTo>
                    <a:pt x="87" y="212"/>
                  </a:lnTo>
                  <a:lnTo>
                    <a:pt x="91" y="214"/>
                  </a:lnTo>
                  <a:lnTo>
                    <a:pt x="98" y="216"/>
                  </a:lnTo>
                  <a:lnTo>
                    <a:pt x="102" y="216"/>
                  </a:lnTo>
                  <a:lnTo>
                    <a:pt x="108" y="216"/>
                  </a:lnTo>
                  <a:lnTo>
                    <a:pt x="108" y="216"/>
                  </a:lnTo>
                  <a:close/>
                </a:path>
              </a:pathLst>
            </a:custGeom>
            <a:solidFill>
              <a:srgbClr val="708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5" name="Freeform 27"/>
            <p:cNvSpPr>
              <a:spLocks/>
            </p:cNvSpPr>
            <p:nvPr/>
          </p:nvSpPr>
          <p:spPr bwMode="auto">
            <a:xfrm>
              <a:off x="6061076" y="3233366"/>
              <a:ext cx="377825" cy="20638"/>
            </a:xfrm>
            <a:custGeom>
              <a:avLst/>
              <a:gdLst>
                <a:gd name="T0" fmla="*/ 0 w 952"/>
                <a:gd name="T1" fmla="*/ 53 h 53"/>
                <a:gd name="T2" fmla="*/ 952 w 952"/>
                <a:gd name="T3" fmla="*/ 53 h 53"/>
                <a:gd name="T4" fmla="*/ 952 w 952"/>
                <a:gd name="T5" fmla="*/ 0 h 53"/>
                <a:gd name="T6" fmla="*/ 0 w 952"/>
                <a:gd name="T7" fmla="*/ 0 h 53"/>
                <a:gd name="T8" fmla="*/ 0 w 952"/>
                <a:gd name="T9" fmla="*/ 53 h 53"/>
                <a:gd name="T10" fmla="*/ 0 w 952"/>
                <a:gd name="T11" fmla="*/ 53 h 53"/>
              </a:gdLst>
              <a:ahLst/>
              <a:cxnLst>
                <a:cxn ang="0">
                  <a:pos x="T0" y="T1"/>
                </a:cxn>
                <a:cxn ang="0">
                  <a:pos x="T2" y="T3"/>
                </a:cxn>
                <a:cxn ang="0">
                  <a:pos x="T4" y="T5"/>
                </a:cxn>
                <a:cxn ang="0">
                  <a:pos x="T6" y="T7"/>
                </a:cxn>
                <a:cxn ang="0">
                  <a:pos x="T8" y="T9"/>
                </a:cxn>
                <a:cxn ang="0">
                  <a:pos x="T10" y="T11"/>
                </a:cxn>
              </a:cxnLst>
              <a:rect l="0" t="0" r="r" b="b"/>
              <a:pathLst>
                <a:path w="952" h="53">
                  <a:moveTo>
                    <a:pt x="0" y="53"/>
                  </a:moveTo>
                  <a:lnTo>
                    <a:pt x="952" y="53"/>
                  </a:lnTo>
                  <a:lnTo>
                    <a:pt x="952" y="0"/>
                  </a:lnTo>
                  <a:lnTo>
                    <a:pt x="0" y="0"/>
                  </a:lnTo>
                  <a:lnTo>
                    <a:pt x="0" y="53"/>
                  </a:lnTo>
                  <a:lnTo>
                    <a:pt x="0" y="53"/>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6" name="Freeform 28"/>
            <p:cNvSpPr>
              <a:spLocks/>
            </p:cNvSpPr>
            <p:nvPr/>
          </p:nvSpPr>
          <p:spPr bwMode="auto">
            <a:xfrm>
              <a:off x="6410326" y="3146053"/>
              <a:ext cx="320675" cy="101600"/>
            </a:xfrm>
            <a:custGeom>
              <a:avLst/>
              <a:gdLst>
                <a:gd name="T0" fmla="*/ 0 w 809"/>
                <a:gd name="T1" fmla="*/ 257 h 257"/>
                <a:gd name="T2" fmla="*/ 271 w 809"/>
                <a:gd name="T3" fmla="*/ 0 h 257"/>
                <a:gd name="T4" fmla="*/ 803 w 809"/>
                <a:gd name="T5" fmla="*/ 0 h 257"/>
                <a:gd name="T6" fmla="*/ 809 w 809"/>
                <a:gd name="T7" fmla="*/ 39 h 257"/>
                <a:gd name="T8" fmla="*/ 124 w 809"/>
                <a:gd name="T9" fmla="*/ 257 h 257"/>
                <a:gd name="T10" fmla="*/ 0 w 809"/>
                <a:gd name="T11" fmla="*/ 257 h 257"/>
                <a:gd name="T12" fmla="*/ 0 w 809"/>
                <a:gd name="T13" fmla="*/ 257 h 257"/>
              </a:gdLst>
              <a:ahLst/>
              <a:cxnLst>
                <a:cxn ang="0">
                  <a:pos x="T0" y="T1"/>
                </a:cxn>
                <a:cxn ang="0">
                  <a:pos x="T2" y="T3"/>
                </a:cxn>
                <a:cxn ang="0">
                  <a:pos x="T4" y="T5"/>
                </a:cxn>
                <a:cxn ang="0">
                  <a:pos x="T6" y="T7"/>
                </a:cxn>
                <a:cxn ang="0">
                  <a:pos x="T8" y="T9"/>
                </a:cxn>
                <a:cxn ang="0">
                  <a:pos x="T10" y="T11"/>
                </a:cxn>
                <a:cxn ang="0">
                  <a:pos x="T12" y="T13"/>
                </a:cxn>
              </a:cxnLst>
              <a:rect l="0" t="0" r="r" b="b"/>
              <a:pathLst>
                <a:path w="809" h="257">
                  <a:moveTo>
                    <a:pt x="0" y="257"/>
                  </a:moveTo>
                  <a:lnTo>
                    <a:pt x="271" y="0"/>
                  </a:lnTo>
                  <a:lnTo>
                    <a:pt x="803" y="0"/>
                  </a:lnTo>
                  <a:lnTo>
                    <a:pt x="809" y="39"/>
                  </a:lnTo>
                  <a:lnTo>
                    <a:pt x="124" y="257"/>
                  </a:lnTo>
                  <a:lnTo>
                    <a:pt x="0" y="257"/>
                  </a:lnTo>
                  <a:lnTo>
                    <a:pt x="0" y="257"/>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7" name="Freeform 29"/>
            <p:cNvSpPr>
              <a:spLocks/>
            </p:cNvSpPr>
            <p:nvPr/>
          </p:nvSpPr>
          <p:spPr bwMode="auto">
            <a:xfrm>
              <a:off x="6029326" y="3246066"/>
              <a:ext cx="625475" cy="23813"/>
            </a:xfrm>
            <a:custGeom>
              <a:avLst/>
              <a:gdLst>
                <a:gd name="T0" fmla="*/ 0 w 1575"/>
                <a:gd name="T1" fmla="*/ 60 h 60"/>
                <a:gd name="T2" fmla="*/ 1575 w 1575"/>
                <a:gd name="T3" fmla="*/ 60 h 60"/>
                <a:gd name="T4" fmla="*/ 1575 w 1575"/>
                <a:gd name="T5" fmla="*/ 0 h 60"/>
                <a:gd name="T6" fmla="*/ 0 w 1575"/>
                <a:gd name="T7" fmla="*/ 0 h 60"/>
                <a:gd name="T8" fmla="*/ 0 w 1575"/>
                <a:gd name="T9" fmla="*/ 60 h 60"/>
                <a:gd name="T10" fmla="*/ 0 w 1575"/>
                <a:gd name="T11" fmla="*/ 60 h 60"/>
              </a:gdLst>
              <a:ahLst/>
              <a:cxnLst>
                <a:cxn ang="0">
                  <a:pos x="T0" y="T1"/>
                </a:cxn>
                <a:cxn ang="0">
                  <a:pos x="T2" y="T3"/>
                </a:cxn>
                <a:cxn ang="0">
                  <a:pos x="T4" y="T5"/>
                </a:cxn>
                <a:cxn ang="0">
                  <a:pos x="T6" y="T7"/>
                </a:cxn>
                <a:cxn ang="0">
                  <a:pos x="T8" y="T9"/>
                </a:cxn>
                <a:cxn ang="0">
                  <a:pos x="T10" y="T11"/>
                </a:cxn>
              </a:cxnLst>
              <a:rect l="0" t="0" r="r" b="b"/>
              <a:pathLst>
                <a:path w="1575" h="60">
                  <a:moveTo>
                    <a:pt x="0" y="60"/>
                  </a:moveTo>
                  <a:lnTo>
                    <a:pt x="1575" y="60"/>
                  </a:lnTo>
                  <a:lnTo>
                    <a:pt x="1575" y="0"/>
                  </a:lnTo>
                  <a:lnTo>
                    <a:pt x="0" y="0"/>
                  </a:lnTo>
                  <a:lnTo>
                    <a:pt x="0" y="60"/>
                  </a:lnTo>
                  <a:lnTo>
                    <a:pt x="0" y="60"/>
                  </a:lnTo>
                  <a:close/>
                </a:path>
              </a:pathLst>
            </a:custGeom>
            <a:solidFill>
              <a:srgbClr val="8529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8" name="Freeform 30"/>
            <p:cNvSpPr>
              <a:spLocks/>
            </p:cNvSpPr>
            <p:nvPr/>
          </p:nvSpPr>
          <p:spPr bwMode="auto">
            <a:xfrm>
              <a:off x="6438901" y="3160341"/>
              <a:ext cx="290513" cy="85725"/>
            </a:xfrm>
            <a:custGeom>
              <a:avLst/>
              <a:gdLst>
                <a:gd name="T0" fmla="*/ 0 w 732"/>
                <a:gd name="T1" fmla="*/ 214 h 214"/>
                <a:gd name="T2" fmla="*/ 223 w 732"/>
                <a:gd name="T3" fmla="*/ 0 h 214"/>
                <a:gd name="T4" fmla="*/ 732 w 732"/>
                <a:gd name="T5" fmla="*/ 0 h 214"/>
                <a:gd name="T6" fmla="*/ 502 w 732"/>
                <a:gd name="T7" fmla="*/ 214 h 214"/>
                <a:gd name="T8" fmla="*/ 0 w 732"/>
                <a:gd name="T9" fmla="*/ 214 h 214"/>
                <a:gd name="T10" fmla="*/ 0 w 732"/>
                <a:gd name="T11" fmla="*/ 214 h 214"/>
              </a:gdLst>
              <a:ahLst/>
              <a:cxnLst>
                <a:cxn ang="0">
                  <a:pos x="T0" y="T1"/>
                </a:cxn>
                <a:cxn ang="0">
                  <a:pos x="T2" y="T3"/>
                </a:cxn>
                <a:cxn ang="0">
                  <a:pos x="T4" y="T5"/>
                </a:cxn>
                <a:cxn ang="0">
                  <a:pos x="T6" y="T7"/>
                </a:cxn>
                <a:cxn ang="0">
                  <a:pos x="T8" y="T9"/>
                </a:cxn>
                <a:cxn ang="0">
                  <a:pos x="T10" y="T11"/>
                </a:cxn>
              </a:cxnLst>
              <a:rect l="0" t="0" r="r" b="b"/>
              <a:pathLst>
                <a:path w="732" h="214">
                  <a:moveTo>
                    <a:pt x="0" y="214"/>
                  </a:moveTo>
                  <a:lnTo>
                    <a:pt x="223" y="0"/>
                  </a:lnTo>
                  <a:lnTo>
                    <a:pt x="732" y="0"/>
                  </a:lnTo>
                  <a:lnTo>
                    <a:pt x="502" y="214"/>
                  </a:lnTo>
                  <a:lnTo>
                    <a:pt x="0" y="214"/>
                  </a:lnTo>
                  <a:lnTo>
                    <a:pt x="0" y="214"/>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9" name="Freeform 31"/>
            <p:cNvSpPr>
              <a:spLocks/>
            </p:cNvSpPr>
            <p:nvPr/>
          </p:nvSpPr>
          <p:spPr bwMode="auto">
            <a:xfrm>
              <a:off x="6443663" y="3268291"/>
              <a:ext cx="288925" cy="82550"/>
            </a:xfrm>
            <a:custGeom>
              <a:avLst/>
              <a:gdLst>
                <a:gd name="T0" fmla="*/ 0 w 729"/>
                <a:gd name="T1" fmla="*/ 0 h 207"/>
                <a:gd name="T2" fmla="*/ 213 w 729"/>
                <a:gd name="T3" fmla="*/ 207 h 207"/>
                <a:gd name="T4" fmla="*/ 729 w 729"/>
                <a:gd name="T5" fmla="*/ 207 h 207"/>
                <a:gd name="T6" fmla="*/ 492 w 729"/>
                <a:gd name="T7" fmla="*/ 0 h 207"/>
                <a:gd name="T8" fmla="*/ 0 w 729"/>
                <a:gd name="T9" fmla="*/ 0 h 207"/>
                <a:gd name="T10" fmla="*/ 0 w 729"/>
                <a:gd name="T11" fmla="*/ 0 h 207"/>
              </a:gdLst>
              <a:ahLst/>
              <a:cxnLst>
                <a:cxn ang="0">
                  <a:pos x="T0" y="T1"/>
                </a:cxn>
                <a:cxn ang="0">
                  <a:pos x="T2" y="T3"/>
                </a:cxn>
                <a:cxn ang="0">
                  <a:pos x="T4" y="T5"/>
                </a:cxn>
                <a:cxn ang="0">
                  <a:pos x="T6" y="T7"/>
                </a:cxn>
                <a:cxn ang="0">
                  <a:pos x="T8" y="T9"/>
                </a:cxn>
                <a:cxn ang="0">
                  <a:pos x="T10" y="T11"/>
                </a:cxn>
              </a:cxnLst>
              <a:rect l="0" t="0" r="r" b="b"/>
              <a:pathLst>
                <a:path w="729" h="207">
                  <a:moveTo>
                    <a:pt x="0" y="0"/>
                  </a:moveTo>
                  <a:lnTo>
                    <a:pt x="213" y="207"/>
                  </a:lnTo>
                  <a:lnTo>
                    <a:pt x="729" y="207"/>
                  </a:lnTo>
                  <a:lnTo>
                    <a:pt x="492" y="0"/>
                  </a:lnTo>
                  <a:lnTo>
                    <a:pt x="0" y="0"/>
                  </a:lnTo>
                  <a:lnTo>
                    <a:pt x="0" y="0"/>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60" name="Freeform 32"/>
            <p:cNvSpPr>
              <a:spLocks/>
            </p:cNvSpPr>
            <p:nvPr/>
          </p:nvSpPr>
          <p:spPr bwMode="auto">
            <a:xfrm>
              <a:off x="5994401" y="3207966"/>
              <a:ext cx="85725" cy="96838"/>
            </a:xfrm>
            <a:custGeom>
              <a:avLst/>
              <a:gdLst>
                <a:gd name="T0" fmla="*/ 0 w 214"/>
                <a:gd name="T1" fmla="*/ 130 h 246"/>
                <a:gd name="T2" fmla="*/ 0 w 214"/>
                <a:gd name="T3" fmla="*/ 124 h 246"/>
                <a:gd name="T4" fmla="*/ 0 w 214"/>
                <a:gd name="T5" fmla="*/ 120 h 246"/>
                <a:gd name="T6" fmla="*/ 0 w 214"/>
                <a:gd name="T7" fmla="*/ 113 h 246"/>
                <a:gd name="T8" fmla="*/ 0 w 214"/>
                <a:gd name="T9" fmla="*/ 108 h 246"/>
                <a:gd name="T10" fmla="*/ 214 w 214"/>
                <a:gd name="T11" fmla="*/ 0 h 246"/>
                <a:gd name="T12" fmla="*/ 214 w 214"/>
                <a:gd name="T13" fmla="*/ 246 h 246"/>
                <a:gd name="T14" fmla="*/ 0 w 214"/>
                <a:gd name="T15" fmla="*/ 130 h 246"/>
                <a:gd name="T16" fmla="*/ 0 w 214"/>
                <a:gd name="T17" fmla="*/ 13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4" h="246">
                  <a:moveTo>
                    <a:pt x="0" y="130"/>
                  </a:moveTo>
                  <a:lnTo>
                    <a:pt x="0" y="124"/>
                  </a:lnTo>
                  <a:lnTo>
                    <a:pt x="0" y="120"/>
                  </a:lnTo>
                  <a:lnTo>
                    <a:pt x="0" y="113"/>
                  </a:lnTo>
                  <a:lnTo>
                    <a:pt x="0" y="108"/>
                  </a:lnTo>
                  <a:lnTo>
                    <a:pt x="214" y="0"/>
                  </a:lnTo>
                  <a:lnTo>
                    <a:pt x="214" y="246"/>
                  </a:lnTo>
                  <a:lnTo>
                    <a:pt x="0" y="130"/>
                  </a:lnTo>
                  <a:lnTo>
                    <a:pt x="0" y="130"/>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61" name="Freeform 33"/>
            <p:cNvSpPr>
              <a:spLocks/>
            </p:cNvSpPr>
            <p:nvPr/>
          </p:nvSpPr>
          <p:spPr bwMode="auto">
            <a:xfrm>
              <a:off x="6511926" y="3458791"/>
              <a:ext cx="74613" cy="69850"/>
            </a:xfrm>
            <a:custGeom>
              <a:avLst/>
              <a:gdLst>
                <a:gd name="T0" fmla="*/ 104 w 191"/>
                <a:gd name="T1" fmla="*/ 174 h 174"/>
                <a:gd name="T2" fmla="*/ 93 w 191"/>
                <a:gd name="T3" fmla="*/ 172 h 174"/>
                <a:gd name="T4" fmla="*/ 82 w 191"/>
                <a:gd name="T5" fmla="*/ 169 h 174"/>
                <a:gd name="T6" fmla="*/ 71 w 191"/>
                <a:gd name="T7" fmla="*/ 166 h 174"/>
                <a:gd name="T8" fmla="*/ 57 w 191"/>
                <a:gd name="T9" fmla="*/ 159 h 174"/>
                <a:gd name="T10" fmla="*/ 39 w 191"/>
                <a:gd name="T11" fmla="*/ 149 h 174"/>
                <a:gd name="T12" fmla="*/ 24 w 191"/>
                <a:gd name="T13" fmla="*/ 133 h 174"/>
                <a:gd name="T14" fmla="*/ 13 w 191"/>
                <a:gd name="T15" fmla="*/ 116 h 174"/>
                <a:gd name="T16" fmla="*/ 6 w 191"/>
                <a:gd name="T17" fmla="*/ 101 h 174"/>
                <a:gd name="T18" fmla="*/ 2 w 191"/>
                <a:gd name="T19" fmla="*/ 90 h 174"/>
                <a:gd name="T20" fmla="*/ 0 w 191"/>
                <a:gd name="T21" fmla="*/ 81 h 174"/>
                <a:gd name="T22" fmla="*/ 0 w 191"/>
                <a:gd name="T23" fmla="*/ 70 h 174"/>
                <a:gd name="T24" fmla="*/ 0 w 191"/>
                <a:gd name="T25" fmla="*/ 56 h 174"/>
                <a:gd name="T26" fmla="*/ 4 w 191"/>
                <a:gd name="T27" fmla="*/ 39 h 174"/>
                <a:gd name="T28" fmla="*/ 8 w 191"/>
                <a:gd name="T29" fmla="*/ 21 h 174"/>
                <a:gd name="T30" fmla="*/ 17 w 191"/>
                <a:gd name="T31" fmla="*/ 5 h 174"/>
                <a:gd name="T32" fmla="*/ 29 w 191"/>
                <a:gd name="T33" fmla="*/ 4 h 174"/>
                <a:gd name="T34" fmla="*/ 41 w 191"/>
                <a:gd name="T35" fmla="*/ 15 h 174"/>
                <a:gd name="T36" fmla="*/ 54 w 191"/>
                <a:gd name="T37" fmla="*/ 24 h 174"/>
                <a:gd name="T38" fmla="*/ 63 w 191"/>
                <a:gd name="T39" fmla="*/ 32 h 174"/>
                <a:gd name="T40" fmla="*/ 74 w 191"/>
                <a:gd name="T41" fmla="*/ 41 h 174"/>
                <a:gd name="T42" fmla="*/ 87 w 191"/>
                <a:gd name="T43" fmla="*/ 49 h 174"/>
                <a:gd name="T44" fmla="*/ 98 w 191"/>
                <a:gd name="T45" fmla="*/ 59 h 174"/>
                <a:gd name="T46" fmla="*/ 110 w 191"/>
                <a:gd name="T47" fmla="*/ 68 h 174"/>
                <a:gd name="T48" fmla="*/ 123 w 191"/>
                <a:gd name="T49" fmla="*/ 80 h 174"/>
                <a:gd name="T50" fmla="*/ 135 w 191"/>
                <a:gd name="T51" fmla="*/ 90 h 174"/>
                <a:gd name="T52" fmla="*/ 147 w 191"/>
                <a:gd name="T53" fmla="*/ 101 h 174"/>
                <a:gd name="T54" fmla="*/ 159 w 191"/>
                <a:gd name="T55" fmla="*/ 110 h 174"/>
                <a:gd name="T56" fmla="*/ 172 w 191"/>
                <a:gd name="T57" fmla="*/ 123 h 174"/>
                <a:gd name="T58" fmla="*/ 184 w 191"/>
                <a:gd name="T59" fmla="*/ 133 h 174"/>
                <a:gd name="T60" fmla="*/ 181 w 191"/>
                <a:gd name="T61" fmla="*/ 145 h 174"/>
                <a:gd name="T62" fmla="*/ 164 w 191"/>
                <a:gd name="T63" fmla="*/ 158 h 174"/>
                <a:gd name="T64" fmla="*/ 148 w 191"/>
                <a:gd name="T65" fmla="*/ 166 h 174"/>
                <a:gd name="T66" fmla="*/ 136 w 191"/>
                <a:gd name="T67" fmla="*/ 169 h 174"/>
                <a:gd name="T68" fmla="*/ 127 w 191"/>
                <a:gd name="T69" fmla="*/ 172 h 174"/>
                <a:gd name="T70" fmla="*/ 116 w 191"/>
                <a:gd name="T71" fmla="*/ 174 h 174"/>
                <a:gd name="T72" fmla="*/ 110 w 191"/>
                <a:gd name="T73"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91" h="174">
                  <a:moveTo>
                    <a:pt x="110" y="174"/>
                  </a:moveTo>
                  <a:lnTo>
                    <a:pt x="104" y="174"/>
                  </a:lnTo>
                  <a:lnTo>
                    <a:pt x="99" y="174"/>
                  </a:lnTo>
                  <a:lnTo>
                    <a:pt x="93" y="172"/>
                  </a:lnTo>
                  <a:lnTo>
                    <a:pt x="88" y="170"/>
                  </a:lnTo>
                  <a:lnTo>
                    <a:pt x="82" y="169"/>
                  </a:lnTo>
                  <a:lnTo>
                    <a:pt x="78" y="167"/>
                  </a:lnTo>
                  <a:lnTo>
                    <a:pt x="71" y="166"/>
                  </a:lnTo>
                  <a:lnTo>
                    <a:pt x="67" y="164"/>
                  </a:lnTo>
                  <a:lnTo>
                    <a:pt x="57" y="159"/>
                  </a:lnTo>
                  <a:lnTo>
                    <a:pt x="47" y="155"/>
                  </a:lnTo>
                  <a:lnTo>
                    <a:pt x="39" y="149"/>
                  </a:lnTo>
                  <a:lnTo>
                    <a:pt x="32" y="142"/>
                  </a:lnTo>
                  <a:lnTo>
                    <a:pt x="24" y="133"/>
                  </a:lnTo>
                  <a:lnTo>
                    <a:pt x="19" y="125"/>
                  </a:lnTo>
                  <a:lnTo>
                    <a:pt x="13" y="116"/>
                  </a:lnTo>
                  <a:lnTo>
                    <a:pt x="8" y="108"/>
                  </a:lnTo>
                  <a:lnTo>
                    <a:pt x="6" y="101"/>
                  </a:lnTo>
                  <a:lnTo>
                    <a:pt x="4" y="97"/>
                  </a:lnTo>
                  <a:lnTo>
                    <a:pt x="2" y="90"/>
                  </a:lnTo>
                  <a:lnTo>
                    <a:pt x="2" y="85"/>
                  </a:lnTo>
                  <a:lnTo>
                    <a:pt x="0" y="81"/>
                  </a:lnTo>
                  <a:lnTo>
                    <a:pt x="0" y="74"/>
                  </a:lnTo>
                  <a:lnTo>
                    <a:pt x="0" y="70"/>
                  </a:lnTo>
                  <a:lnTo>
                    <a:pt x="0" y="65"/>
                  </a:lnTo>
                  <a:lnTo>
                    <a:pt x="0" y="56"/>
                  </a:lnTo>
                  <a:lnTo>
                    <a:pt x="2" y="47"/>
                  </a:lnTo>
                  <a:lnTo>
                    <a:pt x="4" y="39"/>
                  </a:lnTo>
                  <a:lnTo>
                    <a:pt x="6" y="31"/>
                  </a:lnTo>
                  <a:lnTo>
                    <a:pt x="8" y="21"/>
                  </a:lnTo>
                  <a:lnTo>
                    <a:pt x="13" y="13"/>
                  </a:lnTo>
                  <a:lnTo>
                    <a:pt x="17" y="5"/>
                  </a:lnTo>
                  <a:lnTo>
                    <a:pt x="24" y="0"/>
                  </a:lnTo>
                  <a:lnTo>
                    <a:pt x="29" y="4"/>
                  </a:lnTo>
                  <a:lnTo>
                    <a:pt x="33" y="8"/>
                  </a:lnTo>
                  <a:lnTo>
                    <a:pt x="41" y="15"/>
                  </a:lnTo>
                  <a:lnTo>
                    <a:pt x="49" y="21"/>
                  </a:lnTo>
                  <a:lnTo>
                    <a:pt x="54" y="24"/>
                  </a:lnTo>
                  <a:lnTo>
                    <a:pt x="58" y="28"/>
                  </a:lnTo>
                  <a:lnTo>
                    <a:pt x="63" y="32"/>
                  </a:lnTo>
                  <a:lnTo>
                    <a:pt x="70" y="37"/>
                  </a:lnTo>
                  <a:lnTo>
                    <a:pt x="74" y="41"/>
                  </a:lnTo>
                  <a:lnTo>
                    <a:pt x="81" y="47"/>
                  </a:lnTo>
                  <a:lnTo>
                    <a:pt x="87" y="49"/>
                  </a:lnTo>
                  <a:lnTo>
                    <a:pt x="93" y="56"/>
                  </a:lnTo>
                  <a:lnTo>
                    <a:pt x="98" y="59"/>
                  </a:lnTo>
                  <a:lnTo>
                    <a:pt x="104" y="64"/>
                  </a:lnTo>
                  <a:lnTo>
                    <a:pt x="110" y="68"/>
                  </a:lnTo>
                  <a:lnTo>
                    <a:pt x="116" y="74"/>
                  </a:lnTo>
                  <a:lnTo>
                    <a:pt x="123" y="80"/>
                  </a:lnTo>
                  <a:lnTo>
                    <a:pt x="130" y="85"/>
                  </a:lnTo>
                  <a:lnTo>
                    <a:pt x="135" y="90"/>
                  </a:lnTo>
                  <a:lnTo>
                    <a:pt x="142" y="97"/>
                  </a:lnTo>
                  <a:lnTo>
                    <a:pt x="147" y="101"/>
                  </a:lnTo>
                  <a:lnTo>
                    <a:pt x="152" y="106"/>
                  </a:lnTo>
                  <a:lnTo>
                    <a:pt x="159" y="110"/>
                  </a:lnTo>
                  <a:lnTo>
                    <a:pt x="165" y="117"/>
                  </a:lnTo>
                  <a:lnTo>
                    <a:pt x="172" y="123"/>
                  </a:lnTo>
                  <a:lnTo>
                    <a:pt x="177" y="128"/>
                  </a:lnTo>
                  <a:lnTo>
                    <a:pt x="184" y="133"/>
                  </a:lnTo>
                  <a:lnTo>
                    <a:pt x="191" y="139"/>
                  </a:lnTo>
                  <a:lnTo>
                    <a:pt x="181" y="145"/>
                  </a:lnTo>
                  <a:lnTo>
                    <a:pt x="173" y="153"/>
                  </a:lnTo>
                  <a:lnTo>
                    <a:pt x="164" y="158"/>
                  </a:lnTo>
                  <a:lnTo>
                    <a:pt x="155" y="164"/>
                  </a:lnTo>
                  <a:lnTo>
                    <a:pt x="148" y="166"/>
                  </a:lnTo>
                  <a:lnTo>
                    <a:pt x="143" y="167"/>
                  </a:lnTo>
                  <a:lnTo>
                    <a:pt x="136" y="169"/>
                  </a:lnTo>
                  <a:lnTo>
                    <a:pt x="132" y="170"/>
                  </a:lnTo>
                  <a:lnTo>
                    <a:pt x="127" y="172"/>
                  </a:lnTo>
                  <a:lnTo>
                    <a:pt x="123" y="174"/>
                  </a:lnTo>
                  <a:lnTo>
                    <a:pt x="116" y="174"/>
                  </a:lnTo>
                  <a:lnTo>
                    <a:pt x="110" y="174"/>
                  </a:lnTo>
                  <a:lnTo>
                    <a:pt x="110" y="174"/>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grpSp>
      <p:grpSp>
        <p:nvGrpSpPr>
          <p:cNvPr id="65" name="Group 64"/>
          <p:cNvGrpSpPr/>
          <p:nvPr/>
        </p:nvGrpSpPr>
        <p:grpSpPr>
          <a:xfrm>
            <a:off x="7376481" y="4826234"/>
            <a:ext cx="1260918" cy="1328175"/>
            <a:chOff x="5326371" y="1007017"/>
            <a:chExt cx="1630908" cy="1562669"/>
          </a:xfrm>
        </p:grpSpPr>
        <p:sp>
          <p:nvSpPr>
            <p:cNvPr id="66" name="Rounded Rectangle 65"/>
            <p:cNvSpPr/>
            <p:nvPr/>
          </p:nvSpPr>
          <p:spPr bwMode="auto">
            <a:xfrm>
              <a:off x="5326371" y="1007017"/>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67" name="Rectangle 66"/>
            <p:cNvSpPr/>
            <p:nvPr/>
          </p:nvSpPr>
          <p:spPr bwMode="auto">
            <a:xfrm>
              <a:off x="5504061" y="1178758"/>
              <a:ext cx="45719" cy="1008112"/>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8" name="Rectangle 67"/>
            <p:cNvSpPr/>
            <p:nvPr/>
          </p:nvSpPr>
          <p:spPr bwMode="auto">
            <a:xfrm rot="5400000">
              <a:off x="5641024" y="1308408"/>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9" name="Rectangle 68"/>
            <p:cNvSpPr/>
            <p:nvPr/>
          </p:nvSpPr>
          <p:spPr bwMode="auto">
            <a:xfrm rot="5400000">
              <a:off x="5643296" y="1808832"/>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0" name="Rectangle 69"/>
            <p:cNvSpPr/>
            <p:nvPr/>
          </p:nvSpPr>
          <p:spPr bwMode="auto">
            <a:xfrm rot="5400000">
              <a:off x="5645568" y="201582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1" name="Rectangle 70"/>
            <p:cNvSpPr/>
            <p:nvPr/>
          </p:nvSpPr>
          <p:spPr bwMode="auto">
            <a:xfrm>
              <a:off x="5663285" y="1433186"/>
              <a:ext cx="45719" cy="360164"/>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2" name="Rectangle 71"/>
            <p:cNvSpPr/>
            <p:nvPr/>
          </p:nvSpPr>
          <p:spPr bwMode="auto">
            <a:xfrm rot="5400000">
              <a:off x="5795696" y="1463080"/>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3" name="Rectangle 72"/>
            <p:cNvSpPr/>
            <p:nvPr/>
          </p:nvSpPr>
          <p:spPr bwMode="auto">
            <a:xfrm rot="5400000">
              <a:off x="5804792" y="162230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4" name="Rectangle 73"/>
            <p:cNvSpPr/>
            <p:nvPr/>
          </p:nvSpPr>
          <p:spPr bwMode="auto">
            <a:xfrm>
              <a:off x="5665557" y="2161484"/>
              <a:ext cx="45719" cy="18688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5" name="Rectangle 74"/>
            <p:cNvSpPr/>
            <p:nvPr/>
          </p:nvSpPr>
          <p:spPr bwMode="auto">
            <a:xfrm rot="5400000">
              <a:off x="5807064" y="218414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6" name="Rectangle 75"/>
            <p:cNvSpPr/>
            <p:nvPr/>
          </p:nvSpPr>
          <p:spPr bwMode="auto">
            <a:xfrm>
              <a:off x="5840434" y="1378927"/>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7" name="Rectangle 76"/>
            <p:cNvSpPr/>
            <p:nvPr/>
          </p:nvSpPr>
          <p:spPr bwMode="auto">
            <a:xfrm>
              <a:off x="5965538" y="1538151"/>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8" name="Rectangle 77"/>
            <p:cNvSpPr/>
            <p:nvPr/>
          </p:nvSpPr>
          <p:spPr bwMode="auto">
            <a:xfrm>
              <a:off x="5974634" y="1697375"/>
              <a:ext cx="777928"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9" name="Rectangle 78"/>
            <p:cNvSpPr/>
            <p:nvPr/>
          </p:nvSpPr>
          <p:spPr bwMode="auto">
            <a:xfrm>
              <a:off x="5840426" y="1877071"/>
              <a:ext cx="591414"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80" name="Rectangle 79"/>
            <p:cNvSpPr/>
            <p:nvPr/>
          </p:nvSpPr>
          <p:spPr bwMode="auto">
            <a:xfrm>
              <a:off x="5829050" y="2090887"/>
              <a:ext cx="707420"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a:solidFill>
                  <a:srgbClr val="172982"/>
                </a:solidFill>
                <a:latin typeface="Arial" pitchFamily="-60" charset="0"/>
              </a:endParaRPr>
            </a:p>
          </p:txBody>
        </p:sp>
        <p:sp>
          <p:nvSpPr>
            <p:cNvPr id="81" name="Rectangle 80"/>
            <p:cNvSpPr/>
            <p:nvPr/>
          </p:nvSpPr>
          <p:spPr bwMode="auto">
            <a:xfrm>
              <a:off x="5988274" y="2256935"/>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a:solidFill>
                  <a:srgbClr val="172982"/>
                </a:solidFill>
                <a:latin typeface="Arial" pitchFamily="-60" charset="0"/>
              </a:endParaRPr>
            </a:p>
          </p:txBody>
        </p:sp>
      </p:grpSp>
      <p:grpSp>
        <p:nvGrpSpPr>
          <p:cNvPr id="82" name="Group 81"/>
          <p:cNvGrpSpPr/>
          <p:nvPr/>
        </p:nvGrpSpPr>
        <p:grpSpPr>
          <a:xfrm rot="21360417" flipV="1">
            <a:off x="7369609" y="1899727"/>
            <a:ext cx="1382848" cy="3805021"/>
            <a:chOff x="6729414" y="1169740"/>
            <a:chExt cx="1960386" cy="4670489"/>
          </a:xfrm>
        </p:grpSpPr>
        <p:pic>
          <p:nvPicPr>
            <p:cNvPr id="83" name="Picture 8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729414" y="1169740"/>
              <a:ext cx="1513673" cy="1622500"/>
            </a:xfrm>
            <a:prstGeom prst="rect">
              <a:avLst/>
            </a:prstGeom>
          </p:spPr>
        </p:pic>
        <p:pic>
          <p:nvPicPr>
            <p:cNvPr id="84" name="Picture 8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987561" y="2126443"/>
              <a:ext cx="1513673" cy="1622500"/>
            </a:xfrm>
            <a:prstGeom prst="rect">
              <a:avLst/>
            </a:prstGeom>
          </p:spPr>
        </p:pic>
        <p:pic>
          <p:nvPicPr>
            <p:cNvPr id="85" name="Picture 8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934130" y="3249460"/>
              <a:ext cx="1513673" cy="1622500"/>
            </a:xfrm>
            <a:prstGeom prst="rect">
              <a:avLst/>
            </a:prstGeom>
          </p:spPr>
        </p:pic>
        <p:pic>
          <p:nvPicPr>
            <p:cNvPr id="86" name="Picture 8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176127" y="4217729"/>
              <a:ext cx="1513673" cy="1622500"/>
            </a:xfrm>
            <a:prstGeom prst="rect">
              <a:avLst/>
            </a:prstGeom>
          </p:spPr>
        </p:pic>
      </p:grpSp>
      <p:sp>
        <p:nvSpPr>
          <p:cNvPr id="91" name="Rounded Rectangle 90"/>
          <p:cNvSpPr/>
          <p:nvPr/>
        </p:nvSpPr>
        <p:spPr bwMode="auto">
          <a:xfrm>
            <a:off x="2766954" y="2424905"/>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Their own processes</a:t>
            </a:r>
          </a:p>
        </p:txBody>
      </p:sp>
      <p:sp>
        <p:nvSpPr>
          <p:cNvPr id="92" name="Rounded Rectangle 91"/>
          <p:cNvSpPr/>
          <p:nvPr/>
        </p:nvSpPr>
        <p:spPr bwMode="auto">
          <a:xfrm>
            <a:off x="2766642" y="3843425"/>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Different IT systems</a:t>
            </a:r>
          </a:p>
        </p:txBody>
      </p:sp>
      <p:sp>
        <p:nvSpPr>
          <p:cNvPr id="90" name="Rounded Rectangle 89"/>
          <p:cNvSpPr/>
          <p:nvPr/>
        </p:nvSpPr>
        <p:spPr bwMode="auto">
          <a:xfrm>
            <a:off x="2743202" y="1203337"/>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Different Objectives</a:t>
            </a:r>
          </a:p>
        </p:txBody>
      </p:sp>
      <p:pic>
        <p:nvPicPr>
          <p:cNvPr id="63" name="Picture 6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flipH="1">
            <a:off x="7555709" y="3351831"/>
            <a:ext cx="1303675" cy="1303675"/>
          </a:xfrm>
          <a:prstGeom prst="rect">
            <a:avLst/>
          </a:prstGeom>
        </p:spPr>
      </p:pic>
      <p:sp>
        <p:nvSpPr>
          <p:cNvPr id="87" name="Rounded Rectangle 86"/>
          <p:cNvSpPr/>
          <p:nvPr/>
        </p:nvSpPr>
        <p:spPr bwMode="auto">
          <a:xfrm>
            <a:off x="2743202" y="1189269"/>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Aligned Objectives</a:t>
            </a:r>
          </a:p>
        </p:txBody>
      </p:sp>
      <p:pic>
        <p:nvPicPr>
          <p:cNvPr id="3074" name="Picture 2" descr="C:\Users\nsw\Pictures\All icons\users1.pn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912215" y="3360052"/>
            <a:ext cx="1095151" cy="1095151"/>
          </a:xfrm>
          <a:prstGeom prst="rect">
            <a:avLst/>
          </a:prstGeom>
          <a:noFill/>
          <a:extLst>
            <a:ext uri="{909E8E84-426E-40DD-AFC4-6F175D3DCCD1}">
              <a14:hiddenFill xmlns:a14="http://schemas.microsoft.com/office/drawing/2010/main">
                <a:solidFill>
                  <a:srgbClr val="FFFFFF"/>
                </a:solidFill>
              </a14:hiddenFill>
            </a:ext>
          </a:extLst>
        </p:spPr>
      </p:pic>
      <p:sp>
        <p:nvSpPr>
          <p:cNvPr id="94" name="Rounded Rectangle 93"/>
          <p:cNvSpPr/>
          <p:nvPr/>
        </p:nvSpPr>
        <p:spPr bwMode="auto">
          <a:xfrm>
            <a:off x="2774346" y="5089113"/>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Independent content</a:t>
            </a:r>
          </a:p>
        </p:txBody>
      </p:sp>
      <p:sp>
        <p:nvSpPr>
          <p:cNvPr id="93" name="Rounded Rectangle 92"/>
          <p:cNvSpPr/>
          <p:nvPr/>
        </p:nvSpPr>
        <p:spPr bwMode="auto">
          <a:xfrm>
            <a:off x="2778362" y="5093129"/>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Overlapping content</a:t>
            </a:r>
          </a:p>
        </p:txBody>
      </p:sp>
    </p:spTree>
    <p:extLst>
      <p:ext uri="{BB962C8B-B14F-4D97-AF65-F5344CB8AC3E}">
        <p14:creationId xmlns:p14="http://schemas.microsoft.com/office/powerpoint/2010/main" val="1579271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7"/>
                                        </p:tgtEl>
                                        <p:attrNameLst>
                                          <p:attrName>style.visibility</p:attrName>
                                        </p:attrNameLst>
                                      </p:cBhvr>
                                      <p:to>
                                        <p:strVal val="visible"/>
                                      </p:to>
                                    </p:set>
                                    <p:animEffect transition="in" filter="fade">
                                      <p:cBhvr>
                                        <p:cTn id="7" dur="500"/>
                                        <p:tgtEl>
                                          <p:spTgt spid="8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3"/>
                                        </p:tgtEl>
                                        <p:attrNameLst>
                                          <p:attrName>style.visibility</p:attrName>
                                        </p:attrNameLst>
                                      </p:cBhvr>
                                      <p:to>
                                        <p:strVal val="visible"/>
                                      </p:to>
                                    </p:set>
                                    <p:animEffect transition="in" filter="fade">
                                      <p:cBhvr>
                                        <p:cTn id="12"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9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a:t>
            </a:r>
            <a:r>
              <a:rPr lang="en-GB" dirty="0" smtClean="0"/>
              <a:t>orking together – use one system</a:t>
            </a:r>
            <a:endParaRPr lang="en-GB" dirty="0"/>
          </a:p>
        </p:txBody>
      </p:sp>
      <p:pic>
        <p:nvPicPr>
          <p:cNvPr id="1027" name="Picture 3" descr="C:\Users\nsw\AppData\Local\Microsoft\Windows\Temporary Internet Files\Content.IE5\41ZRXAEW\MP900443955[1].jpg"/>
          <p:cNvPicPr>
            <a:picLocks noChangeAspect="1" noChangeArrowheads="1"/>
          </p:cNvPicPr>
          <p:nvPr/>
        </p:nvPicPr>
        <p:blipFill rotWithShape="1">
          <a:blip r:embed="rId3">
            <a:extLst>
              <a:ext uri="{28A0092B-C50C-407E-A947-70E740481C1C}">
                <a14:useLocalDpi xmlns:a14="http://schemas.microsoft.com/office/drawing/2010/main" val="0"/>
              </a:ext>
            </a:extLst>
          </a:blip>
          <a:srcRect r="15760"/>
          <a:stretch/>
        </p:blipFill>
        <p:spPr bwMode="auto">
          <a:xfrm>
            <a:off x="4572000" y="908720"/>
            <a:ext cx="4030579" cy="3180357"/>
          </a:xfrm>
          <a:prstGeom prst="rect">
            <a:avLst/>
          </a:prstGeom>
          <a:noFill/>
          <a:effectLst>
            <a:reflection blurRad="6350" stA="50000" endA="300" endPos="55500" dist="50800" dir="5400000" sy="-100000" algn="bl" rotWithShape="0"/>
            <a:softEdge rad="63500"/>
          </a:effectLst>
          <a:extLst>
            <a:ext uri="{909E8E84-426E-40DD-AFC4-6F175D3DCCD1}">
              <a14:hiddenFill xmlns:a14="http://schemas.microsoft.com/office/drawing/2010/main">
                <a:solidFill>
                  <a:srgbClr val="FFFFFF"/>
                </a:solidFill>
              </a14:hiddenFill>
            </a:ext>
          </a:extLst>
        </p:spPr>
      </p:pic>
      <p:pic>
        <p:nvPicPr>
          <p:cNvPr id="1029" name="Picture 5" descr="C:\Users\nsw\AppData\Local\Microsoft\Windows\Temporary Internet Files\Content.IE5\N62NKWIZ\MP900444110[1].jpg"/>
          <p:cNvPicPr>
            <a:picLocks noChangeAspect="1" noChangeArrowheads="1"/>
          </p:cNvPicPr>
          <p:nvPr/>
        </p:nvPicPr>
        <p:blipFill rotWithShape="1">
          <a:blip r:embed="rId4">
            <a:extLst>
              <a:ext uri="{28A0092B-C50C-407E-A947-70E740481C1C}">
                <a14:useLocalDpi xmlns:a14="http://schemas.microsoft.com/office/drawing/2010/main" val="0"/>
              </a:ext>
            </a:extLst>
          </a:blip>
          <a:srcRect l="13754"/>
          <a:stretch/>
        </p:blipFill>
        <p:spPr bwMode="auto">
          <a:xfrm>
            <a:off x="433314" y="908720"/>
            <a:ext cx="4138686" cy="3180357"/>
          </a:xfrm>
          <a:prstGeom prst="rect">
            <a:avLst/>
          </a:prstGeom>
          <a:noFill/>
          <a:effectLst>
            <a:reflection blurRad="6350" stA="50000" endA="300" endPos="55500" dist="50800" dir="5400000" sy="-100000" algn="bl" rotWithShape="0"/>
            <a:softEdge rad="63500"/>
          </a:effectLst>
          <a:extLst>
            <a:ext uri="{909E8E84-426E-40DD-AFC4-6F175D3DCCD1}">
              <a14:hiddenFill xmlns:a14="http://schemas.microsoft.com/office/drawing/2010/main">
                <a:solidFill>
                  <a:srgbClr val="FFFFFF"/>
                </a:solidFill>
              </a14:hiddenFill>
            </a:ext>
          </a:extLst>
        </p:spPr>
      </p:pic>
      <p:grpSp>
        <p:nvGrpSpPr>
          <p:cNvPr id="7" name="Group 6"/>
          <p:cNvGrpSpPr/>
          <p:nvPr/>
        </p:nvGrpSpPr>
        <p:grpSpPr>
          <a:xfrm>
            <a:off x="403857" y="4849856"/>
            <a:ext cx="1269628" cy="1304554"/>
            <a:chOff x="1009934" y="736979"/>
            <a:chExt cx="1630908" cy="1562669"/>
          </a:xfrm>
        </p:grpSpPr>
        <p:sp>
          <p:nvSpPr>
            <p:cNvPr id="16" name="Rounded Rectangle 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7" name="Group 16"/>
            <p:cNvGrpSpPr/>
            <p:nvPr/>
          </p:nvGrpSpPr>
          <p:grpSpPr>
            <a:xfrm>
              <a:off x="1187624" y="908720"/>
              <a:ext cx="473277" cy="1175660"/>
              <a:chOff x="1187624" y="908720"/>
              <a:chExt cx="473277" cy="1175660"/>
            </a:xfrm>
          </p:grpSpPr>
          <p:sp>
            <p:nvSpPr>
              <p:cNvPr id="26" name="Rectangle 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7" name="Rectangle 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8" name="Rectangle 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9" name="Rectangle 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0" name="Rectangle 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1" name="Rectangle 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2" name="Rectangle 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3" name="Rectangle 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4" name="Rectangle 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5" name="Rectangle 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8" name="Group 17"/>
            <p:cNvGrpSpPr/>
            <p:nvPr/>
          </p:nvGrpSpPr>
          <p:grpSpPr>
            <a:xfrm>
              <a:off x="1512613" y="970169"/>
              <a:ext cx="923512" cy="1164252"/>
              <a:chOff x="1512613" y="970169"/>
              <a:chExt cx="923512" cy="1164252"/>
            </a:xfrm>
          </p:grpSpPr>
          <p:sp>
            <p:nvSpPr>
              <p:cNvPr id="19" name="Rectangle 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0" name="Rectangle 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1" name="Rectangle 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2" name="Rectangle 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3" name="Rectangle 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4" name="Rectangle 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5" name="Rectangle 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grpSp>
        <p:nvGrpSpPr>
          <p:cNvPr id="8" name="Group 7"/>
          <p:cNvGrpSpPr/>
          <p:nvPr/>
        </p:nvGrpSpPr>
        <p:grpSpPr>
          <a:xfrm>
            <a:off x="577776" y="2113494"/>
            <a:ext cx="1220266" cy="3351071"/>
            <a:chOff x="6131814" y="-371597"/>
            <a:chExt cx="1886083" cy="4339731"/>
          </a:xfrm>
        </p:grpSpPr>
        <p:grpSp>
          <p:nvGrpSpPr>
            <p:cNvPr id="12" name="Group 11"/>
            <p:cNvGrpSpPr/>
            <p:nvPr/>
          </p:nvGrpSpPr>
          <p:grpSpPr>
            <a:xfrm rot="20283292">
              <a:off x="6131814" y="-371597"/>
              <a:ext cx="1815250" cy="2919083"/>
              <a:chOff x="6450863" y="2329284"/>
              <a:chExt cx="1815250" cy="2919083"/>
            </a:xfrm>
          </p:grpSpPr>
          <p:pic>
            <p:nvPicPr>
              <p:cNvPr id="14"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50863" y="3621180"/>
                <a:ext cx="1627187" cy="162718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8926" y="2329284"/>
                <a:ext cx="1627187" cy="1627187"/>
              </a:xfrm>
              <a:prstGeom prst="rect">
                <a:avLst/>
              </a:prstGeom>
              <a:noFill/>
              <a:extLst>
                <a:ext uri="{909E8E84-426E-40DD-AFC4-6F175D3DCCD1}">
                  <a14:hiddenFill xmlns:a14="http://schemas.microsoft.com/office/drawing/2010/main">
                    <a:solidFill>
                      <a:srgbClr val="FFFFFF"/>
                    </a:solidFill>
                  </a14:hiddenFill>
                </a:ext>
              </a:extLst>
            </p:spPr>
          </p:pic>
        </p:grpSp>
        <p:pic>
          <p:nvPicPr>
            <p:cNvPr id="13"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283292">
              <a:off x="6390711" y="2340947"/>
              <a:ext cx="1627186" cy="1627187"/>
            </a:xfrm>
            <a:prstGeom prst="rect">
              <a:avLst/>
            </a:prstGeom>
            <a:noFill/>
            <a:extLst>
              <a:ext uri="{909E8E84-426E-40DD-AFC4-6F175D3DCCD1}">
                <a14:hiddenFill xmlns:a14="http://schemas.microsoft.com/office/drawing/2010/main">
                  <a:solidFill>
                    <a:srgbClr val="FFFFFF"/>
                  </a:solidFill>
                </a14:hiddenFill>
              </a:ext>
            </a:extLst>
          </p:spPr>
        </p:pic>
      </p:grpSp>
      <p:pic>
        <p:nvPicPr>
          <p:cNvPr id="9" name="Picture 35" descr="C:\Users\nsw\Pictures\All icons\businessmen.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9343" y="3480372"/>
            <a:ext cx="1046594" cy="104659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C:\Users\nsw\AppData\Local\Microsoft\Windows\Temporary Internet Files\Content.IE5\HO1UL1D0\MC900336175[1].wm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9904" y="1006884"/>
            <a:ext cx="1064207" cy="96701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C:\Users\nsw\Pictures\All icons\clients.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3196" y="3463270"/>
            <a:ext cx="1277936" cy="1277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6" name="Group 35"/>
          <p:cNvGrpSpPr/>
          <p:nvPr/>
        </p:nvGrpSpPr>
        <p:grpSpPr>
          <a:xfrm>
            <a:off x="7385221" y="1006884"/>
            <a:ext cx="1063625" cy="966788"/>
            <a:chOff x="5668963" y="2780928"/>
            <a:chExt cx="1063625" cy="966788"/>
          </a:xfrm>
        </p:grpSpPr>
        <p:sp>
          <p:nvSpPr>
            <p:cNvPr id="37" name="AutoShape 8"/>
            <p:cNvSpPr>
              <a:spLocks noChangeAspect="1" noChangeArrowheads="1" noTextEdit="1"/>
            </p:cNvSpPr>
            <p:nvPr/>
          </p:nvSpPr>
          <p:spPr bwMode="auto">
            <a:xfrm>
              <a:off x="5668963" y="2780928"/>
              <a:ext cx="1063625" cy="96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38" name="Freeform 10"/>
            <p:cNvSpPr>
              <a:spLocks/>
            </p:cNvSpPr>
            <p:nvPr/>
          </p:nvSpPr>
          <p:spPr bwMode="auto">
            <a:xfrm>
              <a:off x="5670551" y="2780928"/>
              <a:ext cx="968375" cy="965200"/>
            </a:xfrm>
            <a:custGeom>
              <a:avLst/>
              <a:gdLst>
                <a:gd name="T0" fmla="*/ 2441 w 2442"/>
                <a:gd name="T1" fmla="*/ 967 h 2434"/>
                <a:gd name="T2" fmla="*/ 2421 w 2442"/>
                <a:gd name="T3" fmla="*/ 888 h 2434"/>
                <a:gd name="T4" fmla="*/ 2396 w 2442"/>
                <a:gd name="T5" fmla="*/ 814 h 2434"/>
                <a:gd name="T6" fmla="*/ 2365 w 2442"/>
                <a:gd name="T7" fmla="*/ 740 h 2434"/>
                <a:gd name="T8" fmla="*/ 2331 w 2442"/>
                <a:gd name="T9" fmla="*/ 670 h 2434"/>
                <a:gd name="T10" fmla="*/ 2292 w 2442"/>
                <a:gd name="T11" fmla="*/ 602 h 2434"/>
                <a:gd name="T12" fmla="*/ 2250 w 2442"/>
                <a:gd name="T13" fmla="*/ 537 h 2434"/>
                <a:gd name="T14" fmla="*/ 2201 w 2442"/>
                <a:gd name="T15" fmla="*/ 475 h 2434"/>
                <a:gd name="T16" fmla="*/ 2151 w 2442"/>
                <a:gd name="T17" fmla="*/ 416 h 2434"/>
                <a:gd name="T18" fmla="*/ 2096 w 2442"/>
                <a:gd name="T19" fmla="*/ 360 h 2434"/>
                <a:gd name="T20" fmla="*/ 2038 w 2442"/>
                <a:gd name="T21" fmla="*/ 308 h 2434"/>
                <a:gd name="T22" fmla="*/ 1977 w 2442"/>
                <a:gd name="T23" fmla="*/ 260 h 2434"/>
                <a:gd name="T24" fmla="*/ 1910 w 2442"/>
                <a:gd name="T25" fmla="*/ 214 h 2434"/>
                <a:gd name="T26" fmla="*/ 1843 w 2442"/>
                <a:gd name="T27" fmla="*/ 171 h 2434"/>
                <a:gd name="T28" fmla="*/ 1772 w 2442"/>
                <a:gd name="T29" fmla="*/ 131 h 2434"/>
                <a:gd name="T30" fmla="*/ 1698 w 2442"/>
                <a:gd name="T31" fmla="*/ 99 h 2434"/>
                <a:gd name="T32" fmla="*/ 1624 w 2442"/>
                <a:gd name="T33" fmla="*/ 73 h 2434"/>
                <a:gd name="T34" fmla="*/ 1546 w 2442"/>
                <a:gd name="T35" fmla="*/ 48 h 2434"/>
                <a:gd name="T36" fmla="*/ 1468 w 2442"/>
                <a:gd name="T37" fmla="*/ 27 h 2434"/>
                <a:gd name="T38" fmla="*/ 1387 w 2442"/>
                <a:gd name="T39" fmla="*/ 12 h 2434"/>
                <a:gd name="T40" fmla="*/ 1306 w 2442"/>
                <a:gd name="T41" fmla="*/ 5 h 2434"/>
                <a:gd name="T42" fmla="*/ 1222 w 2442"/>
                <a:gd name="T43" fmla="*/ 0 h 2434"/>
                <a:gd name="T44" fmla="*/ 1129 w 2442"/>
                <a:gd name="T45" fmla="*/ 0 h 2434"/>
                <a:gd name="T46" fmla="*/ 1035 w 2442"/>
                <a:gd name="T47" fmla="*/ 7 h 2434"/>
                <a:gd name="T48" fmla="*/ 945 w 2442"/>
                <a:gd name="T49" fmla="*/ 20 h 2434"/>
                <a:gd name="T50" fmla="*/ 856 w 2442"/>
                <a:gd name="T51" fmla="*/ 36 h 2434"/>
                <a:gd name="T52" fmla="*/ 770 w 2442"/>
                <a:gd name="T53" fmla="*/ 61 h 2434"/>
                <a:gd name="T54" fmla="*/ 688 w 2442"/>
                <a:gd name="T55" fmla="*/ 91 h 2434"/>
                <a:gd name="T56" fmla="*/ 608 w 2442"/>
                <a:gd name="T57" fmla="*/ 126 h 2434"/>
                <a:gd name="T58" fmla="*/ 534 w 2442"/>
                <a:gd name="T59" fmla="*/ 165 h 2434"/>
                <a:gd name="T60" fmla="*/ 462 w 2442"/>
                <a:gd name="T61" fmla="*/ 211 h 2434"/>
                <a:gd name="T62" fmla="*/ 395 w 2442"/>
                <a:gd name="T63" fmla="*/ 261 h 2434"/>
                <a:gd name="T64" fmla="*/ 334 w 2442"/>
                <a:gd name="T65" fmla="*/ 319 h 2434"/>
                <a:gd name="T66" fmla="*/ 273 w 2442"/>
                <a:gd name="T67" fmla="*/ 379 h 2434"/>
                <a:gd name="T68" fmla="*/ 221 w 2442"/>
                <a:gd name="T69" fmla="*/ 444 h 2434"/>
                <a:gd name="T70" fmla="*/ 173 w 2442"/>
                <a:gd name="T71" fmla="*/ 516 h 2434"/>
                <a:gd name="T72" fmla="*/ 131 w 2442"/>
                <a:gd name="T73" fmla="*/ 591 h 2434"/>
                <a:gd name="T74" fmla="*/ 93 w 2442"/>
                <a:gd name="T75" fmla="*/ 672 h 2434"/>
                <a:gd name="T76" fmla="*/ 62 w 2442"/>
                <a:gd name="T77" fmla="*/ 756 h 2434"/>
                <a:gd name="T78" fmla="*/ 37 w 2442"/>
                <a:gd name="T79" fmla="*/ 846 h 2434"/>
                <a:gd name="T80" fmla="*/ 17 w 2442"/>
                <a:gd name="T81" fmla="*/ 940 h 2434"/>
                <a:gd name="T82" fmla="*/ 5 w 2442"/>
                <a:gd name="T83" fmla="*/ 1037 h 2434"/>
                <a:gd name="T84" fmla="*/ 0 w 2442"/>
                <a:gd name="T85" fmla="*/ 1139 h 2434"/>
                <a:gd name="T86" fmla="*/ 1265 w 2442"/>
                <a:gd name="T87" fmla="*/ 243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2" h="2434">
                  <a:moveTo>
                    <a:pt x="1265" y="2434"/>
                  </a:moveTo>
                  <a:lnTo>
                    <a:pt x="2442" y="2346"/>
                  </a:lnTo>
                  <a:lnTo>
                    <a:pt x="2441" y="967"/>
                  </a:lnTo>
                  <a:lnTo>
                    <a:pt x="2433" y="940"/>
                  </a:lnTo>
                  <a:lnTo>
                    <a:pt x="2428" y="915"/>
                  </a:lnTo>
                  <a:lnTo>
                    <a:pt x="2421" y="888"/>
                  </a:lnTo>
                  <a:lnTo>
                    <a:pt x="2413" y="863"/>
                  </a:lnTo>
                  <a:lnTo>
                    <a:pt x="2405" y="839"/>
                  </a:lnTo>
                  <a:lnTo>
                    <a:pt x="2396" y="814"/>
                  </a:lnTo>
                  <a:lnTo>
                    <a:pt x="2387" y="789"/>
                  </a:lnTo>
                  <a:lnTo>
                    <a:pt x="2377" y="765"/>
                  </a:lnTo>
                  <a:lnTo>
                    <a:pt x="2365" y="740"/>
                  </a:lnTo>
                  <a:lnTo>
                    <a:pt x="2355" y="716"/>
                  </a:lnTo>
                  <a:lnTo>
                    <a:pt x="2344" y="693"/>
                  </a:lnTo>
                  <a:lnTo>
                    <a:pt x="2331" y="670"/>
                  </a:lnTo>
                  <a:lnTo>
                    <a:pt x="2319" y="647"/>
                  </a:lnTo>
                  <a:lnTo>
                    <a:pt x="2306" y="623"/>
                  </a:lnTo>
                  <a:lnTo>
                    <a:pt x="2292" y="602"/>
                  </a:lnTo>
                  <a:lnTo>
                    <a:pt x="2279" y="582"/>
                  </a:lnTo>
                  <a:lnTo>
                    <a:pt x="2263" y="560"/>
                  </a:lnTo>
                  <a:lnTo>
                    <a:pt x="2250" y="537"/>
                  </a:lnTo>
                  <a:lnTo>
                    <a:pt x="2234" y="516"/>
                  </a:lnTo>
                  <a:lnTo>
                    <a:pt x="2220" y="496"/>
                  </a:lnTo>
                  <a:lnTo>
                    <a:pt x="2201" y="475"/>
                  </a:lnTo>
                  <a:lnTo>
                    <a:pt x="2185" y="455"/>
                  </a:lnTo>
                  <a:lnTo>
                    <a:pt x="2168" y="435"/>
                  </a:lnTo>
                  <a:lnTo>
                    <a:pt x="2151" y="416"/>
                  </a:lnTo>
                  <a:lnTo>
                    <a:pt x="2133" y="398"/>
                  </a:lnTo>
                  <a:lnTo>
                    <a:pt x="2115" y="377"/>
                  </a:lnTo>
                  <a:lnTo>
                    <a:pt x="2096" y="360"/>
                  </a:lnTo>
                  <a:lnTo>
                    <a:pt x="2076" y="342"/>
                  </a:lnTo>
                  <a:lnTo>
                    <a:pt x="2056" y="325"/>
                  </a:lnTo>
                  <a:lnTo>
                    <a:pt x="2038" y="308"/>
                  </a:lnTo>
                  <a:lnTo>
                    <a:pt x="2017" y="291"/>
                  </a:lnTo>
                  <a:lnTo>
                    <a:pt x="1998" y="275"/>
                  </a:lnTo>
                  <a:lnTo>
                    <a:pt x="1977" y="260"/>
                  </a:lnTo>
                  <a:lnTo>
                    <a:pt x="1954" y="243"/>
                  </a:lnTo>
                  <a:lnTo>
                    <a:pt x="1932" y="227"/>
                  </a:lnTo>
                  <a:lnTo>
                    <a:pt x="1910" y="214"/>
                  </a:lnTo>
                  <a:lnTo>
                    <a:pt x="1888" y="198"/>
                  </a:lnTo>
                  <a:lnTo>
                    <a:pt x="1865" y="186"/>
                  </a:lnTo>
                  <a:lnTo>
                    <a:pt x="1843" y="171"/>
                  </a:lnTo>
                  <a:lnTo>
                    <a:pt x="1819" y="159"/>
                  </a:lnTo>
                  <a:lnTo>
                    <a:pt x="1795" y="145"/>
                  </a:lnTo>
                  <a:lnTo>
                    <a:pt x="1772" y="131"/>
                  </a:lnTo>
                  <a:lnTo>
                    <a:pt x="1747" y="121"/>
                  </a:lnTo>
                  <a:lnTo>
                    <a:pt x="1723" y="110"/>
                  </a:lnTo>
                  <a:lnTo>
                    <a:pt x="1698" y="99"/>
                  </a:lnTo>
                  <a:lnTo>
                    <a:pt x="1675" y="91"/>
                  </a:lnTo>
                  <a:lnTo>
                    <a:pt x="1649" y="80"/>
                  </a:lnTo>
                  <a:lnTo>
                    <a:pt x="1624" y="73"/>
                  </a:lnTo>
                  <a:lnTo>
                    <a:pt x="1598" y="62"/>
                  </a:lnTo>
                  <a:lnTo>
                    <a:pt x="1572" y="56"/>
                  </a:lnTo>
                  <a:lnTo>
                    <a:pt x="1546" y="48"/>
                  </a:lnTo>
                  <a:lnTo>
                    <a:pt x="1521" y="40"/>
                  </a:lnTo>
                  <a:lnTo>
                    <a:pt x="1494" y="33"/>
                  </a:lnTo>
                  <a:lnTo>
                    <a:pt x="1468" y="27"/>
                  </a:lnTo>
                  <a:lnTo>
                    <a:pt x="1441" y="22"/>
                  </a:lnTo>
                  <a:lnTo>
                    <a:pt x="1413" y="17"/>
                  </a:lnTo>
                  <a:lnTo>
                    <a:pt x="1387" y="12"/>
                  </a:lnTo>
                  <a:lnTo>
                    <a:pt x="1359" y="9"/>
                  </a:lnTo>
                  <a:lnTo>
                    <a:pt x="1332" y="7"/>
                  </a:lnTo>
                  <a:lnTo>
                    <a:pt x="1306" y="5"/>
                  </a:lnTo>
                  <a:lnTo>
                    <a:pt x="1278" y="1"/>
                  </a:lnTo>
                  <a:lnTo>
                    <a:pt x="1249" y="0"/>
                  </a:lnTo>
                  <a:lnTo>
                    <a:pt x="1222" y="0"/>
                  </a:lnTo>
                  <a:lnTo>
                    <a:pt x="1194" y="0"/>
                  </a:lnTo>
                  <a:lnTo>
                    <a:pt x="1163" y="0"/>
                  </a:lnTo>
                  <a:lnTo>
                    <a:pt x="1129" y="0"/>
                  </a:lnTo>
                  <a:lnTo>
                    <a:pt x="1098" y="1"/>
                  </a:lnTo>
                  <a:lnTo>
                    <a:pt x="1067" y="5"/>
                  </a:lnTo>
                  <a:lnTo>
                    <a:pt x="1035" y="7"/>
                  </a:lnTo>
                  <a:lnTo>
                    <a:pt x="1004" y="11"/>
                  </a:lnTo>
                  <a:lnTo>
                    <a:pt x="974" y="15"/>
                  </a:lnTo>
                  <a:lnTo>
                    <a:pt x="945" y="20"/>
                  </a:lnTo>
                  <a:lnTo>
                    <a:pt x="915" y="25"/>
                  </a:lnTo>
                  <a:lnTo>
                    <a:pt x="884" y="32"/>
                  </a:lnTo>
                  <a:lnTo>
                    <a:pt x="856" y="36"/>
                  </a:lnTo>
                  <a:lnTo>
                    <a:pt x="828" y="44"/>
                  </a:lnTo>
                  <a:lnTo>
                    <a:pt x="798" y="53"/>
                  </a:lnTo>
                  <a:lnTo>
                    <a:pt x="770" y="61"/>
                  </a:lnTo>
                  <a:lnTo>
                    <a:pt x="742" y="70"/>
                  </a:lnTo>
                  <a:lnTo>
                    <a:pt x="715" y="82"/>
                  </a:lnTo>
                  <a:lnTo>
                    <a:pt x="688" y="91"/>
                  </a:lnTo>
                  <a:lnTo>
                    <a:pt x="661" y="102"/>
                  </a:lnTo>
                  <a:lnTo>
                    <a:pt x="635" y="113"/>
                  </a:lnTo>
                  <a:lnTo>
                    <a:pt x="608" y="126"/>
                  </a:lnTo>
                  <a:lnTo>
                    <a:pt x="583" y="138"/>
                  </a:lnTo>
                  <a:lnTo>
                    <a:pt x="558" y="153"/>
                  </a:lnTo>
                  <a:lnTo>
                    <a:pt x="534" y="165"/>
                  </a:lnTo>
                  <a:lnTo>
                    <a:pt x="509" y="180"/>
                  </a:lnTo>
                  <a:lnTo>
                    <a:pt x="485" y="195"/>
                  </a:lnTo>
                  <a:lnTo>
                    <a:pt x="462" y="211"/>
                  </a:lnTo>
                  <a:lnTo>
                    <a:pt x="440" y="228"/>
                  </a:lnTo>
                  <a:lnTo>
                    <a:pt x="417" y="245"/>
                  </a:lnTo>
                  <a:lnTo>
                    <a:pt x="395" y="261"/>
                  </a:lnTo>
                  <a:lnTo>
                    <a:pt x="374" y="281"/>
                  </a:lnTo>
                  <a:lnTo>
                    <a:pt x="352" y="298"/>
                  </a:lnTo>
                  <a:lnTo>
                    <a:pt x="334" y="319"/>
                  </a:lnTo>
                  <a:lnTo>
                    <a:pt x="313" y="338"/>
                  </a:lnTo>
                  <a:lnTo>
                    <a:pt x="293" y="358"/>
                  </a:lnTo>
                  <a:lnTo>
                    <a:pt x="273" y="379"/>
                  </a:lnTo>
                  <a:lnTo>
                    <a:pt x="257" y="401"/>
                  </a:lnTo>
                  <a:lnTo>
                    <a:pt x="237" y="422"/>
                  </a:lnTo>
                  <a:lnTo>
                    <a:pt x="221" y="444"/>
                  </a:lnTo>
                  <a:lnTo>
                    <a:pt x="204" y="468"/>
                  </a:lnTo>
                  <a:lnTo>
                    <a:pt x="189" y="492"/>
                  </a:lnTo>
                  <a:lnTo>
                    <a:pt x="173" y="516"/>
                  </a:lnTo>
                  <a:lnTo>
                    <a:pt x="157" y="541"/>
                  </a:lnTo>
                  <a:lnTo>
                    <a:pt x="143" y="565"/>
                  </a:lnTo>
                  <a:lnTo>
                    <a:pt x="131" y="591"/>
                  </a:lnTo>
                  <a:lnTo>
                    <a:pt x="116" y="618"/>
                  </a:lnTo>
                  <a:lnTo>
                    <a:pt x="106" y="644"/>
                  </a:lnTo>
                  <a:lnTo>
                    <a:pt x="93" y="672"/>
                  </a:lnTo>
                  <a:lnTo>
                    <a:pt x="83" y="701"/>
                  </a:lnTo>
                  <a:lnTo>
                    <a:pt x="73" y="728"/>
                  </a:lnTo>
                  <a:lnTo>
                    <a:pt x="62" y="756"/>
                  </a:lnTo>
                  <a:lnTo>
                    <a:pt x="51" y="786"/>
                  </a:lnTo>
                  <a:lnTo>
                    <a:pt x="45" y="816"/>
                  </a:lnTo>
                  <a:lnTo>
                    <a:pt x="37" y="846"/>
                  </a:lnTo>
                  <a:lnTo>
                    <a:pt x="29" y="877"/>
                  </a:lnTo>
                  <a:lnTo>
                    <a:pt x="22" y="907"/>
                  </a:lnTo>
                  <a:lnTo>
                    <a:pt x="17" y="940"/>
                  </a:lnTo>
                  <a:lnTo>
                    <a:pt x="13" y="971"/>
                  </a:lnTo>
                  <a:lnTo>
                    <a:pt x="8" y="1004"/>
                  </a:lnTo>
                  <a:lnTo>
                    <a:pt x="5" y="1037"/>
                  </a:lnTo>
                  <a:lnTo>
                    <a:pt x="4" y="1071"/>
                  </a:lnTo>
                  <a:lnTo>
                    <a:pt x="0" y="1105"/>
                  </a:lnTo>
                  <a:lnTo>
                    <a:pt x="0" y="1139"/>
                  </a:lnTo>
                  <a:lnTo>
                    <a:pt x="0" y="1175"/>
                  </a:lnTo>
                  <a:lnTo>
                    <a:pt x="2" y="1212"/>
                  </a:lnTo>
                  <a:lnTo>
                    <a:pt x="1265" y="2434"/>
                  </a:lnTo>
                  <a:lnTo>
                    <a:pt x="1265" y="2434"/>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39" name="Freeform 11"/>
            <p:cNvSpPr>
              <a:spLocks/>
            </p:cNvSpPr>
            <p:nvPr/>
          </p:nvSpPr>
          <p:spPr bwMode="auto">
            <a:xfrm>
              <a:off x="5668963" y="3195266"/>
              <a:ext cx="969963" cy="552450"/>
            </a:xfrm>
            <a:custGeom>
              <a:avLst/>
              <a:gdLst>
                <a:gd name="T0" fmla="*/ 2445 w 2445"/>
                <a:gd name="T1" fmla="*/ 935 h 1391"/>
                <a:gd name="T2" fmla="*/ 2368 w 2445"/>
                <a:gd name="T3" fmla="*/ 855 h 1391"/>
                <a:gd name="T4" fmla="*/ 2286 w 2445"/>
                <a:gd name="T5" fmla="*/ 777 h 1391"/>
                <a:gd name="T6" fmla="*/ 2196 w 2445"/>
                <a:gd name="T7" fmla="*/ 703 h 1391"/>
                <a:gd name="T8" fmla="*/ 2103 w 2445"/>
                <a:gd name="T9" fmla="*/ 632 h 1391"/>
                <a:gd name="T10" fmla="*/ 2002 w 2445"/>
                <a:gd name="T11" fmla="*/ 565 h 1391"/>
                <a:gd name="T12" fmla="*/ 1899 w 2445"/>
                <a:gd name="T13" fmla="*/ 500 h 1391"/>
                <a:gd name="T14" fmla="*/ 1790 w 2445"/>
                <a:gd name="T15" fmla="*/ 440 h 1391"/>
                <a:gd name="T16" fmla="*/ 1679 w 2445"/>
                <a:gd name="T17" fmla="*/ 382 h 1391"/>
                <a:gd name="T18" fmla="*/ 1563 w 2445"/>
                <a:gd name="T19" fmla="*/ 329 h 1391"/>
                <a:gd name="T20" fmla="*/ 1445 w 2445"/>
                <a:gd name="T21" fmla="*/ 280 h 1391"/>
                <a:gd name="T22" fmla="*/ 1325 w 2445"/>
                <a:gd name="T23" fmla="*/ 233 h 1391"/>
                <a:gd name="T24" fmla="*/ 1200 w 2445"/>
                <a:gd name="T25" fmla="*/ 192 h 1391"/>
                <a:gd name="T26" fmla="*/ 1074 w 2445"/>
                <a:gd name="T27" fmla="*/ 152 h 1391"/>
                <a:gd name="T28" fmla="*/ 948 w 2445"/>
                <a:gd name="T29" fmla="*/ 119 h 1391"/>
                <a:gd name="T30" fmla="*/ 820 w 2445"/>
                <a:gd name="T31" fmla="*/ 89 h 1391"/>
                <a:gd name="T32" fmla="*/ 692 w 2445"/>
                <a:gd name="T33" fmla="*/ 65 h 1391"/>
                <a:gd name="T34" fmla="*/ 562 w 2445"/>
                <a:gd name="T35" fmla="*/ 41 h 1391"/>
                <a:gd name="T36" fmla="*/ 432 w 2445"/>
                <a:gd name="T37" fmla="*/ 24 h 1391"/>
                <a:gd name="T38" fmla="*/ 304 w 2445"/>
                <a:gd name="T39" fmla="*/ 11 h 1391"/>
                <a:gd name="T40" fmla="*/ 176 w 2445"/>
                <a:gd name="T41" fmla="*/ 4 h 1391"/>
                <a:gd name="T42" fmla="*/ 49 w 2445"/>
                <a:gd name="T43" fmla="*/ 0 h 1391"/>
                <a:gd name="T44" fmla="*/ 3 w 2445"/>
                <a:gd name="T45" fmla="*/ 77 h 1391"/>
                <a:gd name="T46" fmla="*/ 0 w 2445"/>
                <a:gd name="T47" fmla="*/ 191 h 1391"/>
                <a:gd name="T48" fmla="*/ 7 w 2445"/>
                <a:gd name="T49" fmla="*/ 298 h 1391"/>
                <a:gd name="T50" fmla="*/ 19 w 2445"/>
                <a:gd name="T51" fmla="*/ 404 h 1391"/>
                <a:gd name="T52" fmla="*/ 40 w 2445"/>
                <a:gd name="T53" fmla="*/ 506 h 1391"/>
                <a:gd name="T54" fmla="*/ 65 w 2445"/>
                <a:gd name="T55" fmla="*/ 603 h 1391"/>
                <a:gd name="T56" fmla="*/ 97 w 2445"/>
                <a:gd name="T57" fmla="*/ 696 h 1391"/>
                <a:gd name="T58" fmla="*/ 137 w 2445"/>
                <a:gd name="T59" fmla="*/ 782 h 1391"/>
                <a:gd name="T60" fmla="*/ 182 w 2445"/>
                <a:gd name="T61" fmla="*/ 866 h 1391"/>
                <a:gd name="T62" fmla="*/ 235 w 2445"/>
                <a:gd name="T63" fmla="*/ 943 h 1391"/>
                <a:gd name="T64" fmla="*/ 293 w 2445"/>
                <a:gd name="T65" fmla="*/ 1015 h 1391"/>
                <a:gd name="T66" fmla="*/ 357 w 2445"/>
                <a:gd name="T67" fmla="*/ 1082 h 1391"/>
                <a:gd name="T68" fmla="*/ 427 w 2445"/>
                <a:gd name="T69" fmla="*/ 1140 h 1391"/>
                <a:gd name="T70" fmla="*/ 501 w 2445"/>
                <a:gd name="T71" fmla="*/ 1194 h 1391"/>
                <a:gd name="T72" fmla="*/ 582 w 2445"/>
                <a:gd name="T73" fmla="*/ 1243 h 1391"/>
                <a:gd name="T74" fmla="*/ 671 w 2445"/>
                <a:gd name="T75" fmla="*/ 1286 h 1391"/>
                <a:gd name="T76" fmla="*/ 760 w 2445"/>
                <a:gd name="T77" fmla="*/ 1320 h 1391"/>
                <a:gd name="T78" fmla="*/ 856 w 2445"/>
                <a:gd name="T79" fmla="*/ 1348 h 1391"/>
                <a:gd name="T80" fmla="*/ 960 w 2445"/>
                <a:gd name="T81" fmla="*/ 1371 h 1391"/>
                <a:gd name="T82" fmla="*/ 1065 w 2445"/>
                <a:gd name="T83" fmla="*/ 1383 h 1391"/>
                <a:gd name="T84" fmla="*/ 1176 w 2445"/>
                <a:gd name="T85" fmla="*/ 1391 h 1391"/>
                <a:gd name="T86" fmla="*/ 1253 w 2445"/>
                <a:gd name="T87" fmla="*/ 1391 h 1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5" h="1391">
                  <a:moveTo>
                    <a:pt x="1253" y="1391"/>
                  </a:moveTo>
                  <a:lnTo>
                    <a:pt x="2445" y="1391"/>
                  </a:lnTo>
                  <a:lnTo>
                    <a:pt x="2445" y="935"/>
                  </a:lnTo>
                  <a:lnTo>
                    <a:pt x="2420" y="908"/>
                  </a:lnTo>
                  <a:lnTo>
                    <a:pt x="2396" y="882"/>
                  </a:lnTo>
                  <a:lnTo>
                    <a:pt x="2368" y="855"/>
                  </a:lnTo>
                  <a:lnTo>
                    <a:pt x="2342" y="828"/>
                  </a:lnTo>
                  <a:lnTo>
                    <a:pt x="2314" y="802"/>
                  </a:lnTo>
                  <a:lnTo>
                    <a:pt x="2286" y="777"/>
                  </a:lnTo>
                  <a:lnTo>
                    <a:pt x="2256" y="752"/>
                  </a:lnTo>
                  <a:lnTo>
                    <a:pt x="2228" y="728"/>
                  </a:lnTo>
                  <a:lnTo>
                    <a:pt x="2196" y="703"/>
                  </a:lnTo>
                  <a:lnTo>
                    <a:pt x="2167" y="679"/>
                  </a:lnTo>
                  <a:lnTo>
                    <a:pt x="2135" y="655"/>
                  </a:lnTo>
                  <a:lnTo>
                    <a:pt x="2103" y="632"/>
                  </a:lnTo>
                  <a:lnTo>
                    <a:pt x="2070" y="608"/>
                  </a:lnTo>
                  <a:lnTo>
                    <a:pt x="2037" y="586"/>
                  </a:lnTo>
                  <a:lnTo>
                    <a:pt x="2002" y="565"/>
                  </a:lnTo>
                  <a:lnTo>
                    <a:pt x="1969" y="542"/>
                  </a:lnTo>
                  <a:lnTo>
                    <a:pt x="1935" y="520"/>
                  </a:lnTo>
                  <a:lnTo>
                    <a:pt x="1899" y="500"/>
                  </a:lnTo>
                  <a:lnTo>
                    <a:pt x="1863" y="480"/>
                  </a:lnTo>
                  <a:lnTo>
                    <a:pt x="1829" y="459"/>
                  </a:lnTo>
                  <a:lnTo>
                    <a:pt x="1790" y="440"/>
                  </a:lnTo>
                  <a:lnTo>
                    <a:pt x="1753" y="420"/>
                  </a:lnTo>
                  <a:lnTo>
                    <a:pt x="1717" y="400"/>
                  </a:lnTo>
                  <a:lnTo>
                    <a:pt x="1679" y="382"/>
                  </a:lnTo>
                  <a:lnTo>
                    <a:pt x="1642" y="363"/>
                  </a:lnTo>
                  <a:lnTo>
                    <a:pt x="1602" y="346"/>
                  </a:lnTo>
                  <a:lnTo>
                    <a:pt x="1563" y="329"/>
                  </a:lnTo>
                  <a:lnTo>
                    <a:pt x="1525" y="313"/>
                  </a:lnTo>
                  <a:lnTo>
                    <a:pt x="1484" y="296"/>
                  </a:lnTo>
                  <a:lnTo>
                    <a:pt x="1445" y="280"/>
                  </a:lnTo>
                  <a:lnTo>
                    <a:pt x="1406" y="264"/>
                  </a:lnTo>
                  <a:lnTo>
                    <a:pt x="1367" y="248"/>
                  </a:lnTo>
                  <a:lnTo>
                    <a:pt x="1325" y="233"/>
                  </a:lnTo>
                  <a:lnTo>
                    <a:pt x="1284" y="219"/>
                  </a:lnTo>
                  <a:lnTo>
                    <a:pt x="1241" y="204"/>
                  </a:lnTo>
                  <a:lnTo>
                    <a:pt x="1200" y="192"/>
                  </a:lnTo>
                  <a:lnTo>
                    <a:pt x="1158" y="178"/>
                  </a:lnTo>
                  <a:lnTo>
                    <a:pt x="1117" y="164"/>
                  </a:lnTo>
                  <a:lnTo>
                    <a:pt x="1074" y="152"/>
                  </a:lnTo>
                  <a:lnTo>
                    <a:pt x="1033" y="142"/>
                  </a:lnTo>
                  <a:lnTo>
                    <a:pt x="989" y="130"/>
                  </a:lnTo>
                  <a:lnTo>
                    <a:pt x="948" y="119"/>
                  </a:lnTo>
                  <a:lnTo>
                    <a:pt x="904" y="109"/>
                  </a:lnTo>
                  <a:lnTo>
                    <a:pt x="862" y="99"/>
                  </a:lnTo>
                  <a:lnTo>
                    <a:pt x="820" y="89"/>
                  </a:lnTo>
                  <a:lnTo>
                    <a:pt x="777" y="81"/>
                  </a:lnTo>
                  <a:lnTo>
                    <a:pt x="733" y="70"/>
                  </a:lnTo>
                  <a:lnTo>
                    <a:pt x="692" y="65"/>
                  </a:lnTo>
                  <a:lnTo>
                    <a:pt x="649" y="55"/>
                  </a:lnTo>
                  <a:lnTo>
                    <a:pt x="605" y="49"/>
                  </a:lnTo>
                  <a:lnTo>
                    <a:pt x="562" y="41"/>
                  </a:lnTo>
                  <a:lnTo>
                    <a:pt x="520" y="36"/>
                  </a:lnTo>
                  <a:lnTo>
                    <a:pt x="476" y="28"/>
                  </a:lnTo>
                  <a:lnTo>
                    <a:pt x="432" y="24"/>
                  </a:lnTo>
                  <a:lnTo>
                    <a:pt x="390" y="19"/>
                  </a:lnTo>
                  <a:lnTo>
                    <a:pt x="347" y="16"/>
                  </a:lnTo>
                  <a:lnTo>
                    <a:pt x="304" y="11"/>
                  </a:lnTo>
                  <a:lnTo>
                    <a:pt x="261" y="8"/>
                  </a:lnTo>
                  <a:lnTo>
                    <a:pt x="219" y="5"/>
                  </a:lnTo>
                  <a:lnTo>
                    <a:pt x="176" y="4"/>
                  </a:lnTo>
                  <a:lnTo>
                    <a:pt x="134" y="0"/>
                  </a:lnTo>
                  <a:lnTo>
                    <a:pt x="91" y="0"/>
                  </a:lnTo>
                  <a:lnTo>
                    <a:pt x="49" y="0"/>
                  </a:lnTo>
                  <a:lnTo>
                    <a:pt x="8" y="0"/>
                  </a:lnTo>
                  <a:lnTo>
                    <a:pt x="5" y="38"/>
                  </a:lnTo>
                  <a:lnTo>
                    <a:pt x="3" y="77"/>
                  </a:lnTo>
                  <a:lnTo>
                    <a:pt x="0" y="115"/>
                  </a:lnTo>
                  <a:lnTo>
                    <a:pt x="0" y="152"/>
                  </a:lnTo>
                  <a:lnTo>
                    <a:pt x="0" y="191"/>
                  </a:lnTo>
                  <a:lnTo>
                    <a:pt x="0" y="227"/>
                  </a:lnTo>
                  <a:lnTo>
                    <a:pt x="3" y="262"/>
                  </a:lnTo>
                  <a:lnTo>
                    <a:pt x="7" y="298"/>
                  </a:lnTo>
                  <a:lnTo>
                    <a:pt x="9" y="335"/>
                  </a:lnTo>
                  <a:lnTo>
                    <a:pt x="14" y="370"/>
                  </a:lnTo>
                  <a:lnTo>
                    <a:pt x="19" y="404"/>
                  </a:lnTo>
                  <a:lnTo>
                    <a:pt x="25" y="440"/>
                  </a:lnTo>
                  <a:lnTo>
                    <a:pt x="32" y="473"/>
                  </a:lnTo>
                  <a:lnTo>
                    <a:pt x="40" y="506"/>
                  </a:lnTo>
                  <a:lnTo>
                    <a:pt x="48" y="539"/>
                  </a:lnTo>
                  <a:lnTo>
                    <a:pt x="57" y="573"/>
                  </a:lnTo>
                  <a:lnTo>
                    <a:pt x="65" y="603"/>
                  </a:lnTo>
                  <a:lnTo>
                    <a:pt x="76" y="635"/>
                  </a:lnTo>
                  <a:lnTo>
                    <a:pt x="86" y="664"/>
                  </a:lnTo>
                  <a:lnTo>
                    <a:pt x="97" y="696"/>
                  </a:lnTo>
                  <a:lnTo>
                    <a:pt x="110" y="724"/>
                  </a:lnTo>
                  <a:lnTo>
                    <a:pt x="122" y="753"/>
                  </a:lnTo>
                  <a:lnTo>
                    <a:pt x="137" y="782"/>
                  </a:lnTo>
                  <a:lnTo>
                    <a:pt x="152" y="811"/>
                  </a:lnTo>
                  <a:lnTo>
                    <a:pt x="167" y="838"/>
                  </a:lnTo>
                  <a:lnTo>
                    <a:pt x="182" y="866"/>
                  </a:lnTo>
                  <a:lnTo>
                    <a:pt x="199" y="891"/>
                  </a:lnTo>
                  <a:lnTo>
                    <a:pt x="216" y="918"/>
                  </a:lnTo>
                  <a:lnTo>
                    <a:pt x="235" y="943"/>
                  </a:lnTo>
                  <a:lnTo>
                    <a:pt x="255" y="968"/>
                  </a:lnTo>
                  <a:lnTo>
                    <a:pt x="273" y="992"/>
                  </a:lnTo>
                  <a:lnTo>
                    <a:pt x="293" y="1015"/>
                  </a:lnTo>
                  <a:lnTo>
                    <a:pt x="314" y="1037"/>
                  </a:lnTo>
                  <a:lnTo>
                    <a:pt x="337" y="1059"/>
                  </a:lnTo>
                  <a:lnTo>
                    <a:pt x="357" y="1082"/>
                  </a:lnTo>
                  <a:lnTo>
                    <a:pt x="380" y="1102"/>
                  </a:lnTo>
                  <a:lnTo>
                    <a:pt x="402" y="1120"/>
                  </a:lnTo>
                  <a:lnTo>
                    <a:pt x="427" y="1140"/>
                  </a:lnTo>
                  <a:lnTo>
                    <a:pt x="451" y="1160"/>
                  </a:lnTo>
                  <a:lnTo>
                    <a:pt x="477" y="1179"/>
                  </a:lnTo>
                  <a:lnTo>
                    <a:pt x="501" y="1194"/>
                  </a:lnTo>
                  <a:lnTo>
                    <a:pt x="528" y="1213"/>
                  </a:lnTo>
                  <a:lnTo>
                    <a:pt x="556" y="1228"/>
                  </a:lnTo>
                  <a:lnTo>
                    <a:pt x="582" y="1243"/>
                  </a:lnTo>
                  <a:lnTo>
                    <a:pt x="611" y="1257"/>
                  </a:lnTo>
                  <a:lnTo>
                    <a:pt x="639" y="1271"/>
                  </a:lnTo>
                  <a:lnTo>
                    <a:pt x="671" y="1286"/>
                  </a:lnTo>
                  <a:lnTo>
                    <a:pt x="700" y="1298"/>
                  </a:lnTo>
                  <a:lnTo>
                    <a:pt x="731" y="1309"/>
                  </a:lnTo>
                  <a:lnTo>
                    <a:pt x="760" y="1320"/>
                  </a:lnTo>
                  <a:lnTo>
                    <a:pt x="792" y="1330"/>
                  </a:lnTo>
                  <a:lnTo>
                    <a:pt x="825" y="1340"/>
                  </a:lnTo>
                  <a:lnTo>
                    <a:pt x="856" y="1348"/>
                  </a:lnTo>
                  <a:lnTo>
                    <a:pt x="891" y="1356"/>
                  </a:lnTo>
                  <a:lnTo>
                    <a:pt x="924" y="1363"/>
                  </a:lnTo>
                  <a:lnTo>
                    <a:pt x="960" y="1371"/>
                  </a:lnTo>
                  <a:lnTo>
                    <a:pt x="993" y="1375"/>
                  </a:lnTo>
                  <a:lnTo>
                    <a:pt x="1029" y="1380"/>
                  </a:lnTo>
                  <a:lnTo>
                    <a:pt x="1065" y="1383"/>
                  </a:lnTo>
                  <a:lnTo>
                    <a:pt x="1101" y="1386"/>
                  </a:lnTo>
                  <a:lnTo>
                    <a:pt x="1139" y="1388"/>
                  </a:lnTo>
                  <a:lnTo>
                    <a:pt x="1176" y="1391"/>
                  </a:lnTo>
                  <a:lnTo>
                    <a:pt x="1215" y="1391"/>
                  </a:lnTo>
                  <a:lnTo>
                    <a:pt x="1253" y="1391"/>
                  </a:lnTo>
                  <a:lnTo>
                    <a:pt x="1253" y="1391"/>
                  </a:lnTo>
                  <a:close/>
                </a:path>
              </a:pathLst>
            </a:custGeom>
            <a:solidFill>
              <a:srgbClr val="708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0" name="Freeform 12"/>
            <p:cNvSpPr>
              <a:spLocks/>
            </p:cNvSpPr>
            <p:nvPr/>
          </p:nvSpPr>
          <p:spPr bwMode="auto">
            <a:xfrm>
              <a:off x="5705476" y="2846016"/>
              <a:ext cx="620713" cy="831850"/>
            </a:xfrm>
            <a:custGeom>
              <a:avLst/>
              <a:gdLst>
                <a:gd name="T0" fmla="*/ 859 w 1561"/>
                <a:gd name="T1" fmla="*/ 2093 h 2099"/>
                <a:gd name="T2" fmla="*/ 955 w 1561"/>
                <a:gd name="T3" fmla="*/ 2071 h 2099"/>
                <a:gd name="T4" fmla="*/ 1046 w 1561"/>
                <a:gd name="T5" fmla="*/ 2035 h 2099"/>
                <a:gd name="T6" fmla="*/ 1134 w 1561"/>
                <a:gd name="T7" fmla="*/ 1983 h 2099"/>
                <a:gd name="T8" fmla="*/ 1216 w 1561"/>
                <a:gd name="T9" fmla="*/ 1920 h 2099"/>
                <a:gd name="T10" fmla="*/ 1289 w 1561"/>
                <a:gd name="T11" fmla="*/ 1842 h 2099"/>
                <a:gd name="T12" fmla="*/ 1357 w 1561"/>
                <a:gd name="T13" fmla="*/ 1754 h 2099"/>
                <a:gd name="T14" fmla="*/ 1415 w 1561"/>
                <a:gd name="T15" fmla="*/ 1656 h 2099"/>
                <a:gd name="T16" fmla="*/ 1465 w 1561"/>
                <a:gd name="T17" fmla="*/ 1550 h 2099"/>
                <a:gd name="T18" fmla="*/ 1505 w 1561"/>
                <a:gd name="T19" fmla="*/ 1433 h 2099"/>
                <a:gd name="T20" fmla="*/ 1537 w 1561"/>
                <a:gd name="T21" fmla="*/ 1309 h 2099"/>
                <a:gd name="T22" fmla="*/ 1554 w 1561"/>
                <a:gd name="T23" fmla="*/ 1181 h 2099"/>
                <a:gd name="T24" fmla="*/ 1561 w 1561"/>
                <a:gd name="T25" fmla="*/ 1050 h 2099"/>
                <a:gd name="T26" fmla="*/ 1554 w 1561"/>
                <a:gd name="T27" fmla="*/ 915 h 2099"/>
                <a:gd name="T28" fmla="*/ 1537 w 1561"/>
                <a:gd name="T29" fmla="*/ 786 h 2099"/>
                <a:gd name="T30" fmla="*/ 1505 w 1561"/>
                <a:gd name="T31" fmla="*/ 664 h 2099"/>
                <a:gd name="T32" fmla="*/ 1465 w 1561"/>
                <a:gd name="T33" fmla="*/ 549 h 2099"/>
                <a:gd name="T34" fmla="*/ 1415 w 1561"/>
                <a:gd name="T35" fmla="*/ 440 h 2099"/>
                <a:gd name="T36" fmla="*/ 1357 w 1561"/>
                <a:gd name="T37" fmla="*/ 342 h 2099"/>
                <a:gd name="T38" fmla="*/ 1289 w 1561"/>
                <a:gd name="T39" fmla="*/ 256 h 2099"/>
                <a:gd name="T40" fmla="*/ 1216 w 1561"/>
                <a:gd name="T41" fmla="*/ 179 h 2099"/>
                <a:gd name="T42" fmla="*/ 1134 w 1561"/>
                <a:gd name="T43" fmla="*/ 113 h 2099"/>
                <a:gd name="T44" fmla="*/ 1046 w 1561"/>
                <a:gd name="T45" fmla="*/ 62 h 2099"/>
                <a:gd name="T46" fmla="*/ 955 w 1561"/>
                <a:gd name="T47" fmla="*/ 25 h 2099"/>
                <a:gd name="T48" fmla="*/ 859 w 1561"/>
                <a:gd name="T49" fmla="*/ 5 h 2099"/>
                <a:gd name="T50" fmla="*/ 760 w 1561"/>
                <a:gd name="T51" fmla="*/ 0 h 2099"/>
                <a:gd name="T52" fmla="*/ 661 w 1561"/>
                <a:gd name="T53" fmla="*/ 11 h 2099"/>
                <a:gd name="T54" fmla="*/ 567 w 1561"/>
                <a:gd name="T55" fmla="*/ 38 h 2099"/>
                <a:gd name="T56" fmla="*/ 477 w 1561"/>
                <a:gd name="T57" fmla="*/ 82 h 2099"/>
                <a:gd name="T58" fmla="*/ 391 w 1561"/>
                <a:gd name="T59" fmla="*/ 136 h 2099"/>
                <a:gd name="T60" fmla="*/ 313 w 1561"/>
                <a:gd name="T61" fmla="*/ 208 h 2099"/>
                <a:gd name="T62" fmla="*/ 241 w 1561"/>
                <a:gd name="T63" fmla="*/ 289 h 2099"/>
                <a:gd name="T64" fmla="*/ 177 w 1561"/>
                <a:gd name="T65" fmla="*/ 380 h 2099"/>
                <a:gd name="T66" fmla="*/ 121 w 1561"/>
                <a:gd name="T67" fmla="*/ 482 h 2099"/>
                <a:gd name="T68" fmla="*/ 75 w 1561"/>
                <a:gd name="T69" fmla="*/ 594 h 2099"/>
                <a:gd name="T70" fmla="*/ 38 w 1561"/>
                <a:gd name="T71" fmla="*/ 712 h 2099"/>
                <a:gd name="T72" fmla="*/ 16 w 1561"/>
                <a:gd name="T73" fmla="*/ 838 h 2099"/>
                <a:gd name="T74" fmla="*/ 0 w 1561"/>
                <a:gd name="T75" fmla="*/ 968 h 2099"/>
                <a:gd name="T76" fmla="*/ 0 w 1561"/>
                <a:gd name="T77" fmla="*/ 1103 h 2099"/>
                <a:gd name="T78" fmla="*/ 10 w 1561"/>
                <a:gd name="T79" fmla="*/ 1233 h 2099"/>
                <a:gd name="T80" fmla="*/ 33 w 1561"/>
                <a:gd name="T81" fmla="*/ 1359 h 2099"/>
                <a:gd name="T82" fmla="*/ 67 w 1561"/>
                <a:gd name="T83" fmla="*/ 1481 h 2099"/>
                <a:gd name="T84" fmla="*/ 111 w 1561"/>
                <a:gd name="T85" fmla="*/ 1594 h 2099"/>
                <a:gd name="T86" fmla="*/ 164 w 1561"/>
                <a:gd name="T87" fmla="*/ 1696 h 2099"/>
                <a:gd name="T88" fmla="*/ 229 w 1561"/>
                <a:gd name="T89" fmla="*/ 1791 h 2099"/>
                <a:gd name="T90" fmla="*/ 298 w 1561"/>
                <a:gd name="T91" fmla="*/ 1873 h 2099"/>
                <a:gd name="T92" fmla="*/ 375 w 1561"/>
                <a:gd name="T93" fmla="*/ 1946 h 2099"/>
                <a:gd name="T94" fmla="*/ 459 w 1561"/>
                <a:gd name="T95" fmla="*/ 2005 h 2099"/>
                <a:gd name="T96" fmla="*/ 550 w 1561"/>
                <a:gd name="T97" fmla="*/ 2052 h 2099"/>
                <a:gd name="T98" fmla="*/ 642 w 1561"/>
                <a:gd name="T99" fmla="*/ 2082 h 2099"/>
                <a:gd name="T100" fmla="*/ 740 w 1561"/>
                <a:gd name="T101" fmla="*/ 2098 h 2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61" h="2099">
                  <a:moveTo>
                    <a:pt x="781" y="2099"/>
                  </a:moveTo>
                  <a:lnTo>
                    <a:pt x="801" y="2099"/>
                  </a:lnTo>
                  <a:lnTo>
                    <a:pt x="819" y="2098"/>
                  </a:lnTo>
                  <a:lnTo>
                    <a:pt x="840" y="2096"/>
                  </a:lnTo>
                  <a:lnTo>
                    <a:pt x="859" y="2093"/>
                  </a:lnTo>
                  <a:lnTo>
                    <a:pt x="879" y="2090"/>
                  </a:lnTo>
                  <a:lnTo>
                    <a:pt x="899" y="2087"/>
                  </a:lnTo>
                  <a:lnTo>
                    <a:pt x="917" y="2082"/>
                  </a:lnTo>
                  <a:lnTo>
                    <a:pt x="936" y="2077"/>
                  </a:lnTo>
                  <a:lnTo>
                    <a:pt x="955" y="2071"/>
                  </a:lnTo>
                  <a:lnTo>
                    <a:pt x="973" y="2064"/>
                  </a:lnTo>
                  <a:lnTo>
                    <a:pt x="991" y="2059"/>
                  </a:lnTo>
                  <a:lnTo>
                    <a:pt x="1012" y="2052"/>
                  </a:lnTo>
                  <a:lnTo>
                    <a:pt x="1029" y="2043"/>
                  </a:lnTo>
                  <a:lnTo>
                    <a:pt x="1046" y="2035"/>
                  </a:lnTo>
                  <a:lnTo>
                    <a:pt x="1065" y="2026"/>
                  </a:lnTo>
                  <a:lnTo>
                    <a:pt x="1083" y="2016"/>
                  </a:lnTo>
                  <a:lnTo>
                    <a:pt x="1099" y="2005"/>
                  </a:lnTo>
                  <a:lnTo>
                    <a:pt x="1116" y="1994"/>
                  </a:lnTo>
                  <a:lnTo>
                    <a:pt x="1134" y="1983"/>
                  </a:lnTo>
                  <a:lnTo>
                    <a:pt x="1151" y="1972"/>
                  </a:lnTo>
                  <a:lnTo>
                    <a:pt x="1167" y="1960"/>
                  </a:lnTo>
                  <a:lnTo>
                    <a:pt x="1183" y="1946"/>
                  </a:lnTo>
                  <a:lnTo>
                    <a:pt x="1198" y="1933"/>
                  </a:lnTo>
                  <a:lnTo>
                    <a:pt x="1216" y="1920"/>
                  </a:lnTo>
                  <a:lnTo>
                    <a:pt x="1229" y="1904"/>
                  </a:lnTo>
                  <a:lnTo>
                    <a:pt x="1245" y="1889"/>
                  </a:lnTo>
                  <a:lnTo>
                    <a:pt x="1260" y="1873"/>
                  </a:lnTo>
                  <a:lnTo>
                    <a:pt x="1275" y="1859"/>
                  </a:lnTo>
                  <a:lnTo>
                    <a:pt x="1289" y="1842"/>
                  </a:lnTo>
                  <a:lnTo>
                    <a:pt x="1303" y="1826"/>
                  </a:lnTo>
                  <a:lnTo>
                    <a:pt x="1318" y="1808"/>
                  </a:lnTo>
                  <a:lnTo>
                    <a:pt x="1331" y="1791"/>
                  </a:lnTo>
                  <a:lnTo>
                    <a:pt x="1343" y="1773"/>
                  </a:lnTo>
                  <a:lnTo>
                    <a:pt x="1357" y="1754"/>
                  </a:lnTo>
                  <a:lnTo>
                    <a:pt x="1368" y="1734"/>
                  </a:lnTo>
                  <a:lnTo>
                    <a:pt x="1380" y="1716"/>
                  </a:lnTo>
                  <a:lnTo>
                    <a:pt x="1391" y="1696"/>
                  </a:lnTo>
                  <a:lnTo>
                    <a:pt x="1404" y="1677"/>
                  </a:lnTo>
                  <a:lnTo>
                    <a:pt x="1415" y="1656"/>
                  </a:lnTo>
                  <a:lnTo>
                    <a:pt x="1427" y="1636"/>
                  </a:lnTo>
                  <a:lnTo>
                    <a:pt x="1436" y="1614"/>
                  </a:lnTo>
                  <a:lnTo>
                    <a:pt x="1447" y="1594"/>
                  </a:lnTo>
                  <a:lnTo>
                    <a:pt x="1456" y="1571"/>
                  </a:lnTo>
                  <a:lnTo>
                    <a:pt x="1465" y="1550"/>
                  </a:lnTo>
                  <a:lnTo>
                    <a:pt x="1473" y="1526"/>
                  </a:lnTo>
                  <a:lnTo>
                    <a:pt x="1482" y="1502"/>
                  </a:lnTo>
                  <a:lnTo>
                    <a:pt x="1490" y="1481"/>
                  </a:lnTo>
                  <a:lnTo>
                    <a:pt x="1498" y="1457"/>
                  </a:lnTo>
                  <a:lnTo>
                    <a:pt x="1505" y="1433"/>
                  </a:lnTo>
                  <a:lnTo>
                    <a:pt x="1513" y="1408"/>
                  </a:lnTo>
                  <a:lnTo>
                    <a:pt x="1518" y="1384"/>
                  </a:lnTo>
                  <a:lnTo>
                    <a:pt x="1525" y="1359"/>
                  </a:lnTo>
                  <a:lnTo>
                    <a:pt x="1530" y="1334"/>
                  </a:lnTo>
                  <a:lnTo>
                    <a:pt x="1537" y="1309"/>
                  </a:lnTo>
                  <a:lnTo>
                    <a:pt x="1541" y="1286"/>
                  </a:lnTo>
                  <a:lnTo>
                    <a:pt x="1546" y="1261"/>
                  </a:lnTo>
                  <a:lnTo>
                    <a:pt x="1547" y="1233"/>
                  </a:lnTo>
                  <a:lnTo>
                    <a:pt x="1551" y="1208"/>
                  </a:lnTo>
                  <a:lnTo>
                    <a:pt x="1554" y="1181"/>
                  </a:lnTo>
                  <a:lnTo>
                    <a:pt x="1557" y="1156"/>
                  </a:lnTo>
                  <a:lnTo>
                    <a:pt x="1558" y="1130"/>
                  </a:lnTo>
                  <a:lnTo>
                    <a:pt x="1559" y="1103"/>
                  </a:lnTo>
                  <a:lnTo>
                    <a:pt x="1559" y="1076"/>
                  </a:lnTo>
                  <a:lnTo>
                    <a:pt x="1561" y="1050"/>
                  </a:lnTo>
                  <a:lnTo>
                    <a:pt x="1559" y="1021"/>
                  </a:lnTo>
                  <a:lnTo>
                    <a:pt x="1559" y="994"/>
                  </a:lnTo>
                  <a:lnTo>
                    <a:pt x="1558" y="968"/>
                  </a:lnTo>
                  <a:lnTo>
                    <a:pt x="1557" y="941"/>
                  </a:lnTo>
                  <a:lnTo>
                    <a:pt x="1554" y="915"/>
                  </a:lnTo>
                  <a:lnTo>
                    <a:pt x="1551" y="889"/>
                  </a:lnTo>
                  <a:lnTo>
                    <a:pt x="1547" y="863"/>
                  </a:lnTo>
                  <a:lnTo>
                    <a:pt x="1546" y="838"/>
                  </a:lnTo>
                  <a:lnTo>
                    <a:pt x="1541" y="811"/>
                  </a:lnTo>
                  <a:lnTo>
                    <a:pt x="1537" y="786"/>
                  </a:lnTo>
                  <a:lnTo>
                    <a:pt x="1530" y="761"/>
                  </a:lnTo>
                  <a:lnTo>
                    <a:pt x="1525" y="737"/>
                  </a:lnTo>
                  <a:lnTo>
                    <a:pt x="1518" y="712"/>
                  </a:lnTo>
                  <a:lnTo>
                    <a:pt x="1513" y="688"/>
                  </a:lnTo>
                  <a:lnTo>
                    <a:pt x="1505" y="664"/>
                  </a:lnTo>
                  <a:lnTo>
                    <a:pt x="1498" y="641"/>
                  </a:lnTo>
                  <a:lnTo>
                    <a:pt x="1490" y="616"/>
                  </a:lnTo>
                  <a:lnTo>
                    <a:pt x="1482" y="594"/>
                  </a:lnTo>
                  <a:lnTo>
                    <a:pt x="1473" y="570"/>
                  </a:lnTo>
                  <a:lnTo>
                    <a:pt x="1465" y="549"/>
                  </a:lnTo>
                  <a:lnTo>
                    <a:pt x="1456" y="526"/>
                  </a:lnTo>
                  <a:lnTo>
                    <a:pt x="1447" y="505"/>
                  </a:lnTo>
                  <a:lnTo>
                    <a:pt x="1436" y="482"/>
                  </a:lnTo>
                  <a:lnTo>
                    <a:pt x="1427" y="461"/>
                  </a:lnTo>
                  <a:lnTo>
                    <a:pt x="1415" y="440"/>
                  </a:lnTo>
                  <a:lnTo>
                    <a:pt x="1404" y="421"/>
                  </a:lnTo>
                  <a:lnTo>
                    <a:pt x="1391" y="400"/>
                  </a:lnTo>
                  <a:lnTo>
                    <a:pt x="1380" y="380"/>
                  </a:lnTo>
                  <a:lnTo>
                    <a:pt x="1368" y="362"/>
                  </a:lnTo>
                  <a:lnTo>
                    <a:pt x="1357" y="342"/>
                  </a:lnTo>
                  <a:lnTo>
                    <a:pt x="1343" y="323"/>
                  </a:lnTo>
                  <a:lnTo>
                    <a:pt x="1331" y="308"/>
                  </a:lnTo>
                  <a:lnTo>
                    <a:pt x="1318" y="289"/>
                  </a:lnTo>
                  <a:lnTo>
                    <a:pt x="1303" y="272"/>
                  </a:lnTo>
                  <a:lnTo>
                    <a:pt x="1289" y="256"/>
                  </a:lnTo>
                  <a:lnTo>
                    <a:pt x="1275" y="239"/>
                  </a:lnTo>
                  <a:lnTo>
                    <a:pt x="1260" y="223"/>
                  </a:lnTo>
                  <a:lnTo>
                    <a:pt x="1245" y="208"/>
                  </a:lnTo>
                  <a:lnTo>
                    <a:pt x="1229" y="192"/>
                  </a:lnTo>
                  <a:lnTo>
                    <a:pt x="1216" y="179"/>
                  </a:lnTo>
                  <a:lnTo>
                    <a:pt x="1198" y="163"/>
                  </a:lnTo>
                  <a:lnTo>
                    <a:pt x="1183" y="151"/>
                  </a:lnTo>
                  <a:lnTo>
                    <a:pt x="1167" y="136"/>
                  </a:lnTo>
                  <a:lnTo>
                    <a:pt x="1151" y="126"/>
                  </a:lnTo>
                  <a:lnTo>
                    <a:pt x="1134" y="113"/>
                  </a:lnTo>
                  <a:lnTo>
                    <a:pt x="1116" y="102"/>
                  </a:lnTo>
                  <a:lnTo>
                    <a:pt x="1099" y="91"/>
                  </a:lnTo>
                  <a:lnTo>
                    <a:pt x="1083" y="82"/>
                  </a:lnTo>
                  <a:lnTo>
                    <a:pt x="1065" y="70"/>
                  </a:lnTo>
                  <a:lnTo>
                    <a:pt x="1046" y="62"/>
                  </a:lnTo>
                  <a:lnTo>
                    <a:pt x="1029" y="53"/>
                  </a:lnTo>
                  <a:lnTo>
                    <a:pt x="1012" y="47"/>
                  </a:lnTo>
                  <a:lnTo>
                    <a:pt x="991" y="38"/>
                  </a:lnTo>
                  <a:lnTo>
                    <a:pt x="973" y="32"/>
                  </a:lnTo>
                  <a:lnTo>
                    <a:pt x="955" y="25"/>
                  </a:lnTo>
                  <a:lnTo>
                    <a:pt x="936" y="21"/>
                  </a:lnTo>
                  <a:lnTo>
                    <a:pt x="917" y="16"/>
                  </a:lnTo>
                  <a:lnTo>
                    <a:pt x="899" y="11"/>
                  </a:lnTo>
                  <a:lnTo>
                    <a:pt x="879" y="8"/>
                  </a:lnTo>
                  <a:lnTo>
                    <a:pt x="859" y="5"/>
                  </a:lnTo>
                  <a:lnTo>
                    <a:pt x="840" y="1"/>
                  </a:lnTo>
                  <a:lnTo>
                    <a:pt x="819" y="1"/>
                  </a:lnTo>
                  <a:lnTo>
                    <a:pt x="801" y="0"/>
                  </a:lnTo>
                  <a:lnTo>
                    <a:pt x="781" y="0"/>
                  </a:lnTo>
                  <a:lnTo>
                    <a:pt x="760" y="0"/>
                  </a:lnTo>
                  <a:lnTo>
                    <a:pt x="740" y="1"/>
                  </a:lnTo>
                  <a:lnTo>
                    <a:pt x="719" y="1"/>
                  </a:lnTo>
                  <a:lnTo>
                    <a:pt x="700" y="5"/>
                  </a:lnTo>
                  <a:lnTo>
                    <a:pt x="680" y="8"/>
                  </a:lnTo>
                  <a:lnTo>
                    <a:pt x="661" y="11"/>
                  </a:lnTo>
                  <a:lnTo>
                    <a:pt x="642" y="16"/>
                  </a:lnTo>
                  <a:lnTo>
                    <a:pt x="623" y="21"/>
                  </a:lnTo>
                  <a:lnTo>
                    <a:pt x="604" y="25"/>
                  </a:lnTo>
                  <a:lnTo>
                    <a:pt x="586" y="32"/>
                  </a:lnTo>
                  <a:lnTo>
                    <a:pt x="567" y="38"/>
                  </a:lnTo>
                  <a:lnTo>
                    <a:pt x="550" y="47"/>
                  </a:lnTo>
                  <a:lnTo>
                    <a:pt x="529" y="53"/>
                  </a:lnTo>
                  <a:lnTo>
                    <a:pt x="512" y="62"/>
                  </a:lnTo>
                  <a:lnTo>
                    <a:pt x="494" y="70"/>
                  </a:lnTo>
                  <a:lnTo>
                    <a:pt x="477" y="82"/>
                  </a:lnTo>
                  <a:lnTo>
                    <a:pt x="459" y="91"/>
                  </a:lnTo>
                  <a:lnTo>
                    <a:pt x="441" y="102"/>
                  </a:lnTo>
                  <a:lnTo>
                    <a:pt x="424" y="113"/>
                  </a:lnTo>
                  <a:lnTo>
                    <a:pt x="408" y="126"/>
                  </a:lnTo>
                  <a:lnTo>
                    <a:pt x="391" y="136"/>
                  </a:lnTo>
                  <a:lnTo>
                    <a:pt x="375" y="151"/>
                  </a:lnTo>
                  <a:lnTo>
                    <a:pt x="358" y="163"/>
                  </a:lnTo>
                  <a:lnTo>
                    <a:pt x="343" y="179"/>
                  </a:lnTo>
                  <a:lnTo>
                    <a:pt x="327" y="192"/>
                  </a:lnTo>
                  <a:lnTo>
                    <a:pt x="313" y="208"/>
                  </a:lnTo>
                  <a:lnTo>
                    <a:pt x="298" y="223"/>
                  </a:lnTo>
                  <a:lnTo>
                    <a:pt x="284" y="239"/>
                  </a:lnTo>
                  <a:lnTo>
                    <a:pt x="268" y="256"/>
                  </a:lnTo>
                  <a:lnTo>
                    <a:pt x="256" y="272"/>
                  </a:lnTo>
                  <a:lnTo>
                    <a:pt x="241" y="289"/>
                  </a:lnTo>
                  <a:lnTo>
                    <a:pt x="229" y="308"/>
                  </a:lnTo>
                  <a:lnTo>
                    <a:pt x="215" y="323"/>
                  </a:lnTo>
                  <a:lnTo>
                    <a:pt x="200" y="342"/>
                  </a:lnTo>
                  <a:lnTo>
                    <a:pt x="188" y="362"/>
                  </a:lnTo>
                  <a:lnTo>
                    <a:pt x="177" y="380"/>
                  </a:lnTo>
                  <a:lnTo>
                    <a:pt x="164" y="400"/>
                  </a:lnTo>
                  <a:lnTo>
                    <a:pt x="154" y="421"/>
                  </a:lnTo>
                  <a:lnTo>
                    <a:pt x="142" y="440"/>
                  </a:lnTo>
                  <a:lnTo>
                    <a:pt x="131" y="461"/>
                  </a:lnTo>
                  <a:lnTo>
                    <a:pt x="121" y="482"/>
                  </a:lnTo>
                  <a:lnTo>
                    <a:pt x="111" y="505"/>
                  </a:lnTo>
                  <a:lnTo>
                    <a:pt x="100" y="526"/>
                  </a:lnTo>
                  <a:lnTo>
                    <a:pt x="93" y="549"/>
                  </a:lnTo>
                  <a:lnTo>
                    <a:pt x="83" y="570"/>
                  </a:lnTo>
                  <a:lnTo>
                    <a:pt x="75" y="594"/>
                  </a:lnTo>
                  <a:lnTo>
                    <a:pt x="67" y="616"/>
                  </a:lnTo>
                  <a:lnTo>
                    <a:pt x="61" y="641"/>
                  </a:lnTo>
                  <a:lnTo>
                    <a:pt x="52" y="664"/>
                  </a:lnTo>
                  <a:lnTo>
                    <a:pt x="45" y="688"/>
                  </a:lnTo>
                  <a:lnTo>
                    <a:pt x="38" y="712"/>
                  </a:lnTo>
                  <a:lnTo>
                    <a:pt x="33" y="737"/>
                  </a:lnTo>
                  <a:lnTo>
                    <a:pt x="28" y="761"/>
                  </a:lnTo>
                  <a:lnTo>
                    <a:pt x="21" y="786"/>
                  </a:lnTo>
                  <a:lnTo>
                    <a:pt x="17" y="811"/>
                  </a:lnTo>
                  <a:lnTo>
                    <a:pt x="16" y="838"/>
                  </a:lnTo>
                  <a:lnTo>
                    <a:pt x="10" y="863"/>
                  </a:lnTo>
                  <a:lnTo>
                    <a:pt x="8" y="889"/>
                  </a:lnTo>
                  <a:lnTo>
                    <a:pt x="4" y="915"/>
                  </a:lnTo>
                  <a:lnTo>
                    <a:pt x="3" y="941"/>
                  </a:lnTo>
                  <a:lnTo>
                    <a:pt x="0" y="968"/>
                  </a:lnTo>
                  <a:lnTo>
                    <a:pt x="0" y="994"/>
                  </a:lnTo>
                  <a:lnTo>
                    <a:pt x="0" y="1021"/>
                  </a:lnTo>
                  <a:lnTo>
                    <a:pt x="0" y="1050"/>
                  </a:lnTo>
                  <a:lnTo>
                    <a:pt x="0" y="1076"/>
                  </a:lnTo>
                  <a:lnTo>
                    <a:pt x="0" y="1103"/>
                  </a:lnTo>
                  <a:lnTo>
                    <a:pt x="0" y="1130"/>
                  </a:lnTo>
                  <a:lnTo>
                    <a:pt x="3" y="1156"/>
                  </a:lnTo>
                  <a:lnTo>
                    <a:pt x="4" y="1181"/>
                  </a:lnTo>
                  <a:lnTo>
                    <a:pt x="8" y="1208"/>
                  </a:lnTo>
                  <a:lnTo>
                    <a:pt x="10" y="1233"/>
                  </a:lnTo>
                  <a:lnTo>
                    <a:pt x="16" y="1261"/>
                  </a:lnTo>
                  <a:lnTo>
                    <a:pt x="17" y="1286"/>
                  </a:lnTo>
                  <a:lnTo>
                    <a:pt x="21" y="1309"/>
                  </a:lnTo>
                  <a:lnTo>
                    <a:pt x="28" y="1334"/>
                  </a:lnTo>
                  <a:lnTo>
                    <a:pt x="33" y="1359"/>
                  </a:lnTo>
                  <a:lnTo>
                    <a:pt x="38" y="1384"/>
                  </a:lnTo>
                  <a:lnTo>
                    <a:pt x="45" y="1408"/>
                  </a:lnTo>
                  <a:lnTo>
                    <a:pt x="52" y="1433"/>
                  </a:lnTo>
                  <a:lnTo>
                    <a:pt x="61" y="1457"/>
                  </a:lnTo>
                  <a:lnTo>
                    <a:pt x="67" y="1481"/>
                  </a:lnTo>
                  <a:lnTo>
                    <a:pt x="75" y="1502"/>
                  </a:lnTo>
                  <a:lnTo>
                    <a:pt x="83" y="1526"/>
                  </a:lnTo>
                  <a:lnTo>
                    <a:pt x="93" y="1550"/>
                  </a:lnTo>
                  <a:lnTo>
                    <a:pt x="100" y="1571"/>
                  </a:lnTo>
                  <a:lnTo>
                    <a:pt x="111" y="1594"/>
                  </a:lnTo>
                  <a:lnTo>
                    <a:pt x="121" y="1614"/>
                  </a:lnTo>
                  <a:lnTo>
                    <a:pt x="131" y="1636"/>
                  </a:lnTo>
                  <a:lnTo>
                    <a:pt x="142" y="1656"/>
                  </a:lnTo>
                  <a:lnTo>
                    <a:pt x="154" y="1677"/>
                  </a:lnTo>
                  <a:lnTo>
                    <a:pt x="164" y="1696"/>
                  </a:lnTo>
                  <a:lnTo>
                    <a:pt x="177" y="1716"/>
                  </a:lnTo>
                  <a:lnTo>
                    <a:pt x="188" y="1734"/>
                  </a:lnTo>
                  <a:lnTo>
                    <a:pt x="200" y="1754"/>
                  </a:lnTo>
                  <a:lnTo>
                    <a:pt x="215" y="1773"/>
                  </a:lnTo>
                  <a:lnTo>
                    <a:pt x="229" y="1791"/>
                  </a:lnTo>
                  <a:lnTo>
                    <a:pt x="241" y="1808"/>
                  </a:lnTo>
                  <a:lnTo>
                    <a:pt x="256" y="1826"/>
                  </a:lnTo>
                  <a:lnTo>
                    <a:pt x="268" y="1842"/>
                  </a:lnTo>
                  <a:lnTo>
                    <a:pt x="284" y="1859"/>
                  </a:lnTo>
                  <a:lnTo>
                    <a:pt x="298" y="1873"/>
                  </a:lnTo>
                  <a:lnTo>
                    <a:pt x="313" y="1889"/>
                  </a:lnTo>
                  <a:lnTo>
                    <a:pt x="327" y="1904"/>
                  </a:lnTo>
                  <a:lnTo>
                    <a:pt x="343" y="1920"/>
                  </a:lnTo>
                  <a:lnTo>
                    <a:pt x="358" y="1933"/>
                  </a:lnTo>
                  <a:lnTo>
                    <a:pt x="375" y="1946"/>
                  </a:lnTo>
                  <a:lnTo>
                    <a:pt x="391" y="1960"/>
                  </a:lnTo>
                  <a:lnTo>
                    <a:pt x="408" y="1972"/>
                  </a:lnTo>
                  <a:lnTo>
                    <a:pt x="424" y="1983"/>
                  </a:lnTo>
                  <a:lnTo>
                    <a:pt x="441" y="1994"/>
                  </a:lnTo>
                  <a:lnTo>
                    <a:pt x="459" y="2005"/>
                  </a:lnTo>
                  <a:lnTo>
                    <a:pt x="477" y="2016"/>
                  </a:lnTo>
                  <a:lnTo>
                    <a:pt x="494" y="2026"/>
                  </a:lnTo>
                  <a:lnTo>
                    <a:pt x="512" y="2035"/>
                  </a:lnTo>
                  <a:lnTo>
                    <a:pt x="529" y="2043"/>
                  </a:lnTo>
                  <a:lnTo>
                    <a:pt x="550" y="2052"/>
                  </a:lnTo>
                  <a:lnTo>
                    <a:pt x="567" y="2059"/>
                  </a:lnTo>
                  <a:lnTo>
                    <a:pt x="586" y="2064"/>
                  </a:lnTo>
                  <a:lnTo>
                    <a:pt x="604" y="2071"/>
                  </a:lnTo>
                  <a:lnTo>
                    <a:pt x="623" y="2077"/>
                  </a:lnTo>
                  <a:lnTo>
                    <a:pt x="642" y="2082"/>
                  </a:lnTo>
                  <a:lnTo>
                    <a:pt x="661" y="2087"/>
                  </a:lnTo>
                  <a:lnTo>
                    <a:pt x="680" y="2090"/>
                  </a:lnTo>
                  <a:lnTo>
                    <a:pt x="700" y="2093"/>
                  </a:lnTo>
                  <a:lnTo>
                    <a:pt x="719" y="2096"/>
                  </a:lnTo>
                  <a:lnTo>
                    <a:pt x="740" y="2098"/>
                  </a:lnTo>
                  <a:lnTo>
                    <a:pt x="760" y="2099"/>
                  </a:lnTo>
                  <a:lnTo>
                    <a:pt x="781" y="2099"/>
                  </a:lnTo>
                  <a:lnTo>
                    <a:pt x="781" y="2099"/>
                  </a:lnTo>
                  <a:close/>
                </a:path>
              </a:pathLst>
            </a:custGeom>
            <a:solidFill>
              <a:srgbClr val="92D050"/>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1" name="Freeform 13"/>
            <p:cNvSpPr>
              <a:spLocks/>
            </p:cNvSpPr>
            <p:nvPr/>
          </p:nvSpPr>
          <p:spPr bwMode="auto">
            <a:xfrm>
              <a:off x="5822951" y="2993653"/>
              <a:ext cx="395288" cy="531813"/>
            </a:xfrm>
            <a:custGeom>
              <a:avLst/>
              <a:gdLst>
                <a:gd name="T0" fmla="*/ 548 w 996"/>
                <a:gd name="T1" fmla="*/ 1334 h 1338"/>
                <a:gd name="T2" fmla="*/ 608 w 996"/>
                <a:gd name="T3" fmla="*/ 1319 h 1338"/>
                <a:gd name="T4" fmla="*/ 668 w 996"/>
                <a:gd name="T5" fmla="*/ 1297 h 1338"/>
                <a:gd name="T6" fmla="*/ 723 w 996"/>
                <a:gd name="T7" fmla="*/ 1264 h 1338"/>
                <a:gd name="T8" fmla="*/ 775 w 996"/>
                <a:gd name="T9" fmla="*/ 1223 h 1338"/>
                <a:gd name="T10" fmla="*/ 823 w 996"/>
                <a:gd name="T11" fmla="*/ 1175 h 1338"/>
                <a:gd name="T12" fmla="*/ 865 w 996"/>
                <a:gd name="T13" fmla="*/ 1119 h 1338"/>
                <a:gd name="T14" fmla="*/ 903 w 996"/>
                <a:gd name="T15" fmla="*/ 1055 h 1338"/>
                <a:gd name="T16" fmla="*/ 934 w 996"/>
                <a:gd name="T17" fmla="*/ 988 h 1338"/>
                <a:gd name="T18" fmla="*/ 959 w 996"/>
                <a:gd name="T19" fmla="*/ 914 h 1338"/>
                <a:gd name="T20" fmla="*/ 979 w 996"/>
                <a:gd name="T21" fmla="*/ 835 h 1338"/>
                <a:gd name="T22" fmla="*/ 991 w 996"/>
                <a:gd name="T23" fmla="*/ 755 h 1338"/>
                <a:gd name="T24" fmla="*/ 996 w 996"/>
                <a:gd name="T25" fmla="*/ 670 h 1338"/>
                <a:gd name="T26" fmla="*/ 991 w 996"/>
                <a:gd name="T27" fmla="*/ 583 h 1338"/>
                <a:gd name="T28" fmla="*/ 979 w 996"/>
                <a:gd name="T29" fmla="*/ 501 h 1338"/>
                <a:gd name="T30" fmla="*/ 959 w 996"/>
                <a:gd name="T31" fmla="*/ 423 h 1338"/>
                <a:gd name="T32" fmla="*/ 934 w 996"/>
                <a:gd name="T33" fmla="*/ 349 h 1338"/>
                <a:gd name="T34" fmla="*/ 903 w 996"/>
                <a:gd name="T35" fmla="*/ 280 h 1338"/>
                <a:gd name="T36" fmla="*/ 865 w 996"/>
                <a:gd name="T37" fmla="*/ 219 h 1338"/>
                <a:gd name="T38" fmla="*/ 823 w 996"/>
                <a:gd name="T39" fmla="*/ 162 h 1338"/>
                <a:gd name="T40" fmla="*/ 775 w 996"/>
                <a:gd name="T41" fmla="*/ 114 h 1338"/>
                <a:gd name="T42" fmla="*/ 723 w 996"/>
                <a:gd name="T43" fmla="*/ 72 h 1338"/>
                <a:gd name="T44" fmla="*/ 668 w 996"/>
                <a:gd name="T45" fmla="*/ 40 h 1338"/>
                <a:gd name="T46" fmla="*/ 608 w 996"/>
                <a:gd name="T47" fmla="*/ 16 h 1338"/>
                <a:gd name="T48" fmla="*/ 548 w 996"/>
                <a:gd name="T49" fmla="*/ 4 h 1338"/>
                <a:gd name="T50" fmla="*/ 483 w 996"/>
                <a:gd name="T51" fmla="*/ 0 h 1338"/>
                <a:gd name="T52" fmla="*/ 421 w 996"/>
                <a:gd name="T53" fmla="*/ 7 h 1338"/>
                <a:gd name="T54" fmla="*/ 360 w 996"/>
                <a:gd name="T55" fmla="*/ 24 h 1338"/>
                <a:gd name="T56" fmla="*/ 304 w 996"/>
                <a:gd name="T57" fmla="*/ 52 h 1338"/>
                <a:gd name="T58" fmla="*/ 250 w 996"/>
                <a:gd name="T59" fmla="*/ 86 h 1338"/>
                <a:gd name="T60" fmla="*/ 199 w 996"/>
                <a:gd name="T61" fmla="*/ 133 h 1338"/>
                <a:gd name="T62" fmla="*/ 154 w 996"/>
                <a:gd name="T63" fmla="*/ 184 h 1338"/>
                <a:gd name="T64" fmla="*/ 113 w 996"/>
                <a:gd name="T65" fmla="*/ 243 h 1338"/>
                <a:gd name="T66" fmla="*/ 77 w 996"/>
                <a:gd name="T67" fmla="*/ 306 h 1338"/>
                <a:gd name="T68" fmla="*/ 48 w 996"/>
                <a:gd name="T69" fmla="*/ 379 h 1338"/>
                <a:gd name="T70" fmla="*/ 26 w 996"/>
                <a:gd name="T71" fmla="*/ 453 h 1338"/>
                <a:gd name="T72" fmla="*/ 10 w 996"/>
                <a:gd name="T73" fmla="*/ 534 h 1338"/>
                <a:gd name="T74" fmla="*/ 0 w 996"/>
                <a:gd name="T75" fmla="*/ 617 h 1338"/>
                <a:gd name="T76" fmla="*/ 0 w 996"/>
                <a:gd name="T77" fmla="*/ 704 h 1338"/>
                <a:gd name="T78" fmla="*/ 6 w 996"/>
                <a:gd name="T79" fmla="*/ 788 h 1338"/>
                <a:gd name="T80" fmla="*/ 22 w 996"/>
                <a:gd name="T81" fmla="*/ 866 h 1338"/>
                <a:gd name="T82" fmla="*/ 44 w 996"/>
                <a:gd name="T83" fmla="*/ 943 h 1338"/>
                <a:gd name="T84" fmla="*/ 71 w 996"/>
                <a:gd name="T85" fmla="*/ 1014 h 1338"/>
                <a:gd name="T86" fmla="*/ 105 w 996"/>
                <a:gd name="T87" fmla="*/ 1082 h 1338"/>
                <a:gd name="T88" fmla="*/ 146 w 996"/>
                <a:gd name="T89" fmla="*/ 1143 h 1338"/>
                <a:gd name="T90" fmla="*/ 189 w 996"/>
                <a:gd name="T91" fmla="*/ 1193 h 1338"/>
                <a:gd name="T92" fmla="*/ 239 w 996"/>
                <a:gd name="T93" fmla="*/ 1240 h 1338"/>
                <a:gd name="T94" fmla="*/ 292 w 996"/>
                <a:gd name="T95" fmla="*/ 1278 h 1338"/>
                <a:gd name="T96" fmla="*/ 349 w 996"/>
                <a:gd name="T97" fmla="*/ 1308 h 1338"/>
                <a:gd name="T98" fmla="*/ 409 w 996"/>
                <a:gd name="T99" fmla="*/ 1327 h 1338"/>
                <a:gd name="T100" fmla="*/ 471 w 996"/>
                <a:gd name="T101" fmla="*/ 1336 h 1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96" h="1338">
                  <a:moveTo>
                    <a:pt x="498" y="1338"/>
                  </a:moveTo>
                  <a:lnTo>
                    <a:pt x="511" y="1338"/>
                  </a:lnTo>
                  <a:lnTo>
                    <a:pt x="523" y="1336"/>
                  </a:lnTo>
                  <a:lnTo>
                    <a:pt x="536" y="1334"/>
                  </a:lnTo>
                  <a:lnTo>
                    <a:pt x="548" y="1334"/>
                  </a:lnTo>
                  <a:lnTo>
                    <a:pt x="560" y="1331"/>
                  </a:lnTo>
                  <a:lnTo>
                    <a:pt x="573" y="1330"/>
                  </a:lnTo>
                  <a:lnTo>
                    <a:pt x="584" y="1327"/>
                  </a:lnTo>
                  <a:lnTo>
                    <a:pt x="597" y="1323"/>
                  </a:lnTo>
                  <a:lnTo>
                    <a:pt x="608" y="1319"/>
                  </a:lnTo>
                  <a:lnTo>
                    <a:pt x="621" y="1315"/>
                  </a:lnTo>
                  <a:lnTo>
                    <a:pt x="633" y="1311"/>
                  </a:lnTo>
                  <a:lnTo>
                    <a:pt x="644" y="1308"/>
                  </a:lnTo>
                  <a:lnTo>
                    <a:pt x="655" y="1302"/>
                  </a:lnTo>
                  <a:lnTo>
                    <a:pt x="668" y="1297"/>
                  </a:lnTo>
                  <a:lnTo>
                    <a:pt x="678" y="1290"/>
                  </a:lnTo>
                  <a:lnTo>
                    <a:pt x="691" y="1286"/>
                  </a:lnTo>
                  <a:lnTo>
                    <a:pt x="701" y="1278"/>
                  </a:lnTo>
                  <a:lnTo>
                    <a:pt x="711" y="1270"/>
                  </a:lnTo>
                  <a:lnTo>
                    <a:pt x="723" y="1264"/>
                  </a:lnTo>
                  <a:lnTo>
                    <a:pt x="734" y="1257"/>
                  </a:lnTo>
                  <a:lnTo>
                    <a:pt x="744" y="1248"/>
                  </a:lnTo>
                  <a:lnTo>
                    <a:pt x="754" y="1240"/>
                  </a:lnTo>
                  <a:lnTo>
                    <a:pt x="763" y="1231"/>
                  </a:lnTo>
                  <a:lnTo>
                    <a:pt x="775" y="1223"/>
                  </a:lnTo>
                  <a:lnTo>
                    <a:pt x="784" y="1213"/>
                  </a:lnTo>
                  <a:lnTo>
                    <a:pt x="795" y="1204"/>
                  </a:lnTo>
                  <a:lnTo>
                    <a:pt x="803" y="1193"/>
                  </a:lnTo>
                  <a:lnTo>
                    <a:pt x="813" y="1185"/>
                  </a:lnTo>
                  <a:lnTo>
                    <a:pt x="823" y="1175"/>
                  </a:lnTo>
                  <a:lnTo>
                    <a:pt x="831" y="1163"/>
                  </a:lnTo>
                  <a:lnTo>
                    <a:pt x="840" y="1152"/>
                  </a:lnTo>
                  <a:lnTo>
                    <a:pt x="849" y="1143"/>
                  </a:lnTo>
                  <a:lnTo>
                    <a:pt x="857" y="1130"/>
                  </a:lnTo>
                  <a:lnTo>
                    <a:pt x="865" y="1119"/>
                  </a:lnTo>
                  <a:lnTo>
                    <a:pt x="873" y="1106"/>
                  </a:lnTo>
                  <a:lnTo>
                    <a:pt x="881" y="1094"/>
                  </a:lnTo>
                  <a:lnTo>
                    <a:pt x="889" y="1082"/>
                  </a:lnTo>
                  <a:lnTo>
                    <a:pt x="896" y="1069"/>
                  </a:lnTo>
                  <a:lnTo>
                    <a:pt x="903" y="1055"/>
                  </a:lnTo>
                  <a:lnTo>
                    <a:pt x="911" y="1042"/>
                  </a:lnTo>
                  <a:lnTo>
                    <a:pt x="916" y="1028"/>
                  </a:lnTo>
                  <a:lnTo>
                    <a:pt x="922" y="1014"/>
                  </a:lnTo>
                  <a:lnTo>
                    <a:pt x="929" y="1000"/>
                  </a:lnTo>
                  <a:lnTo>
                    <a:pt x="934" y="988"/>
                  </a:lnTo>
                  <a:lnTo>
                    <a:pt x="939" y="972"/>
                  </a:lnTo>
                  <a:lnTo>
                    <a:pt x="946" y="959"/>
                  </a:lnTo>
                  <a:lnTo>
                    <a:pt x="950" y="943"/>
                  </a:lnTo>
                  <a:lnTo>
                    <a:pt x="957" y="929"/>
                  </a:lnTo>
                  <a:lnTo>
                    <a:pt x="959" y="914"/>
                  </a:lnTo>
                  <a:lnTo>
                    <a:pt x="965" y="898"/>
                  </a:lnTo>
                  <a:lnTo>
                    <a:pt x="967" y="882"/>
                  </a:lnTo>
                  <a:lnTo>
                    <a:pt x="972" y="866"/>
                  </a:lnTo>
                  <a:lnTo>
                    <a:pt x="975" y="850"/>
                  </a:lnTo>
                  <a:lnTo>
                    <a:pt x="979" y="835"/>
                  </a:lnTo>
                  <a:lnTo>
                    <a:pt x="982" y="819"/>
                  </a:lnTo>
                  <a:lnTo>
                    <a:pt x="985" y="804"/>
                  </a:lnTo>
                  <a:lnTo>
                    <a:pt x="987" y="788"/>
                  </a:lnTo>
                  <a:lnTo>
                    <a:pt x="990" y="770"/>
                  </a:lnTo>
                  <a:lnTo>
                    <a:pt x="991" y="755"/>
                  </a:lnTo>
                  <a:lnTo>
                    <a:pt x="994" y="737"/>
                  </a:lnTo>
                  <a:lnTo>
                    <a:pt x="994" y="720"/>
                  </a:lnTo>
                  <a:lnTo>
                    <a:pt x="996" y="704"/>
                  </a:lnTo>
                  <a:lnTo>
                    <a:pt x="996" y="686"/>
                  </a:lnTo>
                  <a:lnTo>
                    <a:pt x="996" y="670"/>
                  </a:lnTo>
                  <a:lnTo>
                    <a:pt x="996" y="651"/>
                  </a:lnTo>
                  <a:lnTo>
                    <a:pt x="996" y="634"/>
                  </a:lnTo>
                  <a:lnTo>
                    <a:pt x="994" y="617"/>
                  </a:lnTo>
                  <a:lnTo>
                    <a:pt x="994" y="601"/>
                  </a:lnTo>
                  <a:lnTo>
                    <a:pt x="991" y="583"/>
                  </a:lnTo>
                  <a:lnTo>
                    <a:pt x="990" y="568"/>
                  </a:lnTo>
                  <a:lnTo>
                    <a:pt x="987" y="550"/>
                  </a:lnTo>
                  <a:lnTo>
                    <a:pt x="985" y="534"/>
                  </a:lnTo>
                  <a:lnTo>
                    <a:pt x="982" y="517"/>
                  </a:lnTo>
                  <a:lnTo>
                    <a:pt x="979" y="501"/>
                  </a:lnTo>
                  <a:lnTo>
                    <a:pt x="975" y="484"/>
                  </a:lnTo>
                  <a:lnTo>
                    <a:pt x="972" y="468"/>
                  </a:lnTo>
                  <a:lnTo>
                    <a:pt x="967" y="453"/>
                  </a:lnTo>
                  <a:lnTo>
                    <a:pt x="965" y="439"/>
                  </a:lnTo>
                  <a:lnTo>
                    <a:pt x="959" y="423"/>
                  </a:lnTo>
                  <a:lnTo>
                    <a:pt x="957" y="410"/>
                  </a:lnTo>
                  <a:lnTo>
                    <a:pt x="950" y="394"/>
                  </a:lnTo>
                  <a:lnTo>
                    <a:pt x="946" y="379"/>
                  </a:lnTo>
                  <a:lnTo>
                    <a:pt x="939" y="363"/>
                  </a:lnTo>
                  <a:lnTo>
                    <a:pt x="934" y="349"/>
                  </a:lnTo>
                  <a:lnTo>
                    <a:pt x="929" y="335"/>
                  </a:lnTo>
                  <a:lnTo>
                    <a:pt x="922" y="321"/>
                  </a:lnTo>
                  <a:lnTo>
                    <a:pt x="916" y="306"/>
                  </a:lnTo>
                  <a:lnTo>
                    <a:pt x="911" y="294"/>
                  </a:lnTo>
                  <a:lnTo>
                    <a:pt x="903" y="280"/>
                  </a:lnTo>
                  <a:lnTo>
                    <a:pt x="896" y="268"/>
                  </a:lnTo>
                  <a:lnTo>
                    <a:pt x="889" y="255"/>
                  </a:lnTo>
                  <a:lnTo>
                    <a:pt x="881" y="243"/>
                  </a:lnTo>
                  <a:lnTo>
                    <a:pt x="873" y="230"/>
                  </a:lnTo>
                  <a:lnTo>
                    <a:pt x="865" y="219"/>
                  </a:lnTo>
                  <a:lnTo>
                    <a:pt x="857" y="208"/>
                  </a:lnTo>
                  <a:lnTo>
                    <a:pt x="849" y="196"/>
                  </a:lnTo>
                  <a:lnTo>
                    <a:pt x="840" y="184"/>
                  </a:lnTo>
                  <a:lnTo>
                    <a:pt x="831" y="174"/>
                  </a:lnTo>
                  <a:lnTo>
                    <a:pt x="823" y="162"/>
                  </a:lnTo>
                  <a:lnTo>
                    <a:pt x="813" y="153"/>
                  </a:lnTo>
                  <a:lnTo>
                    <a:pt x="803" y="142"/>
                  </a:lnTo>
                  <a:lnTo>
                    <a:pt x="795" y="133"/>
                  </a:lnTo>
                  <a:lnTo>
                    <a:pt x="784" y="122"/>
                  </a:lnTo>
                  <a:lnTo>
                    <a:pt x="775" y="114"/>
                  </a:lnTo>
                  <a:lnTo>
                    <a:pt x="763" y="105"/>
                  </a:lnTo>
                  <a:lnTo>
                    <a:pt x="754" y="94"/>
                  </a:lnTo>
                  <a:lnTo>
                    <a:pt x="744" y="86"/>
                  </a:lnTo>
                  <a:lnTo>
                    <a:pt x="734" y="81"/>
                  </a:lnTo>
                  <a:lnTo>
                    <a:pt x="723" y="72"/>
                  </a:lnTo>
                  <a:lnTo>
                    <a:pt x="711" y="65"/>
                  </a:lnTo>
                  <a:lnTo>
                    <a:pt x="701" y="58"/>
                  </a:lnTo>
                  <a:lnTo>
                    <a:pt x="691" y="52"/>
                  </a:lnTo>
                  <a:lnTo>
                    <a:pt x="678" y="46"/>
                  </a:lnTo>
                  <a:lnTo>
                    <a:pt x="668" y="40"/>
                  </a:lnTo>
                  <a:lnTo>
                    <a:pt x="655" y="33"/>
                  </a:lnTo>
                  <a:lnTo>
                    <a:pt x="644" y="30"/>
                  </a:lnTo>
                  <a:lnTo>
                    <a:pt x="633" y="24"/>
                  </a:lnTo>
                  <a:lnTo>
                    <a:pt x="621" y="21"/>
                  </a:lnTo>
                  <a:lnTo>
                    <a:pt x="608" y="16"/>
                  </a:lnTo>
                  <a:lnTo>
                    <a:pt x="597" y="13"/>
                  </a:lnTo>
                  <a:lnTo>
                    <a:pt x="584" y="9"/>
                  </a:lnTo>
                  <a:lnTo>
                    <a:pt x="573" y="7"/>
                  </a:lnTo>
                  <a:lnTo>
                    <a:pt x="560" y="5"/>
                  </a:lnTo>
                  <a:lnTo>
                    <a:pt x="548" y="4"/>
                  </a:lnTo>
                  <a:lnTo>
                    <a:pt x="536" y="0"/>
                  </a:lnTo>
                  <a:lnTo>
                    <a:pt x="523" y="0"/>
                  </a:lnTo>
                  <a:lnTo>
                    <a:pt x="511" y="0"/>
                  </a:lnTo>
                  <a:lnTo>
                    <a:pt x="498" y="0"/>
                  </a:lnTo>
                  <a:lnTo>
                    <a:pt x="483" y="0"/>
                  </a:lnTo>
                  <a:lnTo>
                    <a:pt x="471" y="0"/>
                  </a:lnTo>
                  <a:lnTo>
                    <a:pt x="458" y="0"/>
                  </a:lnTo>
                  <a:lnTo>
                    <a:pt x="446" y="4"/>
                  </a:lnTo>
                  <a:lnTo>
                    <a:pt x="434" y="5"/>
                  </a:lnTo>
                  <a:lnTo>
                    <a:pt x="421" y="7"/>
                  </a:lnTo>
                  <a:lnTo>
                    <a:pt x="409" y="9"/>
                  </a:lnTo>
                  <a:lnTo>
                    <a:pt x="397" y="13"/>
                  </a:lnTo>
                  <a:lnTo>
                    <a:pt x="385" y="16"/>
                  </a:lnTo>
                  <a:lnTo>
                    <a:pt x="372" y="21"/>
                  </a:lnTo>
                  <a:lnTo>
                    <a:pt x="360" y="24"/>
                  </a:lnTo>
                  <a:lnTo>
                    <a:pt x="349" y="30"/>
                  </a:lnTo>
                  <a:lnTo>
                    <a:pt x="337" y="33"/>
                  </a:lnTo>
                  <a:lnTo>
                    <a:pt x="327" y="40"/>
                  </a:lnTo>
                  <a:lnTo>
                    <a:pt x="316" y="46"/>
                  </a:lnTo>
                  <a:lnTo>
                    <a:pt x="304" y="52"/>
                  </a:lnTo>
                  <a:lnTo>
                    <a:pt x="292" y="58"/>
                  </a:lnTo>
                  <a:lnTo>
                    <a:pt x="282" y="65"/>
                  </a:lnTo>
                  <a:lnTo>
                    <a:pt x="270" y="72"/>
                  </a:lnTo>
                  <a:lnTo>
                    <a:pt x="261" y="81"/>
                  </a:lnTo>
                  <a:lnTo>
                    <a:pt x="250" y="86"/>
                  </a:lnTo>
                  <a:lnTo>
                    <a:pt x="239" y="94"/>
                  </a:lnTo>
                  <a:lnTo>
                    <a:pt x="227" y="105"/>
                  </a:lnTo>
                  <a:lnTo>
                    <a:pt x="218" y="114"/>
                  </a:lnTo>
                  <a:lnTo>
                    <a:pt x="207" y="122"/>
                  </a:lnTo>
                  <a:lnTo>
                    <a:pt x="199" y="133"/>
                  </a:lnTo>
                  <a:lnTo>
                    <a:pt x="189" y="142"/>
                  </a:lnTo>
                  <a:lnTo>
                    <a:pt x="181" y="153"/>
                  </a:lnTo>
                  <a:lnTo>
                    <a:pt x="171" y="162"/>
                  </a:lnTo>
                  <a:lnTo>
                    <a:pt x="162" y="174"/>
                  </a:lnTo>
                  <a:lnTo>
                    <a:pt x="154" y="184"/>
                  </a:lnTo>
                  <a:lnTo>
                    <a:pt x="146" y="196"/>
                  </a:lnTo>
                  <a:lnTo>
                    <a:pt x="137" y="208"/>
                  </a:lnTo>
                  <a:lnTo>
                    <a:pt x="129" y="219"/>
                  </a:lnTo>
                  <a:lnTo>
                    <a:pt x="121" y="230"/>
                  </a:lnTo>
                  <a:lnTo>
                    <a:pt x="113" y="243"/>
                  </a:lnTo>
                  <a:lnTo>
                    <a:pt x="105" y="255"/>
                  </a:lnTo>
                  <a:lnTo>
                    <a:pt x="99" y="268"/>
                  </a:lnTo>
                  <a:lnTo>
                    <a:pt x="91" y="280"/>
                  </a:lnTo>
                  <a:lnTo>
                    <a:pt x="85" y="294"/>
                  </a:lnTo>
                  <a:lnTo>
                    <a:pt x="77" y="306"/>
                  </a:lnTo>
                  <a:lnTo>
                    <a:pt x="71" y="321"/>
                  </a:lnTo>
                  <a:lnTo>
                    <a:pt x="66" y="335"/>
                  </a:lnTo>
                  <a:lnTo>
                    <a:pt x="60" y="349"/>
                  </a:lnTo>
                  <a:lnTo>
                    <a:pt x="54" y="363"/>
                  </a:lnTo>
                  <a:lnTo>
                    <a:pt x="48" y="379"/>
                  </a:lnTo>
                  <a:lnTo>
                    <a:pt x="44" y="394"/>
                  </a:lnTo>
                  <a:lnTo>
                    <a:pt x="39" y="410"/>
                  </a:lnTo>
                  <a:lnTo>
                    <a:pt x="32" y="423"/>
                  </a:lnTo>
                  <a:lnTo>
                    <a:pt x="30" y="439"/>
                  </a:lnTo>
                  <a:lnTo>
                    <a:pt x="26" y="453"/>
                  </a:lnTo>
                  <a:lnTo>
                    <a:pt x="22" y="468"/>
                  </a:lnTo>
                  <a:lnTo>
                    <a:pt x="18" y="484"/>
                  </a:lnTo>
                  <a:lnTo>
                    <a:pt x="15" y="501"/>
                  </a:lnTo>
                  <a:lnTo>
                    <a:pt x="12" y="517"/>
                  </a:lnTo>
                  <a:lnTo>
                    <a:pt x="10" y="534"/>
                  </a:lnTo>
                  <a:lnTo>
                    <a:pt x="6" y="550"/>
                  </a:lnTo>
                  <a:lnTo>
                    <a:pt x="5" y="568"/>
                  </a:lnTo>
                  <a:lnTo>
                    <a:pt x="3" y="583"/>
                  </a:lnTo>
                  <a:lnTo>
                    <a:pt x="3" y="601"/>
                  </a:lnTo>
                  <a:lnTo>
                    <a:pt x="0" y="617"/>
                  </a:lnTo>
                  <a:lnTo>
                    <a:pt x="0" y="634"/>
                  </a:lnTo>
                  <a:lnTo>
                    <a:pt x="0" y="651"/>
                  </a:lnTo>
                  <a:lnTo>
                    <a:pt x="0" y="670"/>
                  </a:lnTo>
                  <a:lnTo>
                    <a:pt x="0" y="686"/>
                  </a:lnTo>
                  <a:lnTo>
                    <a:pt x="0" y="704"/>
                  </a:lnTo>
                  <a:lnTo>
                    <a:pt x="0" y="720"/>
                  </a:lnTo>
                  <a:lnTo>
                    <a:pt x="3" y="737"/>
                  </a:lnTo>
                  <a:lnTo>
                    <a:pt x="3" y="755"/>
                  </a:lnTo>
                  <a:lnTo>
                    <a:pt x="5" y="770"/>
                  </a:lnTo>
                  <a:lnTo>
                    <a:pt x="6" y="788"/>
                  </a:lnTo>
                  <a:lnTo>
                    <a:pt x="10" y="804"/>
                  </a:lnTo>
                  <a:lnTo>
                    <a:pt x="12" y="819"/>
                  </a:lnTo>
                  <a:lnTo>
                    <a:pt x="15" y="835"/>
                  </a:lnTo>
                  <a:lnTo>
                    <a:pt x="18" y="850"/>
                  </a:lnTo>
                  <a:lnTo>
                    <a:pt x="22" y="866"/>
                  </a:lnTo>
                  <a:lnTo>
                    <a:pt x="26" y="882"/>
                  </a:lnTo>
                  <a:lnTo>
                    <a:pt x="30" y="898"/>
                  </a:lnTo>
                  <a:lnTo>
                    <a:pt x="32" y="914"/>
                  </a:lnTo>
                  <a:lnTo>
                    <a:pt x="39" y="929"/>
                  </a:lnTo>
                  <a:lnTo>
                    <a:pt x="44" y="943"/>
                  </a:lnTo>
                  <a:lnTo>
                    <a:pt x="48" y="959"/>
                  </a:lnTo>
                  <a:lnTo>
                    <a:pt x="54" y="972"/>
                  </a:lnTo>
                  <a:lnTo>
                    <a:pt x="60" y="988"/>
                  </a:lnTo>
                  <a:lnTo>
                    <a:pt x="66" y="1000"/>
                  </a:lnTo>
                  <a:lnTo>
                    <a:pt x="71" y="1014"/>
                  </a:lnTo>
                  <a:lnTo>
                    <a:pt x="77" y="1028"/>
                  </a:lnTo>
                  <a:lnTo>
                    <a:pt x="85" y="1042"/>
                  </a:lnTo>
                  <a:lnTo>
                    <a:pt x="91" y="1055"/>
                  </a:lnTo>
                  <a:lnTo>
                    <a:pt x="99" y="1069"/>
                  </a:lnTo>
                  <a:lnTo>
                    <a:pt x="105" y="1082"/>
                  </a:lnTo>
                  <a:lnTo>
                    <a:pt x="113" y="1094"/>
                  </a:lnTo>
                  <a:lnTo>
                    <a:pt x="121" y="1106"/>
                  </a:lnTo>
                  <a:lnTo>
                    <a:pt x="129" y="1119"/>
                  </a:lnTo>
                  <a:lnTo>
                    <a:pt x="137" y="1130"/>
                  </a:lnTo>
                  <a:lnTo>
                    <a:pt x="146" y="1143"/>
                  </a:lnTo>
                  <a:lnTo>
                    <a:pt x="154" y="1152"/>
                  </a:lnTo>
                  <a:lnTo>
                    <a:pt x="162" y="1163"/>
                  </a:lnTo>
                  <a:lnTo>
                    <a:pt x="171" y="1175"/>
                  </a:lnTo>
                  <a:lnTo>
                    <a:pt x="181" y="1185"/>
                  </a:lnTo>
                  <a:lnTo>
                    <a:pt x="189" y="1193"/>
                  </a:lnTo>
                  <a:lnTo>
                    <a:pt x="199" y="1204"/>
                  </a:lnTo>
                  <a:lnTo>
                    <a:pt x="207" y="1213"/>
                  </a:lnTo>
                  <a:lnTo>
                    <a:pt x="218" y="1223"/>
                  </a:lnTo>
                  <a:lnTo>
                    <a:pt x="227" y="1231"/>
                  </a:lnTo>
                  <a:lnTo>
                    <a:pt x="239" y="1240"/>
                  </a:lnTo>
                  <a:lnTo>
                    <a:pt x="250" y="1248"/>
                  </a:lnTo>
                  <a:lnTo>
                    <a:pt x="261" y="1257"/>
                  </a:lnTo>
                  <a:lnTo>
                    <a:pt x="270" y="1264"/>
                  </a:lnTo>
                  <a:lnTo>
                    <a:pt x="282" y="1270"/>
                  </a:lnTo>
                  <a:lnTo>
                    <a:pt x="292" y="1278"/>
                  </a:lnTo>
                  <a:lnTo>
                    <a:pt x="304" y="1286"/>
                  </a:lnTo>
                  <a:lnTo>
                    <a:pt x="316" y="1290"/>
                  </a:lnTo>
                  <a:lnTo>
                    <a:pt x="327" y="1297"/>
                  </a:lnTo>
                  <a:lnTo>
                    <a:pt x="337" y="1302"/>
                  </a:lnTo>
                  <a:lnTo>
                    <a:pt x="349" y="1308"/>
                  </a:lnTo>
                  <a:lnTo>
                    <a:pt x="360" y="1311"/>
                  </a:lnTo>
                  <a:lnTo>
                    <a:pt x="372" y="1315"/>
                  </a:lnTo>
                  <a:lnTo>
                    <a:pt x="385" y="1319"/>
                  </a:lnTo>
                  <a:lnTo>
                    <a:pt x="397" y="1323"/>
                  </a:lnTo>
                  <a:lnTo>
                    <a:pt x="409" y="1327"/>
                  </a:lnTo>
                  <a:lnTo>
                    <a:pt x="421" y="1330"/>
                  </a:lnTo>
                  <a:lnTo>
                    <a:pt x="434" y="1331"/>
                  </a:lnTo>
                  <a:lnTo>
                    <a:pt x="446" y="1334"/>
                  </a:lnTo>
                  <a:lnTo>
                    <a:pt x="458" y="1334"/>
                  </a:lnTo>
                  <a:lnTo>
                    <a:pt x="471" y="1336"/>
                  </a:lnTo>
                  <a:lnTo>
                    <a:pt x="483" y="1338"/>
                  </a:lnTo>
                  <a:lnTo>
                    <a:pt x="498" y="1338"/>
                  </a:lnTo>
                  <a:lnTo>
                    <a:pt x="498" y="1338"/>
                  </a:lnTo>
                  <a:close/>
                </a:path>
              </a:pathLst>
            </a:custGeom>
            <a:solidFill>
              <a:schemeClr val="tx2">
                <a:lumMod val="40000"/>
                <a:lumOff val="6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2" name="Freeform 14"/>
            <p:cNvSpPr>
              <a:spLocks/>
            </p:cNvSpPr>
            <p:nvPr/>
          </p:nvSpPr>
          <p:spPr bwMode="auto">
            <a:xfrm>
              <a:off x="5942013" y="3142878"/>
              <a:ext cx="176213" cy="233363"/>
            </a:xfrm>
            <a:custGeom>
              <a:avLst/>
              <a:gdLst>
                <a:gd name="T0" fmla="*/ 239 w 443"/>
                <a:gd name="T1" fmla="*/ 591 h 592"/>
                <a:gd name="T2" fmla="*/ 260 w 443"/>
                <a:gd name="T3" fmla="*/ 587 h 592"/>
                <a:gd name="T4" fmla="*/ 281 w 443"/>
                <a:gd name="T5" fmla="*/ 579 h 592"/>
                <a:gd name="T6" fmla="*/ 301 w 443"/>
                <a:gd name="T7" fmla="*/ 570 h 592"/>
                <a:gd name="T8" fmla="*/ 334 w 443"/>
                <a:gd name="T9" fmla="*/ 549 h 592"/>
                <a:gd name="T10" fmla="*/ 369 w 443"/>
                <a:gd name="T11" fmla="*/ 515 h 592"/>
                <a:gd name="T12" fmla="*/ 386 w 443"/>
                <a:gd name="T13" fmla="*/ 489 h 592"/>
                <a:gd name="T14" fmla="*/ 401 w 443"/>
                <a:gd name="T15" fmla="*/ 466 h 592"/>
                <a:gd name="T16" fmla="*/ 411 w 443"/>
                <a:gd name="T17" fmla="*/ 441 h 592"/>
                <a:gd name="T18" fmla="*/ 423 w 443"/>
                <a:gd name="T19" fmla="*/ 416 h 592"/>
                <a:gd name="T20" fmla="*/ 429 w 443"/>
                <a:gd name="T21" fmla="*/ 389 h 592"/>
                <a:gd name="T22" fmla="*/ 435 w 443"/>
                <a:gd name="T23" fmla="*/ 362 h 592"/>
                <a:gd name="T24" fmla="*/ 440 w 443"/>
                <a:gd name="T25" fmla="*/ 334 h 592"/>
                <a:gd name="T26" fmla="*/ 442 w 443"/>
                <a:gd name="T27" fmla="*/ 303 h 592"/>
                <a:gd name="T28" fmla="*/ 442 w 443"/>
                <a:gd name="T29" fmla="*/ 273 h 592"/>
                <a:gd name="T30" fmla="*/ 438 w 443"/>
                <a:gd name="T31" fmla="*/ 244 h 592"/>
                <a:gd name="T32" fmla="*/ 434 w 443"/>
                <a:gd name="T33" fmla="*/ 213 h 592"/>
                <a:gd name="T34" fmla="*/ 426 w 443"/>
                <a:gd name="T35" fmla="*/ 185 h 592"/>
                <a:gd name="T36" fmla="*/ 417 w 443"/>
                <a:gd name="T37" fmla="*/ 160 h 592"/>
                <a:gd name="T38" fmla="*/ 407 w 443"/>
                <a:gd name="T39" fmla="*/ 135 h 592"/>
                <a:gd name="T40" fmla="*/ 394 w 443"/>
                <a:gd name="T41" fmla="*/ 111 h 592"/>
                <a:gd name="T42" fmla="*/ 381 w 443"/>
                <a:gd name="T43" fmla="*/ 91 h 592"/>
                <a:gd name="T44" fmla="*/ 365 w 443"/>
                <a:gd name="T45" fmla="*/ 71 h 592"/>
                <a:gd name="T46" fmla="*/ 334 w 443"/>
                <a:gd name="T47" fmla="*/ 41 h 592"/>
                <a:gd name="T48" fmla="*/ 301 w 443"/>
                <a:gd name="T49" fmla="*/ 21 h 592"/>
                <a:gd name="T50" fmla="*/ 281 w 443"/>
                <a:gd name="T51" fmla="*/ 10 h 592"/>
                <a:gd name="T52" fmla="*/ 260 w 443"/>
                <a:gd name="T53" fmla="*/ 3 h 592"/>
                <a:gd name="T54" fmla="*/ 239 w 443"/>
                <a:gd name="T55" fmla="*/ 0 h 592"/>
                <a:gd name="T56" fmla="*/ 216 w 443"/>
                <a:gd name="T57" fmla="*/ 0 h 592"/>
                <a:gd name="T58" fmla="*/ 194 w 443"/>
                <a:gd name="T59" fmla="*/ 1 h 592"/>
                <a:gd name="T60" fmla="*/ 171 w 443"/>
                <a:gd name="T61" fmla="*/ 6 h 592"/>
                <a:gd name="T62" fmla="*/ 145 w 443"/>
                <a:gd name="T63" fmla="*/ 17 h 592"/>
                <a:gd name="T64" fmla="*/ 121 w 443"/>
                <a:gd name="T65" fmla="*/ 31 h 592"/>
                <a:gd name="T66" fmla="*/ 89 w 443"/>
                <a:gd name="T67" fmla="*/ 58 h 592"/>
                <a:gd name="T68" fmla="*/ 68 w 443"/>
                <a:gd name="T69" fmla="*/ 80 h 592"/>
                <a:gd name="T70" fmla="*/ 53 w 443"/>
                <a:gd name="T71" fmla="*/ 100 h 592"/>
                <a:gd name="T72" fmla="*/ 41 w 443"/>
                <a:gd name="T73" fmla="*/ 123 h 592"/>
                <a:gd name="T74" fmla="*/ 28 w 443"/>
                <a:gd name="T75" fmla="*/ 148 h 592"/>
                <a:gd name="T76" fmla="*/ 20 w 443"/>
                <a:gd name="T77" fmla="*/ 173 h 592"/>
                <a:gd name="T78" fmla="*/ 11 w 443"/>
                <a:gd name="T79" fmla="*/ 200 h 592"/>
                <a:gd name="T80" fmla="*/ 4 w 443"/>
                <a:gd name="T81" fmla="*/ 228 h 592"/>
                <a:gd name="T82" fmla="*/ 0 w 443"/>
                <a:gd name="T83" fmla="*/ 258 h 592"/>
                <a:gd name="T84" fmla="*/ 0 w 443"/>
                <a:gd name="T85" fmla="*/ 289 h 592"/>
                <a:gd name="T86" fmla="*/ 0 w 443"/>
                <a:gd name="T87" fmla="*/ 318 h 592"/>
                <a:gd name="T88" fmla="*/ 2 w 443"/>
                <a:gd name="T89" fmla="*/ 347 h 592"/>
                <a:gd name="T90" fmla="*/ 7 w 443"/>
                <a:gd name="T91" fmla="*/ 375 h 592"/>
                <a:gd name="T92" fmla="*/ 16 w 443"/>
                <a:gd name="T93" fmla="*/ 404 h 592"/>
                <a:gd name="T94" fmla="*/ 24 w 443"/>
                <a:gd name="T95" fmla="*/ 431 h 592"/>
                <a:gd name="T96" fmla="*/ 35 w 443"/>
                <a:gd name="T97" fmla="*/ 454 h 592"/>
                <a:gd name="T98" fmla="*/ 47 w 443"/>
                <a:gd name="T99" fmla="*/ 477 h 592"/>
                <a:gd name="T100" fmla="*/ 61 w 443"/>
                <a:gd name="T101" fmla="*/ 500 h 592"/>
                <a:gd name="T102" fmla="*/ 89 w 443"/>
                <a:gd name="T103" fmla="*/ 533 h 592"/>
                <a:gd name="T104" fmla="*/ 121 w 443"/>
                <a:gd name="T105" fmla="*/ 558 h 592"/>
                <a:gd name="T106" fmla="*/ 145 w 443"/>
                <a:gd name="T107" fmla="*/ 574 h 592"/>
                <a:gd name="T108" fmla="*/ 171 w 443"/>
                <a:gd name="T109" fmla="*/ 583 h 592"/>
                <a:gd name="T110" fmla="*/ 194 w 443"/>
                <a:gd name="T111" fmla="*/ 590 h 592"/>
                <a:gd name="T112" fmla="*/ 216 w 443"/>
                <a:gd name="T113" fmla="*/ 592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43" h="592">
                  <a:moveTo>
                    <a:pt x="223" y="592"/>
                  </a:moveTo>
                  <a:lnTo>
                    <a:pt x="228" y="592"/>
                  </a:lnTo>
                  <a:lnTo>
                    <a:pt x="234" y="592"/>
                  </a:lnTo>
                  <a:lnTo>
                    <a:pt x="239" y="591"/>
                  </a:lnTo>
                  <a:lnTo>
                    <a:pt x="245" y="591"/>
                  </a:lnTo>
                  <a:lnTo>
                    <a:pt x="250" y="590"/>
                  </a:lnTo>
                  <a:lnTo>
                    <a:pt x="256" y="587"/>
                  </a:lnTo>
                  <a:lnTo>
                    <a:pt x="260" y="587"/>
                  </a:lnTo>
                  <a:lnTo>
                    <a:pt x="267" y="586"/>
                  </a:lnTo>
                  <a:lnTo>
                    <a:pt x="272" y="583"/>
                  </a:lnTo>
                  <a:lnTo>
                    <a:pt x="276" y="582"/>
                  </a:lnTo>
                  <a:lnTo>
                    <a:pt x="281" y="579"/>
                  </a:lnTo>
                  <a:lnTo>
                    <a:pt x="285" y="578"/>
                  </a:lnTo>
                  <a:lnTo>
                    <a:pt x="291" y="575"/>
                  </a:lnTo>
                  <a:lnTo>
                    <a:pt x="297" y="574"/>
                  </a:lnTo>
                  <a:lnTo>
                    <a:pt x="301" y="570"/>
                  </a:lnTo>
                  <a:lnTo>
                    <a:pt x="308" y="569"/>
                  </a:lnTo>
                  <a:lnTo>
                    <a:pt x="317" y="561"/>
                  </a:lnTo>
                  <a:lnTo>
                    <a:pt x="325" y="555"/>
                  </a:lnTo>
                  <a:lnTo>
                    <a:pt x="334" y="549"/>
                  </a:lnTo>
                  <a:lnTo>
                    <a:pt x="345" y="542"/>
                  </a:lnTo>
                  <a:lnTo>
                    <a:pt x="353" y="533"/>
                  </a:lnTo>
                  <a:lnTo>
                    <a:pt x="361" y="525"/>
                  </a:lnTo>
                  <a:lnTo>
                    <a:pt x="369" y="515"/>
                  </a:lnTo>
                  <a:lnTo>
                    <a:pt x="378" y="506"/>
                  </a:lnTo>
                  <a:lnTo>
                    <a:pt x="381" y="500"/>
                  </a:lnTo>
                  <a:lnTo>
                    <a:pt x="385" y="494"/>
                  </a:lnTo>
                  <a:lnTo>
                    <a:pt x="386" y="489"/>
                  </a:lnTo>
                  <a:lnTo>
                    <a:pt x="391" y="484"/>
                  </a:lnTo>
                  <a:lnTo>
                    <a:pt x="394" y="477"/>
                  </a:lnTo>
                  <a:lnTo>
                    <a:pt x="398" y="472"/>
                  </a:lnTo>
                  <a:lnTo>
                    <a:pt x="401" y="466"/>
                  </a:lnTo>
                  <a:lnTo>
                    <a:pt x="403" y="460"/>
                  </a:lnTo>
                  <a:lnTo>
                    <a:pt x="407" y="454"/>
                  </a:lnTo>
                  <a:lnTo>
                    <a:pt x="409" y="448"/>
                  </a:lnTo>
                  <a:lnTo>
                    <a:pt x="411" y="441"/>
                  </a:lnTo>
                  <a:lnTo>
                    <a:pt x="415" y="437"/>
                  </a:lnTo>
                  <a:lnTo>
                    <a:pt x="417" y="431"/>
                  </a:lnTo>
                  <a:lnTo>
                    <a:pt x="419" y="423"/>
                  </a:lnTo>
                  <a:lnTo>
                    <a:pt x="423" y="416"/>
                  </a:lnTo>
                  <a:lnTo>
                    <a:pt x="424" y="412"/>
                  </a:lnTo>
                  <a:lnTo>
                    <a:pt x="426" y="404"/>
                  </a:lnTo>
                  <a:lnTo>
                    <a:pt x="429" y="396"/>
                  </a:lnTo>
                  <a:lnTo>
                    <a:pt x="429" y="389"/>
                  </a:lnTo>
                  <a:lnTo>
                    <a:pt x="432" y="383"/>
                  </a:lnTo>
                  <a:lnTo>
                    <a:pt x="434" y="375"/>
                  </a:lnTo>
                  <a:lnTo>
                    <a:pt x="435" y="369"/>
                  </a:lnTo>
                  <a:lnTo>
                    <a:pt x="435" y="362"/>
                  </a:lnTo>
                  <a:lnTo>
                    <a:pt x="438" y="355"/>
                  </a:lnTo>
                  <a:lnTo>
                    <a:pt x="438" y="347"/>
                  </a:lnTo>
                  <a:lnTo>
                    <a:pt x="440" y="341"/>
                  </a:lnTo>
                  <a:lnTo>
                    <a:pt x="440" y="334"/>
                  </a:lnTo>
                  <a:lnTo>
                    <a:pt x="442" y="327"/>
                  </a:lnTo>
                  <a:lnTo>
                    <a:pt x="442" y="318"/>
                  </a:lnTo>
                  <a:lnTo>
                    <a:pt x="442" y="311"/>
                  </a:lnTo>
                  <a:lnTo>
                    <a:pt x="442" y="303"/>
                  </a:lnTo>
                  <a:lnTo>
                    <a:pt x="443" y="297"/>
                  </a:lnTo>
                  <a:lnTo>
                    <a:pt x="442" y="289"/>
                  </a:lnTo>
                  <a:lnTo>
                    <a:pt x="442" y="279"/>
                  </a:lnTo>
                  <a:lnTo>
                    <a:pt x="442" y="273"/>
                  </a:lnTo>
                  <a:lnTo>
                    <a:pt x="442" y="265"/>
                  </a:lnTo>
                  <a:lnTo>
                    <a:pt x="440" y="258"/>
                  </a:lnTo>
                  <a:lnTo>
                    <a:pt x="440" y="250"/>
                  </a:lnTo>
                  <a:lnTo>
                    <a:pt x="438" y="244"/>
                  </a:lnTo>
                  <a:lnTo>
                    <a:pt x="438" y="236"/>
                  </a:lnTo>
                  <a:lnTo>
                    <a:pt x="435" y="228"/>
                  </a:lnTo>
                  <a:lnTo>
                    <a:pt x="435" y="221"/>
                  </a:lnTo>
                  <a:lnTo>
                    <a:pt x="434" y="213"/>
                  </a:lnTo>
                  <a:lnTo>
                    <a:pt x="432" y="208"/>
                  </a:lnTo>
                  <a:lnTo>
                    <a:pt x="429" y="200"/>
                  </a:lnTo>
                  <a:lnTo>
                    <a:pt x="429" y="193"/>
                  </a:lnTo>
                  <a:lnTo>
                    <a:pt x="426" y="185"/>
                  </a:lnTo>
                  <a:lnTo>
                    <a:pt x="424" y="180"/>
                  </a:lnTo>
                  <a:lnTo>
                    <a:pt x="423" y="173"/>
                  </a:lnTo>
                  <a:lnTo>
                    <a:pt x="419" y="167"/>
                  </a:lnTo>
                  <a:lnTo>
                    <a:pt x="417" y="160"/>
                  </a:lnTo>
                  <a:lnTo>
                    <a:pt x="415" y="154"/>
                  </a:lnTo>
                  <a:lnTo>
                    <a:pt x="411" y="148"/>
                  </a:lnTo>
                  <a:lnTo>
                    <a:pt x="409" y="141"/>
                  </a:lnTo>
                  <a:lnTo>
                    <a:pt x="407" y="135"/>
                  </a:lnTo>
                  <a:lnTo>
                    <a:pt x="403" y="128"/>
                  </a:lnTo>
                  <a:lnTo>
                    <a:pt x="401" y="123"/>
                  </a:lnTo>
                  <a:lnTo>
                    <a:pt x="398" y="118"/>
                  </a:lnTo>
                  <a:lnTo>
                    <a:pt x="394" y="111"/>
                  </a:lnTo>
                  <a:lnTo>
                    <a:pt x="391" y="107"/>
                  </a:lnTo>
                  <a:lnTo>
                    <a:pt x="386" y="100"/>
                  </a:lnTo>
                  <a:lnTo>
                    <a:pt x="385" y="95"/>
                  </a:lnTo>
                  <a:lnTo>
                    <a:pt x="381" y="91"/>
                  </a:lnTo>
                  <a:lnTo>
                    <a:pt x="378" y="86"/>
                  </a:lnTo>
                  <a:lnTo>
                    <a:pt x="374" y="80"/>
                  </a:lnTo>
                  <a:lnTo>
                    <a:pt x="369" y="75"/>
                  </a:lnTo>
                  <a:lnTo>
                    <a:pt x="365" y="71"/>
                  </a:lnTo>
                  <a:lnTo>
                    <a:pt x="361" y="66"/>
                  </a:lnTo>
                  <a:lnTo>
                    <a:pt x="353" y="58"/>
                  </a:lnTo>
                  <a:lnTo>
                    <a:pt x="345" y="50"/>
                  </a:lnTo>
                  <a:lnTo>
                    <a:pt x="334" y="41"/>
                  </a:lnTo>
                  <a:lnTo>
                    <a:pt x="325" y="34"/>
                  </a:lnTo>
                  <a:lnTo>
                    <a:pt x="317" y="29"/>
                  </a:lnTo>
                  <a:lnTo>
                    <a:pt x="308" y="23"/>
                  </a:lnTo>
                  <a:lnTo>
                    <a:pt x="301" y="21"/>
                  </a:lnTo>
                  <a:lnTo>
                    <a:pt x="297" y="17"/>
                  </a:lnTo>
                  <a:lnTo>
                    <a:pt x="291" y="14"/>
                  </a:lnTo>
                  <a:lnTo>
                    <a:pt x="285" y="13"/>
                  </a:lnTo>
                  <a:lnTo>
                    <a:pt x="281" y="10"/>
                  </a:lnTo>
                  <a:lnTo>
                    <a:pt x="276" y="8"/>
                  </a:lnTo>
                  <a:lnTo>
                    <a:pt x="272" y="6"/>
                  </a:lnTo>
                  <a:lnTo>
                    <a:pt x="267" y="6"/>
                  </a:lnTo>
                  <a:lnTo>
                    <a:pt x="260" y="3"/>
                  </a:lnTo>
                  <a:lnTo>
                    <a:pt x="256" y="3"/>
                  </a:lnTo>
                  <a:lnTo>
                    <a:pt x="250" y="1"/>
                  </a:lnTo>
                  <a:lnTo>
                    <a:pt x="245" y="1"/>
                  </a:lnTo>
                  <a:lnTo>
                    <a:pt x="239" y="0"/>
                  </a:lnTo>
                  <a:lnTo>
                    <a:pt x="234" y="0"/>
                  </a:lnTo>
                  <a:lnTo>
                    <a:pt x="228" y="0"/>
                  </a:lnTo>
                  <a:lnTo>
                    <a:pt x="223" y="0"/>
                  </a:lnTo>
                  <a:lnTo>
                    <a:pt x="216" y="0"/>
                  </a:lnTo>
                  <a:lnTo>
                    <a:pt x="211" y="0"/>
                  </a:lnTo>
                  <a:lnTo>
                    <a:pt x="204" y="0"/>
                  </a:lnTo>
                  <a:lnTo>
                    <a:pt x="199" y="1"/>
                  </a:lnTo>
                  <a:lnTo>
                    <a:pt x="194" y="1"/>
                  </a:lnTo>
                  <a:lnTo>
                    <a:pt x="189" y="3"/>
                  </a:lnTo>
                  <a:lnTo>
                    <a:pt x="182" y="3"/>
                  </a:lnTo>
                  <a:lnTo>
                    <a:pt x="178" y="6"/>
                  </a:lnTo>
                  <a:lnTo>
                    <a:pt x="171" y="6"/>
                  </a:lnTo>
                  <a:lnTo>
                    <a:pt x="166" y="8"/>
                  </a:lnTo>
                  <a:lnTo>
                    <a:pt x="161" y="10"/>
                  </a:lnTo>
                  <a:lnTo>
                    <a:pt x="155" y="13"/>
                  </a:lnTo>
                  <a:lnTo>
                    <a:pt x="145" y="17"/>
                  </a:lnTo>
                  <a:lnTo>
                    <a:pt x="135" y="23"/>
                  </a:lnTo>
                  <a:lnTo>
                    <a:pt x="130" y="25"/>
                  </a:lnTo>
                  <a:lnTo>
                    <a:pt x="124" y="29"/>
                  </a:lnTo>
                  <a:lnTo>
                    <a:pt x="121" y="31"/>
                  </a:lnTo>
                  <a:lnTo>
                    <a:pt x="117" y="34"/>
                  </a:lnTo>
                  <a:lnTo>
                    <a:pt x="105" y="41"/>
                  </a:lnTo>
                  <a:lnTo>
                    <a:pt x="97" y="50"/>
                  </a:lnTo>
                  <a:lnTo>
                    <a:pt x="89" y="58"/>
                  </a:lnTo>
                  <a:lnTo>
                    <a:pt x="81" y="66"/>
                  </a:lnTo>
                  <a:lnTo>
                    <a:pt x="77" y="71"/>
                  </a:lnTo>
                  <a:lnTo>
                    <a:pt x="72" y="75"/>
                  </a:lnTo>
                  <a:lnTo>
                    <a:pt x="68" y="80"/>
                  </a:lnTo>
                  <a:lnTo>
                    <a:pt x="66" y="86"/>
                  </a:lnTo>
                  <a:lnTo>
                    <a:pt x="61" y="91"/>
                  </a:lnTo>
                  <a:lnTo>
                    <a:pt x="57" y="95"/>
                  </a:lnTo>
                  <a:lnTo>
                    <a:pt x="53" y="100"/>
                  </a:lnTo>
                  <a:lnTo>
                    <a:pt x="51" y="107"/>
                  </a:lnTo>
                  <a:lnTo>
                    <a:pt x="47" y="111"/>
                  </a:lnTo>
                  <a:lnTo>
                    <a:pt x="44" y="118"/>
                  </a:lnTo>
                  <a:lnTo>
                    <a:pt x="41" y="123"/>
                  </a:lnTo>
                  <a:lnTo>
                    <a:pt x="37" y="128"/>
                  </a:lnTo>
                  <a:lnTo>
                    <a:pt x="35" y="135"/>
                  </a:lnTo>
                  <a:lnTo>
                    <a:pt x="32" y="141"/>
                  </a:lnTo>
                  <a:lnTo>
                    <a:pt x="28" y="148"/>
                  </a:lnTo>
                  <a:lnTo>
                    <a:pt x="27" y="154"/>
                  </a:lnTo>
                  <a:lnTo>
                    <a:pt x="24" y="160"/>
                  </a:lnTo>
                  <a:lnTo>
                    <a:pt x="23" y="167"/>
                  </a:lnTo>
                  <a:lnTo>
                    <a:pt x="20" y="173"/>
                  </a:lnTo>
                  <a:lnTo>
                    <a:pt x="17" y="180"/>
                  </a:lnTo>
                  <a:lnTo>
                    <a:pt x="16" y="185"/>
                  </a:lnTo>
                  <a:lnTo>
                    <a:pt x="12" y="193"/>
                  </a:lnTo>
                  <a:lnTo>
                    <a:pt x="11" y="200"/>
                  </a:lnTo>
                  <a:lnTo>
                    <a:pt x="9" y="208"/>
                  </a:lnTo>
                  <a:lnTo>
                    <a:pt x="7" y="213"/>
                  </a:lnTo>
                  <a:lnTo>
                    <a:pt x="7" y="221"/>
                  </a:lnTo>
                  <a:lnTo>
                    <a:pt x="4" y="228"/>
                  </a:lnTo>
                  <a:lnTo>
                    <a:pt x="4" y="236"/>
                  </a:lnTo>
                  <a:lnTo>
                    <a:pt x="2" y="244"/>
                  </a:lnTo>
                  <a:lnTo>
                    <a:pt x="2" y="250"/>
                  </a:lnTo>
                  <a:lnTo>
                    <a:pt x="0" y="258"/>
                  </a:lnTo>
                  <a:lnTo>
                    <a:pt x="0" y="265"/>
                  </a:lnTo>
                  <a:lnTo>
                    <a:pt x="0" y="273"/>
                  </a:lnTo>
                  <a:lnTo>
                    <a:pt x="0" y="279"/>
                  </a:lnTo>
                  <a:lnTo>
                    <a:pt x="0" y="289"/>
                  </a:lnTo>
                  <a:lnTo>
                    <a:pt x="0" y="297"/>
                  </a:lnTo>
                  <a:lnTo>
                    <a:pt x="0" y="303"/>
                  </a:lnTo>
                  <a:lnTo>
                    <a:pt x="0" y="311"/>
                  </a:lnTo>
                  <a:lnTo>
                    <a:pt x="0" y="318"/>
                  </a:lnTo>
                  <a:lnTo>
                    <a:pt x="0" y="327"/>
                  </a:lnTo>
                  <a:lnTo>
                    <a:pt x="0" y="334"/>
                  </a:lnTo>
                  <a:lnTo>
                    <a:pt x="2" y="341"/>
                  </a:lnTo>
                  <a:lnTo>
                    <a:pt x="2" y="347"/>
                  </a:lnTo>
                  <a:lnTo>
                    <a:pt x="4" y="355"/>
                  </a:lnTo>
                  <a:lnTo>
                    <a:pt x="4" y="362"/>
                  </a:lnTo>
                  <a:lnTo>
                    <a:pt x="7" y="369"/>
                  </a:lnTo>
                  <a:lnTo>
                    <a:pt x="7" y="375"/>
                  </a:lnTo>
                  <a:lnTo>
                    <a:pt x="9" y="383"/>
                  </a:lnTo>
                  <a:lnTo>
                    <a:pt x="11" y="389"/>
                  </a:lnTo>
                  <a:lnTo>
                    <a:pt x="12" y="396"/>
                  </a:lnTo>
                  <a:lnTo>
                    <a:pt x="16" y="404"/>
                  </a:lnTo>
                  <a:lnTo>
                    <a:pt x="17" y="412"/>
                  </a:lnTo>
                  <a:lnTo>
                    <a:pt x="20" y="416"/>
                  </a:lnTo>
                  <a:lnTo>
                    <a:pt x="23" y="423"/>
                  </a:lnTo>
                  <a:lnTo>
                    <a:pt x="24" y="431"/>
                  </a:lnTo>
                  <a:lnTo>
                    <a:pt x="27" y="437"/>
                  </a:lnTo>
                  <a:lnTo>
                    <a:pt x="28" y="441"/>
                  </a:lnTo>
                  <a:lnTo>
                    <a:pt x="32" y="448"/>
                  </a:lnTo>
                  <a:lnTo>
                    <a:pt x="35" y="454"/>
                  </a:lnTo>
                  <a:lnTo>
                    <a:pt x="37" y="460"/>
                  </a:lnTo>
                  <a:lnTo>
                    <a:pt x="41" y="466"/>
                  </a:lnTo>
                  <a:lnTo>
                    <a:pt x="44" y="472"/>
                  </a:lnTo>
                  <a:lnTo>
                    <a:pt x="47" y="477"/>
                  </a:lnTo>
                  <a:lnTo>
                    <a:pt x="51" y="484"/>
                  </a:lnTo>
                  <a:lnTo>
                    <a:pt x="53" y="489"/>
                  </a:lnTo>
                  <a:lnTo>
                    <a:pt x="57" y="494"/>
                  </a:lnTo>
                  <a:lnTo>
                    <a:pt x="61" y="500"/>
                  </a:lnTo>
                  <a:lnTo>
                    <a:pt x="66" y="506"/>
                  </a:lnTo>
                  <a:lnTo>
                    <a:pt x="72" y="515"/>
                  </a:lnTo>
                  <a:lnTo>
                    <a:pt x="81" y="525"/>
                  </a:lnTo>
                  <a:lnTo>
                    <a:pt x="89" y="533"/>
                  </a:lnTo>
                  <a:lnTo>
                    <a:pt x="97" y="542"/>
                  </a:lnTo>
                  <a:lnTo>
                    <a:pt x="105" y="549"/>
                  </a:lnTo>
                  <a:lnTo>
                    <a:pt x="117" y="555"/>
                  </a:lnTo>
                  <a:lnTo>
                    <a:pt x="121" y="558"/>
                  </a:lnTo>
                  <a:lnTo>
                    <a:pt x="124" y="561"/>
                  </a:lnTo>
                  <a:lnTo>
                    <a:pt x="130" y="566"/>
                  </a:lnTo>
                  <a:lnTo>
                    <a:pt x="135" y="569"/>
                  </a:lnTo>
                  <a:lnTo>
                    <a:pt x="145" y="574"/>
                  </a:lnTo>
                  <a:lnTo>
                    <a:pt x="155" y="578"/>
                  </a:lnTo>
                  <a:lnTo>
                    <a:pt x="161" y="579"/>
                  </a:lnTo>
                  <a:lnTo>
                    <a:pt x="166" y="582"/>
                  </a:lnTo>
                  <a:lnTo>
                    <a:pt x="171" y="583"/>
                  </a:lnTo>
                  <a:lnTo>
                    <a:pt x="178" y="586"/>
                  </a:lnTo>
                  <a:lnTo>
                    <a:pt x="182" y="587"/>
                  </a:lnTo>
                  <a:lnTo>
                    <a:pt x="189" y="587"/>
                  </a:lnTo>
                  <a:lnTo>
                    <a:pt x="194" y="590"/>
                  </a:lnTo>
                  <a:lnTo>
                    <a:pt x="199" y="591"/>
                  </a:lnTo>
                  <a:lnTo>
                    <a:pt x="204" y="591"/>
                  </a:lnTo>
                  <a:lnTo>
                    <a:pt x="211" y="592"/>
                  </a:lnTo>
                  <a:lnTo>
                    <a:pt x="216" y="592"/>
                  </a:lnTo>
                  <a:lnTo>
                    <a:pt x="223" y="592"/>
                  </a:lnTo>
                  <a:lnTo>
                    <a:pt x="223" y="592"/>
                  </a:lnTo>
                  <a:close/>
                </a:path>
              </a:pathLst>
            </a:custGeom>
            <a:solidFill>
              <a:schemeClr val="tx1">
                <a:lumMod val="75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3" name="Freeform 15"/>
            <p:cNvSpPr>
              <a:spLocks/>
            </p:cNvSpPr>
            <p:nvPr/>
          </p:nvSpPr>
          <p:spPr bwMode="auto">
            <a:xfrm>
              <a:off x="6403976" y="3442916"/>
              <a:ext cx="87313" cy="85725"/>
            </a:xfrm>
            <a:custGeom>
              <a:avLst/>
              <a:gdLst>
                <a:gd name="T0" fmla="*/ 115 w 218"/>
                <a:gd name="T1" fmla="*/ 216 h 216"/>
                <a:gd name="T2" fmla="*/ 125 w 218"/>
                <a:gd name="T3" fmla="*/ 214 h 216"/>
                <a:gd name="T4" fmla="*/ 137 w 218"/>
                <a:gd name="T5" fmla="*/ 211 h 216"/>
                <a:gd name="T6" fmla="*/ 146 w 218"/>
                <a:gd name="T7" fmla="*/ 208 h 216"/>
                <a:gd name="T8" fmla="*/ 162 w 218"/>
                <a:gd name="T9" fmla="*/ 201 h 216"/>
                <a:gd name="T10" fmla="*/ 179 w 218"/>
                <a:gd name="T11" fmla="*/ 191 h 216"/>
                <a:gd name="T12" fmla="*/ 193 w 218"/>
                <a:gd name="T13" fmla="*/ 175 h 216"/>
                <a:gd name="T14" fmla="*/ 205 w 218"/>
                <a:gd name="T15" fmla="*/ 158 h 216"/>
                <a:gd name="T16" fmla="*/ 210 w 218"/>
                <a:gd name="T17" fmla="*/ 143 h 216"/>
                <a:gd name="T18" fmla="*/ 215 w 218"/>
                <a:gd name="T19" fmla="*/ 132 h 216"/>
                <a:gd name="T20" fmla="*/ 217 w 218"/>
                <a:gd name="T21" fmla="*/ 123 h 216"/>
                <a:gd name="T22" fmla="*/ 218 w 218"/>
                <a:gd name="T23" fmla="*/ 112 h 216"/>
                <a:gd name="T24" fmla="*/ 218 w 218"/>
                <a:gd name="T25" fmla="*/ 101 h 216"/>
                <a:gd name="T26" fmla="*/ 217 w 218"/>
                <a:gd name="T27" fmla="*/ 90 h 216"/>
                <a:gd name="T28" fmla="*/ 215 w 218"/>
                <a:gd name="T29" fmla="*/ 79 h 216"/>
                <a:gd name="T30" fmla="*/ 210 w 218"/>
                <a:gd name="T31" fmla="*/ 70 h 216"/>
                <a:gd name="T32" fmla="*/ 205 w 218"/>
                <a:gd name="T33" fmla="*/ 55 h 216"/>
                <a:gd name="T34" fmla="*/ 193 w 218"/>
                <a:gd name="T35" fmla="*/ 37 h 216"/>
                <a:gd name="T36" fmla="*/ 179 w 218"/>
                <a:gd name="T37" fmla="*/ 22 h 216"/>
                <a:gd name="T38" fmla="*/ 162 w 218"/>
                <a:gd name="T39" fmla="*/ 12 h 216"/>
                <a:gd name="T40" fmla="*/ 146 w 218"/>
                <a:gd name="T41" fmla="*/ 5 h 216"/>
                <a:gd name="T42" fmla="*/ 137 w 218"/>
                <a:gd name="T43" fmla="*/ 2 h 216"/>
                <a:gd name="T44" fmla="*/ 125 w 218"/>
                <a:gd name="T45" fmla="*/ 0 h 216"/>
                <a:gd name="T46" fmla="*/ 115 w 218"/>
                <a:gd name="T47" fmla="*/ 0 h 216"/>
                <a:gd name="T48" fmla="*/ 104 w 218"/>
                <a:gd name="T49" fmla="*/ 0 h 216"/>
                <a:gd name="T50" fmla="*/ 93 w 218"/>
                <a:gd name="T51" fmla="*/ 0 h 216"/>
                <a:gd name="T52" fmla="*/ 81 w 218"/>
                <a:gd name="T53" fmla="*/ 2 h 216"/>
                <a:gd name="T54" fmla="*/ 72 w 218"/>
                <a:gd name="T55" fmla="*/ 5 h 216"/>
                <a:gd name="T56" fmla="*/ 56 w 218"/>
                <a:gd name="T57" fmla="*/ 12 h 216"/>
                <a:gd name="T58" fmla="*/ 39 w 218"/>
                <a:gd name="T59" fmla="*/ 22 h 216"/>
                <a:gd name="T60" fmla="*/ 23 w 218"/>
                <a:gd name="T61" fmla="*/ 37 h 216"/>
                <a:gd name="T62" fmla="*/ 12 w 218"/>
                <a:gd name="T63" fmla="*/ 55 h 216"/>
                <a:gd name="T64" fmla="*/ 6 w 218"/>
                <a:gd name="T65" fmla="*/ 70 h 216"/>
                <a:gd name="T66" fmla="*/ 2 w 218"/>
                <a:gd name="T67" fmla="*/ 79 h 216"/>
                <a:gd name="T68" fmla="*/ 0 w 218"/>
                <a:gd name="T69" fmla="*/ 90 h 216"/>
                <a:gd name="T70" fmla="*/ 0 w 218"/>
                <a:gd name="T71" fmla="*/ 101 h 216"/>
                <a:gd name="T72" fmla="*/ 0 w 218"/>
                <a:gd name="T73" fmla="*/ 112 h 216"/>
                <a:gd name="T74" fmla="*/ 0 w 218"/>
                <a:gd name="T75" fmla="*/ 123 h 216"/>
                <a:gd name="T76" fmla="*/ 2 w 218"/>
                <a:gd name="T77" fmla="*/ 132 h 216"/>
                <a:gd name="T78" fmla="*/ 6 w 218"/>
                <a:gd name="T79" fmla="*/ 143 h 216"/>
                <a:gd name="T80" fmla="*/ 12 w 218"/>
                <a:gd name="T81" fmla="*/ 158 h 216"/>
                <a:gd name="T82" fmla="*/ 23 w 218"/>
                <a:gd name="T83" fmla="*/ 175 h 216"/>
                <a:gd name="T84" fmla="*/ 39 w 218"/>
                <a:gd name="T85" fmla="*/ 191 h 216"/>
                <a:gd name="T86" fmla="*/ 56 w 218"/>
                <a:gd name="T87" fmla="*/ 201 h 216"/>
                <a:gd name="T88" fmla="*/ 72 w 218"/>
                <a:gd name="T89" fmla="*/ 208 h 216"/>
                <a:gd name="T90" fmla="*/ 81 w 218"/>
                <a:gd name="T91" fmla="*/ 211 h 216"/>
                <a:gd name="T92" fmla="*/ 93 w 218"/>
                <a:gd name="T93" fmla="*/ 214 h 216"/>
                <a:gd name="T94" fmla="*/ 104 w 218"/>
                <a:gd name="T95" fmla="*/ 216 h 216"/>
                <a:gd name="T96" fmla="*/ 110 w 218"/>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6">
                  <a:moveTo>
                    <a:pt x="110" y="216"/>
                  </a:moveTo>
                  <a:lnTo>
                    <a:pt x="115" y="216"/>
                  </a:lnTo>
                  <a:lnTo>
                    <a:pt x="121" y="216"/>
                  </a:lnTo>
                  <a:lnTo>
                    <a:pt x="125" y="214"/>
                  </a:lnTo>
                  <a:lnTo>
                    <a:pt x="132" y="212"/>
                  </a:lnTo>
                  <a:lnTo>
                    <a:pt x="137" y="211"/>
                  </a:lnTo>
                  <a:lnTo>
                    <a:pt x="141" y="209"/>
                  </a:lnTo>
                  <a:lnTo>
                    <a:pt x="146" y="208"/>
                  </a:lnTo>
                  <a:lnTo>
                    <a:pt x="153" y="206"/>
                  </a:lnTo>
                  <a:lnTo>
                    <a:pt x="162" y="201"/>
                  </a:lnTo>
                  <a:lnTo>
                    <a:pt x="172" y="197"/>
                  </a:lnTo>
                  <a:lnTo>
                    <a:pt x="179" y="191"/>
                  </a:lnTo>
                  <a:lnTo>
                    <a:pt x="187" y="184"/>
                  </a:lnTo>
                  <a:lnTo>
                    <a:pt x="193" y="175"/>
                  </a:lnTo>
                  <a:lnTo>
                    <a:pt x="199" y="167"/>
                  </a:lnTo>
                  <a:lnTo>
                    <a:pt x="205" y="158"/>
                  </a:lnTo>
                  <a:lnTo>
                    <a:pt x="210" y="150"/>
                  </a:lnTo>
                  <a:lnTo>
                    <a:pt x="210" y="143"/>
                  </a:lnTo>
                  <a:lnTo>
                    <a:pt x="213" y="139"/>
                  </a:lnTo>
                  <a:lnTo>
                    <a:pt x="215" y="132"/>
                  </a:lnTo>
                  <a:lnTo>
                    <a:pt x="217" y="127"/>
                  </a:lnTo>
                  <a:lnTo>
                    <a:pt x="217" y="123"/>
                  </a:lnTo>
                  <a:lnTo>
                    <a:pt x="218" y="116"/>
                  </a:lnTo>
                  <a:lnTo>
                    <a:pt x="218" y="112"/>
                  </a:lnTo>
                  <a:lnTo>
                    <a:pt x="218" y="107"/>
                  </a:lnTo>
                  <a:lnTo>
                    <a:pt x="218" y="101"/>
                  </a:lnTo>
                  <a:lnTo>
                    <a:pt x="218" y="96"/>
                  </a:lnTo>
                  <a:lnTo>
                    <a:pt x="217" y="90"/>
                  </a:lnTo>
                  <a:lnTo>
                    <a:pt x="217" y="85"/>
                  </a:lnTo>
                  <a:lnTo>
                    <a:pt x="215" y="79"/>
                  </a:lnTo>
                  <a:lnTo>
                    <a:pt x="213" y="74"/>
                  </a:lnTo>
                  <a:lnTo>
                    <a:pt x="210" y="70"/>
                  </a:lnTo>
                  <a:lnTo>
                    <a:pt x="210" y="65"/>
                  </a:lnTo>
                  <a:lnTo>
                    <a:pt x="205" y="55"/>
                  </a:lnTo>
                  <a:lnTo>
                    <a:pt x="199" y="46"/>
                  </a:lnTo>
                  <a:lnTo>
                    <a:pt x="193" y="37"/>
                  </a:lnTo>
                  <a:lnTo>
                    <a:pt x="187" y="30"/>
                  </a:lnTo>
                  <a:lnTo>
                    <a:pt x="179" y="22"/>
                  </a:lnTo>
                  <a:lnTo>
                    <a:pt x="172" y="17"/>
                  </a:lnTo>
                  <a:lnTo>
                    <a:pt x="162" y="12"/>
                  </a:lnTo>
                  <a:lnTo>
                    <a:pt x="153" y="8"/>
                  </a:lnTo>
                  <a:lnTo>
                    <a:pt x="146" y="5"/>
                  </a:lnTo>
                  <a:lnTo>
                    <a:pt x="141" y="4"/>
                  </a:lnTo>
                  <a:lnTo>
                    <a:pt x="137" y="2"/>
                  </a:lnTo>
                  <a:lnTo>
                    <a:pt x="132" y="2"/>
                  </a:lnTo>
                  <a:lnTo>
                    <a:pt x="125" y="0"/>
                  </a:lnTo>
                  <a:lnTo>
                    <a:pt x="121" y="0"/>
                  </a:lnTo>
                  <a:lnTo>
                    <a:pt x="115" y="0"/>
                  </a:lnTo>
                  <a:lnTo>
                    <a:pt x="110" y="0"/>
                  </a:lnTo>
                  <a:lnTo>
                    <a:pt x="104" y="0"/>
                  </a:lnTo>
                  <a:lnTo>
                    <a:pt x="99" y="0"/>
                  </a:lnTo>
                  <a:lnTo>
                    <a:pt x="93" y="0"/>
                  </a:lnTo>
                  <a:lnTo>
                    <a:pt x="88" y="2"/>
                  </a:lnTo>
                  <a:lnTo>
                    <a:pt x="81" y="2"/>
                  </a:lnTo>
                  <a:lnTo>
                    <a:pt x="77" y="4"/>
                  </a:lnTo>
                  <a:lnTo>
                    <a:pt x="72" y="5"/>
                  </a:lnTo>
                  <a:lnTo>
                    <a:pt x="68" y="8"/>
                  </a:lnTo>
                  <a:lnTo>
                    <a:pt x="56" y="12"/>
                  </a:lnTo>
                  <a:lnTo>
                    <a:pt x="48" y="17"/>
                  </a:lnTo>
                  <a:lnTo>
                    <a:pt x="39" y="22"/>
                  </a:lnTo>
                  <a:lnTo>
                    <a:pt x="34" y="30"/>
                  </a:lnTo>
                  <a:lnTo>
                    <a:pt x="23" y="37"/>
                  </a:lnTo>
                  <a:lnTo>
                    <a:pt x="19" y="46"/>
                  </a:lnTo>
                  <a:lnTo>
                    <a:pt x="12" y="55"/>
                  </a:lnTo>
                  <a:lnTo>
                    <a:pt x="10" y="65"/>
                  </a:lnTo>
                  <a:lnTo>
                    <a:pt x="6" y="70"/>
                  </a:lnTo>
                  <a:lnTo>
                    <a:pt x="5" y="74"/>
                  </a:lnTo>
                  <a:lnTo>
                    <a:pt x="2" y="79"/>
                  </a:lnTo>
                  <a:lnTo>
                    <a:pt x="2" y="85"/>
                  </a:lnTo>
                  <a:lnTo>
                    <a:pt x="0" y="90"/>
                  </a:lnTo>
                  <a:lnTo>
                    <a:pt x="0" y="96"/>
                  </a:lnTo>
                  <a:lnTo>
                    <a:pt x="0" y="101"/>
                  </a:lnTo>
                  <a:lnTo>
                    <a:pt x="0" y="107"/>
                  </a:lnTo>
                  <a:lnTo>
                    <a:pt x="0" y="112"/>
                  </a:lnTo>
                  <a:lnTo>
                    <a:pt x="0" y="116"/>
                  </a:lnTo>
                  <a:lnTo>
                    <a:pt x="0" y="123"/>
                  </a:lnTo>
                  <a:lnTo>
                    <a:pt x="2" y="127"/>
                  </a:lnTo>
                  <a:lnTo>
                    <a:pt x="2" y="132"/>
                  </a:lnTo>
                  <a:lnTo>
                    <a:pt x="5" y="139"/>
                  </a:lnTo>
                  <a:lnTo>
                    <a:pt x="6" y="143"/>
                  </a:lnTo>
                  <a:lnTo>
                    <a:pt x="10" y="150"/>
                  </a:lnTo>
                  <a:lnTo>
                    <a:pt x="12" y="158"/>
                  </a:lnTo>
                  <a:lnTo>
                    <a:pt x="19" y="167"/>
                  </a:lnTo>
                  <a:lnTo>
                    <a:pt x="23" y="175"/>
                  </a:lnTo>
                  <a:lnTo>
                    <a:pt x="34" y="184"/>
                  </a:lnTo>
                  <a:lnTo>
                    <a:pt x="39" y="191"/>
                  </a:lnTo>
                  <a:lnTo>
                    <a:pt x="48" y="197"/>
                  </a:lnTo>
                  <a:lnTo>
                    <a:pt x="56" y="201"/>
                  </a:lnTo>
                  <a:lnTo>
                    <a:pt x="68" y="206"/>
                  </a:lnTo>
                  <a:lnTo>
                    <a:pt x="72" y="208"/>
                  </a:lnTo>
                  <a:lnTo>
                    <a:pt x="77" y="209"/>
                  </a:lnTo>
                  <a:lnTo>
                    <a:pt x="81" y="211"/>
                  </a:lnTo>
                  <a:lnTo>
                    <a:pt x="88" y="212"/>
                  </a:lnTo>
                  <a:lnTo>
                    <a:pt x="93" y="214"/>
                  </a:lnTo>
                  <a:lnTo>
                    <a:pt x="99" y="216"/>
                  </a:lnTo>
                  <a:lnTo>
                    <a:pt x="104" y="216"/>
                  </a:lnTo>
                  <a:lnTo>
                    <a:pt x="110" y="216"/>
                  </a:lnTo>
                  <a:lnTo>
                    <a:pt x="110" y="216"/>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4" name="Freeform 16"/>
            <p:cNvSpPr>
              <a:spLocks/>
            </p:cNvSpPr>
            <p:nvPr/>
          </p:nvSpPr>
          <p:spPr bwMode="auto">
            <a:xfrm>
              <a:off x="6361113" y="3542928"/>
              <a:ext cx="87313" cy="85725"/>
            </a:xfrm>
            <a:custGeom>
              <a:avLst/>
              <a:gdLst>
                <a:gd name="T0" fmla="*/ 113 w 219"/>
                <a:gd name="T1" fmla="*/ 215 h 215"/>
                <a:gd name="T2" fmla="*/ 125 w 219"/>
                <a:gd name="T3" fmla="*/ 213 h 215"/>
                <a:gd name="T4" fmla="*/ 135 w 219"/>
                <a:gd name="T5" fmla="*/ 212 h 215"/>
                <a:gd name="T6" fmla="*/ 146 w 219"/>
                <a:gd name="T7" fmla="*/ 208 h 215"/>
                <a:gd name="T8" fmla="*/ 161 w 219"/>
                <a:gd name="T9" fmla="*/ 201 h 215"/>
                <a:gd name="T10" fmla="*/ 178 w 219"/>
                <a:gd name="T11" fmla="*/ 189 h 215"/>
                <a:gd name="T12" fmla="*/ 192 w 219"/>
                <a:gd name="T13" fmla="*/ 176 h 215"/>
                <a:gd name="T14" fmla="*/ 204 w 219"/>
                <a:gd name="T15" fmla="*/ 159 h 215"/>
                <a:gd name="T16" fmla="*/ 211 w 219"/>
                <a:gd name="T17" fmla="*/ 143 h 215"/>
                <a:gd name="T18" fmla="*/ 214 w 219"/>
                <a:gd name="T19" fmla="*/ 132 h 215"/>
                <a:gd name="T20" fmla="*/ 217 w 219"/>
                <a:gd name="T21" fmla="*/ 123 h 215"/>
                <a:gd name="T22" fmla="*/ 219 w 219"/>
                <a:gd name="T23" fmla="*/ 111 h 215"/>
                <a:gd name="T24" fmla="*/ 219 w 219"/>
                <a:gd name="T25" fmla="*/ 102 h 215"/>
                <a:gd name="T26" fmla="*/ 217 w 219"/>
                <a:gd name="T27" fmla="*/ 91 h 215"/>
                <a:gd name="T28" fmla="*/ 214 w 219"/>
                <a:gd name="T29" fmla="*/ 79 h 215"/>
                <a:gd name="T30" fmla="*/ 211 w 219"/>
                <a:gd name="T31" fmla="*/ 69 h 215"/>
                <a:gd name="T32" fmla="*/ 204 w 219"/>
                <a:gd name="T33" fmla="*/ 55 h 215"/>
                <a:gd name="T34" fmla="*/ 192 w 219"/>
                <a:gd name="T35" fmla="*/ 38 h 215"/>
                <a:gd name="T36" fmla="*/ 178 w 219"/>
                <a:gd name="T37" fmla="*/ 22 h 215"/>
                <a:gd name="T38" fmla="*/ 161 w 219"/>
                <a:gd name="T39" fmla="*/ 10 h 215"/>
                <a:gd name="T40" fmla="*/ 146 w 219"/>
                <a:gd name="T41" fmla="*/ 5 h 215"/>
                <a:gd name="T42" fmla="*/ 135 w 219"/>
                <a:gd name="T43" fmla="*/ 1 h 215"/>
                <a:gd name="T44" fmla="*/ 125 w 219"/>
                <a:gd name="T45" fmla="*/ 0 h 215"/>
                <a:gd name="T46" fmla="*/ 113 w 219"/>
                <a:gd name="T47" fmla="*/ 0 h 215"/>
                <a:gd name="T48" fmla="*/ 102 w 219"/>
                <a:gd name="T49" fmla="*/ 0 h 215"/>
                <a:gd name="T50" fmla="*/ 92 w 219"/>
                <a:gd name="T51" fmla="*/ 0 h 215"/>
                <a:gd name="T52" fmla="*/ 81 w 219"/>
                <a:gd name="T53" fmla="*/ 1 h 215"/>
                <a:gd name="T54" fmla="*/ 72 w 219"/>
                <a:gd name="T55" fmla="*/ 5 h 215"/>
                <a:gd name="T56" fmla="*/ 57 w 219"/>
                <a:gd name="T57" fmla="*/ 10 h 215"/>
                <a:gd name="T58" fmla="*/ 40 w 219"/>
                <a:gd name="T59" fmla="*/ 22 h 215"/>
                <a:gd name="T60" fmla="*/ 24 w 219"/>
                <a:gd name="T61" fmla="*/ 38 h 215"/>
                <a:gd name="T62" fmla="*/ 13 w 219"/>
                <a:gd name="T63" fmla="*/ 55 h 215"/>
                <a:gd name="T64" fmla="*/ 7 w 219"/>
                <a:gd name="T65" fmla="*/ 69 h 215"/>
                <a:gd name="T66" fmla="*/ 2 w 219"/>
                <a:gd name="T67" fmla="*/ 79 h 215"/>
                <a:gd name="T68" fmla="*/ 0 w 219"/>
                <a:gd name="T69" fmla="*/ 91 h 215"/>
                <a:gd name="T70" fmla="*/ 0 w 219"/>
                <a:gd name="T71" fmla="*/ 102 h 215"/>
                <a:gd name="T72" fmla="*/ 0 w 219"/>
                <a:gd name="T73" fmla="*/ 111 h 215"/>
                <a:gd name="T74" fmla="*/ 0 w 219"/>
                <a:gd name="T75" fmla="*/ 123 h 215"/>
                <a:gd name="T76" fmla="*/ 2 w 219"/>
                <a:gd name="T77" fmla="*/ 132 h 215"/>
                <a:gd name="T78" fmla="*/ 7 w 219"/>
                <a:gd name="T79" fmla="*/ 143 h 215"/>
                <a:gd name="T80" fmla="*/ 13 w 219"/>
                <a:gd name="T81" fmla="*/ 159 h 215"/>
                <a:gd name="T82" fmla="*/ 24 w 219"/>
                <a:gd name="T83" fmla="*/ 176 h 215"/>
                <a:gd name="T84" fmla="*/ 40 w 219"/>
                <a:gd name="T85" fmla="*/ 189 h 215"/>
                <a:gd name="T86" fmla="*/ 57 w 219"/>
                <a:gd name="T87" fmla="*/ 201 h 215"/>
                <a:gd name="T88" fmla="*/ 72 w 219"/>
                <a:gd name="T89" fmla="*/ 208 h 215"/>
                <a:gd name="T90" fmla="*/ 81 w 219"/>
                <a:gd name="T91" fmla="*/ 212 h 215"/>
                <a:gd name="T92" fmla="*/ 92 w 219"/>
                <a:gd name="T93" fmla="*/ 213 h 215"/>
                <a:gd name="T94" fmla="*/ 102 w 219"/>
                <a:gd name="T95" fmla="*/ 215 h 215"/>
                <a:gd name="T96" fmla="*/ 109 w 219"/>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5">
                  <a:moveTo>
                    <a:pt x="109" y="215"/>
                  </a:moveTo>
                  <a:lnTo>
                    <a:pt x="113" y="215"/>
                  </a:lnTo>
                  <a:lnTo>
                    <a:pt x="119" y="215"/>
                  </a:lnTo>
                  <a:lnTo>
                    <a:pt x="125" y="213"/>
                  </a:lnTo>
                  <a:lnTo>
                    <a:pt x="130" y="213"/>
                  </a:lnTo>
                  <a:lnTo>
                    <a:pt x="135" y="212"/>
                  </a:lnTo>
                  <a:lnTo>
                    <a:pt x="141" y="209"/>
                  </a:lnTo>
                  <a:lnTo>
                    <a:pt x="146" y="208"/>
                  </a:lnTo>
                  <a:lnTo>
                    <a:pt x="151" y="208"/>
                  </a:lnTo>
                  <a:lnTo>
                    <a:pt x="161" y="201"/>
                  </a:lnTo>
                  <a:lnTo>
                    <a:pt x="170" y="196"/>
                  </a:lnTo>
                  <a:lnTo>
                    <a:pt x="178" y="189"/>
                  </a:lnTo>
                  <a:lnTo>
                    <a:pt x="186" y="184"/>
                  </a:lnTo>
                  <a:lnTo>
                    <a:pt x="192" y="176"/>
                  </a:lnTo>
                  <a:lnTo>
                    <a:pt x="200" y="168"/>
                  </a:lnTo>
                  <a:lnTo>
                    <a:pt x="204" y="159"/>
                  </a:lnTo>
                  <a:lnTo>
                    <a:pt x="211" y="149"/>
                  </a:lnTo>
                  <a:lnTo>
                    <a:pt x="211" y="143"/>
                  </a:lnTo>
                  <a:lnTo>
                    <a:pt x="212" y="138"/>
                  </a:lnTo>
                  <a:lnTo>
                    <a:pt x="214" y="132"/>
                  </a:lnTo>
                  <a:lnTo>
                    <a:pt x="217" y="128"/>
                  </a:lnTo>
                  <a:lnTo>
                    <a:pt x="217" y="123"/>
                  </a:lnTo>
                  <a:lnTo>
                    <a:pt x="219" y="116"/>
                  </a:lnTo>
                  <a:lnTo>
                    <a:pt x="219" y="111"/>
                  </a:lnTo>
                  <a:lnTo>
                    <a:pt x="219" y="107"/>
                  </a:lnTo>
                  <a:lnTo>
                    <a:pt x="219" y="102"/>
                  </a:lnTo>
                  <a:lnTo>
                    <a:pt x="219" y="95"/>
                  </a:lnTo>
                  <a:lnTo>
                    <a:pt x="217" y="91"/>
                  </a:lnTo>
                  <a:lnTo>
                    <a:pt x="217" y="85"/>
                  </a:lnTo>
                  <a:lnTo>
                    <a:pt x="214" y="79"/>
                  </a:lnTo>
                  <a:lnTo>
                    <a:pt x="212" y="74"/>
                  </a:lnTo>
                  <a:lnTo>
                    <a:pt x="211" y="69"/>
                  </a:lnTo>
                  <a:lnTo>
                    <a:pt x="211" y="65"/>
                  </a:lnTo>
                  <a:lnTo>
                    <a:pt x="204" y="55"/>
                  </a:lnTo>
                  <a:lnTo>
                    <a:pt x="200" y="47"/>
                  </a:lnTo>
                  <a:lnTo>
                    <a:pt x="192" y="38"/>
                  </a:lnTo>
                  <a:lnTo>
                    <a:pt x="186" y="31"/>
                  </a:lnTo>
                  <a:lnTo>
                    <a:pt x="178" y="22"/>
                  </a:lnTo>
                  <a:lnTo>
                    <a:pt x="170" y="17"/>
                  </a:lnTo>
                  <a:lnTo>
                    <a:pt x="161" y="10"/>
                  </a:lnTo>
                  <a:lnTo>
                    <a:pt x="151" y="8"/>
                  </a:lnTo>
                  <a:lnTo>
                    <a:pt x="146" y="5"/>
                  </a:lnTo>
                  <a:lnTo>
                    <a:pt x="141" y="2"/>
                  </a:lnTo>
                  <a:lnTo>
                    <a:pt x="135" y="1"/>
                  </a:lnTo>
                  <a:lnTo>
                    <a:pt x="130" y="1"/>
                  </a:lnTo>
                  <a:lnTo>
                    <a:pt x="125" y="0"/>
                  </a:lnTo>
                  <a:lnTo>
                    <a:pt x="119" y="0"/>
                  </a:lnTo>
                  <a:lnTo>
                    <a:pt x="113" y="0"/>
                  </a:lnTo>
                  <a:lnTo>
                    <a:pt x="109" y="0"/>
                  </a:lnTo>
                  <a:lnTo>
                    <a:pt x="102" y="0"/>
                  </a:lnTo>
                  <a:lnTo>
                    <a:pt x="98" y="0"/>
                  </a:lnTo>
                  <a:lnTo>
                    <a:pt x="92" y="0"/>
                  </a:lnTo>
                  <a:lnTo>
                    <a:pt x="86" y="1"/>
                  </a:lnTo>
                  <a:lnTo>
                    <a:pt x="81" y="1"/>
                  </a:lnTo>
                  <a:lnTo>
                    <a:pt x="76" y="2"/>
                  </a:lnTo>
                  <a:lnTo>
                    <a:pt x="72" y="5"/>
                  </a:lnTo>
                  <a:lnTo>
                    <a:pt x="66" y="8"/>
                  </a:lnTo>
                  <a:lnTo>
                    <a:pt x="57" y="10"/>
                  </a:lnTo>
                  <a:lnTo>
                    <a:pt x="48" y="17"/>
                  </a:lnTo>
                  <a:lnTo>
                    <a:pt x="40" y="22"/>
                  </a:lnTo>
                  <a:lnTo>
                    <a:pt x="32" y="31"/>
                  </a:lnTo>
                  <a:lnTo>
                    <a:pt x="24" y="38"/>
                  </a:lnTo>
                  <a:lnTo>
                    <a:pt x="17" y="47"/>
                  </a:lnTo>
                  <a:lnTo>
                    <a:pt x="13" y="55"/>
                  </a:lnTo>
                  <a:lnTo>
                    <a:pt x="8" y="65"/>
                  </a:lnTo>
                  <a:lnTo>
                    <a:pt x="7" y="69"/>
                  </a:lnTo>
                  <a:lnTo>
                    <a:pt x="5" y="74"/>
                  </a:lnTo>
                  <a:lnTo>
                    <a:pt x="2" y="79"/>
                  </a:lnTo>
                  <a:lnTo>
                    <a:pt x="2" y="85"/>
                  </a:lnTo>
                  <a:lnTo>
                    <a:pt x="0" y="91"/>
                  </a:lnTo>
                  <a:lnTo>
                    <a:pt x="0" y="95"/>
                  </a:lnTo>
                  <a:lnTo>
                    <a:pt x="0" y="102"/>
                  </a:lnTo>
                  <a:lnTo>
                    <a:pt x="0" y="107"/>
                  </a:lnTo>
                  <a:lnTo>
                    <a:pt x="0" y="111"/>
                  </a:lnTo>
                  <a:lnTo>
                    <a:pt x="0" y="116"/>
                  </a:lnTo>
                  <a:lnTo>
                    <a:pt x="0" y="123"/>
                  </a:lnTo>
                  <a:lnTo>
                    <a:pt x="2" y="128"/>
                  </a:lnTo>
                  <a:lnTo>
                    <a:pt x="2" y="132"/>
                  </a:lnTo>
                  <a:lnTo>
                    <a:pt x="5" y="138"/>
                  </a:lnTo>
                  <a:lnTo>
                    <a:pt x="7" y="143"/>
                  </a:lnTo>
                  <a:lnTo>
                    <a:pt x="8" y="149"/>
                  </a:lnTo>
                  <a:lnTo>
                    <a:pt x="13" y="159"/>
                  </a:lnTo>
                  <a:lnTo>
                    <a:pt x="17" y="168"/>
                  </a:lnTo>
                  <a:lnTo>
                    <a:pt x="24" y="176"/>
                  </a:lnTo>
                  <a:lnTo>
                    <a:pt x="32" y="184"/>
                  </a:lnTo>
                  <a:lnTo>
                    <a:pt x="40" y="189"/>
                  </a:lnTo>
                  <a:lnTo>
                    <a:pt x="48" y="196"/>
                  </a:lnTo>
                  <a:lnTo>
                    <a:pt x="57" y="201"/>
                  </a:lnTo>
                  <a:lnTo>
                    <a:pt x="66" y="208"/>
                  </a:lnTo>
                  <a:lnTo>
                    <a:pt x="72" y="208"/>
                  </a:lnTo>
                  <a:lnTo>
                    <a:pt x="76" y="209"/>
                  </a:lnTo>
                  <a:lnTo>
                    <a:pt x="81" y="212"/>
                  </a:lnTo>
                  <a:lnTo>
                    <a:pt x="86" y="213"/>
                  </a:lnTo>
                  <a:lnTo>
                    <a:pt x="92" y="213"/>
                  </a:lnTo>
                  <a:lnTo>
                    <a:pt x="98" y="215"/>
                  </a:lnTo>
                  <a:lnTo>
                    <a:pt x="102" y="215"/>
                  </a:lnTo>
                  <a:lnTo>
                    <a:pt x="109" y="215"/>
                  </a:lnTo>
                  <a:lnTo>
                    <a:pt x="109"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5" name="Freeform 17"/>
            <p:cNvSpPr>
              <a:spLocks/>
            </p:cNvSpPr>
            <p:nvPr/>
          </p:nvSpPr>
          <p:spPr bwMode="auto">
            <a:xfrm>
              <a:off x="6469063" y="3542928"/>
              <a:ext cx="87313" cy="85725"/>
            </a:xfrm>
            <a:custGeom>
              <a:avLst/>
              <a:gdLst>
                <a:gd name="T0" fmla="*/ 111 w 219"/>
                <a:gd name="T1" fmla="*/ 215 h 215"/>
                <a:gd name="T2" fmla="*/ 122 w 219"/>
                <a:gd name="T3" fmla="*/ 213 h 215"/>
                <a:gd name="T4" fmla="*/ 134 w 219"/>
                <a:gd name="T5" fmla="*/ 212 h 215"/>
                <a:gd name="T6" fmla="*/ 144 w 219"/>
                <a:gd name="T7" fmla="*/ 208 h 215"/>
                <a:gd name="T8" fmla="*/ 159 w 219"/>
                <a:gd name="T9" fmla="*/ 201 h 215"/>
                <a:gd name="T10" fmla="*/ 176 w 219"/>
                <a:gd name="T11" fmla="*/ 189 h 215"/>
                <a:gd name="T12" fmla="*/ 192 w 219"/>
                <a:gd name="T13" fmla="*/ 176 h 215"/>
                <a:gd name="T14" fmla="*/ 203 w 219"/>
                <a:gd name="T15" fmla="*/ 159 h 215"/>
                <a:gd name="T16" fmla="*/ 209 w 219"/>
                <a:gd name="T17" fmla="*/ 143 h 215"/>
                <a:gd name="T18" fmla="*/ 213 w 219"/>
                <a:gd name="T19" fmla="*/ 132 h 215"/>
                <a:gd name="T20" fmla="*/ 215 w 219"/>
                <a:gd name="T21" fmla="*/ 123 h 215"/>
                <a:gd name="T22" fmla="*/ 217 w 219"/>
                <a:gd name="T23" fmla="*/ 111 h 215"/>
                <a:gd name="T24" fmla="*/ 217 w 219"/>
                <a:gd name="T25" fmla="*/ 102 h 215"/>
                <a:gd name="T26" fmla="*/ 215 w 219"/>
                <a:gd name="T27" fmla="*/ 91 h 215"/>
                <a:gd name="T28" fmla="*/ 213 w 219"/>
                <a:gd name="T29" fmla="*/ 79 h 215"/>
                <a:gd name="T30" fmla="*/ 209 w 219"/>
                <a:gd name="T31" fmla="*/ 69 h 215"/>
                <a:gd name="T32" fmla="*/ 203 w 219"/>
                <a:gd name="T33" fmla="*/ 55 h 215"/>
                <a:gd name="T34" fmla="*/ 192 w 219"/>
                <a:gd name="T35" fmla="*/ 38 h 215"/>
                <a:gd name="T36" fmla="*/ 176 w 219"/>
                <a:gd name="T37" fmla="*/ 22 h 215"/>
                <a:gd name="T38" fmla="*/ 159 w 219"/>
                <a:gd name="T39" fmla="*/ 10 h 215"/>
                <a:gd name="T40" fmla="*/ 144 w 219"/>
                <a:gd name="T41" fmla="*/ 5 h 215"/>
                <a:gd name="T42" fmla="*/ 134 w 219"/>
                <a:gd name="T43" fmla="*/ 1 h 215"/>
                <a:gd name="T44" fmla="*/ 122 w 219"/>
                <a:gd name="T45" fmla="*/ 0 h 215"/>
                <a:gd name="T46" fmla="*/ 111 w 219"/>
                <a:gd name="T47" fmla="*/ 0 h 215"/>
                <a:gd name="T48" fmla="*/ 101 w 219"/>
                <a:gd name="T49" fmla="*/ 0 h 215"/>
                <a:gd name="T50" fmla="*/ 90 w 219"/>
                <a:gd name="T51" fmla="*/ 0 h 215"/>
                <a:gd name="T52" fmla="*/ 78 w 219"/>
                <a:gd name="T53" fmla="*/ 1 h 215"/>
                <a:gd name="T54" fmla="*/ 69 w 219"/>
                <a:gd name="T55" fmla="*/ 5 h 215"/>
                <a:gd name="T56" fmla="*/ 53 w 219"/>
                <a:gd name="T57" fmla="*/ 10 h 215"/>
                <a:gd name="T58" fmla="*/ 36 w 219"/>
                <a:gd name="T59" fmla="*/ 22 h 215"/>
                <a:gd name="T60" fmla="*/ 22 w 219"/>
                <a:gd name="T61" fmla="*/ 38 h 215"/>
                <a:gd name="T62" fmla="*/ 11 w 219"/>
                <a:gd name="T63" fmla="*/ 55 h 215"/>
                <a:gd name="T64" fmla="*/ 5 w 219"/>
                <a:gd name="T65" fmla="*/ 69 h 215"/>
                <a:gd name="T66" fmla="*/ 1 w 219"/>
                <a:gd name="T67" fmla="*/ 79 h 215"/>
                <a:gd name="T68" fmla="*/ 0 w 219"/>
                <a:gd name="T69" fmla="*/ 91 h 215"/>
                <a:gd name="T70" fmla="*/ 0 w 219"/>
                <a:gd name="T71" fmla="*/ 102 h 215"/>
                <a:gd name="T72" fmla="*/ 0 w 219"/>
                <a:gd name="T73" fmla="*/ 111 h 215"/>
                <a:gd name="T74" fmla="*/ 0 w 219"/>
                <a:gd name="T75" fmla="*/ 123 h 215"/>
                <a:gd name="T76" fmla="*/ 1 w 219"/>
                <a:gd name="T77" fmla="*/ 132 h 215"/>
                <a:gd name="T78" fmla="*/ 5 w 219"/>
                <a:gd name="T79" fmla="*/ 143 h 215"/>
                <a:gd name="T80" fmla="*/ 11 w 219"/>
                <a:gd name="T81" fmla="*/ 159 h 215"/>
                <a:gd name="T82" fmla="*/ 22 w 219"/>
                <a:gd name="T83" fmla="*/ 176 h 215"/>
                <a:gd name="T84" fmla="*/ 36 w 219"/>
                <a:gd name="T85" fmla="*/ 189 h 215"/>
                <a:gd name="T86" fmla="*/ 53 w 219"/>
                <a:gd name="T87" fmla="*/ 201 h 215"/>
                <a:gd name="T88" fmla="*/ 69 w 219"/>
                <a:gd name="T89" fmla="*/ 208 h 215"/>
                <a:gd name="T90" fmla="*/ 78 w 219"/>
                <a:gd name="T91" fmla="*/ 212 h 215"/>
                <a:gd name="T92" fmla="*/ 90 w 219"/>
                <a:gd name="T93" fmla="*/ 213 h 215"/>
                <a:gd name="T94" fmla="*/ 101 w 219"/>
                <a:gd name="T95" fmla="*/ 215 h 215"/>
                <a:gd name="T96" fmla="*/ 107 w 219"/>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5">
                  <a:moveTo>
                    <a:pt x="107" y="215"/>
                  </a:moveTo>
                  <a:lnTo>
                    <a:pt x="111" y="215"/>
                  </a:lnTo>
                  <a:lnTo>
                    <a:pt x="118" y="215"/>
                  </a:lnTo>
                  <a:lnTo>
                    <a:pt x="122" y="213"/>
                  </a:lnTo>
                  <a:lnTo>
                    <a:pt x="129" y="213"/>
                  </a:lnTo>
                  <a:lnTo>
                    <a:pt x="134" y="212"/>
                  </a:lnTo>
                  <a:lnTo>
                    <a:pt x="138" y="209"/>
                  </a:lnTo>
                  <a:lnTo>
                    <a:pt x="144" y="208"/>
                  </a:lnTo>
                  <a:lnTo>
                    <a:pt x="150" y="208"/>
                  </a:lnTo>
                  <a:lnTo>
                    <a:pt x="159" y="201"/>
                  </a:lnTo>
                  <a:lnTo>
                    <a:pt x="168" y="196"/>
                  </a:lnTo>
                  <a:lnTo>
                    <a:pt x="176" y="189"/>
                  </a:lnTo>
                  <a:lnTo>
                    <a:pt x="186" y="184"/>
                  </a:lnTo>
                  <a:lnTo>
                    <a:pt x="192" y="176"/>
                  </a:lnTo>
                  <a:lnTo>
                    <a:pt x="198" y="168"/>
                  </a:lnTo>
                  <a:lnTo>
                    <a:pt x="203" y="159"/>
                  </a:lnTo>
                  <a:lnTo>
                    <a:pt x="209" y="149"/>
                  </a:lnTo>
                  <a:lnTo>
                    <a:pt x="209" y="143"/>
                  </a:lnTo>
                  <a:lnTo>
                    <a:pt x="212" y="138"/>
                  </a:lnTo>
                  <a:lnTo>
                    <a:pt x="213" y="132"/>
                  </a:lnTo>
                  <a:lnTo>
                    <a:pt x="215" y="128"/>
                  </a:lnTo>
                  <a:lnTo>
                    <a:pt x="215" y="123"/>
                  </a:lnTo>
                  <a:lnTo>
                    <a:pt x="217" y="116"/>
                  </a:lnTo>
                  <a:lnTo>
                    <a:pt x="217" y="111"/>
                  </a:lnTo>
                  <a:lnTo>
                    <a:pt x="219" y="107"/>
                  </a:lnTo>
                  <a:lnTo>
                    <a:pt x="217" y="102"/>
                  </a:lnTo>
                  <a:lnTo>
                    <a:pt x="217" y="95"/>
                  </a:lnTo>
                  <a:lnTo>
                    <a:pt x="215" y="91"/>
                  </a:lnTo>
                  <a:lnTo>
                    <a:pt x="215" y="85"/>
                  </a:lnTo>
                  <a:lnTo>
                    <a:pt x="213" y="79"/>
                  </a:lnTo>
                  <a:lnTo>
                    <a:pt x="212" y="74"/>
                  </a:lnTo>
                  <a:lnTo>
                    <a:pt x="209" y="69"/>
                  </a:lnTo>
                  <a:lnTo>
                    <a:pt x="209" y="65"/>
                  </a:lnTo>
                  <a:lnTo>
                    <a:pt x="203" y="55"/>
                  </a:lnTo>
                  <a:lnTo>
                    <a:pt x="198" y="47"/>
                  </a:lnTo>
                  <a:lnTo>
                    <a:pt x="192" y="38"/>
                  </a:lnTo>
                  <a:lnTo>
                    <a:pt x="186" y="31"/>
                  </a:lnTo>
                  <a:lnTo>
                    <a:pt x="176" y="22"/>
                  </a:lnTo>
                  <a:lnTo>
                    <a:pt x="168" y="17"/>
                  </a:lnTo>
                  <a:lnTo>
                    <a:pt x="159" y="10"/>
                  </a:lnTo>
                  <a:lnTo>
                    <a:pt x="150" y="8"/>
                  </a:lnTo>
                  <a:lnTo>
                    <a:pt x="144" y="5"/>
                  </a:lnTo>
                  <a:lnTo>
                    <a:pt x="138" y="2"/>
                  </a:lnTo>
                  <a:lnTo>
                    <a:pt x="134" y="1"/>
                  </a:lnTo>
                  <a:lnTo>
                    <a:pt x="129" y="1"/>
                  </a:lnTo>
                  <a:lnTo>
                    <a:pt x="122" y="0"/>
                  </a:lnTo>
                  <a:lnTo>
                    <a:pt x="118" y="0"/>
                  </a:lnTo>
                  <a:lnTo>
                    <a:pt x="111" y="0"/>
                  </a:lnTo>
                  <a:lnTo>
                    <a:pt x="107" y="0"/>
                  </a:lnTo>
                  <a:lnTo>
                    <a:pt x="101" y="0"/>
                  </a:lnTo>
                  <a:lnTo>
                    <a:pt x="96" y="0"/>
                  </a:lnTo>
                  <a:lnTo>
                    <a:pt x="90" y="0"/>
                  </a:lnTo>
                  <a:lnTo>
                    <a:pt x="85" y="1"/>
                  </a:lnTo>
                  <a:lnTo>
                    <a:pt x="78" y="1"/>
                  </a:lnTo>
                  <a:lnTo>
                    <a:pt x="74" y="2"/>
                  </a:lnTo>
                  <a:lnTo>
                    <a:pt x="69" y="5"/>
                  </a:lnTo>
                  <a:lnTo>
                    <a:pt x="65" y="8"/>
                  </a:lnTo>
                  <a:lnTo>
                    <a:pt x="53" y="10"/>
                  </a:lnTo>
                  <a:lnTo>
                    <a:pt x="45" y="17"/>
                  </a:lnTo>
                  <a:lnTo>
                    <a:pt x="36" y="22"/>
                  </a:lnTo>
                  <a:lnTo>
                    <a:pt x="30" y="31"/>
                  </a:lnTo>
                  <a:lnTo>
                    <a:pt x="22" y="38"/>
                  </a:lnTo>
                  <a:lnTo>
                    <a:pt x="17" y="47"/>
                  </a:lnTo>
                  <a:lnTo>
                    <a:pt x="11" y="55"/>
                  </a:lnTo>
                  <a:lnTo>
                    <a:pt x="8" y="65"/>
                  </a:lnTo>
                  <a:lnTo>
                    <a:pt x="5" y="69"/>
                  </a:lnTo>
                  <a:lnTo>
                    <a:pt x="3" y="74"/>
                  </a:lnTo>
                  <a:lnTo>
                    <a:pt x="1" y="79"/>
                  </a:lnTo>
                  <a:lnTo>
                    <a:pt x="1" y="85"/>
                  </a:lnTo>
                  <a:lnTo>
                    <a:pt x="0" y="91"/>
                  </a:lnTo>
                  <a:lnTo>
                    <a:pt x="0" y="95"/>
                  </a:lnTo>
                  <a:lnTo>
                    <a:pt x="0" y="102"/>
                  </a:lnTo>
                  <a:lnTo>
                    <a:pt x="0" y="107"/>
                  </a:lnTo>
                  <a:lnTo>
                    <a:pt x="0" y="111"/>
                  </a:lnTo>
                  <a:lnTo>
                    <a:pt x="0" y="116"/>
                  </a:lnTo>
                  <a:lnTo>
                    <a:pt x="0" y="123"/>
                  </a:lnTo>
                  <a:lnTo>
                    <a:pt x="1" y="128"/>
                  </a:lnTo>
                  <a:lnTo>
                    <a:pt x="1" y="132"/>
                  </a:lnTo>
                  <a:lnTo>
                    <a:pt x="3" y="138"/>
                  </a:lnTo>
                  <a:lnTo>
                    <a:pt x="5" y="143"/>
                  </a:lnTo>
                  <a:lnTo>
                    <a:pt x="8" y="149"/>
                  </a:lnTo>
                  <a:lnTo>
                    <a:pt x="11" y="159"/>
                  </a:lnTo>
                  <a:lnTo>
                    <a:pt x="17" y="168"/>
                  </a:lnTo>
                  <a:lnTo>
                    <a:pt x="22" y="176"/>
                  </a:lnTo>
                  <a:lnTo>
                    <a:pt x="30" y="184"/>
                  </a:lnTo>
                  <a:lnTo>
                    <a:pt x="36" y="189"/>
                  </a:lnTo>
                  <a:lnTo>
                    <a:pt x="45" y="196"/>
                  </a:lnTo>
                  <a:lnTo>
                    <a:pt x="53" y="201"/>
                  </a:lnTo>
                  <a:lnTo>
                    <a:pt x="65" y="208"/>
                  </a:lnTo>
                  <a:lnTo>
                    <a:pt x="69" y="208"/>
                  </a:lnTo>
                  <a:lnTo>
                    <a:pt x="74" y="209"/>
                  </a:lnTo>
                  <a:lnTo>
                    <a:pt x="78" y="212"/>
                  </a:lnTo>
                  <a:lnTo>
                    <a:pt x="85" y="213"/>
                  </a:lnTo>
                  <a:lnTo>
                    <a:pt x="90" y="213"/>
                  </a:lnTo>
                  <a:lnTo>
                    <a:pt x="96" y="215"/>
                  </a:lnTo>
                  <a:lnTo>
                    <a:pt x="101" y="215"/>
                  </a:lnTo>
                  <a:lnTo>
                    <a:pt x="107" y="215"/>
                  </a:lnTo>
                  <a:lnTo>
                    <a:pt x="107"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6" name="Freeform 18"/>
            <p:cNvSpPr>
              <a:spLocks/>
            </p:cNvSpPr>
            <p:nvPr/>
          </p:nvSpPr>
          <p:spPr bwMode="auto">
            <a:xfrm>
              <a:off x="6254751" y="3544516"/>
              <a:ext cx="87313" cy="85725"/>
            </a:xfrm>
            <a:custGeom>
              <a:avLst/>
              <a:gdLst>
                <a:gd name="T0" fmla="*/ 113 w 218"/>
                <a:gd name="T1" fmla="*/ 215 h 215"/>
                <a:gd name="T2" fmla="*/ 124 w 218"/>
                <a:gd name="T3" fmla="*/ 213 h 215"/>
                <a:gd name="T4" fmla="*/ 134 w 218"/>
                <a:gd name="T5" fmla="*/ 210 h 215"/>
                <a:gd name="T6" fmla="*/ 146 w 218"/>
                <a:gd name="T7" fmla="*/ 207 h 215"/>
                <a:gd name="T8" fmla="*/ 159 w 218"/>
                <a:gd name="T9" fmla="*/ 200 h 215"/>
                <a:gd name="T10" fmla="*/ 177 w 218"/>
                <a:gd name="T11" fmla="*/ 190 h 215"/>
                <a:gd name="T12" fmla="*/ 191 w 218"/>
                <a:gd name="T13" fmla="*/ 175 h 215"/>
                <a:gd name="T14" fmla="*/ 204 w 218"/>
                <a:gd name="T15" fmla="*/ 158 h 215"/>
                <a:gd name="T16" fmla="*/ 210 w 218"/>
                <a:gd name="T17" fmla="*/ 142 h 215"/>
                <a:gd name="T18" fmla="*/ 214 w 218"/>
                <a:gd name="T19" fmla="*/ 133 h 215"/>
                <a:gd name="T20" fmla="*/ 216 w 218"/>
                <a:gd name="T21" fmla="*/ 123 h 215"/>
                <a:gd name="T22" fmla="*/ 218 w 218"/>
                <a:gd name="T23" fmla="*/ 111 h 215"/>
                <a:gd name="T24" fmla="*/ 218 w 218"/>
                <a:gd name="T25" fmla="*/ 102 h 215"/>
                <a:gd name="T26" fmla="*/ 216 w 218"/>
                <a:gd name="T27" fmla="*/ 90 h 215"/>
                <a:gd name="T28" fmla="*/ 214 w 218"/>
                <a:gd name="T29" fmla="*/ 80 h 215"/>
                <a:gd name="T30" fmla="*/ 210 w 218"/>
                <a:gd name="T31" fmla="*/ 70 h 215"/>
                <a:gd name="T32" fmla="*/ 204 w 218"/>
                <a:gd name="T33" fmla="*/ 54 h 215"/>
                <a:gd name="T34" fmla="*/ 191 w 218"/>
                <a:gd name="T35" fmla="*/ 37 h 215"/>
                <a:gd name="T36" fmla="*/ 177 w 218"/>
                <a:gd name="T37" fmla="*/ 23 h 215"/>
                <a:gd name="T38" fmla="*/ 159 w 218"/>
                <a:gd name="T39" fmla="*/ 12 h 215"/>
                <a:gd name="T40" fmla="*/ 146 w 218"/>
                <a:gd name="T41" fmla="*/ 5 h 215"/>
                <a:gd name="T42" fmla="*/ 134 w 218"/>
                <a:gd name="T43" fmla="*/ 3 h 215"/>
                <a:gd name="T44" fmla="*/ 124 w 218"/>
                <a:gd name="T45" fmla="*/ 0 h 215"/>
                <a:gd name="T46" fmla="*/ 113 w 218"/>
                <a:gd name="T47" fmla="*/ 0 h 215"/>
                <a:gd name="T48" fmla="*/ 102 w 218"/>
                <a:gd name="T49" fmla="*/ 0 h 215"/>
                <a:gd name="T50" fmla="*/ 90 w 218"/>
                <a:gd name="T51" fmla="*/ 0 h 215"/>
                <a:gd name="T52" fmla="*/ 80 w 218"/>
                <a:gd name="T53" fmla="*/ 3 h 215"/>
                <a:gd name="T54" fmla="*/ 70 w 218"/>
                <a:gd name="T55" fmla="*/ 5 h 215"/>
                <a:gd name="T56" fmla="*/ 56 w 218"/>
                <a:gd name="T57" fmla="*/ 12 h 215"/>
                <a:gd name="T58" fmla="*/ 37 w 218"/>
                <a:gd name="T59" fmla="*/ 23 h 215"/>
                <a:gd name="T60" fmla="*/ 23 w 218"/>
                <a:gd name="T61" fmla="*/ 37 h 215"/>
                <a:gd name="T62" fmla="*/ 12 w 218"/>
                <a:gd name="T63" fmla="*/ 54 h 215"/>
                <a:gd name="T64" fmla="*/ 6 w 218"/>
                <a:gd name="T65" fmla="*/ 70 h 215"/>
                <a:gd name="T66" fmla="*/ 1 w 218"/>
                <a:gd name="T67" fmla="*/ 80 h 215"/>
                <a:gd name="T68" fmla="*/ 0 w 218"/>
                <a:gd name="T69" fmla="*/ 90 h 215"/>
                <a:gd name="T70" fmla="*/ 0 w 218"/>
                <a:gd name="T71" fmla="*/ 102 h 215"/>
                <a:gd name="T72" fmla="*/ 0 w 218"/>
                <a:gd name="T73" fmla="*/ 111 h 215"/>
                <a:gd name="T74" fmla="*/ 0 w 218"/>
                <a:gd name="T75" fmla="*/ 123 h 215"/>
                <a:gd name="T76" fmla="*/ 1 w 218"/>
                <a:gd name="T77" fmla="*/ 133 h 215"/>
                <a:gd name="T78" fmla="*/ 6 w 218"/>
                <a:gd name="T79" fmla="*/ 142 h 215"/>
                <a:gd name="T80" fmla="*/ 12 w 218"/>
                <a:gd name="T81" fmla="*/ 158 h 215"/>
                <a:gd name="T82" fmla="*/ 23 w 218"/>
                <a:gd name="T83" fmla="*/ 175 h 215"/>
                <a:gd name="T84" fmla="*/ 37 w 218"/>
                <a:gd name="T85" fmla="*/ 190 h 215"/>
                <a:gd name="T86" fmla="*/ 56 w 218"/>
                <a:gd name="T87" fmla="*/ 200 h 215"/>
                <a:gd name="T88" fmla="*/ 70 w 218"/>
                <a:gd name="T89" fmla="*/ 207 h 215"/>
                <a:gd name="T90" fmla="*/ 80 w 218"/>
                <a:gd name="T91" fmla="*/ 210 h 215"/>
                <a:gd name="T92" fmla="*/ 90 w 218"/>
                <a:gd name="T93" fmla="*/ 213 h 215"/>
                <a:gd name="T94" fmla="*/ 102 w 218"/>
                <a:gd name="T95" fmla="*/ 215 h 215"/>
                <a:gd name="T96" fmla="*/ 108 w 218"/>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5">
                  <a:moveTo>
                    <a:pt x="108" y="215"/>
                  </a:moveTo>
                  <a:lnTo>
                    <a:pt x="113" y="215"/>
                  </a:lnTo>
                  <a:lnTo>
                    <a:pt x="119" y="215"/>
                  </a:lnTo>
                  <a:lnTo>
                    <a:pt x="124" y="213"/>
                  </a:lnTo>
                  <a:lnTo>
                    <a:pt x="130" y="213"/>
                  </a:lnTo>
                  <a:lnTo>
                    <a:pt x="134" y="210"/>
                  </a:lnTo>
                  <a:lnTo>
                    <a:pt x="139" y="208"/>
                  </a:lnTo>
                  <a:lnTo>
                    <a:pt x="146" y="207"/>
                  </a:lnTo>
                  <a:lnTo>
                    <a:pt x="150" y="207"/>
                  </a:lnTo>
                  <a:lnTo>
                    <a:pt x="159" y="200"/>
                  </a:lnTo>
                  <a:lnTo>
                    <a:pt x="170" y="196"/>
                  </a:lnTo>
                  <a:lnTo>
                    <a:pt x="177" y="190"/>
                  </a:lnTo>
                  <a:lnTo>
                    <a:pt x="185" y="183"/>
                  </a:lnTo>
                  <a:lnTo>
                    <a:pt x="191" y="175"/>
                  </a:lnTo>
                  <a:lnTo>
                    <a:pt x="198" y="166"/>
                  </a:lnTo>
                  <a:lnTo>
                    <a:pt x="204" y="158"/>
                  </a:lnTo>
                  <a:lnTo>
                    <a:pt x="208" y="149"/>
                  </a:lnTo>
                  <a:lnTo>
                    <a:pt x="210" y="142"/>
                  </a:lnTo>
                  <a:lnTo>
                    <a:pt x="211" y="138"/>
                  </a:lnTo>
                  <a:lnTo>
                    <a:pt x="214" y="133"/>
                  </a:lnTo>
                  <a:lnTo>
                    <a:pt x="215" y="129"/>
                  </a:lnTo>
                  <a:lnTo>
                    <a:pt x="216" y="123"/>
                  </a:lnTo>
                  <a:lnTo>
                    <a:pt x="218" y="118"/>
                  </a:lnTo>
                  <a:lnTo>
                    <a:pt x="218" y="111"/>
                  </a:lnTo>
                  <a:lnTo>
                    <a:pt x="218" y="108"/>
                  </a:lnTo>
                  <a:lnTo>
                    <a:pt x="218" y="102"/>
                  </a:lnTo>
                  <a:lnTo>
                    <a:pt x="218" y="97"/>
                  </a:lnTo>
                  <a:lnTo>
                    <a:pt x="216" y="90"/>
                  </a:lnTo>
                  <a:lnTo>
                    <a:pt x="215" y="86"/>
                  </a:lnTo>
                  <a:lnTo>
                    <a:pt x="214" y="80"/>
                  </a:lnTo>
                  <a:lnTo>
                    <a:pt x="211" y="74"/>
                  </a:lnTo>
                  <a:lnTo>
                    <a:pt x="210" y="70"/>
                  </a:lnTo>
                  <a:lnTo>
                    <a:pt x="208" y="65"/>
                  </a:lnTo>
                  <a:lnTo>
                    <a:pt x="204" y="54"/>
                  </a:lnTo>
                  <a:lnTo>
                    <a:pt x="198" y="46"/>
                  </a:lnTo>
                  <a:lnTo>
                    <a:pt x="191" y="37"/>
                  </a:lnTo>
                  <a:lnTo>
                    <a:pt x="185" y="31"/>
                  </a:lnTo>
                  <a:lnTo>
                    <a:pt x="177" y="23"/>
                  </a:lnTo>
                  <a:lnTo>
                    <a:pt x="170" y="17"/>
                  </a:lnTo>
                  <a:lnTo>
                    <a:pt x="159" y="12"/>
                  </a:lnTo>
                  <a:lnTo>
                    <a:pt x="150" y="9"/>
                  </a:lnTo>
                  <a:lnTo>
                    <a:pt x="146" y="5"/>
                  </a:lnTo>
                  <a:lnTo>
                    <a:pt x="139" y="4"/>
                  </a:lnTo>
                  <a:lnTo>
                    <a:pt x="134" y="3"/>
                  </a:lnTo>
                  <a:lnTo>
                    <a:pt x="130" y="3"/>
                  </a:lnTo>
                  <a:lnTo>
                    <a:pt x="124" y="0"/>
                  </a:lnTo>
                  <a:lnTo>
                    <a:pt x="119" y="0"/>
                  </a:lnTo>
                  <a:lnTo>
                    <a:pt x="113" y="0"/>
                  </a:lnTo>
                  <a:lnTo>
                    <a:pt x="108" y="0"/>
                  </a:lnTo>
                  <a:lnTo>
                    <a:pt x="102" y="0"/>
                  </a:lnTo>
                  <a:lnTo>
                    <a:pt x="97" y="0"/>
                  </a:lnTo>
                  <a:lnTo>
                    <a:pt x="90" y="0"/>
                  </a:lnTo>
                  <a:lnTo>
                    <a:pt x="86" y="3"/>
                  </a:lnTo>
                  <a:lnTo>
                    <a:pt x="80" y="3"/>
                  </a:lnTo>
                  <a:lnTo>
                    <a:pt x="75" y="4"/>
                  </a:lnTo>
                  <a:lnTo>
                    <a:pt x="70" y="5"/>
                  </a:lnTo>
                  <a:lnTo>
                    <a:pt x="65" y="9"/>
                  </a:lnTo>
                  <a:lnTo>
                    <a:pt x="56" y="12"/>
                  </a:lnTo>
                  <a:lnTo>
                    <a:pt x="47" y="17"/>
                  </a:lnTo>
                  <a:lnTo>
                    <a:pt x="37" y="23"/>
                  </a:lnTo>
                  <a:lnTo>
                    <a:pt x="31" y="31"/>
                  </a:lnTo>
                  <a:lnTo>
                    <a:pt x="23" y="37"/>
                  </a:lnTo>
                  <a:lnTo>
                    <a:pt x="17" y="46"/>
                  </a:lnTo>
                  <a:lnTo>
                    <a:pt x="12" y="54"/>
                  </a:lnTo>
                  <a:lnTo>
                    <a:pt x="7" y="65"/>
                  </a:lnTo>
                  <a:lnTo>
                    <a:pt x="6" y="70"/>
                  </a:lnTo>
                  <a:lnTo>
                    <a:pt x="3" y="74"/>
                  </a:lnTo>
                  <a:lnTo>
                    <a:pt x="1" y="80"/>
                  </a:lnTo>
                  <a:lnTo>
                    <a:pt x="1" y="86"/>
                  </a:lnTo>
                  <a:lnTo>
                    <a:pt x="0" y="90"/>
                  </a:lnTo>
                  <a:lnTo>
                    <a:pt x="0" y="97"/>
                  </a:lnTo>
                  <a:lnTo>
                    <a:pt x="0" y="102"/>
                  </a:lnTo>
                  <a:lnTo>
                    <a:pt x="0" y="108"/>
                  </a:lnTo>
                  <a:lnTo>
                    <a:pt x="0" y="111"/>
                  </a:lnTo>
                  <a:lnTo>
                    <a:pt x="0" y="118"/>
                  </a:lnTo>
                  <a:lnTo>
                    <a:pt x="0" y="123"/>
                  </a:lnTo>
                  <a:lnTo>
                    <a:pt x="1" y="129"/>
                  </a:lnTo>
                  <a:lnTo>
                    <a:pt x="1" y="133"/>
                  </a:lnTo>
                  <a:lnTo>
                    <a:pt x="3" y="138"/>
                  </a:lnTo>
                  <a:lnTo>
                    <a:pt x="6" y="142"/>
                  </a:lnTo>
                  <a:lnTo>
                    <a:pt x="7" y="149"/>
                  </a:lnTo>
                  <a:lnTo>
                    <a:pt x="12" y="158"/>
                  </a:lnTo>
                  <a:lnTo>
                    <a:pt x="17" y="166"/>
                  </a:lnTo>
                  <a:lnTo>
                    <a:pt x="23" y="175"/>
                  </a:lnTo>
                  <a:lnTo>
                    <a:pt x="31" y="183"/>
                  </a:lnTo>
                  <a:lnTo>
                    <a:pt x="37" y="190"/>
                  </a:lnTo>
                  <a:lnTo>
                    <a:pt x="47" y="196"/>
                  </a:lnTo>
                  <a:lnTo>
                    <a:pt x="56" y="200"/>
                  </a:lnTo>
                  <a:lnTo>
                    <a:pt x="65" y="207"/>
                  </a:lnTo>
                  <a:lnTo>
                    <a:pt x="70" y="207"/>
                  </a:lnTo>
                  <a:lnTo>
                    <a:pt x="75" y="208"/>
                  </a:lnTo>
                  <a:lnTo>
                    <a:pt x="80" y="210"/>
                  </a:lnTo>
                  <a:lnTo>
                    <a:pt x="86" y="213"/>
                  </a:lnTo>
                  <a:lnTo>
                    <a:pt x="90" y="213"/>
                  </a:lnTo>
                  <a:lnTo>
                    <a:pt x="97" y="215"/>
                  </a:lnTo>
                  <a:lnTo>
                    <a:pt x="102" y="215"/>
                  </a:lnTo>
                  <a:lnTo>
                    <a:pt x="108" y="215"/>
                  </a:lnTo>
                  <a:lnTo>
                    <a:pt x="108"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7" name="Freeform 19"/>
            <p:cNvSpPr>
              <a:spLocks/>
            </p:cNvSpPr>
            <p:nvPr/>
          </p:nvSpPr>
          <p:spPr bwMode="auto">
            <a:xfrm>
              <a:off x="6072188" y="3001591"/>
              <a:ext cx="87313" cy="85725"/>
            </a:xfrm>
            <a:custGeom>
              <a:avLst/>
              <a:gdLst>
                <a:gd name="T0" fmla="*/ 114 w 219"/>
                <a:gd name="T1" fmla="*/ 215 h 215"/>
                <a:gd name="T2" fmla="*/ 125 w 219"/>
                <a:gd name="T3" fmla="*/ 213 h 215"/>
                <a:gd name="T4" fmla="*/ 136 w 219"/>
                <a:gd name="T5" fmla="*/ 210 h 215"/>
                <a:gd name="T6" fmla="*/ 146 w 219"/>
                <a:gd name="T7" fmla="*/ 207 h 215"/>
                <a:gd name="T8" fmla="*/ 161 w 219"/>
                <a:gd name="T9" fmla="*/ 200 h 215"/>
                <a:gd name="T10" fmla="*/ 179 w 219"/>
                <a:gd name="T11" fmla="*/ 190 h 215"/>
                <a:gd name="T12" fmla="*/ 193 w 219"/>
                <a:gd name="T13" fmla="*/ 174 h 215"/>
                <a:gd name="T14" fmla="*/ 206 w 219"/>
                <a:gd name="T15" fmla="*/ 156 h 215"/>
                <a:gd name="T16" fmla="*/ 212 w 219"/>
                <a:gd name="T17" fmla="*/ 142 h 215"/>
                <a:gd name="T18" fmla="*/ 215 w 219"/>
                <a:gd name="T19" fmla="*/ 133 h 215"/>
                <a:gd name="T20" fmla="*/ 218 w 219"/>
                <a:gd name="T21" fmla="*/ 122 h 215"/>
                <a:gd name="T22" fmla="*/ 219 w 219"/>
                <a:gd name="T23" fmla="*/ 111 h 215"/>
                <a:gd name="T24" fmla="*/ 219 w 219"/>
                <a:gd name="T25" fmla="*/ 100 h 215"/>
                <a:gd name="T26" fmla="*/ 218 w 219"/>
                <a:gd name="T27" fmla="*/ 89 h 215"/>
                <a:gd name="T28" fmla="*/ 214 w 219"/>
                <a:gd name="T29" fmla="*/ 73 h 215"/>
                <a:gd name="T30" fmla="*/ 206 w 219"/>
                <a:gd name="T31" fmla="*/ 54 h 215"/>
                <a:gd name="T32" fmla="*/ 193 w 219"/>
                <a:gd name="T33" fmla="*/ 37 h 215"/>
                <a:gd name="T34" fmla="*/ 179 w 219"/>
                <a:gd name="T35" fmla="*/ 23 h 215"/>
                <a:gd name="T36" fmla="*/ 161 w 219"/>
                <a:gd name="T37" fmla="*/ 12 h 215"/>
                <a:gd name="T38" fmla="*/ 146 w 219"/>
                <a:gd name="T39" fmla="*/ 5 h 215"/>
                <a:gd name="T40" fmla="*/ 136 w 219"/>
                <a:gd name="T41" fmla="*/ 1 h 215"/>
                <a:gd name="T42" fmla="*/ 125 w 219"/>
                <a:gd name="T43" fmla="*/ 0 h 215"/>
                <a:gd name="T44" fmla="*/ 114 w 219"/>
                <a:gd name="T45" fmla="*/ 0 h 215"/>
                <a:gd name="T46" fmla="*/ 104 w 219"/>
                <a:gd name="T47" fmla="*/ 0 h 215"/>
                <a:gd name="T48" fmla="*/ 93 w 219"/>
                <a:gd name="T49" fmla="*/ 0 h 215"/>
                <a:gd name="T50" fmla="*/ 81 w 219"/>
                <a:gd name="T51" fmla="*/ 1 h 215"/>
                <a:gd name="T52" fmla="*/ 71 w 219"/>
                <a:gd name="T53" fmla="*/ 5 h 215"/>
                <a:gd name="T54" fmla="*/ 56 w 219"/>
                <a:gd name="T55" fmla="*/ 12 h 215"/>
                <a:gd name="T56" fmla="*/ 39 w 219"/>
                <a:gd name="T57" fmla="*/ 23 h 215"/>
                <a:gd name="T58" fmla="*/ 23 w 219"/>
                <a:gd name="T59" fmla="*/ 37 h 215"/>
                <a:gd name="T60" fmla="*/ 12 w 219"/>
                <a:gd name="T61" fmla="*/ 54 h 215"/>
                <a:gd name="T62" fmla="*/ 4 w 219"/>
                <a:gd name="T63" fmla="*/ 73 h 215"/>
                <a:gd name="T64" fmla="*/ 0 w 219"/>
                <a:gd name="T65" fmla="*/ 89 h 215"/>
                <a:gd name="T66" fmla="*/ 0 w 219"/>
                <a:gd name="T67" fmla="*/ 100 h 215"/>
                <a:gd name="T68" fmla="*/ 0 w 219"/>
                <a:gd name="T69" fmla="*/ 111 h 215"/>
                <a:gd name="T70" fmla="*/ 0 w 219"/>
                <a:gd name="T71" fmla="*/ 122 h 215"/>
                <a:gd name="T72" fmla="*/ 3 w 219"/>
                <a:gd name="T73" fmla="*/ 133 h 215"/>
                <a:gd name="T74" fmla="*/ 6 w 219"/>
                <a:gd name="T75" fmla="*/ 142 h 215"/>
                <a:gd name="T76" fmla="*/ 12 w 219"/>
                <a:gd name="T77" fmla="*/ 156 h 215"/>
                <a:gd name="T78" fmla="*/ 23 w 219"/>
                <a:gd name="T79" fmla="*/ 174 h 215"/>
                <a:gd name="T80" fmla="*/ 39 w 219"/>
                <a:gd name="T81" fmla="*/ 190 h 215"/>
                <a:gd name="T82" fmla="*/ 56 w 219"/>
                <a:gd name="T83" fmla="*/ 200 h 215"/>
                <a:gd name="T84" fmla="*/ 71 w 219"/>
                <a:gd name="T85" fmla="*/ 207 h 215"/>
                <a:gd name="T86" fmla="*/ 81 w 219"/>
                <a:gd name="T87" fmla="*/ 210 h 215"/>
                <a:gd name="T88" fmla="*/ 93 w 219"/>
                <a:gd name="T89" fmla="*/ 213 h 215"/>
                <a:gd name="T90" fmla="*/ 104 w 219"/>
                <a:gd name="T91" fmla="*/ 215 h 215"/>
                <a:gd name="T92" fmla="*/ 110 w 219"/>
                <a:gd name="T93"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9" h="215">
                  <a:moveTo>
                    <a:pt x="110" y="215"/>
                  </a:moveTo>
                  <a:lnTo>
                    <a:pt x="114" y="215"/>
                  </a:lnTo>
                  <a:lnTo>
                    <a:pt x="120" y="215"/>
                  </a:lnTo>
                  <a:lnTo>
                    <a:pt x="125" y="213"/>
                  </a:lnTo>
                  <a:lnTo>
                    <a:pt x="130" y="212"/>
                  </a:lnTo>
                  <a:lnTo>
                    <a:pt x="136" y="210"/>
                  </a:lnTo>
                  <a:lnTo>
                    <a:pt x="140" y="208"/>
                  </a:lnTo>
                  <a:lnTo>
                    <a:pt x="146" y="207"/>
                  </a:lnTo>
                  <a:lnTo>
                    <a:pt x="153" y="205"/>
                  </a:lnTo>
                  <a:lnTo>
                    <a:pt x="161" y="200"/>
                  </a:lnTo>
                  <a:lnTo>
                    <a:pt x="171" y="196"/>
                  </a:lnTo>
                  <a:lnTo>
                    <a:pt x="179" y="190"/>
                  </a:lnTo>
                  <a:lnTo>
                    <a:pt x="187" y="183"/>
                  </a:lnTo>
                  <a:lnTo>
                    <a:pt x="193" y="174"/>
                  </a:lnTo>
                  <a:lnTo>
                    <a:pt x="199" y="166"/>
                  </a:lnTo>
                  <a:lnTo>
                    <a:pt x="206" y="156"/>
                  </a:lnTo>
                  <a:lnTo>
                    <a:pt x="210" y="148"/>
                  </a:lnTo>
                  <a:lnTo>
                    <a:pt x="212" y="142"/>
                  </a:lnTo>
                  <a:lnTo>
                    <a:pt x="214" y="138"/>
                  </a:lnTo>
                  <a:lnTo>
                    <a:pt x="215" y="133"/>
                  </a:lnTo>
                  <a:lnTo>
                    <a:pt x="217" y="128"/>
                  </a:lnTo>
                  <a:lnTo>
                    <a:pt x="218" y="122"/>
                  </a:lnTo>
                  <a:lnTo>
                    <a:pt x="219" y="117"/>
                  </a:lnTo>
                  <a:lnTo>
                    <a:pt x="219" y="111"/>
                  </a:lnTo>
                  <a:lnTo>
                    <a:pt x="219" y="106"/>
                  </a:lnTo>
                  <a:lnTo>
                    <a:pt x="219" y="100"/>
                  </a:lnTo>
                  <a:lnTo>
                    <a:pt x="219" y="95"/>
                  </a:lnTo>
                  <a:lnTo>
                    <a:pt x="218" y="89"/>
                  </a:lnTo>
                  <a:lnTo>
                    <a:pt x="217" y="85"/>
                  </a:lnTo>
                  <a:lnTo>
                    <a:pt x="214" y="73"/>
                  </a:lnTo>
                  <a:lnTo>
                    <a:pt x="210" y="65"/>
                  </a:lnTo>
                  <a:lnTo>
                    <a:pt x="206" y="54"/>
                  </a:lnTo>
                  <a:lnTo>
                    <a:pt x="199" y="46"/>
                  </a:lnTo>
                  <a:lnTo>
                    <a:pt x="193" y="37"/>
                  </a:lnTo>
                  <a:lnTo>
                    <a:pt x="187" y="31"/>
                  </a:lnTo>
                  <a:lnTo>
                    <a:pt x="179" y="23"/>
                  </a:lnTo>
                  <a:lnTo>
                    <a:pt x="171" y="17"/>
                  </a:lnTo>
                  <a:lnTo>
                    <a:pt x="161" y="12"/>
                  </a:lnTo>
                  <a:lnTo>
                    <a:pt x="153" y="8"/>
                  </a:lnTo>
                  <a:lnTo>
                    <a:pt x="146" y="5"/>
                  </a:lnTo>
                  <a:lnTo>
                    <a:pt x="140" y="4"/>
                  </a:lnTo>
                  <a:lnTo>
                    <a:pt x="136" y="1"/>
                  </a:lnTo>
                  <a:lnTo>
                    <a:pt x="130" y="1"/>
                  </a:lnTo>
                  <a:lnTo>
                    <a:pt x="125" y="0"/>
                  </a:lnTo>
                  <a:lnTo>
                    <a:pt x="120" y="0"/>
                  </a:lnTo>
                  <a:lnTo>
                    <a:pt x="114" y="0"/>
                  </a:lnTo>
                  <a:lnTo>
                    <a:pt x="110" y="0"/>
                  </a:lnTo>
                  <a:lnTo>
                    <a:pt x="104" y="0"/>
                  </a:lnTo>
                  <a:lnTo>
                    <a:pt x="97" y="0"/>
                  </a:lnTo>
                  <a:lnTo>
                    <a:pt x="93" y="0"/>
                  </a:lnTo>
                  <a:lnTo>
                    <a:pt x="87" y="1"/>
                  </a:lnTo>
                  <a:lnTo>
                    <a:pt x="81" y="1"/>
                  </a:lnTo>
                  <a:lnTo>
                    <a:pt x="76" y="4"/>
                  </a:lnTo>
                  <a:lnTo>
                    <a:pt x="71" y="5"/>
                  </a:lnTo>
                  <a:lnTo>
                    <a:pt x="66" y="8"/>
                  </a:lnTo>
                  <a:lnTo>
                    <a:pt x="56" y="12"/>
                  </a:lnTo>
                  <a:lnTo>
                    <a:pt x="47" y="17"/>
                  </a:lnTo>
                  <a:lnTo>
                    <a:pt x="39" y="23"/>
                  </a:lnTo>
                  <a:lnTo>
                    <a:pt x="31" y="31"/>
                  </a:lnTo>
                  <a:lnTo>
                    <a:pt x="23" y="37"/>
                  </a:lnTo>
                  <a:lnTo>
                    <a:pt x="18" y="46"/>
                  </a:lnTo>
                  <a:lnTo>
                    <a:pt x="12" y="54"/>
                  </a:lnTo>
                  <a:lnTo>
                    <a:pt x="10" y="65"/>
                  </a:lnTo>
                  <a:lnTo>
                    <a:pt x="4" y="73"/>
                  </a:lnTo>
                  <a:lnTo>
                    <a:pt x="3" y="85"/>
                  </a:lnTo>
                  <a:lnTo>
                    <a:pt x="0" y="89"/>
                  </a:lnTo>
                  <a:lnTo>
                    <a:pt x="0" y="95"/>
                  </a:lnTo>
                  <a:lnTo>
                    <a:pt x="0" y="100"/>
                  </a:lnTo>
                  <a:lnTo>
                    <a:pt x="0" y="106"/>
                  </a:lnTo>
                  <a:lnTo>
                    <a:pt x="0" y="111"/>
                  </a:lnTo>
                  <a:lnTo>
                    <a:pt x="0" y="117"/>
                  </a:lnTo>
                  <a:lnTo>
                    <a:pt x="0" y="122"/>
                  </a:lnTo>
                  <a:lnTo>
                    <a:pt x="3" y="128"/>
                  </a:lnTo>
                  <a:lnTo>
                    <a:pt x="3" y="133"/>
                  </a:lnTo>
                  <a:lnTo>
                    <a:pt x="4" y="138"/>
                  </a:lnTo>
                  <a:lnTo>
                    <a:pt x="6" y="142"/>
                  </a:lnTo>
                  <a:lnTo>
                    <a:pt x="10" y="148"/>
                  </a:lnTo>
                  <a:lnTo>
                    <a:pt x="12" y="156"/>
                  </a:lnTo>
                  <a:lnTo>
                    <a:pt x="18" y="166"/>
                  </a:lnTo>
                  <a:lnTo>
                    <a:pt x="23" y="174"/>
                  </a:lnTo>
                  <a:lnTo>
                    <a:pt x="31" y="183"/>
                  </a:lnTo>
                  <a:lnTo>
                    <a:pt x="39" y="190"/>
                  </a:lnTo>
                  <a:lnTo>
                    <a:pt x="47" y="196"/>
                  </a:lnTo>
                  <a:lnTo>
                    <a:pt x="56" y="200"/>
                  </a:lnTo>
                  <a:lnTo>
                    <a:pt x="66" y="205"/>
                  </a:lnTo>
                  <a:lnTo>
                    <a:pt x="71" y="207"/>
                  </a:lnTo>
                  <a:lnTo>
                    <a:pt x="76" y="208"/>
                  </a:lnTo>
                  <a:lnTo>
                    <a:pt x="81" y="210"/>
                  </a:lnTo>
                  <a:lnTo>
                    <a:pt x="87" y="212"/>
                  </a:lnTo>
                  <a:lnTo>
                    <a:pt x="93" y="213"/>
                  </a:lnTo>
                  <a:lnTo>
                    <a:pt x="97" y="215"/>
                  </a:lnTo>
                  <a:lnTo>
                    <a:pt x="104" y="215"/>
                  </a:lnTo>
                  <a:lnTo>
                    <a:pt x="110" y="215"/>
                  </a:lnTo>
                  <a:lnTo>
                    <a:pt x="110" y="215"/>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8" name="Freeform 20"/>
            <p:cNvSpPr>
              <a:spLocks/>
            </p:cNvSpPr>
            <p:nvPr/>
          </p:nvSpPr>
          <p:spPr bwMode="auto">
            <a:xfrm>
              <a:off x="6000751" y="2904753"/>
              <a:ext cx="87313" cy="85725"/>
            </a:xfrm>
            <a:custGeom>
              <a:avLst/>
              <a:gdLst>
                <a:gd name="T0" fmla="*/ 111 w 219"/>
                <a:gd name="T1" fmla="*/ 215 h 216"/>
                <a:gd name="T2" fmla="*/ 123 w 219"/>
                <a:gd name="T3" fmla="*/ 215 h 216"/>
                <a:gd name="T4" fmla="*/ 134 w 219"/>
                <a:gd name="T5" fmla="*/ 212 h 216"/>
                <a:gd name="T6" fmla="*/ 144 w 219"/>
                <a:gd name="T7" fmla="*/ 207 h 216"/>
                <a:gd name="T8" fmla="*/ 159 w 219"/>
                <a:gd name="T9" fmla="*/ 200 h 216"/>
                <a:gd name="T10" fmla="*/ 176 w 219"/>
                <a:gd name="T11" fmla="*/ 190 h 216"/>
                <a:gd name="T12" fmla="*/ 192 w 219"/>
                <a:gd name="T13" fmla="*/ 176 h 216"/>
                <a:gd name="T14" fmla="*/ 203 w 219"/>
                <a:gd name="T15" fmla="*/ 159 h 216"/>
                <a:gd name="T16" fmla="*/ 209 w 219"/>
                <a:gd name="T17" fmla="*/ 144 h 216"/>
                <a:gd name="T18" fmla="*/ 213 w 219"/>
                <a:gd name="T19" fmla="*/ 134 h 216"/>
                <a:gd name="T20" fmla="*/ 216 w 219"/>
                <a:gd name="T21" fmla="*/ 122 h 216"/>
                <a:gd name="T22" fmla="*/ 217 w 219"/>
                <a:gd name="T23" fmla="*/ 111 h 216"/>
                <a:gd name="T24" fmla="*/ 217 w 219"/>
                <a:gd name="T25" fmla="*/ 102 h 216"/>
                <a:gd name="T26" fmla="*/ 216 w 219"/>
                <a:gd name="T27" fmla="*/ 91 h 216"/>
                <a:gd name="T28" fmla="*/ 213 w 219"/>
                <a:gd name="T29" fmla="*/ 80 h 216"/>
                <a:gd name="T30" fmla="*/ 209 w 219"/>
                <a:gd name="T31" fmla="*/ 69 h 216"/>
                <a:gd name="T32" fmla="*/ 203 w 219"/>
                <a:gd name="T33" fmla="*/ 54 h 216"/>
                <a:gd name="T34" fmla="*/ 192 w 219"/>
                <a:gd name="T35" fmla="*/ 37 h 216"/>
                <a:gd name="T36" fmla="*/ 176 w 219"/>
                <a:gd name="T37" fmla="*/ 24 h 216"/>
                <a:gd name="T38" fmla="*/ 159 w 219"/>
                <a:gd name="T39" fmla="*/ 12 h 216"/>
                <a:gd name="T40" fmla="*/ 144 w 219"/>
                <a:gd name="T41" fmla="*/ 6 h 216"/>
                <a:gd name="T42" fmla="*/ 134 w 219"/>
                <a:gd name="T43" fmla="*/ 1 h 216"/>
                <a:gd name="T44" fmla="*/ 123 w 219"/>
                <a:gd name="T45" fmla="*/ 0 h 216"/>
                <a:gd name="T46" fmla="*/ 111 w 219"/>
                <a:gd name="T47" fmla="*/ 0 h 216"/>
                <a:gd name="T48" fmla="*/ 101 w 219"/>
                <a:gd name="T49" fmla="*/ 0 h 216"/>
                <a:gd name="T50" fmla="*/ 90 w 219"/>
                <a:gd name="T51" fmla="*/ 0 h 216"/>
                <a:gd name="T52" fmla="*/ 79 w 219"/>
                <a:gd name="T53" fmla="*/ 1 h 216"/>
                <a:gd name="T54" fmla="*/ 70 w 219"/>
                <a:gd name="T55" fmla="*/ 6 h 216"/>
                <a:gd name="T56" fmla="*/ 54 w 219"/>
                <a:gd name="T57" fmla="*/ 12 h 216"/>
                <a:gd name="T58" fmla="*/ 38 w 219"/>
                <a:gd name="T59" fmla="*/ 24 h 216"/>
                <a:gd name="T60" fmla="*/ 22 w 219"/>
                <a:gd name="T61" fmla="*/ 37 h 216"/>
                <a:gd name="T62" fmla="*/ 12 w 219"/>
                <a:gd name="T63" fmla="*/ 54 h 216"/>
                <a:gd name="T64" fmla="*/ 5 w 219"/>
                <a:gd name="T65" fmla="*/ 69 h 216"/>
                <a:gd name="T66" fmla="*/ 2 w 219"/>
                <a:gd name="T67" fmla="*/ 80 h 216"/>
                <a:gd name="T68" fmla="*/ 0 w 219"/>
                <a:gd name="T69" fmla="*/ 91 h 216"/>
                <a:gd name="T70" fmla="*/ 0 w 219"/>
                <a:gd name="T71" fmla="*/ 102 h 216"/>
                <a:gd name="T72" fmla="*/ 0 w 219"/>
                <a:gd name="T73" fmla="*/ 111 h 216"/>
                <a:gd name="T74" fmla="*/ 0 w 219"/>
                <a:gd name="T75" fmla="*/ 122 h 216"/>
                <a:gd name="T76" fmla="*/ 2 w 219"/>
                <a:gd name="T77" fmla="*/ 134 h 216"/>
                <a:gd name="T78" fmla="*/ 5 w 219"/>
                <a:gd name="T79" fmla="*/ 144 h 216"/>
                <a:gd name="T80" fmla="*/ 12 w 219"/>
                <a:gd name="T81" fmla="*/ 159 h 216"/>
                <a:gd name="T82" fmla="*/ 22 w 219"/>
                <a:gd name="T83" fmla="*/ 176 h 216"/>
                <a:gd name="T84" fmla="*/ 38 w 219"/>
                <a:gd name="T85" fmla="*/ 190 h 216"/>
                <a:gd name="T86" fmla="*/ 54 w 219"/>
                <a:gd name="T87" fmla="*/ 200 h 216"/>
                <a:gd name="T88" fmla="*/ 70 w 219"/>
                <a:gd name="T89" fmla="*/ 207 h 216"/>
                <a:gd name="T90" fmla="*/ 79 w 219"/>
                <a:gd name="T91" fmla="*/ 212 h 216"/>
                <a:gd name="T92" fmla="*/ 90 w 219"/>
                <a:gd name="T93" fmla="*/ 215 h 216"/>
                <a:gd name="T94" fmla="*/ 101 w 219"/>
                <a:gd name="T95" fmla="*/ 215 h 216"/>
                <a:gd name="T96" fmla="*/ 107 w 219"/>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6">
                  <a:moveTo>
                    <a:pt x="107" y="216"/>
                  </a:moveTo>
                  <a:lnTo>
                    <a:pt x="111" y="215"/>
                  </a:lnTo>
                  <a:lnTo>
                    <a:pt x="118" y="215"/>
                  </a:lnTo>
                  <a:lnTo>
                    <a:pt x="123" y="215"/>
                  </a:lnTo>
                  <a:lnTo>
                    <a:pt x="130" y="213"/>
                  </a:lnTo>
                  <a:lnTo>
                    <a:pt x="134" y="212"/>
                  </a:lnTo>
                  <a:lnTo>
                    <a:pt x="139" y="211"/>
                  </a:lnTo>
                  <a:lnTo>
                    <a:pt x="144" y="207"/>
                  </a:lnTo>
                  <a:lnTo>
                    <a:pt x="150" y="207"/>
                  </a:lnTo>
                  <a:lnTo>
                    <a:pt x="159" y="200"/>
                  </a:lnTo>
                  <a:lnTo>
                    <a:pt x="168" y="196"/>
                  </a:lnTo>
                  <a:lnTo>
                    <a:pt x="176" y="190"/>
                  </a:lnTo>
                  <a:lnTo>
                    <a:pt x="185" y="183"/>
                  </a:lnTo>
                  <a:lnTo>
                    <a:pt x="192" y="176"/>
                  </a:lnTo>
                  <a:lnTo>
                    <a:pt x="199" y="168"/>
                  </a:lnTo>
                  <a:lnTo>
                    <a:pt x="203" y="159"/>
                  </a:lnTo>
                  <a:lnTo>
                    <a:pt x="209" y="149"/>
                  </a:lnTo>
                  <a:lnTo>
                    <a:pt x="209" y="144"/>
                  </a:lnTo>
                  <a:lnTo>
                    <a:pt x="212" y="138"/>
                  </a:lnTo>
                  <a:lnTo>
                    <a:pt x="213" y="134"/>
                  </a:lnTo>
                  <a:lnTo>
                    <a:pt x="216" y="129"/>
                  </a:lnTo>
                  <a:lnTo>
                    <a:pt x="216" y="122"/>
                  </a:lnTo>
                  <a:lnTo>
                    <a:pt x="217" y="118"/>
                  </a:lnTo>
                  <a:lnTo>
                    <a:pt x="217" y="111"/>
                  </a:lnTo>
                  <a:lnTo>
                    <a:pt x="219" y="106"/>
                  </a:lnTo>
                  <a:lnTo>
                    <a:pt x="217" y="102"/>
                  </a:lnTo>
                  <a:lnTo>
                    <a:pt x="217" y="95"/>
                  </a:lnTo>
                  <a:lnTo>
                    <a:pt x="216" y="91"/>
                  </a:lnTo>
                  <a:lnTo>
                    <a:pt x="216" y="85"/>
                  </a:lnTo>
                  <a:lnTo>
                    <a:pt x="213" y="80"/>
                  </a:lnTo>
                  <a:lnTo>
                    <a:pt x="212" y="74"/>
                  </a:lnTo>
                  <a:lnTo>
                    <a:pt x="209" y="69"/>
                  </a:lnTo>
                  <a:lnTo>
                    <a:pt x="209" y="64"/>
                  </a:lnTo>
                  <a:lnTo>
                    <a:pt x="203" y="54"/>
                  </a:lnTo>
                  <a:lnTo>
                    <a:pt x="199" y="47"/>
                  </a:lnTo>
                  <a:lnTo>
                    <a:pt x="192" y="37"/>
                  </a:lnTo>
                  <a:lnTo>
                    <a:pt x="185" y="32"/>
                  </a:lnTo>
                  <a:lnTo>
                    <a:pt x="176" y="24"/>
                  </a:lnTo>
                  <a:lnTo>
                    <a:pt x="168" y="17"/>
                  </a:lnTo>
                  <a:lnTo>
                    <a:pt x="159" y="12"/>
                  </a:lnTo>
                  <a:lnTo>
                    <a:pt x="150" y="8"/>
                  </a:lnTo>
                  <a:lnTo>
                    <a:pt x="144" y="6"/>
                  </a:lnTo>
                  <a:lnTo>
                    <a:pt x="139" y="3"/>
                  </a:lnTo>
                  <a:lnTo>
                    <a:pt x="134" y="1"/>
                  </a:lnTo>
                  <a:lnTo>
                    <a:pt x="130" y="1"/>
                  </a:lnTo>
                  <a:lnTo>
                    <a:pt x="123" y="0"/>
                  </a:lnTo>
                  <a:lnTo>
                    <a:pt x="118" y="0"/>
                  </a:lnTo>
                  <a:lnTo>
                    <a:pt x="111" y="0"/>
                  </a:lnTo>
                  <a:lnTo>
                    <a:pt x="107" y="0"/>
                  </a:lnTo>
                  <a:lnTo>
                    <a:pt x="101" y="0"/>
                  </a:lnTo>
                  <a:lnTo>
                    <a:pt x="96" y="0"/>
                  </a:lnTo>
                  <a:lnTo>
                    <a:pt x="90" y="0"/>
                  </a:lnTo>
                  <a:lnTo>
                    <a:pt x="85" y="1"/>
                  </a:lnTo>
                  <a:lnTo>
                    <a:pt x="79" y="1"/>
                  </a:lnTo>
                  <a:lnTo>
                    <a:pt x="74" y="3"/>
                  </a:lnTo>
                  <a:lnTo>
                    <a:pt x="70" y="6"/>
                  </a:lnTo>
                  <a:lnTo>
                    <a:pt x="65" y="8"/>
                  </a:lnTo>
                  <a:lnTo>
                    <a:pt x="54" y="12"/>
                  </a:lnTo>
                  <a:lnTo>
                    <a:pt x="46" y="17"/>
                  </a:lnTo>
                  <a:lnTo>
                    <a:pt x="38" y="24"/>
                  </a:lnTo>
                  <a:lnTo>
                    <a:pt x="30" y="32"/>
                  </a:lnTo>
                  <a:lnTo>
                    <a:pt x="22" y="37"/>
                  </a:lnTo>
                  <a:lnTo>
                    <a:pt x="17" y="47"/>
                  </a:lnTo>
                  <a:lnTo>
                    <a:pt x="12" y="54"/>
                  </a:lnTo>
                  <a:lnTo>
                    <a:pt x="8" y="64"/>
                  </a:lnTo>
                  <a:lnTo>
                    <a:pt x="5" y="69"/>
                  </a:lnTo>
                  <a:lnTo>
                    <a:pt x="4" y="74"/>
                  </a:lnTo>
                  <a:lnTo>
                    <a:pt x="2" y="80"/>
                  </a:lnTo>
                  <a:lnTo>
                    <a:pt x="2" y="85"/>
                  </a:lnTo>
                  <a:lnTo>
                    <a:pt x="0" y="91"/>
                  </a:lnTo>
                  <a:lnTo>
                    <a:pt x="0" y="95"/>
                  </a:lnTo>
                  <a:lnTo>
                    <a:pt x="0" y="102"/>
                  </a:lnTo>
                  <a:lnTo>
                    <a:pt x="0" y="106"/>
                  </a:lnTo>
                  <a:lnTo>
                    <a:pt x="0" y="111"/>
                  </a:lnTo>
                  <a:lnTo>
                    <a:pt x="0" y="118"/>
                  </a:lnTo>
                  <a:lnTo>
                    <a:pt x="0" y="122"/>
                  </a:lnTo>
                  <a:lnTo>
                    <a:pt x="2" y="129"/>
                  </a:lnTo>
                  <a:lnTo>
                    <a:pt x="2" y="134"/>
                  </a:lnTo>
                  <a:lnTo>
                    <a:pt x="4" y="138"/>
                  </a:lnTo>
                  <a:lnTo>
                    <a:pt x="5" y="144"/>
                  </a:lnTo>
                  <a:lnTo>
                    <a:pt x="8" y="149"/>
                  </a:lnTo>
                  <a:lnTo>
                    <a:pt x="12" y="159"/>
                  </a:lnTo>
                  <a:lnTo>
                    <a:pt x="17" y="168"/>
                  </a:lnTo>
                  <a:lnTo>
                    <a:pt x="22" y="176"/>
                  </a:lnTo>
                  <a:lnTo>
                    <a:pt x="30" y="183"/>
                  </a:lnTo>
                  <a:lnTo>
                    <a:pt x="38" y="190"/>
                  </a:lnTo>
                  <a:lnTo>
                    <a:pt x="46" y="196"/>
                  </a:lnTo>
                  <a:lnTo>
                    <a:pt x="54" y="200"/>
                  </a:lnTo>
                  <a:lnTo>
                    <a:pt x="65" y="207"/>
                  </a:lnTo>
                  <a:lnTo>
                    <a:pt x="70" y="207"/>
                  </a:lnTo>
                  <a:lnTo>
                    <a:pt x="74" y="211"/>
                  </a:lnTo>
                  <a:lnTo>
                    <a:pt x="79" y="212"/>
                  </a:lnTo>
                  <a:lnTo>
                    <a:pt x="85" y="213"/>
                  </a:lnTo>
                  <a:lnTo>
                    <a:pt x="90" y="215"/>
                  </a:lnTo>
                  <a:lnTo>
                    <a:pt x="96" y="215"/>
                  </a:lnTo>
                  <a:lnTo>
                    <a:pt x="101" y="215"/>
                  </a:lnTo>
                  <a:lnTo>
                    <a:pt x="107" y="216"/>
                  </a:lnTo>
                  <a:lnTo>
                    <a:pt x="107"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9" name="Freeform 21"/>
            <p:cNvSpPr>
              <a:spLocks/>
            </p:cNvSpPr>
            <p:nvPr/>
          </p:nvSpPr>
          <p:spPr bwMode="auto">
            <a:xfrm>
              <a:off x="6107113" y="2904753"/>
              <a:ext cx="87313" cy="85725"/>
            </a:xfrm>
            <a:custGeom>
              <a:avLst/>
              <a:gdLst>
                <a:gd name="T0" fmla="*/ 113 w 220"/>
                <a:gd name="T1" fmla="*/ 215 h 216"/>
                <a:gd name="T2" fmla="*/ 124 w 220"/>
                <a:gd name="T3" fmla="*/ 215 h 216"/>
                <a:gd name="T4" fmla="*/ 135 w 220"/>
                <a:gd name="T5" fmla="*/ 212 h 216"/>
                <a:gd name="T6" fmla="*/ 146 w 220"/>
                <a:gd name="T7" fmla="*/ 207 h 216"/>
                <a:gd name="T8" fmla="*/ 160 w 220"/>
                <a:gd name="T9" fmla="*/ 200 h 216"/>
                <a:gd name="T10" fmla="*/ 179 w 220"/>
                <a:gd name="T11" fmla="*/ 190 h 216"/>
                <a:gd name="T12" fmla="*/ 193 w 220"/>
                <a:gd name="T13" fmla="*/ 176 h 216"/>
                <a:gd name="T14" fmla="*/ 206 w 220"/>
                <a:gd name="T15" fmla="*/ 159 h 216"/>
                <a:gd name="T16" fmla="*/ 212 w 220"/>
                <a:gd name="T17" fmla="*/ 144 h 216"/>
                <a:gd name="T18" fmla="*/ 215 w 220"/>
                <a:gd name="T19" fmla="*/ 135 h 216"/>
                <a:gd name="T20" fmla="*/ 219 w 220"/>
                <a:gd name="T21" fmla="*/ 123 h 216"/>
                <a:gd name="T22" fmla="*/ 219 w 220"/>
                <a:gd name="T23" fmla="*/ 113 h 216"/>
                <a:gd name="T24" fmla="*/ 219 w 220"/>
                <a:gd name="T25" fmla="*/ 102 h 216"/>
                <a:gd name="T26" fmla="*/ 219 w 220"/>
                <a:gd name="T27" fmla="*/ 91 h 216"/>
                <a:gd name="T28" fmla="*/ 215 w 220"/>
                <a:gd name="T29" fmla="*/ 80 h 216"/>
                <a:gd name="T30" fmla="*/ 212 w 220"/>
                <a:gd name="T31" fmla="*/ 70 h 216"/>
                <a:gd name="T32" fmla="*/ 206 w 220"/>
                <a:gd name="T33" fmla="*/ 57 h 216"/>
                <a:gd name="T34" fmla="*/ 193 w 220"/>
                <a:gd name="T35" fmla="*/ 40 h 216"/>
                <a:gd name="T36" fmla="*/ 179 w 220"/>
                <a:gd name="T37" fmla="*/ 24 h 216"/>
                <a:gd name="T38" fmla="*/ 160 w 220"/>
                <a:gd name="T39" fmla="*/ 12 h 216"/>
                <a:gd name="T40" fmla="*/ 146 w 220"/>
                <a:gd name="T41" fmla="*/ 6 h 216"/>
                <a:gd name="T42" fmla="*/ 135 w 220"/>
                <a:gd name="T43" fmla="*/ 1 h 216"/>
                <a:gd name="T44" fmla="*/ 124 w 220"/>
                <a:gd name="T45" fmla="*/ 0 h 216"/>
                <a:gd name="T46" fmla="*/ 113 w 220"/>
                <a:gd name="T47" fmla="*/ 0 h 216"/>
                <a:gd name="T48" fmla="*/ 103 w 220"/>
                <a:gd name="T49" fmla="*/ 0 h 216"/>
                <a:gd name="T50" fmla="*/ 91 w 220"/>
                <a:gd name="T51" fmla="*/ 0 h 216"/>
                <a:gd name="T52" fmla="*/ 82 w 220"/>
                <a:gd name="T53" fmla="*/ 1 h 216"/>
                <a:gd name="T54" fmla="*/ 70 w 220"/>
                <a:gd name="T55" fmla="*/ 6 h 216"/>
                <a:gd name="T56" fmla="*/ 57 w 220"/>
                <a:gd name="T57" fmla="*/ 12 h 216"/>
                <a:gd name="T58" fmla="*/ 40 w 220"/>
                <a:gd name="T59" fmla="*/ 24 h 216"/>
                <a:gd name="T60" fmla="*/ 24 w 220"/>
                <a:gd name="T61" fmla="*/ 40 h 216"/>
                <a:gd name="T62" fmla="*/ 12 w 220"/>
                <a:gd name="T63" fmla="*/ 57 h 216"/>
                <a:gd name="T64" fmla="*/ 6 w 220"/>
                <a:gd name="T65" fmla="*/ 70 h 216"/>
                <a:gd name="T66" fmla="*/ 3 w 220"/>
                <a:gd name="T67" fmla="*/ 80 h 216"/>
                <a:gd name="T68" fmla="*/ 0 w 220"/>
                <a:gd name="T69" fmla="*/ 91 h 216"/>
                <a:gd name="T70" fmla="*/ 0 w 220"/>
                <a:gd name="T71" fmla="*/ 102 h 216"/>
                <a:gd name="T72" fmla="*/ 0 w 220"/>
                <a:gd name="T73" fmla="*/ 113 h 216"/>
                <a:gd name="T74" fmla="*/ 0 w 220"/>
                <a:gd name="T75" fmla="*/ 123 h 216"/>
                <a:gd name="T76" fmla="*/ 3 w 220"/>
                <a:gd name="T77" fmla="*/ 135 h 216"/>
                <a:gd name="T78" fmla="*/ 6 w 220"/>
                <a:gd name="T79" fmla="*/ 144 h 216"/>
                <a:gd name="T80" fmla="*/ 12 w 220"/>
                <a:gd name="T81" fmla="*/ 159 h 216"/>
                <a:gd name="T82" fmla="*/ 24 w 220"/>
                <a:gd name="T83" fmla="*/ 176 h 216"/>
                <a:gd name="T84" fmla="*/ 40 w 220"/>
                <a:gd name="T85" fmla="*/ 190 h 216"/>
                <a:gd name="T86" fmla="*/ 57 w 220"/>
                <a:gd name="T87" fmla="*/ 200 h 216"/>
                <a:gd name="T88" fmla="*/ 70 w 220"/>
                <a:gd name="T89" fmla="*/ 207 h 216"/>
                <a:gd name="T90" fmla="*/ 82 w 220"/>
                <a:gd name="T91" fmla="*/ 212 h 216"/>
                <a:gd name="T92" fmla="*/ 91 w 220"/>
                <a:gd name="T93" fmla="*/ 215 h 216"/>
                <a:gd name="T94" fmla="*/ 103 w 220"/>
                <a:gd name="T95" fmla="*/ 215 h 216"/>
                <a:gd name="T96" fmla="*/ 110 w 220"/>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0" h="216">
                  <a:moveTo>
                    <a:pt x="110" y="216"/>
                  </a:moveTo>
                  <a:lnTo>
                    <a:pt x="113" y="215"/>
                  </a:lnTo>
                  <a:lnTo>
                    <a:pt x="119" y="215"/>
                  </a:lnTo>
                  <a:lnTo>
                    <a:pt x="124" y="215"/>
                  </a:lnTo>
                  <a:lnTo>
                    <a:pt x="130" y="213"/>
                  </a:lnTo>
                  <a:lnTo>
                    <a:pt x="135" y="212"/>
                  </a:lnTo>
                  <a:lnTo>
                    <a:pt x="139" y="211"/>
                  </a:lnTo>
                  <a:lnTo>
                    <a:pt x="146" y="207"/>
                  </a:lnTo>
                  <a:lnTo>
                    <a:pt x="151" y="207"/>
                  </a:lnTo>
                  <a:lnTo>
                    <a:pt x="160" y="200"/>
                  </a:lnTo>
                  <a:lnTo>
                    <a:pt x="171" y="196"/>
                  </a:lnTo>
                  <a:lnTo>
                    <a:pt x="179" y="190"/>
                  </a:lnTo>
                  <a:lnTo>
                    <a:pt x="187" y="183"/>
                  </a:lnTo>
                  <a:lnTo>
                    <a:pt x="193" y="176"/>
                  </a:lnTo>
                  <a:lnTo>
                    <a:pt x="199" y="168"/>
                  </a:lnTo>
                  <a:lnTo>
                    <a:pt x="206" y="159"/>
                  </a:lnTo>
                  <a:lnTo>
                    <a:pt x="211" y="151"/>
                  </a:lnTo>
                  <a:lnTo>
                    <a:pt x="212" y="144"/>
                  </a:lnTo>
                  <a:lnTo>
                    <a:pt x="213" y="139"/>
                  </a:lnTo>
                  <a:lnTo>
                    <a:pt x="215" y="135"/>
                  </a:lnTo>
                  <a:lnTo>
                    <a:pt x="216" y="130"/>
                  </a:lnTo>
                  <a:lnTo>
                    <a:pt x="219" y="123"/>
                  </a:lnTo>
                  <a:lnTo>
                    <a:pt x="219" y="119"/>
                  </a:lnTo>
                  <a:lnTo>
                    <a:pt x="219" y="113"/>
                  </a:lnTo>
                  <a:lnTo>
                    <a:pt x="220" y="109"/>
                  </a:lnTo>
                  <a:lnTo>
                    <a:pt x="219" y="102"/>
                  </a:lnTo>
                  <a:lnTo>
                    <a:pt x="219" y="97"/>
                  </a:lnTo>
                  <a:lnTo>
                    <a:pt x="219" y="91"/>
                  </a:lnTo>
                  <a:lnTo>
                    <a:pt x="216" y="86"/>
                  </a:lnTo>
                  <a:lnTo>
                    <a:pt x="215" y="80"/>
                  </a:lnTo>
                  <a:lnTo>
                    <a:pt x="213" y="75"/>
                  </a:lnTo>
                  <a:lnTo>
                    <a:pt x="212" y="70"/>
                  </a:lnTo>
                  <a:lnTo>
                    <a:pt x="211" y="66"/>
                  </a:lnTo>
                  <a:lnTo>
                    <a:pt x="206" y="57"/>
                  </a:lnTo>
                  <a:lnTo>
                    <a:pt x="199" y="47"/>
                  </a:lnTo>
                  <a:lnTo>
                    <a:pt x="193" y="40"/>
                  </a:lnTo>
                  <a:lnTo>
                    <a:pt x="187" y="32"/>
                  </a:lnTo>
                  <a:lnTo>
                    <a:pt x="179" y="24"/>
                  </a:lnTo>
                  <a:lnTo>
                    <a:pt x="171" y="17"/>
                  </a:lnTo>
                  <a:lnTo>
                    <a:pt x="160" y="12"/>
                  </a:lnTo>
                  <a:lnTo>
                    <a:pt x="151" y="8"/>
                  </a:lnTo>
                  <a:lnTo>
                    <a:pt x="146" y="6"/>
                  </a:lnTo>
                  <a:lnTo>
                    <a:pt x="139" y="3"/>
                  </a:lnTo>
                  <a:lnTo>
                    <a:pt x="135" y="1"/>
                  </a:lnTo>
                  <a:lnTo>
                    <a:pt x="130" y="1"/>
                  </a:lnTo>
                  <a:lnTo>
                    <a:pt x="124" y="0"/>
                  </a:lnTo>
                  <a:lnTo>
                    <a:pt x="119" y="0"/>
                  </a:lnTo>
                  <a:lnTo>
                    <a:pt x="113" y="0"/>
                  </a:lnTo>
                  <a:lnTo>
                    <a:pt x="110" y="0"/>
                  </a:lnTo>
                  <a:lnTo>
                    <a:pt x="103" y="0"/>
                  </a:lnTo>
                  <a:lnTo>
                    <a:pt x="97" y="0"/>
                  </a:lnTo>
                  <a:lnTo>
                    <a:pt x="91" y="0"/>
                  </a:lnTo>
                  <a:lnTo>
                    <a:pt x="86" y="1"/>
                  </a:lnTo>
                  <a:lnTo>
                    <a:pt x="82" y="1"/>
                  </a:lnTo>
                  <a:lnTo>
                    <a:pt x="75" y="3"/>
                  </a:lnTo>
                  <a:lnTo>
                    <a:pt x="70" y="6"/>
                  </a:lnTo>
                  <a:lnTo>
                    <a:pt x="66" y="8"/>
                  </a:lnTo>
                  <a:lnTo>
                    <a:pt x="57" y="12"/>
                  </a:lnTo>
                  <a:lnTo>
                    <a:pt x="48" y="17"/>
                  </a:lnTo>
                  <a:lnTo>
                    <a:pt x="40" y="24"/>
                  </a:lnTo>
                  <a:lnTo>
                    <a:pt x="32" y="32"/>
                  </a:lnTo>
                  <a:lnTo>
                    <a:pt x="24" y="40"/>
                  </a:lnTo>
                  <a:lnTo>
                    <a:pt x="17" y="47"/>
                  </a:lnTo>
                  <a:lnTo>
                    <a:pt x="12" y="57"/>
                  </a:lnTo>
                  <a:lnTo>
                    <a:pt x="9" y="66"/>
                  </a:lnTo>
                  <a:lnTo>
                    <a:pt x="6" y="70"/>
                  </a:lnTo>
                  <a:lnTo>
                    <a:pt x="5" y="75"/>
                  </a:lnTo>
                  <a:lnTo>
                    <a:pt x="3" y="80"/>
                  </a:lnTo>
                  <a:lnTo>
                    <a:pt x="3" y="86"/>
                  </a:lnTo>
                  <a:lnTo>
                    <a:pt x="0" y="91"/>
                  </a:lnTo>
                  <a:lnTo>
                    <a:pt x="0" y="97"/>
                  </a:lnTo>
                  <a:lnTo>
                    <a:pt x="0" y="102"/>
                  </a:lnTo>
                  <a:lnTo>
                    <a:pt x="0" y="109"/>
                  </a:lnTo>
                  <a:lnTo>
                    <a:pt x="0" y="113"/>
                  </a:lnTo>
                  <a:lnTo>
                    <a:pt x="0" y="119"/>
                  </a:lnTo>
                  <a:lnTo>
                    <a:pt x="0" y="123"/>
                  </a:lnTo>
                  <a:lnTo>
                    <a:pt x="3" y="130"/>
                  </a:lnTo>
                  <a:lnTo>
                    <a:pt x="3" y="135"/>
                  </a:lnTo>
                  <a:lnTo>
                    <a:pt x="5" y="139"/>
                  </a:lnTo>
                  <a:lnTo>
                    <a:pt x="6" y="144"/>
                  </a:lnTo>
                  <a:lnTo>
                    <a:pt x="9" y="151"/>
                  </a:lnTo>
                  <a:lnTo>
                    <a:pt x="12" y="159"/>
                  </a:lnTo>
                  <a:lnTo>
                    <a:pt x="17" y="168"/>
                  </a:lnTo>
                  <a:lnTo>
                    <a:pt x="24" y="176"/>
                  </a:lnTo>
                  <a:lnTo>
                    <a:pt x="32" y="183"/>
                  </a:lnTo>
                  <a:lnTo>
                    <a:pt x="40" y="190"/>
                  </a:lnTo>
                  <a:lnTo>
                    <a:pt x="48" y="196"/>
                  </a:lnTo>
                  <a:lnTo>
                    <a:pt x="57" y="200"/>
                  </a:lnTo>
                  <a:lnTo>
                    <a:pt x="66" y="207"/>
                  </a:lnTo>
                  <a:lnTo>
                    <a:pt x="70" y="207"/>
                  </a:lnTo>
                  <a:lnTo>
                    <a:pt x="75" y="211"/>
                  </a:lnTo>
                  <a:lnTo>
                    <a:pt x="82" y="212"/>
                  </a:lnTo>
                  <a:lnTo>
                    <a:pt x="86" y="213"/>
                  </a:lnTo>
                  <a:lnTo>
                    <a:pt x="91" y="215"/>
                  </a:lnTo>
                  <a:lnTo>
                    <a:pt x="97" y="215"/>
                  </a:lnTo>
                  <a:lnTo>
                    <a:pt x="103" y="215"/>
                  </a:lnTo>
                  <a:lnTo>
                    <a:pt x="110" y="216"/>
                  </a:lnTo>
                  <a:lnTo>
                    <a:pt x="110"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0" name="Freeform 22"/>
            <p:cNvSpPr>
              <a:spLocks/>
            </p:cNvSpPr>
            <p:nvPr/>
          </p:nvSpPr>
          <p:spPr bwMode="auto">
            <a:xfrm>
              <a:off x="5967413" y="3003178"/>
              <a:ext cx="85725" cy="85725"/>
            </a:xfrm>
            <a:custGeom>
              <a:avLst/>
              <a:gdLst>
                <a:gd name="T0" fmla="*/ 111 w 218"/>
                <a:gd name="T1" fmla="*/ 213 h 213"/>
                <a:gd name="T2" fmla="*/ 123 w 218"/>
                <a:gd name="T3" fmla="*/ 212 h 213"/>
                <a:gd name="T4" fmla="*/ 133 w 218"/>
                <a:gd name="T5" fmla="*/ 211 h 213"/>
                <a:gd name="T6" fmla="*/ 144 w 218"/>
                <a:gd name="T7" fmla="*/ 206 h 213"/>
                <a:gd name="T8" fmla="*/ 159 w 218"/>
                <a:gd name="T9" fmla="*/ 200 h 213"/>
                <a:gd name="T10" fmla="*/ 177 w 218"/>
                <a:gd name="T11" fmla="*/ 188 h 213"/>
                <a:gd name="T12" fmla="*/ 192 w 218"/>
                <a:gd name="T13" fmla="*/ 175 h 213"/>
                <a:gd name="T14" fmla="*/ 204 w 218"/>
                <a:gd name="T15" fmla="*/ 158 h 213"/>
                <a:gd name="T16" fmla="*/ 210 w 218"/>
                <a:gd name="T17" fmla="*/ 142 h 213"/>
                <a:gd name="T18" fmla="*/ 213 w 218"/>
                <a:gd name="T19" fmla="*/ 130 h 213"/>
                <a:gd name="T20" fmla="*/ 217 w 218"/>
                <a:gd name="T21" fmla="*/ 121 h 213"/>
                <a:gd name="T22" fmla="*/ 217 w 218"/>
                <a:gd name="T23" fmla="*/ 110 h 213"/>
                <a:gd name="T24" fmla="*/ 217 w 218"/>
                <a:gd name="T25" fmla="*/ 101 h 213"/>
                <a:gd name="T26" fmla="*/ 217 w 218"/>
                <a:gd name="T27" fmla="*/ 90 h 213"/>
                <a:gd name="T28" fmla="*/ 213 w 218"/>
                <a:gd name="T29" fmla="*/ 78 h 213"/>
                <a:gd name="T30" fmla="*/ 210 w 218"/>
                <a:gd name="T31" fmla="*/ 68 h 213"/>
                <a:gd name="T32" fmla="*/ 204 w 218"/>
                <a:gd name="T33" fmla="*/ 53 h 213"/>
                <a:gd name="T34" fmla="*/ 192 w 218"/>
                <a:gd name="T35" fmla="*/ 36 h 213"/>
                <a:gd name="T36" fmla="*/ 177 w 218"/>
                <a:gd name="T37" fmla="*/ 22 h 213"/>
                <a:gd name="T38" fmla="*/ 159 w 218"/>
                <a:gd name="T39" fmla="*/ 11 h 213"/>
                <a:gd name="T40" fmla="*/ 144 w 218"/>
                <a:gd name="T41" fmla="*/ 5 h 213"/>
                <a:gd name="T42" fmla="*/ 133 w 218"/>
                <a:gd name="T43" fmla="*/ 1 h 213"/>
                <a:gd name="T44" fmla="*/ 123 w 218"/>
                <a:gd name="T45" fmla="*/ 0 h 213"/>
                <a:gd name="T46" fmla="*/ 111 w 218"/>
                <a:gd name="T47" fmla="*/ 0 h 213"/>
                <a:gd name="T48" fmla="*/ 100 w 218"/>
                <a:gd name="T49" fmla="*/ 0 h 213"/>
                <a:gd name="T50" fmla="*/ 90 w 218"/>
                <a:gd name="T51" fmla="*/ 0 h 213"/>
                <a:gd name="T52" fmla="*/ 80 w 218"/>
                <a:gd name="T53" fmla="*/ 1 h 213"/>
                <a:gd name="T54" fmla="*/ 69 w 218"/>
                <a:gd name="T55" fmla="*/ 5 h 213"/>
                <a:gd name="T56" fmla="*/ 55 w 218"/>
                <a:gd name="T57" fmla="*/ 11 h 213"/>
                <a:gd name="T58" fmla="*/ 38 w 218"/>
                <a:gd name="T59" fmla="*/ 22 h 213"/>
                <a:gd name="T60" fmla="*/ 22 w 218"/>
                <a:gd name="T61" fmla="*/ 36 h 213"/>
                <a:gd name="T62" fmla="*/ 11 w 218"/>
                <a:gd name="T63" fmla="*/ 53 h 213"/>
                <a:gd name="T64" fmla="*/ 5 w 218"/>
                <a:gd name="T65" fmla="*/ 68 h 213"/>
                <a:gd name="T66" fmla="*/ 1 w 218"/>
                <a:gd name="T67" fmla="*/ 78 h 213"/>
                <a:gd name="T68" fmla="*/ 0 w 218"/>
                <a:gd name="T69" fmla="*/ 90 h 213"/>
                <a:gd name="T70" fmla="*/ 0 w 218"/>
                <a:gd name="T71" fmla="*/ 101 h 213"/>
                <a:gd name="T72" fmla="*/ 0 w 218"/>
                <a:gd name="T73" fmla="*/ 110 h 213"/>
                <a:gd name="T74" fmla="*/ 0 w 218"/>
                <a:gd name="T75" fmla="*/ 121 h 213"/>
                <a:gd name="T76" fmla="*/ 1 w 218"/>
                <a:gd name="T77" fmla="*/ 130 h 213"/>
                <a:gd name="T78" fmla="*/ 5 w 218"/>
                <a:gd name="T79" fmla="*/ 142 h 213"/>
                <a:gd name="T80" fmla="*/ 11 w 218"/>
                <a:gd name="T81" fmla="*/ 158 h 213"/>
                <a:gd name="T82" fmla="*/ 22 w 218"/>
                <a:gd name="T83" fmla="*/ 175 h 213"/>
                <a:gd name="T84" fmla="*/ 38 w 218"/>
                <a:gd name="T85" fmla="*/ 188 h 213"/>
                <a:gd name="T86" fmla="*/ 55 w 218"/>
                <a:gd name="T87" fmla="*/ 200 h 213"/>
                <a:gd name="T88" fmla="*/ 69 w 218"/>
                <a:gd name="T89" fmla="*/ 206 h 213"/>
                <a:gd name="T90" fmla="*/ 80 w 218"/>
                <a:gd name="T91" fmla="*/ 211 h 213"/>
                <a:gd name="T92" fmla="*/ 90 w 218"/>
                <a:gd name="T93" fmla="*/ 212 h 213"/>
                <a:gd name="T94" fmla="*/ 100 w 218"/>
                <a:gd name="T95" fmla="*/ 213 h 213"/>
                <a:gd name="T96" fmla="*/ 108 w 218"/>
                <a:gd name="T97" fmla="*/ 213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3">
                  <a:moveTo>
                    <a:pt x="108" y="213"/>
                  </a:moveTo>
                  <a:lnTo>
                    <a:pt x="111" y="213"/>
                  </a:lnTo>
                  <a:lnTo>
                    <a:pt x="118" y="213"/>
                  </a:lnTo>
                  <a:lnTo>
                    <a:pt x="123" y="212"/>
                  </a:lnTo>
                  <a:lnTo>
                    <a:pt x="128" y="212"/>
                  </a:lnTo>
                  <a:lnTo>
                    <a:pt x="133" y="211"/>
                  </a:lnTo>
                  <a:lnTo>
                    <a:pt x="139" y="208"/>
                  </a:lnTo>
                  <a:lnTo>
                    <a:pt x="144" y="206"/>
                  </a:lnTo>
                  <a:lnTo>
                    <a:pt x="149" y="206"/>
                  </a:lnTo>
                  <a:lnTo>
                    <a:pt x="159" y="200"/>
                  </a:lnTo>
                  <a:lnTo>
                    <a:pt x="169" y="195"/>
                  </a:lnTo>
                  <a:lnTo>
                    <a:pt x="177" y="188"/>
                  </a:lnTo>
                  <a:lnTo>
                    <a:pt x="185" y="183"/>
                  </a:lnTo>
                  <a:lnTo>
                    <a:pt x="192" y="175"/>
                  </a:lnTo>
                  <a:lnTo>
                    <a:pt x="197" y="167"/>
                  </a:lnTo>
                  <a:lnTo>
                    <a:pt x="204" y="158"/>
                  </a:lnTo>
                  <a:lnTo>
                    <a:pt x="209" y="147"/>
                  </a:lnTo>
                  <a:lnTo>
                    <a:pt x="210" y="142"/>
                  </a:lnTo>
                  <a:lnTo>
                    <a:pt x="212" y="137"/>
                  </a:lnTo>
                  <a:lnTo>
                    <a:pt x="213" y="130"/>
                  </a:lnTo>
                  <a:lnTo>
                    <a:pt x="216" y="126"/>
                  </a:lnTo>
                  <a:lnTo>
                    <a:pt x="217" y="121"/>
                  </a:lnTo>
                  <a:lnTo>
                    <a:pt x="217" y="117"/>
                  </a:lnTo>
                  <a:lnTo>
                    <a:pt x="217" y="110"/>
                  </a:lnTo>
                  <a:lnTo>
                    <a:pt x="218" y="106"/>
                  </a:lnTo>
                  <a:lnTo>
                    <a:pt x="217" y="101"/>
                  </a:lnTo>
                  <a:lnTo>
                    <a:pt x="217" y="94"/>
                  </a:lnTo>
                  <a:lnTo>
                    <a:pt x="217" y="90"/>
                  </a:lnTo>
                  <a:lnTo>
                    <a:pt x="216" y="83"/>
                  </a:lnTo>
                  <a:lnTo>
                    <a:pt x="213" y="78"/>
                  </a:lnTo>
                  <a:lnTo>
                    <a:pt x="212" y="73"/>
                  </a:lnTo>
                  <a:lnTo>
                    <a:pt x="210" y="68"/>
                  </a:lnTo>
                  <a:lnTo>
                    <a:pt x="209" y="62"/>
                  </a:lnTo>
                  <a:lnTo>
                    <a:pt x="204" y="53"/>
                  </a:lnTo>
                  <a:lnTo>
                    <a:pt x="197" y="45"/>
                  </a:lnTo>
                  <a:lnTo>
                    <a:pt x="192" y="36"/>
                  </a:lnTo>
                  <a:lnTo>
                    <a:pt x="185" y="30"/>
                  </a:lnTo>
                  <a:lnTo>
                    <a:pt x="177" y="22"/>
                  </a:lnTo>
                  <a:lnTo>
                    <a:pt x="169" y="17"/>
                  </a:lnTo>
                  <a:lnTo>
                    <a:pt x="159" y="11"/>
                  </a:lnTo>
                  <a:lnTo>
                    <a:pt x="149" y="8"/>
                  </a:lnTo>
                  <a:lnTo>
                    <a:pt x="144" y="5"/>
                  </a:lnTo>
                  <a:lnTo>
                    <a:pt x="139" y="4"/>
                  </a:lnTo>
                  <a:lnTo>
                    <a:pt x="133" y="1"/>
                  </a:lnTo>
                  <a:lnTo>
                    <a:pt x="128" y="1"/>
                  </a:lnTo>
                  <a:lnTo>
                    <a:pt x="123" y="0"/>
                  </a:lnTo>
                  <a:lnTo>
                    <a:pt x="118" y="0"/>
                  </a:lnTo>
                  <a:lnTo>
                    <a:pt x="111" y="0"/>
                  </a:lnTo>
                  <a:lnTo>
                    <a:pt x="108" y="0"/>
                  </a:lnTo>
                  <a:lnTo>
                    <a:pt x="100" y="0"/>
                  </a:lnTo>
                  <a:lnTo>
                    <a:pt x="95" y="0"/>
                  </a:lnTo>
                  <a:lnTo>
                    <a:pt x="90" y="0"/>
                  </a:lnTo>
                  <a:lnTo>
                    <a:pt x="84" y="1"/>
                  </a:lnTo>
                  <a:lnTo>
                    <a:pt x="80" y="1"/>
                  </a:lnTo>
                  <a:lnTo>
                    <a:pt x="74" y="4"/>
                  </a:lnTo>
                  <a:lnTo>
                    <a:pt x="69" y="5"/>
                  </a:lnTo>
                  <a:lnTo>
                    <a:pt x="64" y="8"/>
                  </a:lnTo>
                  <a:lnTo>
                    <a:pt x="55" y="11"/>
                  </a:lnTo>
                  <a:lnTo>
                    <a:pt x="47" y="17"/>
                  </a:lnTo>
                  <a:lnTo>
                    <a:pt x="38" y="22"/>
                  </a:lnTo>
                  <a:lnTo>
                    <a:pt x="31" y="30"/>
                  </a:lnTo>
                  <a:lnTo>
                    <a:pt x="22" y="36"/>
                  </a:lnTo>
                  <a:lnTo>
                    <a:pt x="17" y="45"/>
                  </a:lnTo>
                  <a:lnTo>
                    <a:pt x="11" y="53"/>
                  </a:lnTo>
                  <a:lnTo>
                    <a:pt x="8" y="62"/>
                  </a:lnTo>
                  <a:lnTo>
                    <a:pt x="5" y="68"/>
                  </a:lnTo>
                  <a:lnTo>
                    <a:pt x="3" y="73"/>
                  </a:lnTo>
                  <a:lnTo>
                    <a:pt x="1" y="78"/>
                  </a:lnTo>
                  <a:lnTo>
                    <a:pt x="1" y="83"/>
                  </a:lnTo>
                  <a:lnTo>
                    <a:pt x="0" y="90"/>
                  </a:lnTo>
                  <a:lnTo>
                    <a:pt x="0" y="94"/>
                  </a:lnTo>
                  <a:lnTo>
                    <a:pt x="0" y="101"/>
                  </a:lnTo>
                  <a:lnTo>
                    <a:pt x="0" y="106"/>
                  </a:lnTo>
                  <a:lnTo>
                    <a:pt x="0" y="110"/>
                  </a:lnTo>
                  <a:lnTo>
                    <a:pt x="0" y="117"/>
                  </a:lnTo>
                  <a:lnTo>
                    <a:pt x="0" y="121"/>
                  </a:lnTo>
                  <a:lnTo>
                    <a:pt x="1" y="126"/>
                  </a:lnTo>
                  <a:lnTo>
                    <a:pt x="1" y="130"/>
                  </a:lnTo>
                  <a:lnTo>
                    <a:pt x="3" y="137"/>
                  </a:lnTo>
                  <a:lnTo>
                    <a:pt x="5" y="142"/>
                  </a:lnTo>
                  <a:lnTo>
                    <a:pt x="8" y="147"/>
                  </a:lnTo>
                  <a:lnTo>
                    <a:pt x="11" y="158"/>
                  </a:lnTo>
                  <a:lnTo>
                    <a:pt x="17" y="167"/>
                  </a:lnTo>
                  <a:lnTo>
                    <a:pt x="22" y="175"/>
                  </a:lnTo>
                  <a:lnTo>
                    <a:pt x="31" y="183"/>
                  </a:lnTo>
                  <a:lnTo>
                    <a:pt x="38" y="188"/>
                  </a:lnTo>
                  <a:lnTo>
                    <a:pt x="47" y="195"/>
                  </a:lnTo>
                  <a:lnTo>
                    <a:pt x="55" y="200"/>
                  </a:lnTo>
                  <a:lnTo>
                    <a:pt x="64" y="206"/>
                  </a:lnTo>
                  <a:lnTo>
                    <a:pt x="69" y="206"/>
                  </a:lnTo>
                  <a:lnTo>
                    <a:pt x="74" y="208"/>
                  </a:lnTo>
                  <a:lnTo>
                    <a:pt x="80" y="211"/>
                  </a:lnTo>
                  <a:lnTo>
                    <a:pt x="84" y="212"/>
                  </a:lnTo>
                  <a:lnTo>
                    <a:pt x="90" y="212"/>
                  </a:lnTo>
                  <a:lnTo>
                    <a:pt x="95" y="213"/>
                  </a:lnTo>
                  <a:lnTo>
                    <a:pt x="100" y="213"/>
                  </a:lnTo>
                  <a:lnTo>
                    <a:pt x="108" y="213"/>
                  </a:lnTo>
                  <a:lnTo>
                    <a:pt x="108" y="213"/>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1" name="Freeform 23"/>
            <p:cNvSpPr>
              <a:spLocks/>
            </p:cNvSpPr>
            <p:nvPr/>
          </p:nvSpPr>
          <p:spPr bwMode="auto">
            <a:xfrm>
              <a:off x="6180138" y="3001591"/>
              <a:ext cx="87313" cy="85725"/>
            </a:xfrm>
            <a:custGeom>
              <a:avLst/>
              <a:gdLst>
                <a:gd name="T0" fmla="*/ 113 w 218"/>
                <a:gd name="T1" fmla="*/ 215 h 215"/>
                <a:gd name="T2" fmla="*/ 124 w 218"/>
                <a:gd name="T3" fmla="*/ 213 h 215"/>
                <a:gd name="T4" fmla="*/ 133 w 218"/>
                <a:gd name="T5" fmla="*/ 210 h 215"/>
                <a:gd name="T6" fmla="*/ 145 w 218"/>
                <a:gd name="T7" fmla="*/ 207 h 215"/>
                <a:gd name="T8" fmla="*/ 160 w 218"/>
                <a:gd name="T9" fmla="*/ 200 h 215"/>
                <a:gd name="T10" fmla="*/ 177 w 218"/>
                <a:gd name="T11" fmla="*/ 190 h 215"/>
                <a:gd name="T12" fmla="*/ 191 w 218"/>
                <a:gd name="T13" fmla="*/ 174 h 215"/>
                <a:gd name="T14" fmla="*/ 204 w 218"/>
                <a:gd name="T15" fmla="*/ 156 h 215"/>
                <a:gd name="T16" fmla="*/ 210 w 218"/>
                <a:gd name="T17" fmla="*/ 142 h 215"/>
                <a:gd name="T18" fmla="*/ 214 w 218"/>
                <a:gd name="T19" fmla="*/ 133 h 215"/>
                <a:gd name="T20" fmla="*/ 216 w 218"/>
                <a:gd name="T21" fmla="*/ 122 h 215"/>
                <a:gd name="T22" fmla="*/ 216 w 218"/>
                <a:gd name="T23" fmla="*/ 111 h 215"/>
                <a:gd name="T24" fmla="*/ 216 w 218"/>
                <a:gd name="T25" fmla="*/ 100 h 215"/>
                <a:gd name="T26" fmla="*/ 216 w 218"/>
                <a:gd name="T27" fmla="*/ 89 h 215"/>
                <a:gd name="T28" fmla="*/ 211 w 218"/>
                <a:gd name="T29" fmla="*/ 73 h 215"/>
                <a:gd name="T30" fmla="*/ 204 w 218"/>
                <a:gd name="T31" fmla="*/ 54 h 215"/>
                <a:gd name="T32" fmla="*/ 191 w 218"/>
                <a:gd name="T33" fmla="*/ 37 h 215"/>
                <a:gd name="T34" fmla="*/ 177 w 218"/>
                <a:gd name="T35" fmla="*/ 23 h 215"/>
                <a:gd name="T36" fmla="*/ 160 w 218"/>
                <a:gd name="T37" fmla="*/ 12 h 215"/>
                <a:gd name="T38" fmla="*/ 145 w 218"/>
                <a:gd name="T39" fmla="*/ 5 h 215"/>
                <a:gd name="T40" fmla="*/ 133 w 218"/>
                <a:gd name="T41" fmla="*/ 1 h 215"/>
                <a:gd name="T42" fmla="*/ 124 w 218"/>
                <a:gd name="T43" fmla="*/ 0 h 215"/>
                <a:gd name="T44" fmla="*/ 113 w 218"/>
                <a:gd name="T45" fmla="*/ 0 h 215"/>
                <a:gd name="T46" fmla="*/ 102 w 218"/>
                <a:gd name="T47" fmla="*/ 0 h 215"/>
                <a:gd name="T48" fmla="*/ 91 w 218"/>
                <a:gd name="T49" fmla="*/ 0 h 215"/>
                <a:gd name="T50" fmla="*/ 80 w 218"/>
                <a:gd name="T51" fmla="*/ 1 h 215"/>
                <a:gd name="T52" fmla="*/ 70 w 218"/>
                <a:gd name="T53" fmla="*/ 5 h 215"/>
                <a:gd name="T54" fmla="*/ 55 w 218"/>
                <a:gd name="T55" fmla="*/ 12 h 215"/>
                <a:gd name="T56" fmla="*/ 37 w 218"/>
                <a:gd name="T57" fmla="*/ 23 h 215"/>
                <a:gd name="T58" fmla="*/ 22 w 218"/>
                <a:gd name="T59" fmla="*/ 37 h 215"/>
                <a:gd name="T60" fmla="*/ 11 w 218"/>
                <a:gd name="T61" fmla="*/ 54 h 215"/>
                <a:gd name="T62" fmla="*/ 3 w 218"/>
                <a:gd name="T63" fmla="*/ 73 h 215"/>
                <a:gd name="T64" fmla="*/ 0 w 218"/>
                <a:gd name="T65" fmla="*/ 89 h 215"/>
                <a:gd name="T66" fmla="*/ 0 w 218"/>
                <a:gd name="T67" fmla="*/ 100 h 215"/>
                <a:gd name="T68" fmla="*/ 0 w 218"/>
                <a:gd name="T69" fmla="*/ 111 h 215"/>
                <a:gd name="T70" fmla="*/ 0 w 218"/>
                <a:gd name="T71" fmla="*/ 122 h 215"/>
                <a:gd name="T72" fmla="*/ 1 w 218"/>
                <a:gd name="T73" fmla="*/ 133 h 215"/>
                <a:gd name="T74" fmla="*/ 4 w 218"/>
                <a:gd name="T75" fmla="*/ 142 h 215"/>
                <a:gd name="T76" fmla="*/ 11 w 218"/>
                <a:gd name="T77" fmla="*/ 156 h 215"/>
                <a:gd name="T78" fmla="*/ 22 w 218"/>
                <a:gd name="T79" fmla="*/ 174 h 215"/>
                <a:gd name="T80" fmla="*/ 37 w 218"/>
                <a:gd name="T81" fmla="*/ 190 h 215"/>
                <a:gd name="T82" fmla="*/ 55 w 218"/>
                <a:gd name="T83" fmla="*/ 200 h 215"/>
                <a:gd name="T84" fmla="*/ 70 w 218"/>
                <a:gd name="T85" fmla="*/ 207 h 215"/>
                <a:gd name="T86" fmla="*/ 80 w 218"/>
                <a:gd name="T87" fmla="*/ 210 h 215"/>
                <a:gd name="T88" fmla="*/ 91 w 218"/>
                <a:gd name="T89" fmla="*/ 213 h 215"/>
                <a:gd name="T90" fmla="*/ 102 w 218"/>
                <a:gd name="T91" fmla="*/ 215 h 215"/>
                <a:gd name="T92" fmla="*/ 108 w 218"/>
                <a:gd name="T93"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8" h="215">
                  <a:moveTo>
                    <a:pt x="108" y="215"/>
                  </a:moveTo>
                  <a:lnTo>
                    <a:pt x="113" y="215"/>
                  </a:lnTo>
                  <a:lnTo>
                    <a:pt x="117" y="215"/>
                  </a:lnTo>
                  <a:lnTo>
                    <a:pt x="124" y="213"/>
                  </a:lnTo>
                  <a:lnTo>
                    <a:pt x="129" y="212"/>
                  </a:lnTo>
                  <a:lnTo>
                    <a:pt x="133" y="210"/>
                  </a:lnTo>
                  <a:lnTo>
                    <a:pt x="139" y="208"/>
                  </a:lnTo>
                  <a:lnTo>
                    <a:pt x="145" y="207"/>
                  </a:lnTo>
                  <a:lnTo>
                    <a:pt x="150" y="205"/>
                  </a:lnTo>
                  <a:lnTo>
                    <a:pt x="160" y="200"/>
                  </a:lnTo>
                  <a:lnTo>
                    <a:pt x="167" y="196"/>
                  </a:lnTo>
                  <a:lnTo>
                    <a:pt x="177" y="190"/>
                  </a:lnTo>
                  <a:lnTo>
                    <a:pt x="185" y="183"/>
                  </a:lnTo>
                  <a:lnTo>
                    <a:pt x="191" y="174"/>
                  </a:lnTo>
                  <a:lnTo>
                    <a:pt x="198" y="166"/>
                  </a:lnTo>
                  <a:lnTo>
                    <a:pt x="204" y="156"/>
                  </a:lnTo>
                  <a:lnTo>
                    <a:pt x="208" y="148"/>
                  </a:lnTo>
                  <a:lnTo>
                    <a:pt x="210" y="142"/>
                  </a:lnTo>
                  <a:lnTo>
                    <a:pt x="211" y="138"/>
                  </a:lnTo>
                  <a:lnTo>
                    <a:pt x="214" y="133"/>
                  </a:lnTo>
                  <a:lnTo>
                    <a:pt x="215" y="128"/>
                  </a:lnTo>
                  <a:lnTo>
                    <a:pt x="216" y="122"/>
                  </a:lnTo>
                  <a:lnTo>
                    <a:pt x="216" y="117"/>
                  </a:lnTo>
                  <a:lnTo>
                    <a:pt x="216" y="111"/>
                  </a:lnTo>
                  <a:lnTo>
                    <a:pt x="218" y="106"/>
                  </a:lnTo>
                  <a:lnTo>
                    <a:pt x="216" y="100"/>
                  </a:lnTo>
                  <a:lnTo>
                    <a:pt x="216" y="95"/>
                  </a:lnTo>
                  <a:lnTo>
                    <a:pt x="216" y="89"/>
                  </a:lnTo>
                  <a:lnTo>
                    <a:pt x="215" y="85"/>
                  </a:lnTo>
                  <a:lnTo>
                    <a:pt x="211" y="73"/>
                  </a:lnTo>
                  <a:lnTo>
                    <a:pt x="208" y="65"/>
                  </a:lnTo>
                  <a:lnTo>
                    <a:pt x="204" y="54"/>
                  </a:lnTo>
                  <a:lnTo>
                    <a:pt x="198" y="46"/>
                  </a:lnTo>
                  <a:lnTo>
                    <a:pt x="191" y="37"/>
                  </a:lnTo>
                  <a:lnTo>
                    <a:pt x="185" y="31"/>
                  </a:lnTo>
                  <a:lnTo>
                    <a:pt x="177" y="23"/>
                  </a:lnTo>
                  <a:lnTo>
                    <a:pt x="167" y="17"/>
                  </a:lnTo>
                  <a:lnTo>
                    <a:pt x="160" y="12"/>
                  </a:lnTo>
                  <a:lnTo>
                    <a:pt x="150" y="8"/>
                  </a:lnTo>
                  <a:lnTo>
                    <a:pt x="145" y="5"/>
                  </a:lnTo>
                  <a:lnTo>
                    <a:pt x="139" y="4"/>
                  </a:lnTo>
                  <a:lnTo>
                    <a:pt x="133" y="1"/>
                  </a:lnTo>
                  <a:lnTo>
                    <a:pt x="129" y="1"/>
                  </a:lnTo>
                  <a:lnTo>
                    <a:pt x="124" y="0"/>
                  </a:lnTo>
                  <a:lnTo>
                    <a:pt x="117" y="0"/>
                  </a:lnTo>
                  <a:lnTo>
                    <a:pt x="113" y="0"/>
                  </a:lnTo>
                  <a:lnTo>
                    <a:pt x="108" y="0"/>
                  </a:lnTo>
                  <a:lnTo>
                    <a:pt x="102" y="0"/>
                  </a:lnTo>
                  <a:lnTo>
                    <a:pt x="96" y="0"/>
                  </a:lnTo>
                  <a:lnTo>
                    <a:pt x="91" y="0"/>
                  </a:lnTo>
                  <a:lnTo>
                    <a:pt x="85" y="1"/>
                  </a:lnTo>
                  <a:lnTo>
                    <a:pt x="80" y="1"/>
                  </a:lnTo>
                  <a:lnTo>
                    <a:pt x="73" y="4"/>
                  </a:lnTo>
                  <a:lnTo>
                    <a:pt x="70" y="5"/>
                  </a:lnTo>
                  <a:lnTo>
                    <a:pt x="65" y="8"/>
                  </a:lnTo>
                  <a:lnTo>
                    <a:pt x="55" y="12"/>
                  </a:lnTo>
                  <a:lnTo>
                    <a:pt x="45" y="17"/>
                  </a:lnTo>
                  <a:lnTo>
                    <a:pt x="37" y="23"/>
                  </a:lnTo>
                  <a:lnTo>
                    <a:pt x="31" y="31"/>
                  </a:lnTo>
                  <a:lnTo>
                    <a:pt x="22" y="37"/>
                  </a:lnTo>
                  <a:lnTo>
                    <a:pt x="17" y="46"/>
                  </a:lnTo>
                  <a:lnTo>
                    <a:pt x="11" y="54"/>
                  </a:lnTo>
                  <a:lnTo>
                    <a:pt x="8" y="65"/>
                  </a:lnTo>
                  <a:lnTo>
                    <a:pt x="3" y="73"/>
                  </a:lnTo>
                  <a:lnTo>
                    <a:pt x="1" y="85"/>
                  </a:lnTo>
                  <a:lnTo>
                    <a:pt x="0" y="89"/>
                  </a:lnTo>
                  <a:lnTo>
                    <a:pt x="0" y="95"/>
                  </a:lnTo>
                  <a:lnTo>
                    <a:pt x="0" y="100"/>
                  </a:lnTo>
                  <a:lnTo>
                    <a:pt x="0" y="106"/>
                  </a:lnTo>
                  <a:lnTo>
                    <a:pt x="0" y="111"/>
                  </a:lnTo>
                  <a:lnTo>
                    <a:pt x="0" y="117"/>
                  </a:lnTo>
                  <a:lnTo>
                    <a:pt x="0" y="122"/>
                  </a:lnTo>
                  <a:lnTo>
                    <a:pt x="1" y="128"/>
                  </a:lnTo>
                  <a:lnTo>
                    <a:pt x="1" y="133"/>
                  </a:lnTo>
                  <a:lnTo>
                    <a:pt x="3" y="138"/>
                  </a:lnTo>
                  <a:lnTo>
                    <a:pt x="4" y="142"/>
                  </a:lnTo>
                  <a:lnTo>
                    <a:pt x="8" y="148"/>
                  </a:lnTo>
                  <a:lnTo>
                    <a:pt x="11" y="156"/>
                  </a:lnTo>
                  <a:lnTo>
                    <a:pt x="17" y="166"/>
                  </a:lnTo>
                  <a:lnTo>
                    <a:pt x="22" y="174"/>
                  </a:lnTo>
                  <a:lnTo>
                    <a:pt x="31" y="183"/>
                  </a:lnTo>
                  <a:lnTo>
                    <a:pt x="37" y="190"/>
                  </a:lnTo>
                  <a:lnTo>
                    <a:pt x="45" y="196"/>
                  </a:lnTo>
                  <a:lnTo>
                    <a:pt x="55" y="200"/>
                  </a:lnTo>
                  <a:lnTo>
                    <a:pt x="65" y="205"/>
                  </a:lnTo>
                  <a:lnTo>
                    <a:pt x="70" y="207"/>
                  </a:lnTo>
                  <a:lnTo>
                    <a:pt x="73" y="208"/>
                  </a:lnTo>
                  <a:lnTo>
                    <a:pt x="80" y="210"/>
                  </a:lnTo>
                  <a:lnTo>
                    <a:pt x="85" y="212"/>
                  </a:lnTo>
                  <a:lnTo>
                    <a:pt x="91" y="213"/>
                  </a:lnTo>
                  <a:lnTo>
                    <a:pt x="96" y="215"/>
                  </a:lnTo>
                  <a:lnTo>
                    <a:pt x="102" y="215"/>
                  </a:lnTo>
                  <a:lnTo>
                    <a:pt x="108" y="215"/>
                  </a:lnTo>
                  <a:lnTo>
                    <a:pt x="108" y="215"/>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2" name="Freeform 24"/>
            <p:cNvSpPr>
              <a:spLocks/>
            </p:cNvSpPr>
            <p:nvPr/>
          </p:nvSpPr>
          <p:spPr bwMode="auto">
            <a:xfrm>
              <a:off x="6089651" y="3001591"/>
              <a:ext cx="69850" cy="61913"/>
            </a:xfrm>
            <a:custGeom>
              <a:avLst/>
              <a:gdLst>
                <a:gd name="T0" fmla="*/ 158 w 176"/>
                <a:gd name="T1" fmla="*/ 150 h 156"/>
                <a:gd name="T2" fmla="*/ 150 w 176"/>
                <a:gd name="T3" fmla="*/ 139 h 156"/>
                <a:gd name="T4" fmla="*/ 139 w 176"/>
                <a:gd name="T5" fmla="*/ 128 h 156"/>
                <a:gd name="T6" fmla="*/ 130 w 176"/>
                <a:gd name="T7" fmla="*/ 117 h 156"/>
                <a:gd name="T8" fmla="*/ 119 w 176"/>
                <a:gd name="T9" fmla="*/ 106 h 156"/>
                <a:gd name="T10" fmla="*/ 110 w 176"/>
                <a:gd name="T11" fmla="*/ 97 h 156"/>
                <a:gd name="T12" fmla="*/ 97 w 176"/>
                <a:gd name="T13" fmla="*/ 87 h 156"/>
                <a:gd name="T14" fmla="*/ 87 w 176"/>
                <a:gd name="T15" fmla="*/ 79 h 156"/>
                <a:gd name="T16" fmla="*/ 77 w 176"/>
                <a:gd name="T17" fmla="*/ 70 h 156"/>
                <a:gd name="T18" fmla="*/ 65 w 176"/>
                <a:gd name="T19" fmla="*/ 62 h 156"/>
                <a:gd name="T20" fmla="*/ 54 w 176"/>
                <a:gd name="T21" fmla="*/ 54 h 156"/>
                <a:gd name="T22" fmla="*/ 44 w 176"/>
                <a:gd name="T23" fmla="*/ 48 h 156"/>
                <a:gd name="T24" fmla="*/ 34 w 176"/>
                <a:gd name="T25" fmla="*/ 40 h 156"/>
                <a:gd name="T26" fmla="*/ 23 w 176"/>
                <a:gd name="T27" fmla="*/ 34 h 156"/>
                <a:gd name="T28" fmla="*/ 8 w 176"/>
                <a:gd name="T29" fmla="*/ 26 h 156"/>
                <a:gd name="T30" fmla="*/ 5 w 176"/>
                <a:gd name="T31" fmla="*/ 17 h 156"/>
                <a:gd name="T32" fmla="*/ 21 w 176"/>
                <a:gd name="T33" fmla="*/ 8 h 156"/>
                <a:gd name="T34" fmla="*/ 37 w 176"/>
                <a:gd name="T35" fmla="*/ 3 h 156"/>
                <a:gd name="T36" fmla="*/ 56 w 176"/>
                <a:gd name="T37" fmla="*/ 0 h 156"/>
                <a:gd name="T38" fmla="*/ 71 w 176"/>
                <a:gd name="T39" fmla="*/ 0 h 156"/>
                <a:gd name="T40" fmla="*/ 82 w 176"/>
                <a:gd name="T41" fmla="*/ 0 h 156"/>
                <a:gd name="T42" fmla="*/ 93 w 176"/>
                <a:gd name="T43" fmla="*/ 1 h 156"/>
                <a:gd name="T44" fmla="*/ 103 w 176"/>
                <a:gd name="T45" fmla="*/ 5 h 156"/>
                <a:gd name="T46" fmla="*/ 118 w 176"/>
                <a:gd name="T47" fmla="*/ 12 h 156"/>
                <a:gd name="T48" fmla="*/ 136 w 176"/>
                <a:gd name="T49" fmla="*/ 23 h 156"/>
                <a:gd name="T50" fmla="*/ 150 w 176"/>
                <a:gd name="T51" fmla="*/ 37 h 156"/>
                <a:gd name="T52" fmla="*/ 163 w 176"/>
                <a:gd name="T53" fmla="*/ 54 h 156"/>
                <a:gd name="T54" fmla="*/ 171 w 176"/>
                <a:gd name="T55" fmla="*/ 73 h 156"/>
                <a:gd name="T56" fmla="*/ 175 w 176"/>
                <a:gd name="T57" fmla="*/ 89 h 156"/>
                <a:gd name="T58" fmla="*/ 176 w 176"/>
                <a:gd name="T59" fmla="*/ 100 h 156"/>
                <a:gd name="T60" fmla="*/ 176 w 176"/>
                <a:gd name="T61" fmla="*/ 113 h 156"/>
                <a:gd name="T62" fmla="*/ 174 w 176"/>
                <a:gd name="T63" fmla="*/ 125 h 156"/>
                <a:gd name="T64" fmla="*/ 171 w 176"/>
                <a:gd name="T65" fmla="*/ 138 h 156"/>
                <a:gd name="T66" fmla="*/ 166 w 176"/>
                <a:gd name="T67" fmla="*/ 150 h 156"/>
                <a:gd name="T68" fmla="*/ 164 w 176"/>
                <a:gd name="T69" fmla="*/ 156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6" h="156">
                  <a:moveTo>
                    <a:pt x="164" y="156"/>
                  </a:moveTo>
                  <a:lnTo>
                    <a:pt x="158" y="150"/>
                  </a:lnTo>
                  <a:lnTo>
                    <a:pt x="155" y="144"/>
                  </a:lnTo>
                  <a:lnTo>
                    <a:pt x="150" y="139"/>
                  </a:lnTo>
                  <a:lnTo>
                    <a:pt x="146" y="133"/>
                  </a:lnTo>
                  <a:lnTo>
                    <a:pt x="139" y="128"/>
                  </a:lnTo>
                  <a:lnTo>
                    <a:pt x="135" y="122"/>
                  </a:lnTo>
                  <a:lnTo>
                    <a:pt x="130" y="117"/>
                  </a:lnTo>
                  <a:lnTo>
                    <a:pt x="125" y="113"/>
                  </a:lnTo>
                  <a:lnTo>
                    <a:pt x="119" y="106"/>
                  </a:lnTo>
                  <a:lnTo>
                    <a:pt x="114" y="102"/>
                  </a:lnTo>
                  <a:lnTo>
                    <a:pt x="110" y="97"/>
                  </a:lnTo>
                  <a:lnTo>
                    <a:pt x="103" y="93"/>
                  </a:lnTo>
                  <a:lnTo>
                    <a:pt x="97" y="87"/>
                  </a:lnTo>
                  <a:lnTo>
                    <a:pt x="93" y="85"/>
                  </a:lnTo>
                  <a:lnTo>
                    <a:pt x="87" y="79"/>
                  </a:lnTo>
                  <a:lnTo>
                    <a:pt x="82" y="74"/>
                  </a:lnTo>
                  <a:lnTo>
                    <a:pt x="77" y="70"/>
                  </a:lnTo>
                  <a:lnTo>
                    <a:pt x="71" y="66"/>
                  </a:lnTo>
                  <a:lnTo>
                    <a:pt x="65" y="62"/>
                  </a:lnTo>
                  <a:lnTo>
                    <a:pt x="61" y="57"/>
                  </a:lnTo>
                  <a:lnTo>
                    <a:pt x="54" y="54"/>
                  </a:lnTo>
                  <a:lnTo>
                    <a:pt x="50" y="52"/>
                  </a:lnTo>
                  <a:lnTo>
                    <a:pt x="44" y="48"/>
                  </a:lnTo>
                  <a:lnTo>
                    <a:pt x="38" y="45"/>
                  </a:lnTo>
                  <a:lnTo>
                    <a:pt x="34" y="40"/>
                  </a:lnTo>
                  <a:lnTo>
                    <a:pt x="28" y="38"/>
                  </a:lnTo>
                  <a:lnTo>
                    <a:pt x="23" y="34"/>
                  </a:lnTo>
                  <a:lnTo>
                    <a:pt x="18" y="32"/>
                  </a:lnTo>
                  <a:lnTo>
                    <a:pt x="8" y="26"/>
                  </a:lnTo>
                  <a:lnTo>
                    <a:pt x="0" y="21"/>
                  </a:lnTo>
                  <a:lnTo>
                    <a:pt x="5" y="17"/>
                  </a:lnTo>
                  <a:lnTo>
                    <a:pt x="12" y="12"/>
                  </a:lnTo>
                  <a:lnTo>
                    <a:pt x="21" y="8"/>
                  </a:lnTo>
                  <a:lnTo>
                    <a:pt x="29" y="5"/>
                  </a:lnTo>
                  <a:lnTo>
                    <a:pt x="37" y="3"/>
                  </a:lnTo>
                  <a:lnTo>
                    <a:pt x="48" y="1"/>
                  </a:lnTo>
                  <a:lnTo>
                    <a:pt x="56" y="0"/>
                  </a:lnTo>
                  <a:lnTo>
                    <a:pt x="67" y="0"/>
                  </a:lnTo>
                  <a:lnTo>
                    <a:pt x="71" y="0"/>
                  </a:lnTo>
                  <a:lnTo>
                    <a:pt x="77" y="0"/>
                  </a:lnTo>
                  <a:lnTo>
                    <a:pt x="82" y="0"/>
                  </a:lnTo>
                  <a:lnTo>
                    <a:pt x="87" y="1"/>
                  </a:lnTo>
                  <a:lnTo>
                    <a:pt x="93" y="1"/>
                  </a:lnTo>
                  <a:lnTo>
                    <a:pt x="97" y="4"/>
                  </a:lnTo>
                  <a:lnTo>
                    <a:pt x="103" y="5"/>
                  </a:lnTo>
                  <a:lnTo>
                    <a:pt x="110" y="8"/>
                  </a:lnTo>
                  <a:lnTo>
                    <a:pt x="118" y="12"/>
                  </a:lnTo>
                  <a:lnTo>
                    <a:pt x="128" y="17"/>
                  </a:lnTo>
                  <a:lnTo>
                    <a:pt x="136" y="23"/>
                  </a:lnTo>
                  <a:lnTo>
                    <a:pt x="144" y="31"/>
                  </a:lnTo>
                  <a:lnTo>
                    <a:pt x="150" y="37"/>
                  </a:lnTo>
                  <a:lnTo>
                    <a:pt x="156" y="46"/>
                  </a:lnTo>
                  <a:lnTo>
                    <a:pt x="163" y="54"/>
                  </a:lnTo>
                  <a:lnTo>
                    <a:pt x="167" y="65"/>
                  </a:lnTo>
                  <a:lnTo>
                    <a:pt x="171" y="73"/>
                  </a:lnTo>
                  <a:lnTo>
                    <a:pt x="174" y="85"/>
                  </a:lnTo>
                  <a:lnTo>
                    <a:pt x="175" y="89"/>
                  </a:lnTo>
                  <a:lnTo>
                    <a:pt x="176" y="95"/>
                  </a:lnTo>
                  <a:lnTo>
                    <a:pt x="176" y="100"/>
                  </a:lnTo>
                  <a:lnTo>
                    <a:pt x="176" y="106"/>
                  </a:lnTo>
                  <a:lnTo>
                    <a:pt x="176" y="113"/>
                  </a:lnTo>
                  <a:lnTo>
                    <a:pt x="175" y="119"/>
                  </a:lnTo>
                  <a:lnTo>
                    <a:pt x="174" y="125"/>
                  </a:lnTo>
                  <a:lnTo>
                    <a:pt x="174" y="131"/>
                  </a:lnTo>
                  <a:lnTo>
                    <a:pt x="171" y="138"/>
                  </a:lnTo>
                  <a:lnTo>
                    <a:pt x="169" y="144"/>
                  </a:lnTo>
                  <a:lnTo>
                    <a:pt x="166" y="150"/>
                  </a:lnTo>
                  <a:lnTo>
                    <a:pt x="164" y="156"/>
                  </a:lnTo>
                  <a:lnTo>
                    <a:pt x="164" y="15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3" name="Freeform 25"/>
            <p:cNvSpPr>
              <a:spLocks/>
            </p:cNvSpPr>
            <p:nvPr/>
          </p:nvSpPr>
          <p:spPr bwMode="auto">
            <a:xfrm>
              <a:off x="5892801" y="2904753"/>
              <a:ext cx="85725" cy="85725"/>
            </a:xfrm>
            <a:custGeom>
              <a:avLst/>
              <a:gdLst>
                <a:gd name="T0" fmla="*/ 113 w 218"/>
                <a:gd name="T1" fmla="*/ 215 h 216"/>
                <a:gd name="T2" fmla="*/ 124 w 218"/>
                <a:gd name="T3" fmla="*/ 215 h 216"/>
                <a:gd name="T4" fmla="*/ 135 w 218"/>
                <a:gd name="T5" fmla="*/ 212 h 216"/>
                <a:gd name="T6" fmla="*/ 147 w 218"/>
                <a:gd name="T7" fmla="*/ 207 h 216"/>
                <a:gd name="T8" fmla="*/ 160 w 218"/>
                <a:gd name="T9" fmla="*/ 200 h 216"/>
                <a:gd name="T10" fmla="*/ 177 w 218"/>
                <a:gd name="T11" fmla="*/ 190 h 216"/>
                <a:gd name="T12" fmla="*/ 192 w 218"/>
                <a:gd name="T13" fmla="*/ 176 h 216"/>
                <a:gd name="T14" fmla="*/ 204 w 218"/>
                <a:gd name="T15" fmla="*/ 159 h 216"/>
                <a:gd name="T16" fmla="*/ 210 w 218"/>
                <a:gd name="T17" fmla="*/ 144 h 216"/>
                <a:gd name="T18" fmla="*/ 213 w 218"/>
                <a:gd name="T19" fmla="*/ 135 h 216"/>
                <a:gd name="T20" fmla="*/ 217 w 218"/>
                <a:gd name="T21" fmla="*/ 123 h 216"/>
                <a:gd name="T22" fmla="*/ 218 w 218"/>
                <a:gd name="T23" fmla="*/ 113 h 216"/>
                <a:gd name="T24" fmla="*/ 218 w 218"/>
                <a:gd name="T25" fmla="*/ 102 h 216"/>
                <a:gd name="T26" fmla="*/ 217 w 218"/>
                <a:gd name="T27" fmla="*/ 91 h 216"/>
                <a:gd name="T28" fmla="*/ 213 w 218"/>
                <a:gd name="T29" fmla="*/ 80 h 216"/>
                <a:gd name="T30" fmla="*/ 210 w 218"/>
                <a:gd name="T31" fmla="*/ 70 h 216"/>
                <a:gd name="T32" fmla="*/ 204 w 218"/>
                <a:gd name="T33" fmla="*/ 57 h 216"/>
                <a:gd name="T34" fmla="*/ 192 w 218"/>
                <a:gd name="T35" fmla="*/ 40 h 216"/>
                <a:gd name="T36" fmla="*/ 177 w 218"/>
                <a:gd name="T37" fmla="*/ 24 h 216"/>
                <a:gd name="T38" fmla="*/ 160 w 218"/>
                <a:gd name="T39" fmla="*/ 12 h 216"/>
                <a:gd name="T40" fmla="*/ 147 w 218"/>
                <a:gd name="T41" fmla="*/ 6 h 216"/>
                <a:gd name="T42" fmla="*/ 135 w 218"/>
                <a:gd name="T43" fmla="*/ 1 h 216"/>
                <a:gd name="T44" fmla="*/ 124 w 218"/>
                <a:gd name="T45" fmla="*/ 0 h 216"/>
                <a:gd name="T46" fmla="*/ 113 w 218"/>
                <a:gd name="T47" fmla="*/ 0 h 216"/>
                <a:gd name="T48" fmla="*/ 102 w 218"/>
                <a:gd name="T49" fmla="*/ 0 h 216"/>
                <a:gd name="T50" fmla="*/ 91 w 218"/>
                <a:gd name="T51" fmla="*/ 0 h 216"/>
                <a:gd name="T52" fmla="*/ 80 w 218"/>
                <a:gd name="T53" fmla="*/ 1 h 216"/>
                <a:gd name="T54" fmla="*/ 71 w 218"/>
                <a:gd name="T55" fmla="*/ 6 h 216"/>
                <a:gd name="T56" fmla="*/ 57 w 218"/>
                <a:gd name="T57" fmla="*/ 12 h 216"/>
                <a:gd name="T58" fmla="*/ 39 w 218"/>
                <a:gd name="T59" fmla="*/ 24 h 216"/>
                <a:gd name="T60" fmla="*/ 23 w 218"/>
                <a:gd name="T61" fmla="*/ 40 h 216"/>
                <a:gd name="T62" fmla="*/ 13 w 218"/>
                <a:gd name="T63" fmla="*/ 57 h 216"/>
                <a:gd name="T64" fmla="*/ 6 w 218"/>
                <a:gd name="T65" fmla="*/ 70 h 216"/>
                <a:gd name="T66" fmla="*/ 1 w 218"/>
                <a:gd name="T67" fmla="*/ 80 h 216"/>
                <a:gd name="T68" fmla="*/ 0 w 218"/>
                <a:gd name="T69" fmla="*/ 91 h 216"/>
                <a:gd name="T70" fmla="*/ 0 w 218"/>
                <a:gd name="T71" fmla="*/ 102 h 216"/>
                <a:gd name="T72" fmla="*/ 0 w 218"/>
                <a:gd name="T73" fmla="*/ 113 h 216"/>
                <a:gd name="T74" fmla="*/ 0 w 218"/>
                <a:gd name="T75" fmla="*/ 123 h 216"/>
                <a:gd name="T76" fmla="*/ 1 w 218"/>
                <a:gd name="T77" fmla="*/ 135 h 216"/>
                <a:gd name="T78" fmla="*/ 6 w 218"/>
                <a:gd name="T79" fmla="*/ 144 h 216"/>
                <a:gd name="T80" fmla="*/ 13 w 218"/>
                <a:gd name="T81" fmla="*/ 159 h 216"/>
                <a:gd name="T82" fmla="*/ 23 w 218"/>
                <a:gd name="T83" fmla="*/ 176 h 216"/>
                <a:gd name="T84" fmla="*/ 39 w 218"/>
                <a:gd name="T85" fmla="*/ 190 h 216"/>
                <a:gd name="T86" fmla="*/ 57 w 218"/>
                <a:gd name="T87" fmla="*/ 200 h 216"/>
                <a:gd name="T88" fmla="*/ 71 w 218"/>
                <a:gd name="T89" fmla="*/ 207 h 216"/>
                <a:gd name="T90" fmla="*/ 80 w 218"/>
                <a:gd name="T91" fmla="*/ 212 h 216"/>
                <a:gd name="T92" fmla="*/ 91 w 218"/>
                <a:gd name="T93" fmla="*/ 215 h 216"/>
                <a:gd name="T94" fmla="*/ 102 w 218"/>
                <a:gd name="T95" fmla="*/ 215 h 216"/>
                <a:gd name="T96" fmla="*/ 108 w 218"/>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6">
                  <a:moveTo>
                    <a:pt x="108" y="216"/>
                  </a:moveTo>
                  <a:lnTo>
                    <a:pt x="113" y="215"/>
                  </a:lnTo>
                  <a:lnTo>
                    <a:pt x="119" y="215"/>
                  </a:lnTo>
                  <a:lnTo>
                    <a:pt x="124" y="215"/>
                  </a:lnTo>
                  <a:lnTo>
                    <a:pt x="131" y="213"/>
                  </a:lnTo>
                  <a:lnTo>
                    <a:pt x="135" y="212"/>
                  </a:lnTo>
                  <a:lnTo>
                    <a:pt x="140" y="211"/>
                  </a:lnTo>
                  <a:lnTo>
                    <a:pt x="147" y="207"/>
                  </a:lnTo>
                  <a:lnTo>
                    <a:pt x="151" y="207"/>
                  </a:lnTo>
                  <a:lnTo>
                    <a:pt x="160" y="200"/>
                  </a:lnTo>
                  <a:lnTo>
                    <a:pt x="169" y="196"/>
                  </a:lnTo>
                  <a:lnTo>
                    <a:pt x="177" y="190"/>
                  </a:lnTo>
                  <a:lnTo>
                    <a:pt x="185" y="183"/>
                  </a:lnTo>
                  <a:lnTo>
                    <a:pt x="192" y="176"/>
                  </a:lnTo>
                  <a:lnTo>
                    <a:pt x="198" y="168"/>
                  </a:lnTo>
                  <a:lnTo>
                    <a:pt x="204" y="159"/>
                  </a:lnTo>
                  <a:lnTo>
                    <a:pt x="209" y="151"/>
                  </a:lnTo>
                  <a:lnTo>
                    <a:pt x="210" y="144"/>
                  </a:lnTo>
                  <a:lnTo>
                    <a:pt x="212" y="139"/>
                  </a:lnTo>
                  <a:lnTo>
                    <a:pt x="213" y="135"/>
                  </a:lnTo>
                  <a:lnTo>
                    <a:pt x="216" y="130"/>
                  </a:lnTo>
                  <a:lnTo>
                    <a:pt x="217" y="123"/>
                  </a:lnTo>
                  <a:lnTo>
                    <a:pt x="218" y="119"/>
                  </a:lnTo>
                  <a:lnTo>
                    <a:pt x="218" y="113"/>
                  </a:lnTo>
                  <a:lnTo>
                    <a:pt x="218" y="109"/>
                  </a:lnTo>
                  <a:lnTo>
                    <a:pt x="218" y="102"/>
                  </a:lnTo>
                  <a:lnTo>
                    <a:pt x="218" y="97"/>
                  </a:lnTo>
                  <a:lnTo>
                    <a:pt x="217" y="91"/>
                  </a:lnTo>
                  <a:lnTo>
                    <a:pt x="216" y="86"/>
                  </a:lnTo>
                  <a:lnTo>
                    <a:pt x="213" y="80"/>
                  </a:lnTo>
                  <a:lnTo>
                    <a:pt x="212" y="75"/>
                  </a:lnTo>
                  <a:lnTo>
                    <a:pt x="210" y="70"/>
                  </a:lnTo>
                  <a:lnTo>
                    <a:pt x="209" y="66"/>
                  </a:lnTo>
                  <a:lnTo>
                    <a:pt x="204" y="57"/>
                  </a:lnTo>
                  <a:lnTo>
                    <a:pt x="198" y="47"/>
                  </a:lnTo>
                  <a:lnTo>
                    <a:pt x="192" y="40"/>
                  </a:lnTo>
                  <a:lnTo>
                    <a:pt x="185" y="32"/>
                  </a:lnTo>
                  <a:lnTo>
                    <a:pt x="177" y="24"/>
                  </a:lnTo>
                  <a:lnTo>
                    <a:pt x="169" y="17"/>
                  </a:lnTo>
                  <a:lnTo>
                    <a:pt x="160" y="12"/>
                  </a:lnTo>
                  <a:lnTo>
                    <a:pt x="151" y="8"/>
                  </a:lnTo>
                  <a:lnTo>
                    <a:pt x="147" y="6"/>
                  </a:lnTo>
                  <a:lnTo>
                    <a:pt x="140" y="3"/>
                  </a:lnTo>
                  <a:lnTo>
                    <a:pt x="135" y="1"/>
                  </a:lnTo>
                  <a:lnTo>
                    <a:pt x="131" y="1"/>
                  </a:lnTo>
                  <a:lnTo>
                    <a:pt x="124" y="0"/>
                  </a:lnTo>
                  <a:lnTo>
                    <a:pt x="119" y="0"/>
                  </a:lnTo>
                  <a:lnTo>
                    <a:pt x="113" y="0"/>
                  </a:lnTo>
                  <a:lnTo>
                    <a:pt x="108" y="0"/>
                  </a:lnTo>
                  <a:lnTo>
                    <a:pt x="102" y="0"/>
                  </a:lnTo>
                  <a:lnTo>
                    <a:pt x="98" y="0"/>
                  </a:lnTo>
                  <a:lnTo>
                    <a:pt x="91" y="0"/>
                  </a:lnTo>
                  <a:lnTo>
                    <a:pt x="86" y="1"/>
                  </a:lnTo>
                  <a:lnTo>
                    <a:pt x="80" y="1"/>
                  </a:lnTo>
                  <a:lnTo>
                    <a:pt x="75" y="3"/>
                  </a:lnTo>
                  <a:lnTo>
                    <a:pt x="71" y="6"/>
                  </a:lnTo>
                  <a:lnTo>
                    <a:pt x="66" y="8"/>
                  </a:lnTo>
                  <a:lnTo>
                    <a:pt x="57" y="12"/>
                  </a:lnTo>
                  <a:lnTo>
                    <a:pt x="47" y="17"/>
                  </a:lnTo>
                  <a:lnTo>
                    <a:pt x="39" y="24"/>
                  </a:lnTo>
                  <a:lnTo>
                    <a:pt x="31" y="32"/>
                  </a:lnTo>
                  <a:lnTo>
                    <a:pt x="23" y="40"/>
                  </a:lnTo>
                  <a:lnTo>
                    <a:pt x="17" y="47"/>
                  </a:lnTo>
                  <a:lnTo>
                    <a:pt x="13" y="57"/>
                  </a:lnTo>
                  <a:lnTo>
                    <a:pt x="8" y="66"/>
                  </a:lnTo>
                  <a:lnTo>
                    <a:pt x="6" y="70"/>
                  </a:lnTo>
                  <a:lnTo>
                    <a:pt x="3" y="75"/>
                  </a:lnTo>
                  <a:lnTo>
                    <a:pt x="1" y="80"/>
                  </a:lnTo>
                  <a:lnTo>
                    <a:pt x="1" y="86"/>
                  </a:lnTo>
                  <a:lnTo>
                    <a:pt x="0" y="91"/>
                  </a:lnTo>
                  <a:lnTo>
                    <a:pt x="0" y="97"/>
                  </a:lnTo>
                  <a:lnTo>
                    <a:pt x="0" y="102"/>
                  </a:lnTo>
                  <a:lnTo>
                    <a:pt x="0" y="109"/>
                  </a:lnTo>
                  <a:lnTo>
                    <a:pt x="0" y="113"/>
                  </a:lnTo>
                  <a:lnTo>
                    <a:pt x="0" y="119"/>
                  </a:lnTo>
                  <a:lnTo>
                    <a:pt x="0" y="123"/>
                  </a:lnTo>
                  <a:lnTo>
                    <a:pt x="1" y="130"/>
                  </a:lnTo>
                  <a:lnTo>
                    <a:pt x="1" y="135"/>
                  </a:lnTo>
                  <a:lnTo>
                    <a:pt x="3" y="139"/>
                  </a:lnTo>
                  <a:lnTo>
                    <a:pt x="6" y="144"/>
                  </a:lnTo>
                  <a:lnTo>
                    <a:pt x="8" y="151"/>
                  </a:lnTo>
                  <a:lnTo>
                    <a:pt x="13" y="159"/>
                  </a:lnTo>
                  <a:lnTo>
                    <a:pt x="17" y="168"/>
                  </a:lnTo>
                  <a:lnTo>
                    <a:pt x="23" y="176"/>
                  </a:lnTo>
                  <a:lnTo>
                    <a:pt x="31" y="183"/>
                  </a:lnTo>
                  <a:lnTo>
                    <a:pt x="39" y="190"/>
                  </a:lnTo>
                  <a:lnTo>
                    <a:pt x="47" y="196"/>
                  </a:lnTo>
                  <a:lnTo>
                    <a:pt x="57" y="200"/>
                  </a:lnTo>
                  <a:lnTo>
                    <a:pt x="66" y="207"/>
                  </a:lnTo>
                  <a:lnTo>
                    <a:pt x="71" y="207"/>
                  </a:lnTo>
                  <a:lnTo>
                    <a:pt x="75" y="211"/>
                  </a:lnTo>
                  <a:lnTo>
                    <a:pt x="80" y="212"/>
                  </a:lnTo>
                  <a:lnTo>
                    <a:pt x="86" y="213"/>
                  </a:lnTo>
                  <a:lnTo>
                    <a:pt x="91" y="215"/>
                  </a:lnTo>
                  <a:lnTo>
                    <a:pt x="98" y="215"/>
                  </a:lnTo>
                  <a:lnTo>
                    <a:pt x="102" y="215"/>
                  </a:lnTo>
                  <a:lnTo>
                    <a:pt x="108" y="216"/>
                  </a:lnTo>
                  <a:lnTo>
                    <a:pt x="108"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baseline="-25000" dirty="0">
                <a:solidFill>
                  <a:srgbClr val="172982"/>
                </a:solidFill>
              </a:endParaRPr>
            </a:p>
          </p:txBody>
        </p:sp>
        <p:sp>
          <p:nvSpPr>
            <p:cNvPr id="54" name="Freeform 26"/>
            <p:cNvSpPr>
              <a:spLocks/>
            </p:cNvSpPr>
            <p:nvPr/>
          </p:nvSpPr>
          <p:spPr bwMode="auto">
            <a:xfrm>
              <a:off x="6511926" y="3442916"/>
              <a:ext cx="85725" cy="85725"/>
            </a:xfrm>
            <a:custGeom>
              <a:avLst/>
              <a:gdLst>
                <a:gd name="T0" fmla="*/ 114 w 219"/>
                <a:gd name="T1" fmla="*/ 216 h 216"/>
                <a:gd name="T2" fmla="*/ 124 w 219"/>
                <a:gd name="T3" fmla="*/ 214 h 216"/>
                <a:gd name="T4" fmla="*/ 135 w 219"/>
                <a:gd name="T5" fmla="*/ 211 h 216"/>
                <a:gd name="T6" fmla="*/ 147 w 219"/>
                <a:gd name="T7" fmla="*/ 208 h 216"/>
                <a:gd name="T8" fmla="*/ 160 w 219"/>
                <a:gd name="T9" fmla="*/ 201 h 216"/>
                <a:gd name="T10" fmla="*/ 177 w 219"/>
                <a:gd name="T11" fmla="*/ 191 h 216"/>
                <a:gd name="T12" fmla="*/ 192 w 219"/>
                <a:gd name="T13" fmla="*/ 175 h 216"/>
                <a:gd name="T14" fmla="*/ 204 w 219"/>
                <a:gd name="T15" fmla="*/ 158 h 216"/>
                <a:gd name="T16" fmla="*/ 211 w 219"/>
                <a:gd name="T17" fmla="*/ 143 h 216"/>
                <a:gd name="T18" fmla="*/ 214 w 219"/>
                <a:gd name="T19" fmla="*/ 132 h 216"/>
                <a:gd name="T20" fmla="*/ 217 w 219"/>
                <a:gd name="T21" fmla="*/ 123 h 216"/>
                <a:gd name="T22" fmla="*/ 219 w 219"/>
                <a:gd name="T23" fmla="*/ 112 h 216"/>
                <a:gd name="T24" fmla="*/ 219 w 219"/>
                <a:gd name="T25" fmla="*/ 101 h 216"/>
                <a:gd name="T26" fmla="*/ 217 w 219"/>
                <a:gd name="T27" fmla="*/ 90 h 216"/>
                <a:gd name="T28" fmla="*/ 214 w 219"/>
                <a:gd name="T29" fmla="*/ 79 h 216"/>
                <a:gd name="T30" fmla="*/ 211 w 219"/>
                <a:gd name="T31" fmla="*/ 70 h 216"/>
                <a:gd name="T32" fmla="*/ 204 w 219"/>
                <a:gd name="T33" fmla="*/ 55 h 216"/>
                <a:gd name="T34" fmla="*/ 192 w 219"/>
                <a:gd name="T35" fmla="*/ 37 h 216"/>
                <a:gd name="T36" fmla="*/ 177 w 219"/>
                <a:gd name="T37" fmla="*/ 22 h 216"/>
                <a:gd name="T38" fmla="*/ 160 w 219"/>
                <a:gd name="T39" fmla="*/ 12 h 216"/>
                <a:gd name="T40" fmla="*/ 147 w 219"/>
                <a:gd name="T41" fmla="*/ 5 h 216"/>
                <a:gd name="T42" fmla="*/ 135 w 219"/>
                <a:gd name="T43" fmla="*/ 2 h 216"/>
                <a:gd name="T44" fmla="*/ 124 w 219"/>
                <a:gd name="T45" fmla="*/ 0 h 216"/>
                <a:gd name="T46" fmla="*/ 114 w 219"/>
                <a:gd name="T47" fmla="*/ 0 h 216"/>
                <a:gd name="T48" fmla="*/ 102 w 219"/>
                <a:gd name="T49" fmla="*/ 0 h 216"/>
                <a:gd name="T50" fmla="*/ 91 w 219"/>
                <a:gd name="T51" fmla="*/ 0 h 216"/>
                <a:gd name="T52" fmla="*/ 81 w 219"/>
                <a:gd name="T53" fmla="*/ 2 h 216"/>
                <a:gd name="T54" fmla="*/ 71 w 219"/>
                <a:gd name="T55" fmla="*/ 5 h 216"/>
                <a:gd name="T56" fmla="*/ 57 w 219"/>
                <a:gd name="T57" fmla="*/ 12 h 216"/>
                <a:gd name="T58" fmla="*/ 39 w 219"/>
                <a:gd name="T59" fmla="*/ 22 h 216"/>
                <a:gd name="T60" fmla="*/ 24 w 219"/>
                <a:gd name="T61" fmla="*/ 37 h 216"/>
                <a:gd name="T62" fmla="*/ 13 w 219"/>
                <a:gd name="T63" fmla="*/ 55 h 216"/>
                <a:gd name="T64" fmla="*/ 6 w 219"/>
                <a:gd name="T65" fmla="*/ 70 h 216"/>
                <a:gd name="T66" fmla="*/ 2 w 219"/>
                <a:gd name="T67" fmla="*/ 79 h 216"/>
                <a:gd name="T68" fmla="*/ 0 w 219"/>
                <a:gd name="T69" fmla="*/ 90 h 216"/>
                <a:gd name="T70" fmla="*/ 0 w 219"/>
                <a:gd name="T71" fmla="*/ 101 h 216"/>
                <a:gd name="T72" fmla="*/ 0 w 219"/>
                <a:gd name="T73" fmla="*/ 112 h 216"/>
                <a:gd name="T74" fmla="*/ 0 w 219"/>
                <a:gd name="T75" fmla="*/ 123 h 216"/>
                <a:gd name="T76" fmla="*/ 2 w 219"/>
                <a:gd name="T77" fmla="*/ 132 h 216"/>
                <a:gd name="T78" fmla="*/ 6 w 219"/>
                <a:gd name="T79" fmla="*/ 143 h 216"/>
                <a:gd name="T80" fmla="*/ 13 w 219"/>
                <a:gd name="T81" fmla="*/ 158 h 216"/>
                <a:gd name="T82" fmla="*/ 24 w 219"/>
                <a:gd name="T83" fmla="*/ 175 h 216"/>
                <a:gd name="T84" fmla="*/ 39 w 219"/>
                <a:gd name="T85" fmla="*/ 191 h 216"/>
                <a:gd name="T86" fmla="*/ 57 w 219"/>
                <a:gd name="T87" fmla="*/ 201 h 216"/>
                <a:gd name="T88" fmla="*/ 71 w 219"/>
                <a:gd name="T89" fmla="*/ 208 h 216"/>
                <a:gd name="T90" fmla="*/ 81 w 219"/>
                <a:gd name="T91" fmla="*/ 211 h 216"/>
                <a:gd name="T92" fmla="*/ 91 w 219"/>
                <a:gd name="T93" fmla="*/ 214 h 216"/>
                <a:gd name="T94" fmla="*/ 102 w 219"/>
                <a:gd name="T95" fmla="*/ 216 h 216"/>
                <a:gd name="T96" fmla="*/ 108 w 219"/>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6">
                  <a:moveTo>
                    <a:pt x="108" y="216"/>
                  </a:moveTo>
                  <a:lnTo>
                    <a:pt x="114" y="216"/>
                  </a:lnTo>
                  <a:lnTo>
                    <a:pt x="119" y="216"/>
                  </a:lnTo>
                  <a:lnTo>
                    <a:pt x="124" y="214"/>
                  </a:lnTo>
                  <a:lnTo>
                    <a:pt x="131" y="212"/>
                  </a:lnTo>
                  <a:lnTo>
                    <a:pt x="135" y="211"/>
                  </a:lnTo>
                  <a:lnTo>
                    <a:pt x="140" y="209"/>
                  </a:lnTo>
                  <a:lnTo>
                    <a:pt x="147" y="208"/>
                  </a:lnTo>
                  <a:lnTo>
                    <a:pt x="151" y="206"/>
                  </a:lnTo>
                  <a:lnTo>
                    <a:pt x="160" y="201"/>
                  </a:lnTo>
                  <a:lnTo>
                    <a:pt x="170" y="197"/>
                  </a:lnTo>
                  <a:lnTo>
                    <a:pt x="177" y="191"/>
                  </a:lnTo>
                  <a:lnTo>
                    <a:pt x="185" y="184"/>
                  </a:lnTo>
                  <a:lnTo>
                    <a:pt x="192" y="175"/>
                  </a:lnTo>
                  <a:lnTo>
                    <a:pt x="199" y="167"/>
                  </a:lnTo>
                  <a:lnTo>
                    <a:pt x="204" y="158"/>
                  </a:lnTo>
                  <a:lnTo>
                    <a:pt x="209" y="150"/>
                  </a:lnTo>
                  <a:lnTo>
                    <a:pt x="211" y="143"/>
                  </a:lnTo>
                  <a:lnTo>
                    <a:pt x="212" y="139"/>
                  </a:lnTo>
                  <a:lnTo>
                    <a:pt x="214" y="132"/>
                  </a:lnTo>
                  <a:lnTo>
                    <a:pt x="216" y="127"/>
                  </a:lnTo>
                  <a:lnTo>
                    <a:pt x="217" y="123"/>
                  </a:lnTo>
                  <a:lnTo>
                    <a:pt x="219" y="116"/>
                  </a:lnTo>
                  <a:lnTo>
                    <a:pt x="219" y="112"/>
                  </a:lnTo>
                  <a:lnTo>
                    <a:pt x="219" y="107"/>
                  </a:lnTo>
                  <a:lnTo>
                    <a:pt x="219" y="101"/>
                  </a:lnTo>
                  <a:lnTo>
                    <a:pt x="219" y="96"/>
                  </a:lnTo>
                  <a:lnTo>
                    <a:pt x="217" y="90"/>
                  </a:lnTo>
                  <a:lnTo>
                    <a:pt x="216" y="85"/>
                  </a:lnTo>
                  <a:lnTo>
                    <a:pt x="214" y="79"/>
                  </a:lnTo>
                  <a:lnTo>
                    <a:pt x="212" y="74"/>
                  </a:lnTo>
                  <a:lnTo>
                    <a:pt x="211" y="70"/>
                  </a:lnTo>
                  <a:lnTo>
                    <a:pt x="209" y="65"/>
                  </a:lnTo>
                  <a:lnTo>
                    <a:pt x="204" y="55"/>
                  </a:lnTo>
                  <a:lnTo>
                    <a:pt x="199" y="46"/>
                  </a:lnTo>
                  <a:lnTo>
                    <a:pt x="192" y="37"/>
                  </a:lnTo>
                  <a:lnTo>
                    <a:pt x="185" y="30"/>
                  </a:lnTo>
                  <a:lnTo>
                    <a:pt x="177" y="22"/>
                  </a:lnTo>
                  <a:lnTo>
                    <a:pt x="170" y="17"/>
                  </a:lnTo>
                  <a:lnTo>
                    <a:pt x="160" y="12"/>
                  </a:lnTo>
                  <a:lnTo>
                    <a:pt x="151" y="8"/>
                  </a:lnTo>
                  <a:lnTo>
                    <a:pt x="147" y="5"/>
                  </a:lnTo>
                  <a:lnTo>
                    <a:pt x="140" y="4"/>
                  </a:lnTo>
                  <a:lnTo>
                    <a:pt x="135" y="2"/>
                  </a:lnTo>
                  <a:lnTo>
                    <a:pt x="131" y="2"/>
                  </a:lnTo>
                  <a:lnTo>
                    <a:pt x="124" y="0"/>
                  </a:lnTo>
                  <a:lnTo>
                    <a:pt x="119" y="0"/>
                  </a:lnTo>
                  <a:lnTo>
                    <a:pt x="114" y="0"/>
                  </a:lnTo>
                  <a:lnTo>
                    <a:pt x="108" y="0"/>
                  </a:lnTo>
                  <a:lnTo>
                    <a:pt x="102" y="0"/>
                  </a:lnTo>
                  <a:lnTo>
                    <a:pt x="98" y="0"/>
                  </a:lnTo>
                  <a:lnTo>
                    <a:pt x="91" y="0"/>
                  </a:lnTo>
                  <a:lnTo>
                    <a:pt x="87" y="2"/>
                  </a:lnTo>
                  <a:lnTo>
                    <a:pt x="81" y="2"/>
                  </a:lnTo>
                  <a:lnTo>
                    <a:pt x="75" y="4"/>
                  </a:lnTo>
                  <a:lnTo>
                    <a:pt x="71" y="5"/>
                  </a:lnTo>
                  <a:lnTo>
                    <a:pt x="66" y="8"/>
                  </a:lnTo>
                  <a:lnTo>
                    <a:pt x="57" y="12"/>
                  </a:lnTo>
                  <a:lnTo>
                    <a:pt x="47" y="17"/>
                  </a:lnTo>
                  <a:lnTo>
                    <a:pt x="39" y="22"/>
                  </a:lnTo>
                  <a:lnTo>
                    <a:pt x="32" y="30"/>
                  </a:lnTo>
                  <a:lnTo>
                    <a:pt x="24" y="37"/>
                  </a:lnTo>
                  <a:lnTo>
                    <a:pt x="17" y="46"/>
                  </a:lnTo>
                  <a:lnTo>
                    <a:pt x="13" y="55"/>
                  </a:lnTo>
                  <a:lnTo>
                    <a:pt x="8" y="65"/>
                  </a:lnTo>
                  <a:lnTo>
                    <a:pt x="6" y="70"/>
                  </a:lnTo>
                  <a:lnTo>
                    <a:pt x="4" y="74"/>
                  </a:lnTo>
                  <a:lnTo>
                    <a:pt x="2" y="79"/>
                  </a:lnTo>
                  <a:lnTo>
                    <a:pt x="2" y="85"/>
                  </a:lnTo>
                  <a:lnTo>
                    <a:pt x="0" y="90"/>
                  </a:lnTo>
                  <a:lnTo>
                    <a:pt x="0" y="96"/>
                  </a:lnTo>
                  <a:lnTo>
                    <a:pt x="0" y="101"/>
                  </a:lnTo>
                  <a:lnTo>
                    <a:pt x="0" y="107"/>
                  </a:lnTo>
                  <a:lnTo>
                    <a:pt x="0" y="112"/>
                  </a:lnTo>
                  <a:lnTo>
                    <a:pt x="0" y="116"/>
                  </a:lnTo>
                  <a:lnTo>
                    <a:pt x="0" y="123"/>
                  </a:lnTo>
                  <a:lnTo>
                    <a:pt x="2" y="127"/>
                  </a:lnTo>
                  <a:lnTo>
                    <a:pt x="2" y="132"/>
                  </a:lnTo>
                  <a:lnTo>
                    <a:pt x="4" y="139"/>
                  </a:lnTo>
                  <a:lnTo>
                    <a:pt x="6" y="143"/>
                  </a:lnTo>
                  <a:lnTo>
                    <a:pt x="8" y="150"/>
                  </a:lnTo>
                  <a:lnTo>
                    <a:pt x="13" y="158"/>
                  </a:lnTo>
                  <a:lnTo>
                    <a:pt x="17" y="167"/>
                  </a:lnTo>
                  <a:lnTo>
                    <a:pt x="24" y="175"/>
                  </a:lnTo>
                  <a:lnTo>
                    <a:pt x="32" y="184"/>
                  </a:lnTo>
                  <a:lnTo>
                    <a:pt x="39" y="191"/>
                  </a:lnTo>
                  <a:lnTo>
                    <a:pt x="47" y="197"/>
                  </a:lnTo>
                  <a:lnTo>
                    <a:pt x="57" y="201"/>
                  </a:lnTo>
                  <a:lnTo>
                    <a:pt x="66" y="206"/>
                  </a:lnTo>
                  <a:lnTo>
                    <a:pt x="71" y="208"/>
                  </a:lnTo>
                  <a:lnTo>
                    <a:pt x="75" y="209"/>
                  </a:lnTo>
                  <a:lnTo>
                    <a:pt x="81" y="211"/>
                  </a:lnTo>
                  <a:lnTo>
                    <a:pt x="87" y="212"/>
                  </a:lnTo>
                  <a:lnTo>
                    <a:pt x="91" y="214"/>
                  </a:lnTo>
                  <a:lnTo>
                    <a:pt x="98" y="216"/>
                  </a:lnTo>
                  <a:lnTo>
                    <a:pt x="102" y="216"/>
                  </a:lnTo>
                  <a:lnTo>
                    <a:pt x="108" y="216"/>
                  </a:lnTo>
                  <a:lnTo>
                    <a:pt x="108" y="216"/>
                  </a:lnTo>
                  <a:close/>
                </a:path>
              </a:pathLst>
            </a:custGeom>
            <a:solidFill>
              <a:srgbClr val="708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5" name="Freeform 27"/>
            <p:cNvSpPr>
              <a:spLocks/>
            </p:cNvSpPr>
            <p:nvPr/>
          </p:nvSpPr>
          <p:spPr bwMode="auto">
            <a:xfrm>
              <a:off x="6061076" y="3233366"/>
              <a:ext cx="377825" cy="20638"/>
            </a:xfrm>
            <a:custGeom>
              <a:avLst/>
              <a:gdLst>
                <a:gd name="T0" fmla="*/ 0 w 952"/>
                <a:gd name="T1" fmla="*/ 53 h 53"/>
                <a:gd name="T2" fmla="*/ 952 w 952"/>
                <a:gd name="T3" fmla="*/ 53 h 53"/>
                <a:gd name="T4" fmla="*/ 952 w 952"/>
                <a:gd name="T5" fmla="*/ 0 h 53"/>
                <a:gd name="T6" fmla="*/ 0 w 952"/>
                <a:gd name="T7" fmla="*/ 0 h 53"/>
                <a:gd name="T8" fmla="*/ 0 w 952"/>
                <a:gd name="T9" fmla="*/ 53 h 53"/>
                <a:gd name="T10" fmla="*/ 0 w 952"/>
                <a:gd name="T11" fmla="*/ 53 h 53"/>
              </a:gdLst>
              <a:ahLst/>
              <a:cxnLst>
                <a:cxn ang="0">
                  <a:pos x="T0" y="T1"/>
                </a:cxn>
                <a:cxn ang="0">
                  <a:pos x="T2" y="T3"/>
                </a:cxn>
                <a:cxn ang="0">
                  <a:pos x="T4" y="T5"/>
                </a:cxn>
                <a:cxn ang="0">
                  <a:pos x="T6" y="T7"/>
                </a:cxn>
                <a:cxn ang="0">
                  <a:pos x="T8" y="T9"/>
                </a:cxn>
                <a:cxn ang="0">
                  <a:pos x="T10" y="T11"/>
                </a:cxn>
              </a:cxnLst>
              <a:rect l="0" t="0" r="r" b="b"/>
              <a:pathLst>
                <a:path w="952" h="53">
                  <a:moveTo>
                    <a:pt x="0" y="53"/>
                  </a:moveTo>
                  <a:lnTo>
                    <a:pt x="952" y="53"/>
                  </a:lnTo>
                  <a:lnTo>
                    <a:pt x="952" y="0"/>
                  </a:lnTo>
                  <a:lnTo>
                    <a:pt x="0" y="0"/>
                  </a:lnTo>
                  <a:lnTo>
                    <a:pt x="0" y="53"/>
                  </a:lnTo>
                  <a:lnTo>
                    <a:pt x="0" y="53"/>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6" name="Freeform 28"/>
            <p:cNvSpPr>
              <a:spLocks/>
            </p:cNvSpPr>
            <p:nvPr/>
          </p:nvSpPr>
          <p:spPr bwMode="auto">
            <a:xfrm>
              <a:off x="6410326" y="3146053"/>
              <a:ext cx="320675" cy="101600"/>
            </a:xfrm>
            <a:custGeom>
              <a:avLst/>
              <a:gdLst>
                <a:gd name="T0" fmla="*/ 0 w 809"/>
                <a:gd name="T1" fmla="*/ 257 h 257"/>
                <a:gd name="T2" fmla="*/ 271 w 809"/>
                <a:gd name="T3" fmla="*/ 0 h 257"/>
                <a:gd name="T4" fmla="*/ 803 w 809"/>
                <a:gd name="T5" fmla="*/ 0 h 257"/>
                <a:gd name="T6" fmla="*/ 809 w 809"/>
                <a:gd name="T7" fmla="*/ 39 h 257"/>
                <a:gd name="T8" fmla="*/ 124 w 809"/>
                <a:gd name="T9" fmla="*/ 257 h 257"/>
                <a:gd name="T10" fmla="*/ 0 w 809"/>
                <a:gd name="T11" fmla="*/ 257 h 257"/>
                <a:gd name="T12" fmla="*/ 0 w 809"/>
                <a:gd name="T13" fmla="*/ 257 h 257"/>
              </a:gdLst>
              <a:ahLst/>
              <a:cxnLst>
                <a:cxn ang="0">
                  <a:pos x="T0" y="T1"/>
                </a:cxn>
                <a:cxn ang="0">
                  <a:pos x="T2" y="T3"/>
                </a:cxn>
                <a:cxn ang="0">
                  <a:pos x="T4" y="T5"/>
                </a:cxn>
                <a:cxn ang="0">
                  <a:pos x="T6" y="T7"/>
                </a:cxn>
                <a:cxn ang="0">
                  <a:pos x="T8" y="T9"/>
                </a:cxn>
                <a:cxn ang="0">
                  <a:pos x="T10" y="T11"/>
                </a:cxn>
                <a:cxn ang="0">
                  <a:pos x="T12" y="T13"/>
                </a:cxn>
              </a:cxnLst>
              <a:rect l="0" t="0" r="r" b="b"/>
              <a:pathLst>
                <a:path w="809" h="257">
                  <a:moveTo>
                    <a:pt x="0" y="257"/>
                  </a:moveTo>
                  <a:lnTo>
                    <a:pt x="271" y="0"/>
                  </a:lnTo>
                  <a:lnTo>
                    <a:pt x="803" y="0"/>
                  </a:lnTo>
                  <a:lnTo>
                    <a:pt x="809" y="39"/>
                  </a:lnTo>
                  <a:lnTo>
                    <a:pt x="124" y="257"/>
                  </a:lnTo>
                  <a:lnTo>
                    <a:pt x="0" y="257"/>
                  </a:lnTo>
                  <a:lnTo>
                    <a:pt x="0" y="257"/>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7" name="Freeform 29"/>
            <p:cNvSpPr>
              <a:spLocks/>
            </p:cNvSpPr>
            <p:nvPr/>
          </p:nvSpPr>
          <p:spPr bwMode="auto">
            <a:xfrm>
              <a:off x="6029326" y="3246066"/>
              <a:ext cx="625475" cy="23813"/>
            </a:xfrm>
            <a:custGeom>
              <a:avLst/>
              <a:gdLst>
                <a:gd name="T0" fmla="*/ 0 w 1575"/>
                <a:gd name="T1" fmla="*/ 60 h 60"/>
                <a:gd name="T2" fmla="*/ 1575 w 1575"/>
                <a:gd name="T3" fmla="*/ 60 h 60"/>
                <a:gd name="T4" fmla="*/ 1575 w 1575"/>
                <a:gd name="T5" fmla="*/ 0 h 60"/>
                <a:gd name="T6" fmla="*/ 0 w 1575"/>
                <a:gd name="T7" fmla="*/ 0 h 60"/>
                <a:gd name="T8" fmla="*/ 0 w 1575"/>
                <a:gd name="T9" fmla="*/ 60 h 60"/>
                <a:gd name="T10" fmla="*/ 0 w 1575"/>
                <a:gd name="T11" fmla="*/ 60 h 60"/>
              </a:gdLst>
              <a:ahLst/>
              <a:cxnLst>
                <a:cxn ang="0">
                  <a:pos x="T0" y="T1"/>
                </a:cxn>
                <a:cxn ang="0">
                  <a:pos x="T2" y="T3"/>
                </a:cxn>
                <a:cxn ang="0">
                  <a:pos x="T4" y="T5"/>
                </a:cxn>
                <a:cxn ang="0">
                  <a:pos x="T6" y="T7"/>
                </a:cxn>
                <a:cxn ang="0">
                  <a:pos x="T8" y="T9"/>
                </a:cxn>
                <a:cxn ang="0">
                  <a:pos x="T10" y="T11"/>
                </a:cxn>
              </a:cxnLst>
              <a:rect l="0" t="0" r="r" b="b"/>
              <a:pathLst>
                <a:path w="1575" h="60">
                  <a:moveTo>
                    <a:pt x="0" y="60"/>
                  </a:moveTo>
                  <a:lnTo>
                    <a:pt x="1575" y="60"/>
                  </a:lnTo>
                  <a:lnTo>
                    <a:pt x="1575" y="0"/>
                  </a:lnTo>
                  <a:lnTo>
                    <a:pt x="0" y="0"/>
                  </a:lnTo>
                  <a:lnTo>
                    <a:pt x="0" y="60"/>
                  </a:lnTo>
                  <a:lnTo>
                    <a:pt x="0" y="60"/>
                  </a:lnTo>
                  <a:close/>
                </a:path>
              </a:pathLst>
            </a:custGeom>
            <a:solidFill>
              <a:srgbClr val="8529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8" name="Freeform 30"/>
            <p:cNvSpPr>
              <a:spLocks/>
            </p:cNvSpPr>
            <p:nvPr/>
          </p:nvSpPr>
          <p:spPr bwMode="auto">
            <a:xfrm>
              <a:off x="6438901" y="3160341"/>
              <a:ext cx="290513" cy="85725"/>
            </a:xfrm>
            <a:custGeom>
              <a:avLst/>
              <a:gdLst>
                <a:gd name="T0" fmla="*/ 0 w 732"/>
                <a:gd name="T1" fmla="*/ 214 h 214"/>
                <a:gd name="T2" fmla="*/ 223 w 732"/>
                <a:gd name="T3" fmla="*/ 0 h 214"/>
                <a:gd name="T4" fmla="*/ 732 w 732"/>
                <a:gd name="T5" fmla="*/ 0 h 214"/>
                <a:gd name="T6" fmla="*/ 502 w 732"/>
                <a:gd name="T7" fmla="*/ 214 h 214"/>
                <a:gd name="T8" fmla="*/ 0 w 732"/>
                <a:gd name="T9" fmla="*/ 214 h 214"/>
                <a:gd name="T10" fmla="*/ 0 w 732"/>
                <a:gd name="T11" fmla="*/ 214 h 214"/>
              </a:gdLst>
              <a:ahLst/>
              <a:cxnLst>
                <a:cxn ang="0">
                  <a:pos x="T0" y="T1"/>
                </a:cxn>
                <a:cxn ang="0">
                  <a:pos x="T2" y="T3"/>
                </a:cxn>
                <a:cxn ang="0">
                  <a:pos x="T4" y="T5"/>
                </a:cxn>
                <a:cxn ang="0">
                  <a:pos x="T6" y="T7"/>
                </a:cxn>
                <a:cxn ang="0">
                  <a:pos x="T8" y="T9"/>
                </a:cxn>
                <a:cxn ang="0">
                  <a:pos x="T10" y="T11"/>
                </a:cxn>
              </a:cxnLst>
              <a:rect l="0" t="0" r="r" b="b"/>
              <a:pathLst>
                <a:path w="732" h="214">
                  <a:moveTo>
                    <a:pt x="0" y="214"/>
                  </a:moveTo>
                  <a:lnTo>
                    <a:pt x="223" y="0"/>
                  </a:lnTo>
                  <a:lnTo>
                    <a:pt x="732" y="0"/>
                  </a:lnTo>
                  <a:lnTo>
                    <a:pt x="502" y="214"/>
                  </a:lnTo>
                  <a:lnTo>
                    <a:pt x="0" y="214"/>
                  </a:lnTo>
                  <a:lnTo>
                    <a:pt x="0" y="214"/>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9" name="Freeform 31"/>
            <p:cNvSpPr>
              <a:spLocks/>
            </p:cNvSpPr>
            <p:nvPr/>
          </p:nvSpPr>
          <p:spPr bwMode="auto">
            <a:xfrm>
              <a:off x="6443663" y="3268291"/>
              <a:ext cx="288925" cy="82550"/>
            </a:xfrm>
            <a:custGeom>
              <a:avLst/>
              <a:gdLst>
                <a:gd name="T0" fmla="*/ 0 w 729"/>
                <a:gd name="T1" fmla="*/ 0 h 207"/>
                <a:gd name="T2" fmla="*/ 213 w 729"/>
                <a:gd name="T3" fmla="*/ 207 h 207"/>
                <a:gd name="T4" fmla="*/ 729 w 729"/>
                <a:gd name="T5" fmla="*/ 207 h 207"/>
                <a:gd name="T6" fmla="*/ 492 w 729"/>
                <a:gd name="T7" fmla="*/ 0 h 207"/>
                <a:gd name="T8" fmla="*/ 0 w 729"/>
                <a:gd name="T9" fmla="*/ 0 h 207"/>
                <a:gd name="T10" fmla="*/ 0 w 729"/>
                <a:gd name="T11" fmla="*/ 0 h 207"/>
              </a:gdLst>
              <a:ahLst/>
              <a:cxnLst>
                <a:cxn ang="0">
                  <a:pos x="T0" y="T1"/>
                </a:cxn>
                <a:cxn ang="0">
                  <a:pos x="T2" y="T3"/>
                </a:cxn>
                <a:cxn ang="0">
                  <a:pos x="T4" y="T5"/>
                </a:cxn>
                <a:cxn ang="0">
                  <a:pos x="T6" y="T7"/>
                </a:cxn>
                <a:cxn ang="0">
                  <a:pos x="T8" y="T9"/>
                </a:cxn>
                <a:cxn ang="0">
                  <a:pos x="T10" y="T11"/>
                </a:cxn>
              </a:cxnLst>
              <a:rect l="0" t="0" r="r" b="b"/>
              <a:pathLst>
                <a:path w="729" h="207">
                  <a:moveTo>
                    <a:pt x="0" y="0"/>
                  </a:moveTo>
                  <a:lnTo>
                    <a:pt x="213" y="207"/>
                  </a:lnTo>
                  <a:lnTo>
                    <a:pt x="729" y="207"/>
                  </a:lnTo>
                  <a:lnTo>
                    <a:pt x="492" y="0"/>
                  </a:lnTo>
                  <a:lnTo>
                    <a:pt x="0" y="0"/>
                  </a:lnTo>
                  <a:lnTo>
                    <a:pt x="0" y="0"/>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60" name="Freeform 32"/>
            <p:cNvSpPr>
              <a:spLocks/>
            </p:cNvSpPr>
            <p:nvPr/>
          </p:nvSpPr>
          <p:spPr bwMode="auto">
            <a:xfrm>
              <a:off x="5994401" y="3207966"/>
              <a:ext cx="85725" cy="96838"/>
            </a:xfrm>
            <a:custGeom>
              <a:avLst/>
              <a:gdLst>
                <a:gd name="T0" fmla="*/ 0 w 214"/>
                <a:gd name="T1" fmla="*/ 130 h 246"/>
                <a:gd name="T2" fmla="*/ 0 w 214"/>
                <a:gd name="T3" fmla="*/ 124 h 246"/>
                <a:gd name="T4" fmla="*/ 0 w 214"/>
                <a:gd name="T5" fmla="*/ 120 h 246"/>
                <a:gd name="T6" fmla="*/ 0 w 214"/>
                <a:gd name="T7" fmla="*/ 113 h 246"/>
                <a:gd name="T8" fmla="*/ 0 w 214"/>
                <a:gd name="T9" fmla="*/ 108 h 246"/>
                <a:gd name="T10" fmla="*/ 214 w 214"/>
                <a:gd name="T11" fmla="*/ 0 h 246"/>
                <a:gd name="T12" fmla="*/ 214 w 214"/>
                <a:gd name="T13" fmla="*/ 246 h 246"/>
                <a:gd name="T14" fmla="*/ 0 w 214"/>
                <a:gd name="T15" fmla="*/ 130 h 246"/>
                <a:gd name="T16" fmla="*/ 0 w 214"/>
                <a:gd name="T17" fmla="*/ 13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4" h="246">
                  <a:moveTo>
                    <a:pt x="0" y="130"/>
                  </a:moveTo>
                  <a:lnTo>
                    <a:pt x="0" y="124"/>
                  </a:lnTo>
                  <a:lnTo>
                    <a:pt x="0" y="120"/>
                  </a:lnTo>
                  <a:lnTo>
                    <a:pt x="0" y="113"/>
                  </a:lnTo>
                  <a:lnTo>
                    <a:pt x="0" y="108"/>
                  </a:lnTo>
                  <a:lnTo>
                    <a:pt x="214" y="0"/>
                  </a:lnTo>
                  <a:lnTo>
                    <a:pt x="214" y="246"/>
                  </a:lnTo>
                  <a:lnTo>
                    <a:pt x="0" y="130"/>
                  </a:lnTo>
                  <a:lnTo>
                    <a:pt x="0" y="130"/>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61" name="Freeform 33"/>
            <p:cNvSpPr>
              <a:spLocks/>
            </p:cNvSpPr>
            <p:nvPr/>
          </p:nvSpPr>
          <p:spPr bwMode="auto">
            <a:xfrm>
              <a:off x="6511926" y="3458791"/>
              <a:ext cx="74613" cy="69850"/>
            </a:xfrm>
            <a:custGeom>
              <a:avLst/>
              <a:gdLst>
                <a:gd name="T0" fmla="*/ 104 w 191"/>
                <a:gd name="T1" fmla="*/ 174 h 174"/>
                <a:gd name="T2" fmla="*/ 93 w 191"/>
                <a:gd name="T3" fmla="*/ 172 h 174"/>
                <a:gd name="T4" fmla="*/ 82 w 191"/>
                <a:gd name="T5" fmla="*/ 169 h 174"/>
                <a:gd name="T6" fmla="*/ 71 w 191"/>
                <a:gd name="T7" fmla="*/ 166 h 174"/>
                <a:gd name="T8" fmla="*/ 57 w 191"/>
                <a:gd name="T9" fmla="*/ 159 h 174"/>
                <a:gd name="T10" fmla="*/ 39 w 191"/>
                <a:gd name="T11" fmla="*/ 149 h 174"/>
                <a:gd name="T12" fmla="*/ 24 w 191"/>
                <a:gd name="T13" fmla="*/ 133 h 174"/>
                <a:gd name="T14" fmla="*/ 13 w 191"/>
                <a:gd name="T15" fmla="*/ 116 h 174"/>
                <a:gd name="T16" fmla="*/ 6 w 191"/>
                <a:gd name="T17" fmla="*/ 101 h 174"/>
                <a:gd name="T18" fmla="*/ 2 w 191"/>
                <a:gd name="T19" fmla="*/ 90 h 174"/>
                <a:gd name="T20" fmla="*/ 0 w 191"/>
                <a:gd name="T21" fmla="*/ 81 h 174"/>
                <a:gd name="T22" fmla="*/ 0 w 191"/>
                <a:gd name="T23" fmla="*/ 70 h 174"/>
                <a:gd name="T24" fmla="*/ 0 w 191"/>
                <a:gd name="T25" fmla="*/ 56 h 174"/>
                <a:gd name="T26" fmla="*/ 4 w 191"/>
                <a:gd name="T27" fmla="*/ 39 h 174"/>
                <a:gd name="T28" fmla="*/ 8 w 191"/>
                <a:gd name="T29" fmla="*/ 21 h 174"/>
                <a:gd name="T30" fmla="*/ 17 w 191"/>
                <a:gd name="T31" fmla="*/ 5 h 174"/>
                <a:gd name="T32" fmla="*/ 29 w 191"/>
                <a:gd name="T33" fmla="*/ 4 h 174"/>
                <a:gd name="T34" fmla="*/ 41 w 191"/>
                <a:gd name="T35" fmla="*/ 15 h 174"/>
                <a:gd name="T36" fmla="*/ 54 w 191"/>
                <a:gd name="T37" fmla="*/ 24 h 174"/>
                <a:gd name="T38" fmla="*/ 63 w 191"/>
                <a:gd name="T39" fmla="*/ 32 h 174"/>
                <a:gd name="T40" fmla="*/ 74 w 191"/>
                <a:gd name="T41" fmla="*/ 41 h 174"/>
                <a:gd name="T42" fmla="*/ 87 w 191"/>
                <a:gd name="T43" fmla="*/ 49 h 174"/>
                <a:gd name="T44" fmla="*/ 98 w 191"/>
                <a:gd name="T45" fmla="*/ 59 h 174"/>
                <a:gd name="T46" fmla="*/ 110 w 191"/>
                <a:gd name="T47" fmla="*/ 68 h 174"/>
                <a:gd name="T48" fmla="*/ 123 w 191"/>
                <a:gd name="T49" fmla="*/ 80 h 174"/>
                <a:gd name="T50" fmla="*/ 135 w 191"/>
                <a:gd name="T51" fmla="*/ 90 h 174"/>
                <a:gd name="T52" fmla="*/ 147 w 191"/>
                <a:gd name="T53" fmla="*/ 101 h 174"/>
                <a:gd name="T54" fmla="*/ 159 w 191"/>
                <a:gd name="T55" fmla="*/ 110 h 174"/>
                <a:gd name="T56" fmla="*/ 172 w 191"/>
                <a:gd name="T57" fmla="*/ 123 h 174"/>
                <a:gd name="T58" fmla="*/ 184 w 191"/>
                <a:gd name="T59" fmla="*/ 133 h 174"/>
                <a:gd name="T60" fmla="*/ 181 w 191"/>
                <a:gd name="T61" fmla="*/ 145 h 174"/>
                <a:gd name="T62" fmla="*/ 164 w 191"/>
                <a:gd name="T63" fmla="*/ 158 h 174"/>
                <a:gd name="T64" fmla="*/ 148 w 191"/>
                <a:gd name="T65" fmla="*/ 166 h 174"/>
                <a:gd name="T66" fmla="*/ 136 w 191"/>
                <a:gd name="T67" fmla="*/ 169 h 174"/>
                <a:gd name="T68" fmla="*/ 127 w 191"/>
                <a:gd name="T69" fmla="*/ 172 h 174"/>
                <a:gd name="T70" fmla="*/ 116 w 191"/>
                <a:gd name="T71" fmla="*/ 174 h 174"/>
                <a:gd name="T72" fmla="*/ 110 w 191"/>
                <a:gd name="T73"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91" h="174">
                  <a:moveTo>
                    <a:pt x="110" y="174"/>
                  </a:moveTo>
                  <a:lnTo>
                    <a:pt x="104" y="174"/>
                  </a:lnTo>
                  <a:lnTo>
                    <a:pt x="99" y="174"/>
                  </a:lnTo>
                  <a:lnTo>
                    <a:pt x="93" y="172"/>
                  </a:lnTo>
                  <a:lnTo>
                    <a:pt x="88" y="170"/>
                  </a:lnTo>
                  <a:lnTo>
                    <a:pt x="82" y="169"/>
                  </a:lnTo>
                  <a:lnTo>
                    <a:pt x="78" y="167"/>
                  </a:lnTo>
                  <a:lnTo>
                    <a:pt x="71" y="166"/>
                  </a:lnTo>
                  <a:lnTo>
                    <a:pt x="67" y="164"/>
                  </a:lnTo>
                  <a:lnTo>
                    <a:pt x="57" y="159"/>
                  </a:lnTo>
                  <a:lnTo>
                    <a:pt x="47" y="155"/>
                  </a:lnTo>
                  <a:lnTo>
                    <a:pt x="39" y="149"/>
                  </a:lnTo>
                  <a:lnTo>
                    <a:pt x="32" y="142"/>
                  </a:lnTo>
                  <a:lnTo>
                    <a:pt x="24" y="133"/>
                  </a:lnTo>
                  <a:lnTo>
                    <a:pt x="19" y="125"/>
                  </a:lnTo>
                  <a:lnTo>
                    <a:pt x="13" y="116"/>
                  </a:lnTo>
                  <a:lnTo>
                    <a:pt x="8" y="108"/>
                  </a:lnTo>
                  <a:lnTo>
                    <a:pt x="6" y="101"/>
                  </a:lnTo>
                  <a:lnTo>
                    <a:pt x="4" y="97"/>
                  </a:lnTo>
                  <a:lnTo>
                    <a:pt x="2" y="90"/>
                  </a:lnTo>
                  <a:lnTo>
                    <a:pt x="2" y="85"/>
                  </a:lnTo>
                  <a:lnTo>
                    <a:pt x="0" y="81"/>
                  </a:lnTo>
                  <a:lnTo>
                    <a:pt x="0" y="74"/>
                  </a:lnTo>
                  <a:lnTo>
                    <a:pt x="0" y="70"/>
                  </a:lnTo>
                  <a:lnTo>
                    <a:pt x="0" y="65"/>
                  </a:lnTo>
                  <a:lnTo>
                    <a:pt x="0" y="56"/>
                  </a:lnTo>
                  <a:lnTo>
                    <a:pt x="2" y="47"/>
                  </a:lnTo>
                  <a:lnTo>
                    <a:pt x="4" y="39"/>
                  </a:lnTo>
                  <a:lnTo>
                    <a:pt x="6" y="31"/>
                  </a:lnTo>
                  <a:lnTo>
                    <a:pt x="8" y="21"/>
                  </a:lnTo>
                  <a:lnTo>
                    <a:pt x="13" y="13"/>
                  </a:lnTo>
                  <a:lnTo>
                    <a:pt x="17" y="5"/>
                  </a:lnTo>
                  <a:lnTo>
                    <a:pt x="24" y="0"/>
                  </a:lnTo>
                  <a:lnTo>
                    <a:pt x="29" y="4"/>
                  </a:lnTo>
                  <a:lnTo>
                    <a:pt x="33" y="8"/>
                  </a:lnTo>
                  <a:lnTo>
                    <a:pt x="41" y="15"/>
                  </a:lnTo>
                  <a:lnTo>
                    <a:pt x="49" y="21"/>
                  </a:lnTo>
                  <a:lnTo>
                    <a:pt x="54" y="24"/>
                  </a:lnTo>
                  <a:lnTo>
                    <a:pt x="58" y="28"/>
                  </a:lnTo>
                  <a:lnTo>
                    <a:pt x="63" y="32"/>
                  </a:lnTo>
                  <a:lnTo>
                    <a:pt x="70" y="37"/>
                  </a:lnTo>
                  <a:lnTo>
                    <a:pt x="74" y="41"/>
                  </a:lnTo>
                  <a:lnTo>
                    <a:pt x="81" y="47"/>
                  </a:lnTo>
                  <a:lnTo>
                    <a:pt x="87" y="49"/>
                  </a:lnTo>
                  <a:lnTo>
                    <a:pt x="93" y="56"/>
                  </a:lnTo>
                  <a:lnTo>
                    <a:pt x="98" y="59"/>
                  </a:lnTo>
                  <a:lnTo>
                    <a:pt x="104" y="64"/>
                  </a:lnTo>
                  <a:lnTo>
                    <a:pt x="110" y="68"/>
                  </a:lnTo>
                  <a:lnTo>
                    <a:pt x="116" y="74"/>
                  </a:lnTo>
                  <a:lnTo>
                    <a:pt x="123" y="80"/>
                  </a:lnTo>
                  <a:lnTo>
                    <a:pt x="130" y="85"/>
                  </a:lnTo>
                  <a:lnTo>
                    <a:pt x="135" y="90"/>
                  </a:lnTo>
                  <a:lnTo>
                    <a:pt x="142" y="97"/>
                  </a:lnTo>
                  <a:lnTo>
                    <a:pt x="147" y="101"/>
                  </a:lnTo>
                  <a:lnTo>
                    <a:pt x="152" y="106"/>
                  </a:lnTo>
                  <a:lnTo>
                    <a:pt x="159" y="110"/>
                  </a:lnTo>
                  <a:lnTo>
                    <a:pt x="165" y="117"/>
                  </a:lnTo>
                  <a:lnTo>
                    <a:pt x="172" y="123"/>
                  </a:lnTo>
                  <a:lnTo>
                    <a:pt x="177" y="128"/>
                  </a:lnTo>
                  <a:lnTo>
                    <a:pt x="184" y="133"/>
                  </a:lnTo>
                  <a:lnTo>
                    <a:pt x="191" y="139"/>
                  </a:lnTo>
                  <a:lnTo>
                    <a:pt x="181" y="145"/>
                  </a:lnTo>
                  <a:lnTo>
                    <a:pt x="173" y="153"/>
                  </a:lnTo>
                  <a:lnTo>
                    <a:pt x="164" y="158"/>
                  </a:lnTo>
                  <a:lnTo>
                    <a:pt x="155" y="164"/>
                  </a:lnTo>
                  <a:lnTo>
                    <a:pt x="148" y="166"/>
                  </a:lnTo>
                  <a:lnTo>
                    <a:pt x="143" y="167"/>
                  </a:lnTo>
                  <a:lnTo>
                    <a:pt x="136" y="169"/>
                  </a:lnTo>
                  <a:lnTo>
                    <a:pt x="132" y="170"/>
                  </a:lnTo>
                  <a:lnTo>
                    <a:pt x="127" y="172"/>
                  </a:lnTo>
                  <a:lnTo>
                    <a:pt x="123" y="174"/>
                  </a:lnTo>
                  <a:lnTo>
                    <a:pt x="116" y="174"/>
                  </a:lnTo>
                  <a:lnTo>
                    <a:pt x="110" y="174"/>
                  </a:lnTo>
                  <a:lnTo>
                    <a:pt x="110" y="174"/>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grpSp>
      <p:grpSp>
        <p:nvGrpSpPr>
          <p:cNvPr id="65" name="Group 64"/>
          <p:cNvGrpSpPr/>
          <p:nvPr/>
        </p:nvGrpSpPr>
        <p:grpSpPr>
          <a:xfrm>
            <a:off x="7376481" y="4826234"/>
            <a:ext cx="1260918" cy="1328175"/>
            <a:chOff x="5326371" y="1007017"/>
            <a:chExt cx="1630908" cy="1562669"/>
          </a:xfrm>
        </p:grpSpPr>
        <p:sp>
          <p:nvSpPr>
            <p:cNvPr id="66" name="Rounded Rectangle 65"/>
            <p:cNvSpPr/>
            <p:nvPr/>
          </p:nvSpPr>
          <p:spPr bwMode="auto">
            <a:xfrm>
              <a:off x="5326371" y="1007017"/>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67" name="Rectangle 66"/>
            <p:cNvSpPr/>
            <p:nvPr/>
          </p:nvSpPr>
          <p:spPr bwMode="auto">
            <a:xfrm>
              <a:off x="5504061" y="1178758"/>
              <a:ext cx="45719" cy="1008112"/>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8" name="Rectangle 67"/>
            <p:cNvSpPr/>
            <p:nvPr/>
          </p:nvSpPr>
          <p:spPr bwMode="auto">
            <a:xfrm rot="5400000">
              <a:off x="5641024" y="1308408"/>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9" name="Rectangle 68"/>
            <p:cNvSpPr/>
            <p:nvPr/>
          </p:nvSpPr>
          <p:spPr bwMode="auto">
            <a:xfrm rot="5400000">
              <a:off x="5643296" y="1808832"/>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0" name="Rectangle 69"/>
            <p:cNvSpPr/>
            <p:nvPr/>
          </p:nvSpPr>
          <p:spPr bwMode="auto">
            <a:xfrm rot="5400000">
              <a:off x="5645568" y="201582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1" name="Rectangle 70"/>
            <p:cNvSpPr/>
            <p:nvPr/>
          </p:nvSpPr>
          <p:spPr bwMode="auto">
            <a:xfrm>
              <a:off x="5663285" y="1433186"/>
              <a:ext cx="45719" cy="360164"/>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2" name="Rectangle 71"/>
            <p:cNvSpPr/>
            <p:nvPr/>
          </p:nvSpPr>
          <p:spPr bwMode="auto">
            <a:xfrm rot="5400000">
              <a:off x="5795696" y="1463080"/>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3" name="Rectangle 72"/>
            <p:cNvSpPr/>
            <p:nvPr/>
          </p:nvSpPr>
          <p:spPr bwMode="auto">
            <a:xfrm rot="5400000">
              <a:off x="5804792" y="162230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4" name="Rectangle 73"/>
            <p:cNvSpPr/>
            <p:nvPr/>
          </p:nvSpPr>
          <p:spPr bwMode="auto">
            <a:xfrm>
              <a:off x="5665557" y="2161484"/>
              <a:ext cx="45719" cy="18688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5" name="Rectangle 74"/>
            <p:cNvSpPr/>
            <p:nvPr/>
          </p:nvSpPr>
          <p:spPr bwMode="auto">
            <a:xfrm rot="5400000">
              <a:off x="5807064" y="218414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6" name="Rectangle 75"/>
            <p:cNvSpPr/>
            <p:nvPr/>
          </p:nvSpPr>
          <p:spPr bwMode="auto">
            <a:xfrm>
              <a:off x="5840434" y="1378927"/>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7" name="Rectangle 76"/>
            <p:cNvSpPr/>
            <p:nvPr/>
          </p:nvSpPr>
          <p:spPr bwMode="auto">
            <a:xfrm>
              <a:off x="5965538" y="1538151"/>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8" name="Rectangle 77"/>
            <p:cNvSpPr/>
            <p:nvPr/>
          </p:nvSpPr>
          <p:spPr bwMode="auto">
            <a:xfrm>
              <a:off x="5974634" y="1697375"/>
              <a:ext cx="777928"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9" name="Rectangle 78"/>
            <p:cNvSpPr/>
            <p:nvPr/>
          </p:nvSpPr>
          <p:spPr bwMode="auto">
            <a:xfrm>
              <a:off x="5840426" y="1877071"/>
              <a:ext cx="591414"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80" name="Rectangle 79"/>
            <p:cNvSpPr/>
            <p:nvPr/>
          </p:nvSpPr>
          <p:spPr bwMode="auto">
            <a:xfrm>
              <a:off x="5829050" y="2090887"/>
              <a:ext cx="707420"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a:solidFill>
                  <a:srgbClr val="172982"/>
                </a:solidFill>
                <a:latin typeface="Arial" pitchFamily="-60" charset="0"/>
              </a:endParaRPr>
            </a:p>
          </p:txBody>
        </p:sp>
        <p:sp>
          <p:nvSpPr>
            <p:cNvPr id="81" name="Rectangle 80"/>
            <p:cNvSpPr/>
            <p:nvPr/>
          </p:nvSpPr>
          <p:spPr bwMode="auto">
            <a:xfrm>
              <a:off x="5988274" y="2256935"/>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a:solidFill>
                  <a:srgbClr val="172982"/>
                </a:solidFill>
                <a:latin typeface="Arial" pitchFamily="-60" charset="0"/>
              </a:endParaRPr>
            </a:p>
          </p:txBody>
        </p:sp>
      </p:grpSp>
      <p:grpSp>
        <p:nvGrpSpPr>
          <p:cNvPr id="82" name="Group 81"/>
          <p:cNvGrpSpPr/>
          <p:nvPr/>
        </p:nvGrpSpPr>
        <p:grpSpPr>
          <a:xfrm rot="21360417" flipV="1">
            <a:off x="7369609" y="1899727"/>
            <a:ext cx="1382848" cy="3805021"/>
            <a:chOff x="6729414" y="1169740"/>
            <a:chExt cx="1960386" cy="4670489"/>
          </a:xfrm>
        </p:grpSpPr>
        <p:pic>
          <p:nvPicPr>
            <p:cNvPr id="83" name="Picture 8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729414" y="1169740"/>
              <a:ext cx="1513673" cy="1622500"/>
            </a:xfrm>
            <a:prstGeom prst="rect">
              <a:avLst/>
            </a:prstGeom>
          </p:spPr>
        </p:pic>
        <p:pic>
          <p:nvPicPr>
            <p:cNvPr id="84" name="Picture 8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987561" y="2126443"/>
              <a:ext cx="1513673" cy="1622500"/>
            </a:xfrm>
            <a:prstGeom prst="rect">
              <a:avLst/>
            </a:prstGeom>
          </p:spPr>
        </p:pic>
        <p:pic>
          <p:nvPicPr>
            <p:cNvPr id="85" name="Picture 8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934130" y="3249460"/>
              <a:ext cx="1513673" cy="1622500"/>
            </a:xfrm>
            <a:prstGeom prst="rect">
              <a:avLst/>
            </a:prstGeom>
          </p:spPr>
        </p:pic>
        <p:pic>
          <p:nvPicPr>
            <p:cNvPr id="86" name="Picture 8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176127" y="4217729"/>
              <a:ext cx="1513673" cy="1622500"/>
            </a:xfrm>
            <a:prstGeom prst="rect">
              <a:avLst/>
            </a:prstGeom>
          </p:spPr>
        </p:pic>
      </p:grpSp>
      <p:sp>
        <p:nvSpPr>
          <p:cNvPr id="91" name="Rounded Rectangle 90"/>
          <p:cNvSpPr/>
          <p:nvPr/>
        </p:nvSpPr>
        <p:spPr bwMode="auto">
          <a:xfrm>
            <a:off x="2766954" y="2424905"/>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Their own processes</a:t>
            </a:r>
          </a:p>
        </p:txBody>
      </p:sp>
      <p:pic>
        <p:nvPicPr>
          <p:cNvPr id="63" name="Picture 6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flipH="1">
            <a:off x="7555709" y="3351831"/>
            <a:ext cx="1303675" cy="1303675"/>
          </a:xfrm>
          <a:prstGeom prst="rect">
            <a:avLst/>
          </a:prstGeom>
        </p:spPr>
      </p:pic>
      <p:sp>
        <p:nvSpPr>
          <p:cNvPr id="87" name="Rounded Rectangle 86"/>
          <p:cNvSpPr/>
          <p:nvPr/>
        </p:nvSpPr>
        <p:spPr bwMode="auto">
          <a:xfrm>
            <a:off x="2743202" y="1189269"/>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Aligned Objectives</a:t>
            </a:r>
          </a:p>
        </p:txBody>
      </p:sp>
      <p:pic>
        <p:nvPicPr>
          <p:cNvPr id="3074" name="Picture 2" descr="C:\Users\nsw\Pictures\All icons\users1.pn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912215" y="3360052"/>
            <a:ext cx="1095151" cy="1095151"/>
          </a:xfrm>
          <a:prstGeom prst="rect">
            <a:avLst/>
          </a:prstGeom>
          <a:noFill/>
          <a:extLst>
            <a:ext uri="{909E8E84-426E-40DD-AFC4-6F175D3DCCD1}">
              <a14:hiddenFill xmlns:a14="http://schemas.microsoft.com/office/drawing/2010/main">
                <a:solidFill>
                  <a:srgbClr val="FFFFFF"/>
                </a:solidFill>
              </a14:hiddenFill>
            </a:ext>
          </a:extLst>
        </p:spPr>
      </p:pic>
      <p:sp>
        <p:nvSpPr>
          <p:cNvPr id="93" name="Rounded Rectangle 92"/>
          <p:cNvSpPr/>
          <p:nvPr/>
        </p:nvSpPr>
        <p:spPr bwMode="auto">
          <a:xfrm>
            <a:off x="2778362" y="5093129"/>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Overlapping content</a:t>
            </a:r>
          </a:p>
        </p:txBody>
      </p:sp>
      <p:pic>
        <p:nvPicPr>
          <p:cNvPr id="95" name="Picture 5" descr="C:\Users\nsw\Pictures\All icons\clients.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9180" y="3459254"/>
            <a:ext cx="1277936" cy="1277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 name="Rounded Rectangle 91"/>
          <p:cNvSpPr/>
          <p:nvPr/>
        </p:nvSpPr>
        <p:spPr bwMode="auto">
          <a:xfrm>
            <a:off x="2766642" y="3843425"/>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Different IT systems</a:t>
            </a:r>
          </a:p>
        </p:txBody>
      </p:sp>
    </p:spTree>
    <p:extLst>
      <p:ext uri="{BB962C8B-B14F-4D97-AF65-F5344CB8AC3E}">
        <p14:creationId xmlns:p14="http://schemas.microsoft.com/office/powerpoint/2010/main" val="31027523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2.77778E-7 -3.7037E-6 L 0.38542 -0.09745 " pathEditMode="relative" rAng="0" ptsTypes="AA">
                                      <p:cBhvr>
                                        <p:cTn id="6" dur="2000" fill="hold"/>
                                        <p:tgtEl>
                                          <p:spTgt spid="95"/>
                                        </p:tgtEl>
                                        <p:attrNameLst>
                                          <p:attrName>ppt_x</p:attrName>
                                          <p:attrName>ppt_y</p:attrName>
                                        </p:attrNameLst>
                                      </p:cBhvr>
                                      <p:rCtr x="19271" y="-4884"/>
                                    </p:animMotion>
                                  </p:childTnLst>
                                </p:cTn>
                              </p:par>
                              <p:par>
                                <p:cTn id="7" presetID="63" presetClass="path" presetSubtype="0" accel="50000" decel="50000" fill="hold" grpId="0" nodeType="withEffect">
                                  <p:stCondLst>
                                    <p:cond delay="500"/>
                                  </p:stCondLst>
                                  <p:childTnLst>
                                    <p:animMotion origin="layout" path="M -1.11111E-6 4.81481E-6 L 0.25261 -0.00163 " pathEditMode="relative" rAng="0" ptsTypes="AA">
                                      <p:cBhvr>
                                        <p:cTn id="8" dur="2000" fill="hold"/>
                                        <p:tgtEl>
                                          <p:spTgt spid="92"/>
                                        </p:tgtEl>
                                        <p:attrNameLst>
                                          <p:attrName>ppt_x</p:attrName>
                                          <p:attrName>ppt_y</p:attrName>
                                        </p:attrNameLst>
                                      </p:cBhvr>
                                      <p:rCtr x="12622" y="-93"/>
                                    </p:animMotion>
                                  </p:childTnLst>
                                </p:cTn>
                              </p:par>
                              <p:par>
                                <p:cTn id="9" presetID="63" presetClass="path" presetSubtype="0" accel="50000" decel="50000" fill="hold" grpId="0" nodeType="withEffect">
                                  <p:stCondLst>
                                    <p:cond delay="500"/>
                                  </p:stCondLst>
                                  <p:childTnLst>
                                    <p:animMotion origin="layout" path="M 0 0 L 0.25 0 E" pathEditMode="relative" ptsTypes="">
                                      <p:cBhvr>
                                        <p:cTn id="10" dur="2000" fill="hold"/>
                                        <p:tgtEl>
                                          <p:spTgt spid="91"/>
                                        </p:tgtEl>
                                        <p:attrNameLst>
                                          <p:attrName>ppt_x</p:attrName>
                                          <p:attrName>ppt_y</p:attrName>
                                        </p:attrNameLst>
                                      </p:cBhvr>
                                    </p:animMotion>
                                  </p:childTnLst>
                                </p:cTn>
                              </p:par>
                            </p:childTnLst>
                          </p:cTn>
                        </p:par>
                      </p:childTnLst>
                    </p:cTn>
                  </p:par>
                  <p:par>
                    <p:cTn id="11" fill="hold">
                      <p:stCondLst>
                        <p:cond delay="indefinite"/>
                      </p:stCondLst>
                      <p:childTnLst>
                        <p:par>
                          <p:cTn id="12" fill="hold">
                            <p:stCondLst>
                              <p:cond delay="0"/>
                            </p:stCondLst>
                            <p:childTnLst>
                              <p:par>
                                <p:cTn id="13" presetID="35" presetClass="path" presetSubtype="0" accel="50000" decel="50000" fill="hold" grpId="1" nodeType="clickEffect">
                                  <p:stCondLst>
                                    <p:cond delay="0"/>
                                  </p:stCondLst>
                                  <p:childTnLst>
                                    <p:animMotion origin="layout" path="M 0.25 7.21554E-7 L -4.72222E-6 7.21554E-7 " pathEditMode="relative" rAng="0" ptsTypes="AA">
                                      <p:cBhvr>
                                        <p:cTn id="14" dur="2000" fill="hold"/>
                                        <p:tgtEl>
                                          <p:spTgt spid="91"/>
                                        </p:tgtEl>
                                        <p:attrNameLst>
                                          <p:attrName>ppt_x</p:attrName>
                                          <p:attrName>ppt_y</p:attrName>
                                        </p:attrNameLst>
                                      </p:cBhvr>
                                      <p:rCtr x="-125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animBg="1"/>
      <p:bldP spid="91" grpId="1" animBg="1"/>
      <p:bldP spid="9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Working together </a:t>
            </a:r>
            <a:endParaRPr lang="en-GB" dirty="0"/>
          </a:p>
        </p:txBody>
      </p:sp>
      <p:pic>
        <p:nvPicPr>
          <p:cNvPr id="1027" name="Picture 3" descr="C:\Users\nsw\AppData\Local\Microsoft\Windows\Temporary Internet Files\Content.IE5\41ZRXAEW\MP900443955[1].jpg"/>
          <p:cNvPicPr>
            <a:picLocks noChangeAspect="1" noChangeArrowheads="1"/>
          </p:cNvPicPr>
          <p:nvPr/>
        </p:nvPicPr>
        <p:blipFill rotWithShape="1">
          <a:blip r:embed="rId3">
            <a:extLst>
              <a:ext uri="{28A0092B-C50C-407E-A947-70E740481C1C}">
                <a14:useLocalDpi xmlns:a14="http://schemas.microsoft.com/office/drawing/2010/main" val="0"/>
              </a:ext>
            </a:extLst>
          </a:blip>
          <a:srcRect r="15760"/>
          <a:stretch/>
        </p:blipFill>
        <p:spPr bwMode="auto">
          <a:xfrm>
            <a:off x="4572000" y="908720"/>
            <a:ext cx="4030579" cy="3180357"/>
          </a:xfrm>
          <a:prstGeom prst="rect">
            <a:avLst/>
          </a:prstGeom>
          <a:noFill/>
          <a:effectLst>
            <a:reflection blurRad="6350" stA="50000" endA="300" endPos="55500" dist="50800" dir="5400000" sy="-100000" algn="bl" rotWithShape="0"/>
            <a:softEdge rad="63500"/>
          </a:effectLst>
          <a:extLst>
            <a:ext uri="{909E8E84-426E-40DD-AFC4-6F175D3DCCD1}">
              <a14:hiddenFill xmlns:a14="http://schemas.microsoft.com/office/drawing/2010/main">
                <a:solidFill>
                  <a:srgbClr val="FFFFFF"/>
                </a:solidFill>
              </a14:hiddenFill>
            </a:ext>
          </a:extLst>
        </p:spPr>
      </p:pic>
      <p:pic>
        <p:nvPicPr>
          <p:cNvPr id="1029" name="Picture 5" descr="C:\Users\nsw\AppData\Local\Microsoft\Windows\Temporary Internet Files\Content.IE5\N62NKWIZ\MP900444110[1].jpg"/>
          <p:cNvPicPr>
            <a:picLocks noChangeAspect="1" noChangeArrowheads="1"/>
          </p:cNvPicPr>
          <p:nvPr/>
        </p:nvPicPr>
        <p:blipFill rotWithShape="1">
          <a:blip r:embed="rId4">
            <a:extLst>
              <a:ext uri="{28A0092B-C50C-407E-A947-70E740481C1C}">
                <a14:useLocalDpi xmlns:a14="http://schemas.microsoft.com/office/drawing/2010/main" val="0"/>
              </a:ext>
            </a:extLst>
          </a:blip>
          <a:srcRect l="13754"/>
          <a:stretch/>
        </p:blipFill>
        <p:spPr bwMode="auto">
          <a:xfrm>
            <a:off x="433314" y="908720"/>
            <a:ext cx="4138686" cy="3180357"/>
          </a:xfrm>
          <a:prstGeom prst="rect">
            <a:avLst/>
          </a:prstGeom>
          <a:noFill/>
          <a:effectLst>
            <a:reflection blurRad="6350" stA="50000" endA="300" endPos="55500" dist="50800" dir="5400000" sy="-100000" algn="bl" rotWithShape="0"/>
            <a:softEdge rad="63500"/>
          </a:effectLst>
          <a:extLst>
            <a:ext uri="{909E8E84-426E-40DD-AFC4-6F175D3DCCD1}">
              <a14:hiddenFill xmlns:a14="http://schemas.microsoft.com/office/drawing/2010/main">
                <a:solidFill>
                  <a:srgbClr val="FFFFFF"/>
                </a:solidFill>
              </a14:hiddenFill>
            </a:ext>
          </a:extLst>
        </p:spPr>
      </p:pic>
      <p:grpSp>
        <p:nvGrpSpPr>
          <p:cNvPr id="6" name="Group 5"/>
          <p:cNvGrpSpPr/>
          <p:nvPr/>
        </p:nvGrpSpPr>
        <p:grpSpPr>
          <a:xfrm>
            <a:off x="263196" y="1006884"/>
            <a:ext cx="1692741" cy="5147526"/>
            <a:chOff x="4571708" y="1133128"/>
            <a:chExt cx="1692741" cy="5147526"/>
          </a:xfrm>
        </p:grpSpPr>
        <p:grpSp>
          <p:nvGrpSpPr>
            <p:cNvPr id="7" name="Group 6"/>
            <p:cNvGrpSpPr/>
            <p:nvPr/>
          </p:nvGrpSpPr>
          <p:grpSpPr>
            <a:xfrm>
              <a:off x="4712369" y="4976100"/>
              <a:ext cx="1269628" cy="1304554"/>
              <a:chOff x="1009934" y="736979"/>
              <a:chExt cx="1630908" cy="1562669"/>
            </a:xfrm>
          </p:grpSpPr>
          <p:sp>
            <p:nvSpPr>
              <p:cNvPr id="16" name="Rounded Rectangle 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7" name="Group 16"/>
              <p:cNvGrpSpPr/>
              <p:nvPr/>
            </p:nvGrpSpPr>
            <p:grpSpPr>
              <a:xfrm>
                <a:off x="1187624" y="908720"/>
                <a:ext cx="473277" cy="1175660"/>
                <a:chOff x="1187624" y="908720"/>
                <a:chExt cx="473277" cy="1175660"/>
              </a:xfrm>
            </p:grpSpPr>
            <p:sp>
              <p:nvSpPr>
                <p:cNvPr id="26" name="Rectangle 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7" name="Rectangle 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8" name="Rectangle 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9" name="Rectangle 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0" name="Rectangle 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1" name="Rectangle 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2" name="Rectangle 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3" name="Rectangle 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4" name="Rectangle 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5" name="Rectangle 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8" name="Group 17"/>
              <p:cNvGrpSpPr/>
              <p:nvPr/>
            </p:nvGrpSpPr>
            <p:grpSpPr>
              <a:xfrm>
                <a:off x="1512613" y="970169"/>
                <a:ext cx="923512" cy="1164252"/>
                <a:chOff x="1512613" y="970169"/>
                <a:chExt cx="923512" cy="1164252"/>
              </a:xfrm>
            </p:grpSpPr>
            <p:sp>
              <p:nvSpPr>
                <p:cNvPr id="19" name="Rectangle 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0" name="Rectangle 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1" name="Rectangle 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2" name="Rectangle 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3" name="Rectangle 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4" name="Rectangle 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5" name="Rectangle 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grpSp>
          <p:nvGrpSpPr>
            <p:cNvPr id="8" name="Group 7"/>
            <p:cNvGrpSpPr/>
            <p:nvPr/>
          </p:nvGrpSpPr>
          <p:grpSpPr>
            <a:xfrm>
              <a:off x="4886288" y="2239738"/>
              <a:ext cx="1220266" cy="3351071"/>
              <a:chOff x="6131814" y="-371597"/>
              <a:chExt cx="1886083" cy="4339731"/>
            </a:xfrm>
          </p:grpSpPr>
          <p:pic>
            <p:nvPicPr>
              <p:cNvPr id="13"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283292">
                <a:off x="6390711" y="2340947"/>
                <a:ext cx="1627186" cy="1627187"/>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Group 11"/>
              <p:cNvGrpSpPr/>
              <p:nvPr/>
            </p:nvGrpSpPr>
            <p:grpSpPr>
              <a:xfrm rot="20283292">
                <a:off x="6131814" y="-371597"/>
                <a:ext cx="1815250" cy="2919083"/>
                <a:chOff x="6450863" y="2329284"/>
                <a:chExt cx="1815250" cy="2919083"/>
              </a:xfrm>
            </p:grpSpPr>
            <p:pic>
              <p:nvPicPr>
                <p:cNvPr id="14"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50863" y="3621180"/>
                  <a:ext cx="1627187" cy="162718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8926" y="2329284"/>
                  <a:ext cx="1627187" cy="1627187"/>
                </a:xfrm>
                <a:prstGeom prst="rect">
                  <a:avLst/>
                </a:prstGeom>
                <a:noFill/>
                <a:extLst>
                  <a:ext uri="{909E8E84-426E-40DD-AFC4-6F175D3DCCD1}">
                    <a14:hiddenFill xmlns:a14="http://schemas.microsoft.com/office/drawing/2010/main">
                      <a:solidFill>
                        <a:srgbClr val="FFFFFF"/>
                      </a:solidFill>
                    </a14:hiddenFill>
                  </a:ext>
                </a:extLst>
              </p:spPr>
            </p:pic>
          </p:grpSp>
        </p:grpSp>
        <p:pic>
          <p:nvPicPr>
            <p:cNvPr id="9" name="Picture 35" descr="C:\Users\nsw\Pictures\All icons\businessmen.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17855" y="3606616"/>
              <a:ext cx="1046594" cy="104659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C:\Users\nsw\AppData\Local\Microsoft\Windows\Temporary Internet Files\Content.IE5\HO1UL1D0\MC900336175[1].wm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68416" y="1133128"/>
              <a:ext cx="1064207" cy="96701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C:\Users\nsw\Pictures\All icons\clients.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71708" y="3589514"/>
              <a:ext cx="1277936" cy="1277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6" name="Group 35"/>
          <p:cNvGrpSpPr/>
          <p:nvPr/>
        </p:nvGrpSpPr>
        <p:grpSpPr>
          <a:xfrm>
            <a:off x="7385221" y="1006884"/>
            <a:ext cx="1063625" cy="966788"/>
            <a:chOff x="5668963" y="2780928"/>
            <a:chExt cx="1063625" cy="966788"/>
          </a:xfrm>
        </p:grpSpPr>
        <p:sp>
          <p:nvSpPr>
            <p:cNvPr id="37" name="AutoShape 8"/>
            <p:cNvSpPr>
              <a:spLocks noChangeAspect="1" noChangeArrowheads="1" noTextEdit="1"/>
            </p:cNvSpPr>
            <p:nvPr/>
          </p:nvSpPr>
          <p:spPr bwMode="auto">
            <a:xfrm>
              <a:off x="5668963" y="2780928"/>
              <a:ext cx="1063625" cy="96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38" name="Freeform 10"/>
            <p:cNvSpPr>
              <a:spLocks/>
            </p:cNvSpPr>
            <p:nvPr/>
          </p:nvSpPr>
          <p:spPr bwMode="auto">
            <a:xfrm>
              <a:off x="5670551" y="2780928"/>
              <a:ext cx="968375" cy="965200"/>
            </a:xfrm>
            <a:custGeom>
              <a:avLst/>
              <a:gdLst>
                <a:gd name="T0" fmla="*/ 2441 w 2442"/>
                <a:gd name="T1" fmla="*/ 967 h 2434"/>
                <a:gd name="T2" fmla="*/ 2421 w 2442"/>
                <a:gd name="T3" fmla="*/ 888 h 2434"/>
                <a:gd name="T4" fmla="*/ 2396 w 2442"/>
                <a:gd name="T5" fmla="*/ 814 h 2434"/>
                <a:gd name="T6" fmla="*/ 2365 w 2442"/>
                <a:gd name="T7" fmla="*/ 740 h 2434"/>
                <a:gd name="T8" fmla="*/ 2331 w 2442"/>
                <a:gd name="T9" fmla="*/ 670 h 2434"/>
                <a:gd name="T10" fmla="*/ 2292 w 2442"/>
                <a:gd name="T11" fmla="*/ 602 h 2434"/>
                <a:gd name="T12" fmla="*/ 2250 w 2442"/>
                <a:gd name="T13" fmla="*/ 537 h 2434"/>
                <a:gd name="T14" fmla="*/ 2201 w 2442"/>
                <a:gd name="T15" fmla="*/ 475 h 2434"/>
                <a:gd name="T16" fmla="*/ 2151 w 2442"/>
                <a:gd name="T17" fmla="*/ 416 h 2434"/>
                <a:gd name="T18" fmla="*/ 2096 w 2442"/>
                <a:gd name="T19" fmla="*/ 360 h 2434"/>
                <a:gd name="T20" fmla="*/ 2038 w 2442"/>
                <a:gd name="T21" fmla="*/ 308 h 2434"/>
                <a:gd name="T22" fmla="*/ 1977 w 2442"/>
                <a:gd name="T23" fmla="*/ 260 h 2434"/>
                <a:gd name="T24" fmla="*/ 1910 w 2442"/>
                <a:gd name="T25" fmla="*/ 214 h 2434"/>
                <a:gd name="T26" fmla="*/ 1843 w 2442"/>
                <a:gd name="T27" fmla="*/ 171 h 2434"/>
                <a:gd name="T28" fmla="*/ 1772 w 2442"/>
                <a:gd name="T29" fmla="*/ 131 h 2434"/>
                <a:gd name="T30" fmla="*/ 1698 w 2442"/>
                <a:gd name="T31" fmla="*/ 99 h 2434"/>
                <a:gd name="T32" fmla="*/ 1624 w 2442"/>
                <a:gd name="T33" fmla="*/ 73 h 2434"/>
                <a:gd name="T34" fmla="*/ 1546 w 2442"/>
                <a:gd name="T35" fmla="*/ 48 h 2434"/>
                <a:gd name="T36" fmla="*/ 1468 w 2442"/>
                <a:gd name="T37" fmla="*/ 27 h 2434"/>
                <a:gd name="T38" fmla="*/ 1387 w 2442"/>
                <a:gd name="T39" fmla="*/ 12 h 2434"/>
                <a:gd name="T40" fmla="*/ 1306 w 2442"/>
                <a:gd name="T41" fmla="*/ 5 h 2434"/>
                <a:gd name="T42" fmla="*/ 1222 w 2442"/>
                <a:gd name="T43" fmla="*/ 0 h 2434"/>
                <a:gd name="T44" fmla="*/ 1129 w 2442"/>
                <a:gd name="T45" fmla="*/ 0 h 2434"/>
                <a:gd name="T46" fmla="*/ 1035 w 2442"/>
                <a:gd name="T47" fmla="*/ 7 h 2434"/>
                <a:gd name="T48" fmla="*/ 945 w 2442"/>
                <a:gd name="T49" fmla="*/ 20 h 2434"/>
                <a:gd name="T50" fmla="*/ 856 w 2442"/>
                <a:gd name="T51" fmla="*/ 36 h 2434"/>
                <a:gd name="T52" fmla="*/ 770 w 2442"/>
                <a:gd name="T53" fmla="*/ 61 h 2434"/>
                <a:gd name="T54" fmla="*/ 688 w 2442"/>
                <a:gd name="T55" fmla="*/ 91 h 2434"/>
                <a:gd name="T56" fmla="*/ 608 w 2442"/>
                <a:gd name="T57" fmla="*/ 126 h 2434"/>
                <a:gd name="T58" fmla="*/ 534 w 2442"/>
                <a:gd name="T59" fmla="*/ 165 h 2434"/>
                <a:gd name="T60" fmla="*/ 462 w 2442"/>
                <a:gd name="T61" fmla="*/ 211 h 2434"/>
                <a:gd name="T62" fmla="*/ 395 w 2442"/>
                <a:gd name="T63" fmla="*/ 261 h 2434"/>
                <a:gd name="T64" fmla="*/ 334 w 2442"/>
                <a:gd name="T65" fmla="*/ 319 h 2434"/>
                <a:gd name="T66" fmla="*/ 273 w 2442"/>
                <a:gd name="T67" fmla="*/ 379 h 2434"/>
                <a:gd name="T68" fmla="*/ 221 w 2442"/>
                <a:gd name="T69" fmla="*/ 444 h 2434"/>
                <a:gd name="T70" fmla="*/ 173 w 2442"/>
                <a:gd name="T71" fmla="*/ 516 h 2434"/>
                <a:gd name="T72" fmla="*/ 131 w 2442"/>
                <a:gd name="T73" fmla="*/ 591 h 2434"/>
                <a:gd name="T74" fmla="*/ 93 w 2442"/>
                <a:gd name="T75" fmla="*/ 672 h 2434"/>
                <a:gd name="T76" fmla="*/ 62 w 2442"/>
                <a:gd name="T77" fmla="*/ 756 h 2434"/>
                <a:gd name="T78" fmla="*/ 37 w 2442"/>
                <a:gd name="T79" fmla="*/ 846 h 2434"/>
                <a:gd name="T80" fmla="*/ 17 w 2442"/>
                <a:gd name="T81" fmla="*/ 940 h 2434"/>
                <a:gd name="T82" fmla="*/ 5 w 2442"/>
                <a:gd name="T83" fmla="*/ 1037 h 2434"/>
                <a:gd name="T84" fmla="*/ 0 w 2442"/>
                <a:gd name="T85" fmla="*/ 1139 h 2434"/>
                <a:gd name="T86" fmla="*/ 1265 w 2442"/>
                <a:gd name="T87" fmla="*/ 243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2" h="2434">
                  <a:moveTo>
                    <a:pt x="1265" y="2434"/>
                  </a:moveTo>
                  <a:lnTo>
                    <a:pt x="2442" y="2346"/>
                  </a:lnTo>
                  <a:lnTo>
                    <a:pt x="2441" y="967"/>
                  </a:lnTo>
                  <a:lnTo>
                    <a:pt x="2433" y="940"/>
                  </a:lnTo>
                  <a:lnTo>
                    <a:pt x="2428" y="915"/>
                  </a:lnTo>
                  <a:lnTo>
                    <a:pt x="2421" y="888"/>
                  </a:lnTo>
                  <a:lnTo>
                    <a:pt x="2413" y="863"/>
                  </a:lnTo>
                  <a:lnTo>
                    <a:pt x="2405" y="839"/>
                  </a:lnTo>
                  <a:lnTo>
                    <a:pt x="2396" y="814"/>
                  </a:lnTo>
                  <a:lnTo>
                    <a:pt x="2387" y="789"/>
                  </a:lnTo>
                  <a:lnTo>
                    <a:pt x="2377" y="765"/>
                  </a:lnTo>
                  <a:lnTo>
                    <a:pt x="2365" y="740"/>
                  </a:lnTo>
                  <a:lnTo>
                    <a:pt x="2355" y="716"/>
                  </a:lnTo>
                  <a:lnTo>
                    <a:pt x="2344" y="693"/>
                  </a:lnTo>
                  <a:lnTo>
                    <a:pt x="2331" y="670"/>
                  </a:lnTo>
                  <a:lnTo>
                    <a:pt x="2319" y="647"/>
                  </a:lnTo>
                  <a:lnTo>
                    <a:pt x="2306" y="623"/>
                  </a:lnTo>
                  <a:lnTo>
                    <a:pt x="2292" y="602"/>
                  </a:lnTo>
                  <a:lnTo>
                    <a:pt x="2279" y="582"/>
                  </a:lnTo>
                  <a:lnTo>
                    <a:pt x="2263" y="560"/>
                  </a:lnTo>
                  <a:lnTo>
                    <a:pt x="2250" y="537"/>
                  </a:lnTo>
                  <a:lnTo>
                    <a:pt x="2234" y="516"/>
                  </a:lnTo>
                  <a:lnTo>
                    <a:pt x="2220" y="496"/>
                  </a:lnTo>
                  <a:lnTo>
                    <a:pt x="2201" y="475"/>
                  </a:lnTo>
                  <a:lnTo>
                    <a:pt x="2185" y="455"/>
                  </a:lnTo>
                  <a:lnTo>
                    <a:pt x="2168" y="435"/>
                  </a:lnTo>
                  <a:lnTo>
                    <a:pt x="2151" y="416"/>
                  </a:lnTo>
                  <a:lnTo>
                    <a:pt x="2133" y="398"/>
                  </a:lnTo>
                  <a:lnTo>
                    <a:pt x="2115" y="377"/>
                  </a:lnTo>
                  <a:lnTo>
                    <a:pt x="2096" y="360"/>
                  </a:lnTo>
                  <a:lnTo>
                    <a:pt x="2076" y="342"/>
                  </a:lnTo>
                  <a:lnTo>
                    <a:pt x="2056" y="325"/>
                  </a:lnTo>
                  <a:lnTo>
                    <a:pt x="2038" y="308"/>
                  </a:lnTo>
                  <a:lnTo>
                    <a:pt x="2017" y="291"/>
                  </a:lnTo>
                  <a:lnTo>
                    <a:pt x="1998" y="275"/>
                  </a:lnTo>
                  <a:lnTo>
                    <a:pt x="1977" y="260"/>
                  </a:lnTo>
                  <a:lnTo>
                    <a:pt x="1954" y="243"/>
                  </a:lnTo>
                  <a:lnTo>
                    <a:pt x="1932" y="227"/>
                  </a:lnTo>
                  <a:lnTo>
                    <a:pt x="1910" y="214"/>
                  </a:lnTo>
                  <a:lnTo>
                    <a:pt x="1888" y="198"/>
                  </a:lnTo>
                  <a:lnTo>
                    <a:pt x="1865" y="186"/>
                  </a:lnTo>
                  <a:lnTo>
                    <a:pt x="1843" y="171"/>
                  </a:lnTo>
                  <a:lnTo>
                    <a:pt x="1819" y="159"/>
                  </a:lnTo>
                  <a:lnTo>
                    <a:pt x="1795" y="145"/>
                  </a:lnTo>
                  <a:lnTo>
                    <a:pt x="1772" y="131"/>
                  </a:lnTo>
                  <a:lnTo>
                    <a:pt x="1747" y="121"/>
                  </a:lnTo>
                  <a:lnTo>
                    <a:pt x="1723" y="110"/>
                  </a:lnTo>
                  <a:lnTo>
                    <a:pt x="1698" y="99"/>
                  </a:lnTo>
                  <a:lnTo>
                    <a:pt x="1675" y="91"/>
                  </a:lnTo>
                  <a:lnTo>
                    <a:pt x="1649" y="80"/>
                  </a:lnTo>
                  <a:lnTo>
                    <a:pt x="1624" y="73"/>
                  </a:lnTo>
                  <a:lnTo>
                    <a:pt x="1598" y="62"/>
                  </a:lnTo>
                  <a:lnTo>
                    <a:pt x="1572" y="56"/>
                  </a:lnTo>
                  <a:lnTo>
                    <a:pt x="1546" y="48"/>
                  </a:lnTo>
                  <a:lnTo>
                    <a:pt x="1521" y="40"/>
                  </a:lnTo>
                  <a:lnTo>
                    <a:pt x="1494" y="33"/>
                  </a:lnTo>
                  <a:lnTo>
                    <a:pt x="1468" y="27"/>
                  </a:lnTo>
                  <a:lnTo>
                    <a:pt x="1441" y="22"/>
                  </a:lnTo>
                  <a:lnTo>
                    <a:pt x="1413" y="17"/>
                  </a:lnTo>
                  <a:lnTo>
                    <a:pt x="1387" y="12"/>
                  </a:lnTo>
                  <a:lnTo>
                    <a:pt x="1359" y="9"/>
                  </a:lnTo>
                  <a:lnTo>
                    <a:pt x="1332" y="7"/>
                  </a:lnTo>
                  <a:lnTo>
                    <a:pt x="1306" y="5"/>
                  </a:lnTo>
                  <a:lnTo>
                    <a:pt x="1278" y="1"/>
                  </a:lnTo>
                  <a:lnTo>
                    <a:pt x="1249" y="0"/>
                  </a:lnTo>
                  <a:lnTo>
                    <a:pt x="1222" y="0"/>
                  </a:lnTo>
                  <a:lnTo>
                    <a:pt x="1194" y="0"/>
                  </a:lnTo>
                  <a:lnTo>
                    <a:pt x="1163" y="0"/>
                  </a:lnTo>
                  <a:lnTo>
                    <a:pt x="1129" y="0"/>
                  </a:lnTo>
                  <a:lnTo>
                    <a:pt x="1098" y="1"/>
                  </a:lnTo>
                  <a:lnTo>
                    <a:pt x="1067" y="5"/>
                  </a:lnTo>
                  <a:lnTo>
                    <a:pt x="1035" y="7"/>
                  </a:lnTo>
                  <a:lnTo>
                    <a:pt x="1004" y="11"/>
                  </a:lnTo>
                  <a:lnTo>
                    <a:pt x="974" y="15"/>
                  </a:lnTo>
                  <a:lnTo>
                    <a:pt x="945" y="20"/>
                  </a:lnTo>
                  <a:lnTo>
                    <a:pt x="915" y="25"/>
                  </a:lnTo>
                  <a:lnTo>
                    <a:pt x="884" y="32"/>
                  </a:lnTo>
                  <a:lnTo>
                    <a:pt x="856" y="36"/>
                  </a:lnTo>
                  <a:lnTo>
                    <a:pt x="828" y="44"/>
                  </a:lnTo>
                  <a:lnTo>
                    <a:pt x="798" y="53"/>
                  </a:lnTo>
                  <a:lnTo>
                    <a:pt x="770" y="61"/>
                  </a:lnTo>
                  <a:lnTo>
                    <a:pt x="742" y="70"/>
                  </a:lnTo>
                  <a:lnTo>
                    <a:pt x="715" y="82"/>
                  </a:lnTo>
                  <a:lnTo>
                    <a:pt x="688" y="91"/>
                  </a:lnTo>
                  <a:lnTo>
                    <a:pt x="661" y="102"/>
                  </a:lnTo>
                  <a:lnTo>
                    <a:pt x="635" y="113"/>
                  </a:lnTo>
                  <a:lnTo>
                    <a:pt x="608" y="126"/>
                  </a:lnTo>
                  <a:lnTo>
                    <a:pt x="583" y="138"/>
                  </a:lnTo>
                  <a:lnTo>
                    <a:pt x="558" y="153"/>
                  </a:lnTo>
                  <a:lnTo>
                    <a:pt x="534" y="165"/>
                  </a:lnTo>
                  <a:lnTo>
                    <a:pt x="509" y="180"/>
                  </a:lnTo>
                  <a:lnTo>
                    <a:pt x="485" y="195"/>
                  </a:lnTo>
                  <a:lnTo>
                    <a:pt x="462" y="211"/>
                  </a:lnTo>
                  <a:lnTo>
                    <a:pt x="440" y="228"/>
                  </a:lnTo>
                  <a:lnTo>
                    <a:pt x="417" y="245"/>
                  </a:lnTo>
                  <a:lnTo>
                    <a:pt x="395" y="261"/>
                  </a:lnTo>
                  <a:lnTo>
                    <a:pt x="374" y="281"/>
                  </a:lnTo>
                  <a:lnTo>
                    <a:pt x="352" y="298"/>
                  </a:lnTo>
                  <a:lnTo>
                    <a:pt x="334" y="319"/>
                  </a:lnTo>
                  <a:lnTo>
                    <a:pt x="313" y="338"/>
                  </a:lnTo>
                  <a:lnTo>
                    <a:pt x="293" y="358"/>
                  </a:lnTo>
                  <a:lnTo>
                    <a:pt x="273" y="379"/>
                  </a:lnTo>
                  <a:lnTo>
                    <a:pt x="257" y="401"/>
                  </a:lnTo>
                  <a:lnTo>
                    <a:pt x="237" y="422"/>
                  </a:lnTo>
                  <a:lnTo>
                    <a:pt x="221" y="444"/>
                  </a:lnTo>
                  <a:lnTo>
                    <a:pt x="204" y="468"/>
                  </a:lnTo>
                  <a:lnTo>
                    <a:pt x="189" y="492"/>
                  </a:lnTo>
                  <a:lnTo>
                    <a:pt x="173" y="516"/>
                  </a:lnTo>
                  <a:lnTo>
                    <a:pt x="157" y="541"/>
                  </a:lnTo>
                  <a:lnTo>
                    <a:pt x="143" y="565"/>
                  </a:lnTo>
                  <a:lnTo>
                    <a:pt x="131" y="591"/>
                  </a:lnTo>
                  <a:lnTo>
                    <a:pt x="116" y="618"/>
                  </a:lnTo>
                  <a:lnTo>
                    <a:pt x="106" y="644"/>
                  </a:lnTo>
                  <a:lnTo>
                    <a:pt x="93" y="672"/>
                  </a:lnTo>
                  <a:lnTo>
                    <a:pt x="83" y="701"/>
                  </a:lnTo>
                  <a:lnTo>
                    <a:pt x="73" y="728"/>
                  </a:lnTo>
                  <a:lnTo>
                    <a:pt x="62" y="756"/>
                  </a:lnTo>
                  <a:lnTo>
                    <a:pt x="51" y="786"/>
                  </a:lnTo>
                  <a:lnTo>
                    <a:pt x="45" y="816"/>
                  </a:lnTo>
                  <a:lnTo>
                    <a:pt x="37" y="846"/>
                  </a:lnTo>
                  <a:lnTo>
                    <a:pt x="29" y="877"/>
                  </a:lnTo>
                  <a:lnTo>
                    <a:pt x="22" y="907"/>
                  </a:lnTo>
                  <a:lnTo>
                    <a:pt x="17" y="940"/>
                  </a:lnTo>
                  <a:lnTo>
                    <a:pt x="13" y="971"/>
                  </a:lnTo>
                  <a:lnTo>
                    <a:pt x="8" y="1004"/>
                  </a:lnTo>
                  <a:lnTo>
                    <a:pt x="5" y="1037"/>
                  </a:lnTo>
                  <a:lnTo>
                    <a:pt x="4" y="1071"/>
                  </a:lnTo>
                  <a:lnTo>
                    <a:pt x="0" y="1105"/>
                  </a:lnTo>
                  <a:lnTo>
                    <a:pt x="0" y="1139"/>
                  </a:lnTo>
                  <a:lnTo>
                    <a:pt x="0" y="1175"/>
                  </a:lnTo>
                  <a:lnTo>
                    <a:pt x="2" y="1212"/>
                  </a:lnTo>
                  <a:lnTo>
                    <a:pt x="1265" y="2434"/>
                  </a:lnTo>
                  <a:lnTo>
                    <a:pt x="1265" y="2434"/>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39" name="Freeform 11"/>
            <p:cNvSpPr>
              <a:spLocks/>
            </p:cNvSpPr>
            <p:nvPr/>
          </p:nvSpPr>
          <p:spPr bwMode="auto">
            <a:xfrm>
              <a:off x="5668963" y="3195266"/>
              <a:ext cx="969963" cy="552450"/>
            </a:xfrm>
            <a:custGeom>
              <a:avLst/>
              <a:gdLst>
                <a:gd name="T0" fmla="*/ 2445 w 2445"/>
                <a:gd name="T1" fmla="*/ 935 h 1391"/>
                <a:gd name="T2" fmla="*/ 2368 w 2445"/>
                <a:gd name="T3" fmla="*/ 855 h 1391"/>
                <a:gd name="T4" fmla="*/ 2286 w 2445"/>
                <a:gd name="T5" fmla="*/ 777 h 1391"/>
                <a:gd name="T6" fmla="*/ 2196 w 2445"/>
                <a:gd name="T7" fmla="*/ 703 h 1391"/>
                <a:gd name="T8" fmla="*/ 2103 w 2445"/>
                <a:gd name="T9" fmla="*/ 632 h 1391"/>
                <a:gd name="T10" fmla="*/ 2002 w 2445"/>
                <a:gd name="T11" fmla="*/ 565 h 1391"/>
                <a:gd name="T12" fmla="*/ 1899 w 2445"/>
                <a:gd name="T13" fmla="*/ 500 h 1391"/>
                <a:gd name="T14" fmla="*/ 1790 w 2445"/>
                <a:gd name="T15" fmla="*/ 440 h 1391"/>
                <a:gd name="T16" fmla="*/ 1679 w 2445"/>
                <a:gd name="T17" fmla="*/ 382 h 1391"/>
                <a:gd name="T18" fmla="*/ 1563 w 2445"/>
                <a:gd name="T19" fmla="*/ 329 h 1391"/>
                <a:gd name="T20" fmla="*/ 1445 w 2445"/>
                <a:gd name="T21" fmla="*/ 280 h 1391"/>
                <a:gd name="T22" fmla="*/ 1325 w 2445"/>
                <a:gd name="T23" fmla="*/ 233 h 1391"/>
                <a:gd name="T24" fmla="*/ 1200 w 2445"/>
                <a:gd name="T25" fmla="*/ 192 h 1391"/>
                <a:gd name="T26" fmla="*/ 1074 w 2445"/>
                <a:gd name="T27" fmla="*/ 152 h 1391"/>
                <a:gd name="T28" fmla="*/ 948 w 2445"/>
                <a:gd name="T29" fmla="*/ 119 h 1391"/>
                <a:gd name="T30" fmla="*/ 820 w 2445"/>
                <a:gd name="T31" fmla="*/ 89 h 1391"/>
                <a:gd name="T32" fmla="*/ 692 w 2445"/>
                <a:gd name="T33" fmla="*/ 65 h 1391"/>
                <a:gd name="T34" fmla="*/ 562 w 2445"/>
                <a:gd name="T35" fmla="*/ 41 h 1391"/>
                <a:gd name="T36" fmla="*/ 432 w 2445"/>
                <a:gd name="T37" fmla="*/ 24 h 1391"/>
                <a:gd name="T38" fmla="*/ 304 w 2445"/>
                <a:gd name="T39" fmla="*/ 11 h 1391"/>
                <a:gd name="T40" fmla="*/ 176 w 2445"/>
                <a:gd name="T41" fmla="*/ 4 h 1391"/>
                <a:gd name="T42" fmla="*/ 49 w 2445"/>
                <a:gd name="T43" fmla="*/ 0 h 1391"/>
                <a:gd name="T44" fmla="*/ 3 w 2445"/>
                <a:gd name="T45" fmla="*/ 77 h 1391"/>
                <a:gd name="T46" fmla="*/ 0 w 2445"/>
                <a:gd name="T47" fmla="*/ 191 h 1391"/>
                <a:gd name="T48" fmla="*/ 7 w 2445"/>
                <a:gd name="T49" fmla="*/ 298 h 1391"/>
                <a:gd name="T50" fmla="*/ 19 w 2445"/>
                <a:gd name="T51" fmla="*/ 404 h 1391"/>
                <a:gd name="T52" fmla="*/ 40 w 2445"/>
                <a:gd name="T53" fmla="*/ 506 h 1391"/>
                <a:gd name="T54" fmla="*/ 65 w 2445"/>
                <a:gd name="T55" fmla="*/ 603 h 1391"/>
                <a:gd name="T56" fmla="*/ 97 w 2445"/>
                <a:gd name="T57" fmla="*/ 696 h 1391"/>
                <a:gd name="T58" fmla="*/ 137 w 2445"/>
                <a:gd name="T59" fmla="*/ 782 h 1391"/>
                <a:gd name="T60" fmla="*/ 182 w 2445"/>
                <a:gd name="T61" fmla="*/ 866 h 1391"/>
                <a:gd name="T62" fmla="*/ 235 w 2445"/>
                <a:gd name="T63" fmla="*/ 943 h 1391"/>
                <a:gd name="T64" fmla="*/ 293 w 2445"/>
                <a:gd name="T65" fmla="*/ 1015 h 1391"/>
                <a:gd name="T66" fmla="*/ 357 w 2445"/>
                <a:gd name="T67" fmla="*/ 1082 h 1391"/>
                <a:gd name="T68" fmla="*/ 427 w 2445"/>
                <a:gd name="T69" fmla="*/ 1140 h 1391"/>
                <a:gd name="T70" fmla="*/ 501 w 2445"/>
                <a:gd name="T71" fmla="*/ 1194 h 1391"/>
                <a:gd name="T72" fmla="*/ 582 w 2445"/>
                <a:gd name="T73" fmla="*/ 1243 h 1391"/>
                <a:gd name="T74" fmla="*/ 671 w 2445"/>
                <a:gd name="T75" fmla="*/ 1286 h 1391"/>
                <a:gd name="T76" fmla="*/ 760 w 2445"/>
                <a:gd name="T77" fmla="*/ 1320 h 1391"/>
                <a:gd name="T78" fmla="*/ 856 w 2445"/>
                <a:gd name="T79" fmla="*/ 1348 h 1391"/>
                <a:gd name="T80" fmla="*/ 960 w 2445"/>
                <a:gd name="T81" fmla="*/ 1371 h 1391"/>
                <a:gd name="T82" fmla="*/ 1065 w 2445"/>
                <a:gd name="T83" fmla="*/ 1383 h 1391"/>
                <a:gd name="T84" fmla="*/ 1176 w 2445"/>
                <a:gd name="T85" fmla="*/ 1391 h 1391"/>
                <a:gd name="T86" fmla="*/ 1253 w 2445"/>
                <a:gd name="T87" fmla="*/ 1391 h 1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5" h="1391">
                  <a:moveTo>
                    <a:pt x="1253" y="1391"/>
                  </a:moveTo>
                  <a:lnTo>
                    <a:pt x="2445" y="1391"/>
                  </a:lnTo>
                  <a:lnTo>
                    <a:pt x="2445" y="935"/>
                  </a:lnTo>
                  <a:lnTo>
                    <a:pt x="2420" y="908"/>
                  </a:lnTo>
                  <a:lnTo>
                    <a:pt x="2396" y="882"/>
                  </a:lnTo>
                  <a:lnTo>
                    <a:pt x="2368" y="855"/>
                  </a:lnTo>
                  <a:lnTo>
                    <a:pt x="2342" y="828"/>
                  </a:lnTo>
                  <a:lnTo>
                    <a:pt x="2314" y="802"/>
                  </a:lnTo>
                  <a:lnTo>
                    <a:pt x="2286" y="777"/>
                  </a:lnTo>
                  <a:lnTo>
                    <a:pt x="2256" y="752"/>
                  </a:lnTo>
                  <a:lnTo>
                    <a:pt x="2228" y="728"/>
                  </a:lnTo>
                  <a:lnTo>
                    <a:pt x="2196" y="703"/>
                  </a:lnTo>
                  <a:lnTo>
                    <a:pt x="2167" y="679"/>
                  </a:lnTo>
                  <a:lnTo>
                    <a:pt x="2135" y="655"/>
                  </a:lnTo>
                  <a:lnTo>
                    <a:pt x="2103" y="632"/>
                  </a:lnTo>
                  <a:lnTo>
                    <a:pt x="2070" y="608"/>
                  </a:lnTo>
                  <a:lnTo>
                    <a:pt x="2037" y="586"/>
                  </a:lnTo>
                  <a:lnTo>
                    <a:pt x="2002" y="565"/>
                  </a:lnTo>
                  <a:lnTo>
                    <a:pt x="1969" y="542"/>
                  </a:lnTo>
                  <a:lnTo>
                    <a:pt x="1935" y="520"/>
                  </a:lnTo>
                  <a:lnTo>
                    <a:pt x="1899" y="500"/>
                  </a:lnTo>
                  <a:lnTo>
                    <a:pt x="1863" y="480"/>
                  </a:lnTo>
                  <a:lnTo>
                    <a:pt x="1829" y="459"/>
                  </a:lnTo>
                  <a:lnTo>
                    <a:pt x="1790" y="440"/>
                  </a:lnTo>
                  <a:lnTo>
                    <a:pt x="1753" y="420"/>
                  </a:lnTo>
                  <a:lnTo>
                    <a:pt x="1717" y="400"/>
                  </a:lnTo>
                  <a:lnTo>
                    <a:pt x="1679" y="382"/>
                  </a:lnTo>
                  <a:lnTo>
                    <a:pt x="1642" y="363"/>
                  </a:lnTo>
                  <a:lnTo>
                    <a:pt x="1602" y="346"/>
                  </a:lnTo>
                  <a:lnTo>
                    <a:pt x="1563" y="329"/>
                  </a:lnTo>
                  <a:lnTo>
                    <a:pt x="1525" y="313"/>
                  </a:lnTo>
                  <a:lnTo>
                    <a:pt x="1484" y="296"/>
                  </a:lnTo>
                  <a:lnTo>
                    <a:pt x="1445" y="280"/>
                  </a:lnTo>
                  <a:lnTo>
                    <a:pt x="1406" y="264"/>
                  </a:lnTo>
                  <a:lnTo>
                    <a:pt x="1367" y="248"/>
                  </a:lnTo>
                  <a:lnTo>
                    <a:pt x="1325" y="233"/>
                  </a:lnTo>
                  <a:lnTo>
                    <a:pt x="1284" y="219"/>
                  </a:lnTo>
                  <a:lnTo>
                    <a:pt x="1241" y="204"/>
                  </a:lnTo>
                  <a:lnTo>
                    <a:pt x="1200" y="192"/>
                  </a:lnTo>
                  <a:lnTo>
                    <a:pt x="1158" y="178"/>
                  </a:lnTo>
                  <a:lnTo>
                    <a:pt x="1117" y="164"/>
                  </a:lnTo>
                  <a:lnTo>
                    <a:pt x="1074" y="152"/>
                  </a:lnTo>
                  <a:lnTo>
                    <a:pt x="1033" y="142"/>
                  </a:lnTo>
                  <a:lnTo>
                    <a:pt x="989" y="130"/>
                  </a:lnTo>
                  <a:lnTo>
                    <a:pt x="948" y="119"/>
                  </a:lnTo>
                  <a:lnTo>
                    <a:pt x="904" y="109"/>
                  </a:lnTo>
                  <a:lnTo>
                    <a:pt x="862" y="99"/>
                  </a:lnTo>
                  <a:lnTo>
                    <a:pt x="820" y="89"/>
                  </a:lnTo>
                  <a:lnTo>
                    <a:pt x="777" y="81"/>
                  </a:lnTo>
                  <a:lnTo>
                    <a:pt x="733" y="70"/>
                  </a:lnTo>
                  <a:lnTo>
                    <a:pt x="692" y="65"/>
                  </a:lnTo>
                  <a:lnTo>
                    <a:pt x="649" y="55"/>
                  </a:lnTo>
                  <a:lnTo>
                    <a:pt x="605" y="49"/>
                  </a:lnTo>
                  <a:lnTo>
                    <a:pt x="562" y="41"/>
                  </a:lnTo>
                  <a:lnTo>
                    <a:pt x="520" y="36"/>
                  </a:lnTo>
                  <a:lnTo>
                    <a:pt x="476" y="28"/>
                  </a:lnTo>
                  <a:lnTo>
                    <a:pt x="432" y="24"/>
                  </a:lnTo>
                  <a:lnTo>
                    <a:pt x="390" y="19"/>
                  </a:lnTo>
                  <a:lnTo>
                    <a:pt x="347" y="16"/>
                  </a:lnTo>
                  <a:lnTo>
                    <a:pt x="304" y="11"/>
                  </a:lnTo>
                  <a:lnTo>
                    <a:pt x="261" y="8"/>
                  </a:lnTo>
                  <a:lnTo>
                    <a:pt x="219" y="5"/>
                  </a:lnTo>
                  <a:lnTo>
                    <a:pt x="176" y="4"/>
                  </a:lnTo>
                  <a:lnTo>
                    <a:pt x="134" y="0"/>
                  </a:lnTo>
                  <a:lnTo>
                    <a:pt x="91" y="0"/>
                  </a:lnTo>
                  <a:lnTo>
                    <a:pt x="49" y="0"/>
                  </a:lnTo>
                  <a:lnTo>
                    <a:pt x="8" y="0"/>
                  </a:lnTo>
                  <a:lnTo>
                    <a:pt x="5" y="38"/>
                  </a:lnTo>
                  <a:lnTo>
                    <a:pt x="3" y="77"/>
                  </a:lnTo>
                  <a:lnTo>
                    <a:pt x="0" y="115"/>
                  </a:lnTo>
                  <a:lnTo>
                    <a:pt x="0" y="152"/>
                  </a:lnTo>
                  <a:lnTo>
                    <a:pt x="0" y="191"/>
                  </a:lnTo>
                  <a:lnTo>
                    <a:pt x="0" y="227"/>
                  </a:lnTo>
                  <a:lnTo>
                    <a:pt x="3" y="262"/>
                  </a:lnTo>
                  <a:lnTo>
                    <a:pt x="7" y="298"/>
                  </a:lnTo>
                  <a:lnTo>
                    <a:pt x="9" y="335"/>
                  </a:lnTo>
                  <a:lnTo>
                    <a:pt x="14" y="370"/>
                  </a:lnTo>
                  <a:lnTo>
                    <a:pt x="19" y="404"/>
                  </a:lnTo>
                  <a:lnTo>
                    <a:pt x="25" y="440"/>
                  </a:lnTo>
                  <a:lnTo>
                    <a:pt x="32" y="473"/>
                  </a:lnTo>
                  <a:lnTo>
                    <a:pt x="40" y="506"/>
                  </a:lnTo>
                  <a:lnTo>
                    <a:pt x="48" y="539"/>
                  </a:lnTo>
                  <a:lnTo>
                    <a:pt x="57" y="573"/>
                  </a:lnTo>
                  <a:lnTo>
                    <a:pt x="65" y="603"/>
                  </a:lnTo>
                  <a:lnTo>
                    <a:pt x="76" y="635"/>
                  </a:lnTo>
                  <a:lnTo>
                    <a:pt x="86" y="664"/>
                  </a:lnTo>
                  <a:lnTo>
                    <a:pt x="97" y="696"/>
                  </a:lnTo>
                  <a:lnTo>
                    <a:pt x="110" y="724"/>
                  </a:lnTo>
                  <a:lnTo>
                    <a:pt x="122" y="753"/>
                  </a:lnTo>
                  <a:lnTo>
                    <a:pt x="137" y="782"/>
                  </a:lnTo>
                  <a:lnTo>
                    <a:pt x="152" y="811"/>
                  </a:lnTo>
                  <a:lnTo>
                    <a:pt x="167" y="838"/>
                  </a:lnTo>
                  <a:lnTo>
                    <a:pt x="182" y="866"/>
                  </a:lnTo>
                  <a:lnTo>
                    <a:pt x="199" y="891"/>
                  </a:lnTo>
                  <a:lnTo>
                    <a:pt x="216" y="918"/>
                  </a:lnTo>
                  <a:lnTo>
                    <a:pt x="235" y="943"/>
                  </a:lnTo>
                  <a:lnTo>
                    <a:pt x="255" y="968"/>
                  </a:lnTo>
                  <a:lnTo>
                    <a:pt x="273" y="992"/>
                  </a:lnTo>
                  <a:lnTo>
                    <a:pt x="293" y="1015"/>
                  </a:lnTo>
                  <a:lnTo>
                    <a:pt x="314" y="1037"/>
                  </a:lnTo>
                  <a:lnTo>
                    <a:pt x="337" y="1059"/>
                  </a:lnTo>
                  <a:lnTo>
                    <a:pt x="357" y="1082"/>
                  </a:lnTo>
                  <a:lnTo>
                    <a:pt x="380" y="1102"/>
                  </a:lnTo>
                  <a:lnTo>
                    <a:pt x="402" y="1120"/>
                  </a:lnTo>
                  <a:lnTo>
                    <a:pt x="427" y="1140"/>
                  </a:lnTo>
                  <a:lnTo>
                    <a:pt x="451" y="1160"/>
                  </a:lnTo>
                  <a:lnTo>
                    <a:pt x="477" y="1179"/>
                  </a:lnTo>
                  <a:lnTo>
                    <a:pt x="501" y="1194"/>
                  </a:lnTo>
                  <a:lnTo>
                    <a:pt x="528" y="1213"/>
                  </a:lnTo>
                  <a:lnTo>
                    <a:pt x="556" y="1228"/>
                  </a:lnTo>
                  <a:lnTo>
                    <a:pt x="582" y="1243"/>
                  </a:lnTo>
                  <a:lnTo>
                    <a:pt x="611" y="1257"/>
                  </a:lnTo>
                  <a:lnTo>
                    <a:pt x="639" y="1271"/>
                  </a:lnTo>
                  <a:lnTo>
                    <a:pt x="671" y="1286"/>
                  </a:lnTo>
                  <a:lnTo>
                    <a:pt x="700" y="1298"/>
                  </a:lnTo>
                  <a:lnTo>
                    <a:pt x="731" y="1309"/>
                  </a:lnTo>
                  <a:lnTo>
                    <a:pt x="760" y="1320"/>
                  </a:lnTo>
                  <a:lnTo>
                    <a:pt x="792" y="1330"/>
                  </a:lnTo>
                  <a:lnTo>
                    <a:pt x="825" y="1340"/>
                  </a:lnTo>
                  <a:lnTo>
                    <a:pt x="856" y="1348"/>
                  </a:lnTo>
                  <a:lnTo>
                    <a:pt x="891" y="1356"/>
                  </a:lnTo>
                  <a:lnTo>
                    <a:pt x="924" y="1363"/>
                  </a:lnTo>
                  <a:lnTo>
                    <a:pt x="960" y="1371"/>
                  </a:lnTo>
                  <a:lnTo>
                    <a:pt x="993" y="1375"/>
                  </a:lnTo>
                  <a:lnTo>
                    <a:pt x="1029" y="1380"/>
                  </a:lnTo>
                  <a:lnTo>
                    <a:pt x="1065" y="1383"/>
                  </a:lnTo>
                  <a:lnTo>
                    <a:pt x="1101" y="1386"/>
                  </a:lnTo>
                  <a:lnTo>
                    <a:pt x="1139" y="1388"/>
                  </a:lnTo>
                  <a:lnTo>
                    <a:pt x="1176" y="1391"/>
                  </a:lnTo>
                  <a:lnTo>
                    <a:pt x="1215" y="1391"/>
                  </a:lnTo>
                  <a:lnTo>
                    <a:pt x="1253" y="1391"/>
                  </a:lnTo>
                  <a:lnTo>
                    <a:pt x="1253" y="1391"/>
                  </a:lnTo>
                  <a:close/>
                </a:path>
              </a:pathLst>
            </a:custGeom>
            <a:solidFill>
              <a:srgbClr val="708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0" name="Freeform 12"/>
            <p:cNvSpPr>
              <a:spLocks/>
            </p:cNvSpPr>
            <p:nvPr/>
          </p:nvSpPr>
          <p:spPr bwMode="auto">
            <a:xfrm>
              <a:off x="5705476" y="2846016"/>
              <a:ext cx="620713" cy="831850"/>
            </a:xfrm>
            <a:custGeom>
              <a:avLst/>
              <a:gdLst>
                <a:gd name="T0" fmla="*/ 859 w 1561"/>
                <a:gd name="T1" fmla="*/ 2093 h 2099"/>
                <a:gd name="T2" fmla="*/ 955 w 1561"/>
                <a:gd name="T3" fmla="*/ 2071 h 2099"/>
                <a:gd name="T4" fmla="*/ 1046 w 1561"/>
                <a:gd name="T5" fmla="*/ 2035 h 2099"/>
                <a:gd name="T6" fmla="*/ 1134 w 1561"/>
                <a:gd name="T7" fmla="*/ 1983 h 2099"/>
                <a:gd name="T8" fmla="*/ 1216 w 1561"/>
                <a:gd name="T9" fmla="*/ 1920 h 2099"/>
                <a:gd name="T10" fmla="*/ 1289 w 1561"/>
                <a:gd name="T11" fmla="*/ 1842 h 2099"/>
                <a:gd name="T12" fmla="*/ 1357 w 1561"/>
                <a:gd name="T13" fmla="*/ 1754 h 2099"/>
                <a:gd name="T14" fmla="*/ 1415 w 1561"/>
                <a:gd name="T15" fmla="*/ 1656 h 2099"/>
                <a:gd name="T16" fmla="*/ 1465 w 1561"/>
                <a:gd name="T17" fmla="*/ 1550 h 2099"/>
                <a:gd name="T18" fmla="*/ 1505 w 1561"/>
                <a:gd name="T19" fmla="*/ 1433 h 2099"/>
                <a:gd name="T20" fmla="*/ 1537 w 1561"/>
                <a:gd name="T21" fmla="*/ 1309 h 2099"/>
                <a:gd name="T22" fmla="*/ 1554 w 1561"/>
                <a:gd name="T23" fmla="*/ 1181 h 2099"/>
                <a:gd name="T24" fmla="*/ 1561 w 1561"/>
                <a:gd name="T25" fmla="*/ 1050 h 2099"/>
                <a:gd name="T26" fmla="*/ 1554 w 1561"/>
                <a:gd name="T27" fmla="*/ 915 h 2099"/>
                <a:gd name="T28" fmla="*/ 1537 w 1561"/>
                <a:gd name="T29" fmla="*/ 786 h 2099"/>
                <a:gd name="T30" fmla="*/ 1505 w 1561"/>
                <a:gd name="T31" fmla="*/ 664 h 2099"/>
                <a:gd name="T32" fmla="*/ 1465 w 1561"/>
                <a:gd name="T33" fmla="*/ 549 h 2099"/>
                <a:gd name="T34" fmla="*/ 1415 w 1561"/>
                <a:gd name="T35" fmla="*/ 440 h 2099"/>
                <a:gd name="T36" fmla="*/ 1357 w 1561"/>
                <a:gd name="T37" fmla="*/ 342 h 2099"/>
                <a:gd name="T38" fmla="*/ 1289 w 1561"/>
                <a:gd name="T39" fmla="*/ 256 h 2099"/>
                <a:gd name="T40" fmla="*/ 1216 w 1561"/>
                <a:gd name="T41" fmla="*/ 179 h 2099"/>
                <a:gd name="T42" fmla="*/ 1134 w 1561"/>
                <a:gd name="T43" fmla="*/ 113 h 2099"/>
                <a:gd name="T44" fmla="*/ 1046 w 1561"/>
                <a:gd name="T45" fmla="*/ 62 h 2099"/>
                <a:gd name="T46" fmla="*/ 955 w 1561"/>
                <a:gd name="T47" fmla="*/ 25 h 2099"/>
                <a:gd name="T48" fmla="*/ 859 w 1561"/>
                <a:gd name="T49" fmla="*/ 5 h 2099"/>
                <a:gd name="T50" fmla="*/ 760 w 1561"/>
                <a:gd name="T51" fmla="*/ 0 h 2099"/>
                <a:gd name="T52" fmla="*/ 661 w 1561"/>
                <a:gd name="T53" fmla="*/ 11 h 2099"/>
                <a:gd name="T54" fmla="*/ 567 w 1561"/>
                <a:gd name="T55" fmla="*/ 38 h 2099"/>
                <a:gd name="T56" fmla="*/ 477 w 1561"/>
                <a:gd name="T57" fmla="*/ 82 h 2099"/>
                <a:gd name="T58" fmla="*/ 391 w 1561"/>
                <a:gd name="T59" fmla="*/ 136 h 2099"/>
                <a:gd name="T60" fmla="*/ 313 w 1561"/>
                <a:gd name="T61" fmla="*/ 208 h 2099"/>
                <a:gd name="T62" fmla="*/ 241 w 1561"/>
                <a:gd name="T63" fmla="*/ 289 h 2099"/>
                <a:gd name="T64" fmla="*/ 177 w 1561"/>
                <a:gd name="T65" fmla="*/ 380 h 2099"/>
                <a:gd name="T66" fmla="*/ 121 w 1561"/>
                <a:gd name="T67" fmla="*/ 482 h 2099"/>
                <a:gd name="T68" fmla="*/ 75 w 1561"/>
                <a:gd name="T69" fmla="*/ 594 h 2099"/>
                <a:gd name="T70" fmla="*/ 38 w 1561"/>
                <a:gd name="T71" fmla="*/ 712 h 2099"/>
                <a:gd name="T72" fmla="*/ 16 w 1561"/>
                <a:gd name="T73" fmla="*/ 838 h 2099"/>
                <a:gd name="T74" fmla="*/ 0 w 1561"/>
                <a:gd name="T75" fmla="*/ 968 h 2099"/>
                <a:gd name="T76" fmla="*/ 0 w 1561"/>
                <a:gd name="T77" fmla="*/ 1103 h 2099"/>
                <a:gd name="T78" fmla="*/ 10 w 1561"/>
                <a:gd name="T79" fmla="*/ 1233 h 2099"/>
                <a:gd name="T80" fmla="*/ 33 w 1561"/>
                <a:gd name="T81" fmla="*/ 1359 h 2099"/>
                <a:gd name="T82" fmla="*/ 67 w 1561"/>
                <a:gd name="T83" fmla="*/ 1481 h 2099"/>
                <a:gd name="T84" fmla="*/ 111 w 1561"/>
                <a:gd name="T85" fmla="*/ 1594 h 2099"/>
                <a:gd name="T86" fmla="*/ 164 w 1561"/>
                <a:gd name="T87" fmla="*/ 1696 h 2099"/>
                <a:gd name="T88" fmla="*/ 229 w 1561"/>
                <a:gd name="T89" fmla="*/ 1791 h 2099"/>
                <a:gd name="T90" fmla="*/ 298 w 1561"/>
                <a:gd name="T91" fmla="*/ 1873 h 2099"/>
                <a:gd name="T92" fmla="*/ 375 w 1561"/>
                <a:gd name="T93" fmla="*/ 1946 h 2099"/>
                <a:gd name="T94" fmla="*/ 459 w 1561"/>
                <a:gd name="T95" fmla="*/ 2005 h 2099"/>
                <a:gd name="T96" fmla="*/ 550 w 1561"/>
                <a:gd name="T97" fmla="*/ 2052 h 2099"/>
                <a:gd name="T98" fmla="*/ 642 w 1561"/>
                <a:gd name="T99" fmla="*/ 2082 h 2099"/>
                <a:gd name="T100" fmla="*/ 740 w 1561"/>
                <a:gd name="T101" fmla="*/ 2098 h 2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61" h="2099">
                  <a:moveTo>
                    <a:pt x="781" y="2099"/>
                  </a:moveTo>
                  <a:lnTo>
                    <a:pt x="801" y="2099"/>
                  </a:lnTo>
                  <a:lnTo>
                    <a:pt x="819" y="2098"/>
                  </a:lnTo>
                  <a:lnTo>
                    <a:pt x="840" y="2096"/>
                  </a:lnTo>
                  <a:lnTo>
                    <a:pt x="859" y="2093"/>
                  </a:lnTo>
                  <a:lnTo>
                    <a:pt x="879" y="2090"/>
                  </a:lnTo>
                  <a:lnTo>
                    <a:pt x="899" y="2087"/>
                  </a:lnTo>
                  <a:lnTo>
                    <a:pt x="917" y="2082"/>
                  </a:lnTo>
                  <a:lnTo>
                    <a:pt x="936" y="2077"/>
                  </a:lnTo>
                  <a:lnTo>
                    <a:pt x="955" y="2071"/>
                  </a:lnTo>
                  <a:lnTo>
                    <a:pt x="973" y="2064"/>
                  </a:lnTo>
                  <a:lnTo>
                    <a:pt x="991" y="2059"/>
                  </a:lnTo>
                  <a:lnTo>
                    <a:pt x="1012" y="2052"/>
                  </a:lnTo>
                  <a:lnTo>
                    <a:pt x="1029" y="2043"/>
                  </a:lnTo>
                  <a:lnTo>
                    <a:pt x="1046" y="2035"/>
                  </a:lnTo>
                  <a:lnTo>
                    <a:pt x="1065" y="2026"/>
                  </a:lnTo>
                  <a:lnTo>
                    <a:pt x="1083" y="2016"/>
                  </a:lnTo>
                  <a:lnTo>
                    <a:pt x="1099" y="2005"/>
                  </a:lnTo>
                  <a:lnTo>
                    <a:pt x="1116" y="1994"/>
                  </a:lnTo>
                  <a:lnTo>
                    <a:pt x="1134" y="1983"/>
                  </a:lnTo>
                  <a:lnTo>
                    <a:pt x="1151" y="1972"/>
                  </a:lnTo>
                  <a:lnTo>
                    <a:pt x="1167" y="1960"/>
                  </a:lnTo>
                  <a:lnTo>
                    <a:pt x="1183" y="1946"/>
                  </a:lnTo>
                  <a:lnTo>
                    <a:pt x="1198" y="1933"/>
                  </a:lnTo>
                  <a:lnTo>
                    <a:pt x="1216" y="1920"/>
                  </a:lnTo>
                  <a:lnTo>
                    <a:pt x="1229" y="1904"/>
                  </a:lnTo>
                  <a:lnTo>
                    <a:pt x="1245" y="1889"/>
                  </a:lnTo>
                  <a:lnTo>
                    <a:pt x="1260" y="1873"/>
                  </a:lnTo>
                  <a:lnTo>
                    <a:pt x="1275" y="1859"/>
                  </a:lnTo>
                  <a:lnTo>
                    <a:pt x="1289" y="1842"/>
                  </a:lnTo>
                  <a:lnTo>
                    <a:pt x="1303" y="1826"/>
                  </a:lnTo>
                  <a:lnTo>
                    <a:pt x="1318" y="1808"/>
                  </a:lnTo>
                  <a:lnTo>
                    <a:pt x="1331" y="1791"/>
                  </a:lnTo>
                  <a:lnTo>
                    <a:pt x="1343" y="1773"/>
                  </a:lnTo>
                  <a:lnTo>
                    <a:pt x="1357" y="1754"/>
                  </a:lnTo>
                  <a:lnTo>
                    <a:pt x="1368" y="1734"/>
                  </a:lnTo>
                  <a:lnTo>
                    <a:pt x="1380" y="1716"/>
                  </a:lnTo>
                  <a:lnTo>
                    <a:pt x="1391" y="1696"/>
                  </a:lnTo>
                  <a:lnTo>
                    <a:pt x="1404" y="1677"/>
                  </a:lnTo>
                  <a:lnTo>
                    <a:pt x="1415" y="1656"/>
                  </a:lnTo>
                  <a:lnTo>
                    <a:pt x="1427" y="1636"/>
                  </a:lnTo>
                  <a:lnTo>
                    <a:pt x="1436" y="1614"/>
                  </a:lnTo>
                  <a:lnTo>
                    <a:pt x="1447" y="1594"/>
                  </a:lnTo>
                  <a:lnTo>
                    <a:pt x="1456" y="1571"/>
                  </a:lnTo>
                  <a:lnTo>
                    <a:pt x="1465" y="1550"/>
                  </a:lnTo>
                  <a:lnTo>
                    <a:pt x="1473" y="1526"/>
                  </a:lnTo>
                  <a:lnTo>
                    <a:pt x="1482" y="1502"/>
                  </a:lnTo>
                  <a:lnTo>
                    <a:pt x="1490" y="1481"/>
                  </a:lnTo>
                  <a:lnTo>
                    <a:pt x="1498" y="1457"/>
                  </a:lnTo>
                  <a:lnTo>
                    <a:pt x="1505" y="1433"/>
                  </a:lnTo>
                  <a:lnTo>
                    <a:pt x="1513" y="1408"/>
                  </a:lnTo>
                  <a:lnTo>
                    <a:pt x="1518" y="1384"/>
                  </a:lnTo>
                  <a:lnTo>
                    <a:pt x="1525" y="1359"/>
                  </a:lnTo>
                  <a:lnTo>
                    <a:pt x="1530" y="1334"/>
                  </a:lnTo>
                  <a:lnTo>
                    <a:pt x="1537" y="1309"/>
                  </a:lnTo>
                  <a:lnTo>
                    <a:pt x="1541" y="1286"/>
                  </a:lnTo>
                  <a:lnTo>
                    <a:pt x="1546" y="1261"/>
                  </a:lnTo>
                  <a:lnTo>
                    <a:pt x="1547" y="1233"/>
                  </a:lnTo>
                  <a:lnTo>
                    <a:pt x="1551" y="1208"/>
                  </a:lnTo>
                  <a:lnTo>
                    <a:pt x="1554" y="1181"/>
                  </a:lnTo>
                  <a:lnTo>
                    <a:pt x="1557" y="1156"/>
                  </a:lnTo>
                  <a:lnTo>
                    <a:pt x="1558" y="1130"/>
                  </a:lnTo>
                  <a:lnTo>
                    <a:pt x="1559" y="1103"/>
                  </a:lnTo>
                  <a:lnTo>
                    <a:pt x="1559" y="1076"/>
                  </a:lnTo>
                  <a:lnTo>
                    <a:pt x="1561" y="1050"/>
                  </a:lnTo>
                  <a:lnTo>
                    <a:pt x="1559" y="1021"/>
                  </a:lnTo>
                  <a:lnTo>
                    <a:pt x="1559" y="994"/>
                  </a:lnTo>
                  <a:lnTo>
                    <a:pt x="1558" y="968"/>
                  </a:lnTo>
                  <a:lnTo>
                    <a:pt x="1557" y="941"/>
                  </a:lnTo>
                  <a:lnTo>
                    <a:pt x="1554" y="915"/>
                  </a:lnTo>
                  <a:lnTo>
                    <a:pt x="1551" y="889"/>
                  </a:lnTo>
                  <a:lnTo>
                    <a:pt x="1547" y="863"/>
                  </a:lnTo>
                  <a:lnTo>
                    <a:pt x="1546" y="838"/>
                  </a:lnTo>
                  <a:lnTo>
                    <a:pt x="1541" y="811"/>
                  </a:lnTo>
                  <a:lnTo>
                    <a:pt x="1537" y="786"/>
                  </a:lnTo>
                  <a:lnTo>
                    <a:pt x="1530" y="761"/>
                  </a:lnTo>
                  <a:lnTo>
                    <a:pt x="1525" y="737"/>
                  </a:lnTo>
                  <a:lnTo>
                    <a:pt x="1518" y="712"/>
                  </a:lnTo>
                  <a:lnTo>
                    <a:pt x="1513" y="688"/>
                  </a:lnTo>
                  <a:lnTo>
                    <a:pt x="1505" y="664"/>
                  </a:lnTo>
                  <a:lnTo>
                    <a:pt x="1498" y="641"/>
                  </a:lnTo>
                  <a:lnTo>
                    <a:pt x="1490" y="616"/>
                  </a:lnTo>
                  <a:lnTo>
                    <a:pt x="1482" y="594"/>
                  </a:lnTo>
                  <a:lnTo>
                    <a:pt x="1473" y="570"/>
                  </a:lnTo>
                  <a:lnTo>
                    <a:pt x="1465" y="549"/>
                  </a:lnTo>
                  <a:lnTo>
                    <a:pt x="1456" y="526"/>
                  </a:lnTo>
                  <a:lnTo>
                    <a:pt x="1447" y="505"/>
                  </a:lnTo>
                  <a:lnTo>
                    <a:pt x="1436" y="482"/>
                  </a:lnTo>
                  <a:lnTo>
                    <a:pt x="1427" y="461"/>
                  </a:lnTo>
                  <a:lnTo>
                    <a:pt x="1415" y="440"/>
                  </a:lnTo>
                  <a:lnTo>
                    <a:pt x="1404" y="421"/>
                  </a:lnTo>
                  <a:lnTo>
                    <a:pt x="1391" y="400"/>
                  </a:lnTo>
                  <a:lnTo>
                    <a:pt x="1380" y="380"/>
                  </a:lnTo>
                  <a:lnTo>
                    <a:pt x="1368" y="362"/>
                  </a:lnTo>
                  <a:lnTo>
                    <a:pt x="1357" y="342"/>
                  </a:lnTo>
                  <a:lnTo>
                    <a:pt x="1343" y="323"/>
                  </a:lnTo>
                  <a:lnTo>
                    <a:pt x="1331" y="308"/>
                  </a:lnTo>
                  <a:lnTo>
                    <a:pt x="1318" y="289"/>
                  </a:lnTo>
                  <a:lnTo>
                    <a:pt x="1303" y="272"/>
                  </a:lnTo>
                  <a:lnTo>
                    <a:pt x="1289" y="256"/>
                  </a:lnTo>
                  <a:lnTo>
                    <a:pt x="1275" y="239"/>
                  </a:lnTo>
                  <a:lnTo>
                    <a:pt x="1260" y="223"/>
                  </a:lnTo>
                  <a:lnTo>
                    <a:pt x="1245" y="208"/>
                  </a:lnTo>
                  <a:lnTo>
                    <a:pt x="1229" y="192"/>
                  </a:lnTo>
                  <a:lnTo>
                    <a:pt x="1216" y="179"/>
                  </a:lnTo>
                  <a:lnTo>
                    <a:pt x="1198" y="163"/>
                  </a:lnTo>
                  <a:lnTo>
                    <a:pt x="1183" y="151"/>
                  </a:lnTo>
                  <a:lnTo>
                    <a:pt x="1167" y="136"/>
                  </a:lnTo>
                  <a:lnTo>
                    <a:pt x="1151" y="126"/>
                  </a:lnTo>
                  <a:lnTo>
                    <a:pt x="1134" y="113"/>
                  </a:lnTo>
                  <a:lnTo>
                    <a:pt x="1116" y="102"/>
                  </a:lnTo>
                  <a:lnTo>
                    <a:pt x="1099" y="91"/>
                  </a:lnTo>
                  <a:lnTo>
                    <a:pt x="1083" y="82"/>
                  </a:lnTo>
                  <a:lnTo>
                    <a:pt x="1065" y="70"/>
                  </a:lnTo>
                  <a:lnTo>
                    <a:pt x="1046" y="62"/>
                  </a:lnTo>
                  <a:lnTo>
                    <a:pt x="1029" y="53"/>
                  </a:lnTo>
                  <a:lnTo>
                    <a:pt x="1012" y="47"/>
                  </a:lnTo>
                  <a:lnTo>
                    <a:pt x="991" y="38"/>
                  </a:lnTo>
                  <a:lnTo>
                    <a:pt x="973" y="32"/>
                  </a:lnTo>
                  <a:lnTo>
                    <a:pt x="955" y="25"/>
                  </a:lnTo>
                  <a:lnTo>
                    <a:pt x="936" y="21"/>
                  </a:lnTo>
                  <a:lnTo>
                    <a:pt x="917" y="16"/>
                  </a:lnTo>
                  <a:lnTo>
                    <a:pt x="899" y="11"/>
                  </a:lnTo>
                  <a:lnTo>
                    <a:pt x="879" y="8"/>
                  </a:lnTo>
                  <a:lnTo>
                    <a:pt x="859" y="5"/>
                  </a:lnTo>
                  <a:lnTo>
                    <a:pt x="840" y="1"/>
                  </a:lnTo>
                  <a:lnTo>
                    <a:pt x="819" y="1"/>
                  </a:lnTo>
                  <a:lnTo>
                    <a:pt x="801" y="0"/>
                  </a:lnTo>
                  <a:lnTo>
                    <a:pt x="781" y="0"/>
                  </a:lnTo>
                  <a:lnTo>
                    <a:pt x="760" y="0"/>
                  </a:lnTo>
                  <a:lnTo>
                    <a:pt x="740" y="1"/>
                  </a:lnTo>
                  <a:lnTo>
                    <a:pt x="719" y="1"/>
                  </a:lnTo>
                  <a:lnTo>
                    <a:pt x="700" y="5"/>
                  </a:lnTo>
                  <a:lnTo>
                    <a:pt x="680" y="8"/>
                  </a:lnTo>
                  <a:lnTo>
                    <a:pt x="661" y="11"/>
                  </a:lnTo>
                  <a:lnTo>
                    <a:pt x="642" y="16"/>
                  </a:lnTo>
                  <a:lnTo>
                    <a:pt x="623" y="21"/>
                  </a:lnTo>
                  <a:lnTo>
                    <a:pt x="604" y="25"/>
                  </a:lnTo>
                  <a:lnTo>
                    <a:pt x="586" y="32"/>
                  </a:lnTo>
                  <a:lnTo>
                    <a:pt x="567" y="38"/>
                  </a:lnTo>
                  <a:lnTo>
                    <a:pt x="550" y="47"/>
                  </a:lnTo>
                  <a:lnTo>
                    <a:pt x="529" y="53"/>
                  </a:lnTo>
                  <a:lnTo>
                    <a:pt x="512" y="62"/>
                  </a:lnTo>
                  <a:lnTo>
                    <a:pt x="494" y="70"/>
                  </a:lnTo>
                  <a:lnTo>
                    <a:pt x="477" y="82"/>
                  </a:lnTo>
                  <a:lnTo>
                    <a:pt x="459" y="91"/>
                  </a:lnTo>
                  <a:lnTo>
                    <a:pt x="441" y="102"/>
                  </a:lnTo>
                  <a:lnTo>
                    <a:pt x="424" y="113"/>
                  </a:lnTo>
                  <a:lnTo>
                    <a:pt x="408" y="126"/>
                  </a:lnTo>
                  <a:lnTo>
                    <a:pt x="391" y="136"/>
                  </a:lnTo>
                  <a:lnTo>
                    <a:pt x="375" y="151"/>
                  </a:lnTo>
                  <a:lnTo>
                    <a:pt x="358" y="163"/>
                  </a:lnTo>
                  <a:lnTo>
                    <a:pt x="343" y="179"/>
                  </a:lnTo>
                  <a:lnTo>
                    <a:pt x="327" y="192"/>
                  </a:lnTo>
                  <a:lnTo>
                    <a:pt x="313" y="208"/>
                  </a:lnTo>
                  <a:lnTo>
                    <a:pt x="298" y="223"/>
                  </a:lnTo>
                  <a:lnTo>
                    <a:pt x="284" y="239"/>
                  </a:lnTo>
                  <a:lnTo>
                    <a:pt x="268" y="256"/>
                  </a:lnTo>
                  <a:lnTo>
                    <a:pt x="256" y="272"/>
                  </a:lnTo>
                  <a:lnTo>
                    <a:pt x="241" y="289"/>
                  </a:lnTo>
                  <a:lnTo>
                    <a:pt x="229" y="308"/>
                  </a:lnTo>
                  <a:lnTo>
                    <a:pt x="215" y="323"/>
                  </a:lnTo>
                  <a:lnTo>
                    <a:pt x="200" y="342"/>
                  </a:lnTo>
                  <a:lnTo>
                    <a:pt x="188" y="362"/>
                  </a:lnTo>
                  <a:lnTo>
                    <a:pt x="177" y="380"/>
                  </a:lnTo>
                  <a:lnTo>
                    <a:pt x="164" y="400"/>
                  </a:lnTo>
                  <a:lnTo>
                    <a:pt x="154" y="421"/>
                  </a:lnTo>
                  <a:lnTo>
                    <a:pt x="142" y="440"/>
                  </a:lnTo>
                  <a:lnTo>
                    <a:pt x="131" y="461"/>
                  </a:lnTo>
                  <a:lnTo>
                    <a:pt x="121" y="482"/>
                  </a:lnTo>
                  <a:lnTo>
                    <a:pt x="111" y="505"/>
                  </a:lnTo>
                  <a:lnTo>
                    <a:pt x="100" y="526"/>
                  </a:lnTo>
                  <a:lnTo>
                    <a:pt x="93" y="549"/>
                  </a:lnTo>
                  <a:lnTo>
                    <a:pt x="83" y="570"/>
                  </a:lnTo>
                  <a:lnTo>
                    <a:pt x="75" y="594"/>
                  </a:lnTo>
                  <a:lnTo>
                    <a:pt x="67" y="616"/>
                  </a:lnTo>
                  <a:lnTo>
                    <a:pt x="61" y="641"/>
                  </a:lnTo>
                  <a:lnTo>
                    <a:pt x="52" y="664"/>
                  </a:lnTo>
                  <a:lnTo>
                    <a:pt x="45" y="688"/>
                  </a:lnTo>
                  <a:lnTo>
                    <a:pt x="38" y="712"/>
                  </a:lnTo>
                  <a:lnTo>
                    <a:pt x="33" y="737"/>
                  </a:lnTo>
                  <a:lnTo>
                    <a:pt x="28" y="761"/>
                  </a:lnTo>
                  <a:lnTo>
                    <a:pt x="21" y="786"/>
                  </a:lnTo>
                  <a:lnTo>
                    <a:pt x="17" y="811"/>
                  </a:lnTo>
                  <a:lnTo>
                    <a:pt x="16" y="838"/>
                  </a:lnTo>
                  <a:lnTo>
                    <a:pt x="10" y="863"/>
                  </a:lnTo>
                  <a:lnTo>
                    <a:pt x="8" y="889"/>
                  </a:lnTo>
                  <a:lnTo>
                    <a:pt x="4" y="915"/>
                  </a:lnTo>
                  <a:lnTo>
                    <a:pt x="3" y="941"/>
                  </a:lnTo>
                  <a:lnTo>
                    <a:pt x="0" y="968"/>
                  </a:lnTo>
                  <a:lnTo>
                    <a:pt x="0" y="994"/>
                  </a:lnTo>
                  <a:lnTo>
                    <a:pt x="0" y="1021"/>
                  </a:lnTo>
                  <a:lnTo>
                    <a:pt x="0" y="1050"/>
                  </a:lnTo>
                  <a:lnTo>
                    <a:pt x="0" y="1076"/>
                  </a:lnTo>
                  <a:lnTo>
                    <a:pt x="0" y="1103"/>
                  </a:lnTo>
                  <a:lnTo>
                    <a:pt x="0" y="1130"/>
                  </a:lnTo>
                  <a:lnTo>
                    <a:pt x="3" y="1156"/>
                  </a:lnTo>
                  <a:lnTo>
                    <a:pt x="4" y="1181"/>
                  </a:lnTo>
                  <a:lnTo>
                    <a:pt x="8" y="1208"/>
                  </a:lnTo>
                  <a:lnTo>
                    <a:pt x="10" y="1233"/>
                  </a:lnTo>
                  <a:lnTo>
                    <a:pt x="16" y="1261"/>
                  </a:lnTo>
                  <a:lnTo>
                    <a:pt x="17" y="1286"/>
                  </a:lnTo>
                  <a:lnTo>
                    <a:pt x="21" y="1309"/>
                  </a:lnTo>
                  <a:lnTo>
                    <a:pt x="28" y="1334"/>
                  </a:lnTo>
                  <a:lnTo>
                    <a:pt x="33" y="1359"/>
                  </a:lnTo>
                  <a:lnTo>
                    <a:pt x="38" y="1384"/>
                  </a:lnTo>
                  <a:lnTo>
                    <a:pt x="45" y="1408"/>
                  </a:lnTo>
                  <a:lnTo>
                    <a:pt x="52" y="1433"/>
                  </a:lnTo>
                  <a:lnTo>
                    <a:pt x="61" y="1457"/>
                  </a:lnTo>
                  <a:lnTo>
                    <a:pt x="67" y="1481"/>
                  </a:lnTo>
                  <a:lnTo>
                    <a:pt x="75" y="1502"/>
                  </a:lnTo>
                  <a:lnTo>
                    <a:pt x="83" y="1526"/>
                  </a:lnTo>
                  <a:lnTo>
                    <a:pt x="93" y="1550"/>
                  </a:lnTo>
                  <a:lnTo>
                    <a:pt x="100" y="1571"/>
                  </a:lnTo>
                  <a:lnTo>
                    <a:pt x="111" y="1594"/>
                  </a:lnTo>
                  <a:lnTo>
                    <a:pt x="121" y="1614"/>
                  </a:lnTo>
                  <a:lnTo>
                    <a:pt x="131" y="1636"/>
                  </a:lnTo>
                  <a:lnTo>
                    <a:pt x="142" y="1656"/>
                  </a:lnTo>
                  <a:lnTo>
                    <a:pt x="154" y="1677"/>
                  </a:lnTo>
                  <a:lnTo>
                    <a:pt x="164" y="1696"/>
                  </a:lnTo>
                  <a:lnTo>
                    <a:pt x="177" y="1716"/>
                  </a:lnTo>
                  <a:lnTo>
                    <a:pt x="188" y="1734"/>
                  </a:lnTo>
                  <a:lnTo>
                    <a:pt x="200" y="1754"/>
                  </a:lnTo>
                  <a:lnTo>
                    <a:pt x="215" y="1773"/>
                  </a:lnTo>
                  <a:lnTo>
                    <a:pt x="229" y="1791"/>
                  </a:lnTo>
                  <a:lnTo>
                    <a:pt x="241" y="1808"/>
                  </a:lnTo>
                  <a:lnTo>
                    <a:pt x="256" y="1826"/>
                  </a:lnTo>
                  <a:lnTo>
                    <a:pt x="268" y="1842"/>
                  </a:lnTo>
                  <a:lnTo>
                    <a:pt x="284" y="1859"/>
                  </a:lnTo>
                  <a:lnTo>
                    <a:pt x="298" y="1873"/>
                  </a:lnTo>
                  <a:lnTo>
                    <a:pt x="313" y="1889"/>
                  </a:lnTo>
                  <a:lnTo>
                    <a:pt x="327" y="1904"/>
                  </a:lnTo>
                  <a:lnTo>
                    <a:pt x="343" y="1920"/>
                  </a:lnTo>
                  <a:lnTo>
                    <a:pt x="358" y="1933"/>
                  </a:lnTo>
                  <a:lnTo>
                    <a:pt x="375" y="1946"/>
                  </a:lnTo>
                  <a:lnTo>
                    <a:pt x="391" y="1960"/>
                  </a:lnTo>
                  <a:lnTo>
                    <a:pt x="408" y="1972"/>
                  </a:lnTo>
                  <a:lnTo>
                    <a:pt x="424" y="1983"/>
                  </a:lnTo>
                  <a:lnTo>
                    <a:pt x="441" y="1994"/>
                  </a:lnTo>
                  <a:lnTo>
                    <a:pt x="459" y="2005"/>
                  </a:lnTo>
                  <a:lnTo>
                    <a:pt x="477" y="2016"/>
                  </a:lnTo>
                  <a:lnTo>
                    <a:pt x="494" y="2026"/>
                  </a:lnTo>
                  <a:lnTo>
                    <a:pt x="512" y="2035"/>
                  </a:lnTo>
                  <a:lnTo>
                    <a:pt x="529" y="2043"/>
                  </a:lnTo>
                  <a:lnTo>
                    <a:pt x="550" y="2052"/>
                  </a:lnTo>
                  <a:lnTo>
                    <a:pt x="567" y="2059"/>
                  </a:lnTo>
                  <a:lnTo>
                    <a:pt x="586" y="2064"/>
                  </a:lnTo>
                  <a:lnTo>
                    <a:pt x="604" y="2071"/>
                  </a:lnTo>
                  <a:lnTo>
                    <a:pt x="623" y="2077"/>
                  </a:lnTo>
                  <a:lnTo>
                    <a:pt x="642" y="2082"/>
                  </a:lnTo>
                  <a:lnTo>
                    <a:pt x="661" y="2087"/>
                  </a:lnTo>
                  <a:lnTo>
                    <a:pt x="680" y="2090"/>
                  </a:lnTo>
                  <a:lnTo>
                    <a:pt x="700" y="2093"/>
                  </a:lnTo>
                  <a:lnTo>
                    <a:pt x="719" y="2096"/>
                  </a:lnTo>
                  <a:lnTo>
                    <a:pt x="740" y="2098"/>
                  </a:lnTo>
                  <a:lnTo>
                    <a:pt x="760" y="2099"/>
                  </a:lnTo>
                  <a:lnTo>
                    <a:pt x="781" y="2099"/>
                  </a:lnTo>
                  <a:lnTo>
                    <a:pt x="781" y="2099"/>
                  </a:lnTo>
                  <a:close/>
                </a:path>
              </a:pathLst>
            </a:custGeom>
            <a:solidFill>
              <a:srgbClr val="92D050"/>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1" name="Freeform 13"/>
            <p:cNvSpPr>
              <a:spLocks/>
            </p:cNvSpPr>
            <p:nvPr/>
          </p:nvSpPr>
          <p:spPr bwMode="auto">
            <a:xfrm>
              <a:off x="5822951" y="2993653"/>
              <a:ext cx="395288" cy="531813"/>
            </a:xfrm>
            <a:custGeom>
              <a:avLst/>
              <a:gdLst>
                <a:gd name="T0" fmla="*/ 548 w 996"/>
                <a:gd name="T1" fmla="*/ 1334 h 1338"/>
                <a:gd name="T2" fmla="*/ 608 w 996"/>
                <a:gd name="T3" fmla="*/ 1319 h 1338"/>
                <a:gd name="T4" fmla="*/ 668 w 996"/>
                <a:gd name="T5" fmla="*/ 1297 h 1338"/>
                <a:gd name="T6" fmla="*/ 723 w 996"/>
                <a:gd name="T7" fmla="*/ 1264 h 1338"/>
                <a:gd name="T8" fmla="*/ 775 w 996"/>
                <a:gd name="T9" fmla="*/ 1223 h 1338"/>
                <a:gd name="T10" fmla="*/ 823 w 996"/>
                <a:gd name="T11" fmla="*/ 1175 h 1338"/>
                <a:gd name="T12" fmla="*/ 865 w 996"/>
                <a:gd name="T13" fmla="*/ 1119 h 1338"/>
                <a:gd name="T14" fmla="*/ 903 w 996"/>
                <a:gd name="T15" fmla="*/ 1055 h 1338"/>
                <a:gd name="T16" fmla="*/ 934 w 996"/>
                <a:gd name="T17" fmla="*/ 988 h 1338"/>
                <a:gd name="T18" fmla="*/ 959 w 996"/>
                <a:gd name="T19" fmla="*/ 914 h 1338"/>
                <a:gd name="T20" fmla="*/ 979 w 996"/>
                <a:gd name="T21" fmla="*/ 835 h 1338"/>
                <a:gd name="T22" fmla="*/ 991 w 996"/>
                <a:gd name="T23" fmla="*/ 755 h 1338"/>
                <a:gd name="T24" fmla="*/ 996 w 996"/>
                <a:gd name="T25" fmla="*/ 670 h 1338"/>
                <a:gd name="T26" fmla="*/ 991 w 996"/>
                <a:gd name="T27" fmla="*/ 583 h 1338"/>
                <a:gd name="T28" fmla="*/ 979 w 996"/>
                <a:gd name="T29" fmla="*/ 501 h 1338"/>
                <a:gd name="T30" fmla="*/ 959 w 996"/>
                <a:gd name="T31" fmla="*/ 423 h 1338"/>
                <a:gd name="T32" fmla="*/ 934 w 996"/>
                <a:gd name="T33" fmla="*/ 349 h 1338"/>
                <a:gd name="T34" fmla="*/ 903 w 996"/>
                <a:gd name="T35" fmla="*/ 280 h 1338"/>
                <a:gd name="T36" fmla="*/ 865 w 996"/>
                <a:gd name="T37" fmla="*/ 219 h 1338"/>
                <a:gd name="T38" fmla="*/ 823 w 996"/>
                <a:gd name="T39" fmla="*/ 162 h 1338"/>
                <a:gd name="T40" fmla="*/ 775 w 996"/>
                <a:gd name="T41" fmla="*/ 114 h 1338"/>
                <a:gd name="T42" fmla="*/ 723 w 996"/>
                <a:gd name="T43" fmla="*/ 72 h 1338"/>
                <a:gd name="T44" fmla="*/ 668 w 996"/>
                <a:gd name="T45" fmla="*/ 40 h 1338"/>
                <a:gd name="T46" fmla="*/ 608 w 996"/>
                <a:gd name="T47" fmla="*/ 16 h 1338"/>
                <a:gd name="T48" fmla="*/ 548 w 996"/>
                <a:gd name="T49" fmla="*/ 4 h 1338"/>
                <a:gd name="T50" fmla="*/ 483 w 996"/>
                <a:gd name="T51" fmla="*/ 0 h 1338"/>
                <a:gd name="T52" fmla="*/ 421 w 996"/>
                <a:gd name="T53" fmla="*/ 7 h 1338"/>
                <a:gd name="T54" fmla="*/ 360 w 996"/>
                <a:gd name="T55" fmla="*/ 24 h 1338"/>
                <a:gd name="T56" fmla="*/ 304 w 996"/>
                <a:gd name="T57" fmla="*/ 52 h 1338"/>
                <a:gd name="T58" fmla="*/ 250 w 996"/>
                <a:gd name="T59" fmla="*/ 86 h 1338"/>
                <a:gd name="T60" fmla="*/ 199 w 996"/>
                <a:gd name="T61" fmla="*/ 133 h 1338"/>
                <a:gd name="T62" fmla="*/ 154 w 996"/>
                <a:gd name="T63" fmla="*/ 184 h 1338"/>
                <a:gd name="T64" fmla="*/ 113 w 996"/>
                <a:gd name="T65" fmla="*/ 243 h 1338"/>
                <a:gd name="T66" fmla="*/ 77 w 996"/>
                <a:gd name="T67" fmla="*/ 306 h 1338"/>
                <a:gd name="T68" fmla="*/ 48 w 996"/>
                <a:gd name="T69" fmla="*/ 379 h 1338"/>
                <a:gd name="T70" fmla="*/ 26 w 996"/>
                <a:gd name="T71" fmla="*/ 453 h 1338"/>
                <a:gd name="T72" fmla="*/ 10 w 996"/>
                <a:gd name="T73" fmla="*/ 534 h 1338"/>
                <a:gd name="T74" fmla="*/ 0 w 996"/>
                <a:gd name="T75" fmla="*/ 617 h 1338"/>
                <a:gd name="T76" fmla="*/ 0 w 996"/>
                <a:gd name="T77" fmla="*/ 704 h 1338"/>
                <a:gd name="T78" fmla="*/ 6 w 996"/>
                <a:gd name="T79" fmla="*/ 788 h 1338"/>
                <a:gd name="T80" fmla="*/ 22 w 996"/>
                <a:gd name="T81" fmla="*/ 866 h 1338"/>
                <a:gd name="T82" fmla="*/ 44 w 996"/>
                <a:gd name="T83" fmla="*/ 943 h 1338"/>
                <a:gd name="T84" fmla="*/ 71 w 996"/>
                <a:gd name="T85" fmla="*/ 1014 h 1338"/>
                <a:gd name="T86" fmla="*/ 105 w 996"/>
                <a:gd name="T87" fmla="*/ 1082 h 1338"/>
                <a:gd name="T88" fmla="*/ 146 w 996"/>
                <a:gd name="T89" fmla="*/ 1143 h 1338"/>
                <a:gd name="T90" fmla="*/ 189 w 996"/>
                <a:gd name="T91" fmla="*/ 1193 h 1338"/>
                <a:gd name="T92" fmla="*/ 239 w 996"/>
                <a:gd name="T93" fmla="*/ 1240 h 1338"/>
                <a:gd name="T94" fmla="*/ 292 w 996"/>
                <a:gd name="T95" fmla="*/ 1278 h 1338"/>
                <a:gd name="T96" fmla="*/ 349 w 996"/>
                <a:gd name="T97" fmla="*/ 1308 h 1338"/>
                <a:gd name="T98" fmla="*/ 409 w 996"/>
                <a:gd name="T99" fmla="*/ 1327 h 1338"/>
                <a:gd name="T100" fmla="*/ 471 w 996"/>
                <a:gd name="T101" fmla="*/ 1336 h 1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96" h="1338">
                  <a:moveTo>
                    <a:pt x="498" y="1338"/>
                  </a:moveTo>
                  <a:lnTo>
                    <a:pt x="511" y="1338"/>
                  </a:lnTo>
                  <a:lnTo>
                    <a:pt x="523" y="1336"/>
                  </a:lnTo>
                  <a:lnTo>
                    <a:pt x="536" y="1334"/>
                  </a:lnTo>
                  <a:lnTo>
                    <a:pt x="548" y="1334"/>
                  </a:lnTo>
                  <a:lnTo>
                    <a:pt x="560" y="1331"/>
                  </a:lnTo>
                  <a:lnTo>
                    <a:pt x="573" y="1330"/>
                  </a:lnTo>
                  <a:lnTo>
                    <a:pt x="584" y="1327"/>
                  </a:lnTo>
                  <a:lnTo>
                    <a:pt x="597" y="1323"/>
                  </a:lnTo>
                  <a:lnTo>
                    <a:pt x="608" y="1319"/>
                  </a:lnTo>
                  <a:lnTo>
                    <a:pt x="621" y="1315"/>
                  </a:lnTo>
                  <a:lnTo>
                    <a:pt x="633" y="1311"/>
                  </a:lnTo>
                  <a:lnTo>
                    <a:pt x="644" y="1308"/>
                  </a:lnTo>
                  <a:lnTo>
                    <a:pt x="655" y="1302"/>
                  </a:lnTo>
                  <a:lnTo>
                    <a:pt x="668" y="1297"/>
                  </a:lnTo>
                  <a:lnTo>
                    <a:pt x="678" y="1290"/>
                  </a:lnTo>
                  <a:lnTo>
                    <a:pt x="691" y="1286"/>
                  </a:lnTo>
                  <a:lnTo>
                    <a:pt x="701" y="1278"/>
                  </a:lnTo>
                  <a:lnTo>
                    <a:pt x="711" y="1270"/>
                  </a:lnTo>
                  <a:lnTo>
                    <a:pt x="723" y="1264"/>
                  </a:lnTo>
                  <a:lnTo>
                    <a:pt x="734" y="1257"/>
                  </a:lnTo>
                  <a:lnTo>
                    <a:pt x="744" y="1248"/>
                  </a:lnTo>
                  <a:lnTo>
                    <a:pt x="754" y="1240"/>
                  </a:lnTo>
                  <a:lnTo>
                    <a:pt x="763" y="1231"/>
                  </a:lnTo>
                  <a:lnTo>
                    <a:pt x="775" y="1223"/>
                  </a:lnTo>
                  <a:lnTo>
                    <a:pt x="784" y="1213"/>
                  </a:lnTo>
                  <a:lnTo>
                    <a:pt x="795" y="1204"/>
                  </a:lnTo>
                  <a:lnTo>
                    <a:pt x="803" y="1193"/>
                  </a:lnTo>
                  <a:lnTo>
                    <a:pt x="813" y="1185"/>
                  </a:lnTo>
                  <a:lnTo>
                    <a:pt x="823" y="1175"/>
                  </a:lnTo>
                  <a:lnTo>
                    <a:pt x="831" y="1163"/>
                  </a:lnTo>
                  <a:lnTo>
                    <a:pt x="840" y="1152"/>
                  </a:lnTo>
                  <a:lnTo>
                    <a:pt x="849" y="1143"/>
                  </a:lnTo>
                  <a:lnTo>
                    <a:pt x="857" y="1130"/>
                  </a:lnTo>
                  <a:lnTo>
                    <a:pt x="865" y="1119"/>
                  </a:lnTo>
                  <a:lnTo>
                    <a:pt x="873" y="1106"/>
                  </a:lnTo>
                  <a:lnTo>
                    <a:pt x="881" y="1094"/>
                  </a:lnTo>
                  <a:lnTo>
                    <a:pt x="889" y="1082"/>
                  </a:lnTo>
                  <a:lnTo>
                    <a:pt x="896" y="1069"/>
                  </a:lnTo>
                  <a:lnTo>
                    <a:pt x="903" y="1055"/>
                  </a:lnTo>
                  <a:lnTo>
                    <a:pt x="911" y="1042"/>
                  </a:lnTo>
                  <a:lnTo>
                    <a:pt x="916" y="1028"/>
                  </a:lnTo>
                  <a:lnTo>
                    <a:pt x="922" y="1014"/>
                  </a:lnTo>
                  <a:lnTo>
                    <a:pt x="929" y="1000"/>
                  </a:lnTo>
                  <a:lnTo>
                    <a:pt x="934" y="988"/>
                  </a:lnTo>
                  <a:lnTo>
                    <a:pt x="939" y="972"/>
                  </a:lnTo>
                  <a:lnTo>
                    <a:pt x="946" y="959"/>
                  </a:lnTo>
                  <a:lnTo>
                    <a:pt x="950" y="943"/>
                  </a:lnTo>
                  <a:lnTo>
                    <a:pt x="957" y="929"/>
                  </a:lnTo>
                  <a:lnTo>
                    <a:pt x="959" y="914"/>
                  </a:lnTo>
                  <a:lnTo>
                    <a:pt x="965" y="898"/>
                  </a:lnTo>
                  <a:lnTo>
                    <a:pt x="967" y="882"/>
                  </a:lnTo>
                  <a:lnTo>
                    <a:pt x="972" y="866"/>
                  </a:lnTo>
                  <a:lnTo>
                    <a:pt x="975" y="850"/>
                  </a:lnTo>
                  <a:lnTo>
                    <a:pt x="979" y="835"/>
                  </a:lnTo>
                  <a:lnTo>
                    <a:pt x="982" y="819"/>
                  </a:lnTo>
                  <a:lnTo>
                    <a:pt x="985" y="804"/>
                  </a:lnTo>
                  <a:lnTo>
                    <a:pt x="987" y="788"/>
                  </a:lnTo>
                  <a:lnTo>
                    <a:pt x="990" y="770"/>
                  </a:lnTo>
                  <a:lnTo>
                    <a:pt x="991" y="755"/>
                  </a:lnTo>
                  <a:lnTo>
                    <a:pt x="994" y="737"/>
                  </a:lnTo>
                  <a:lnTo>
                    <a:pt x="994" y="720"/>
                  </a:lnTo>
                  <a:lnTo>
                    <a:pt x="996" y="704"/>
                  </a:lnTo>
                  <a:lnTo>
                    <a:pt x="996" y="686"/>
                  </a:lnTo>
                  <a:lnTo>
                    <a:pt x="996" y="670"/>
                  </a:lnTo>
                  <a:lnTo>
                    <a:pt x="996" y="651"/>
                  </a:lnTo>
                  <a:lnTo>
                    <a:pt x="996" y="634"/>
                  </a:lnTo>
                  <a:lnTo>
                    <a:pt x="994" y="617"/>
                  </a:lnTo>
                  <a:lnTo>
                    <a:pt x="994" y="601"/>
                  </a:lnTo>
                  <a:lnTo>
                    <a:pt x="991" y="583"/>
                  </a:lnTo>
                  <a:lnTo>
                    <a:pt x="990" y="568"/>
                  </a:lnTo>
                  <a:lnTo>
                    <a:pt x="987" y="550"/>
                  </a:lnTo>
                  <a:lnTo>
                    <a:pt x="985" y="534"/>
                  </a:lnTo>
                  <a:lnTo>
                    <a:pt x="982" y="517"/>
                  </a:lnTo>
                  <a:lnTo>
                    <a:pt x="979" y="501"/>
                  </a:lnTo>
                  <a:lnTo>
                    <a:pt x="975" y="484"/>
                  </a:lnTo>
                  <a:lnTo>
                    <a:pt x="972" y="468"/>
                  </a:lnTo>
                  <a:lnTo>
                    <a:pt x="967" y="453"/>
                  </a:lnTo>
                  <a:lnTo>
                    <a:pt x="965" y="439"/>
                  </a:lnTo>
                  <a:lnTo>
                    <a:pt x="959" y="423"/>
                  </a:lnTo>
                  <a:lnTo>
                    <a:pt x="957" y="410"/>
                  </a:lnTo>
                  <a:lnTo>
                    <a:pt x="950" y="394"/>
                  </a:lnTo>
                  <a:lnTo>
                    <a:pt x="946" y="379"/>
                  </a:lnTo>
                  <a:lnTo>
                    <a:pt x="939" y="363"/>
                  </a:lnTo>
                  <a:lnTo>
                    <a:pt x="934" y="349"/>
                  </a:lnTo>
                  <a:lnTo>
                    <a:pt x="929" y="335"/>
                  </a:lnTo>
                  <a:lnTo>
                    <a:pt x="922" y="321"/>
                  </a:lnTo>
                  <a:lnTo>
                    <a:pt x="916" y="306"/>
                  </a:lnTo>
                  <a:lnTo>
                    <a:pt x="911" y="294"/>
                  </a:lnTo>
                  <a:lnTo>
                    <a:pt x="903" y="280"/>
                  </a:lnTo>
                  <a:lnTo>
                    <a:pt x="896" y="268"/>
                  </a:lnTo>
                  <a:lnTo>
                    <a:pt x="889" y="255"/>
                  </a:lnTo>
                  <a:lnTo>
                    <a:pt x="881" y="243"/>
                  </a:lnTo>
                  <a:lnTo>
                    <a:pt x="873" y="230"/>
                  </a:lnTo>
                  <a:lnTo>
                    <a:pt x="865" y="219"/>
                  </a:lnTo>
                  <a:lnTo>
                    <a:pt x="857" y="208"/>
                  </a:lnTo>
                  <a:lnTo>
                    <a:pt x="849" y="196"/>
                  </a:lnTo>
                  <a:lnTo>
                    <a:pt x="840" y="184"/>
                  </a:lnTo>
                  <a:lnTo>
                    <a:pt x="831" y="174"/>
                  </a:lnTo>
                  <a:lnTo>
                    <a:pt x="823" y="162"/>
                  </a:lnTo>
                  <a:lnTo>
                    <a:pt x="813" y="153"/>
                  </a:lnTo>
                  <a:lnTo>
                    <a:pt x="803" y="142"/>
                  </a:lnTo>
                  <a:lnTo>
                    <a:pt x="795" y="133"/>
                  </a:lnTo>
                  <a:lnTo>
                    <a:pt x="784" y="122"/>
                  </a:lnTo>
                  <a:lnTo>
                    <a:pt x="775" y="114"/>
                  </a:lnTo>
                  <a:lnTo>
                    <a:pt x="763" y="105"/>
                  </a:lnTo>
                  <a:lnTo>
                    <a:pt x="754" y="94"/>
                  </a:lnTo>
                  <a:lnTo>
                    <a:pt x="744" y="86"/>
                  </a:lnTo>
                  <a:lnTo>
                    <a:pt x="734" y="81"/>
                  </a:lnTo>
                  <a:lnTo>
                    <a:pt x="723" y="72"/>
                  </a:lnTo>
                  <a:lnTo>
                    <a:pt x="711" y="65"/>
                  </a:lnTo>
                  <a:lnTo>
                    <a:pt x="701" y="58"/>
                  </a:lnTo>
                  <a:lnTo>
                    <a:pt x="691" y="52"/>
                  </a:lnTo>
                  <a:lnTo>
                    <a:pt x="678" y="46"/>
                  </a:lnTo>
                  <a:lnTo>
                    <a:pt x="668" y="40"/>
                  </a:lnTo>
                  <a:lnTo>
                    <a:pt x="655" y="33"/>
                  </a:lnTo>
                  <a:lnTo>
                    <a:pt x="644" y="30"/>
                  </a:lnTo>
                  <a:lnTo>
                    <a:pt x="633" y="24"/>
                  </a:lnTo>
                  <a:lnTo>
                    <a:pt x="621" y="21"/>
                  </a:lnTo>
                  <a:lnTo>
                    <a:pt x="608" y="16"/>
                  </a:lnTo>
                  <a:lnTo>
                    <a:pt x="597" y="13"/>
                  </a:lnTo>
                  <a:lnTo>
                    <a:pt x="584" y="9"/>
                  </a:lnTo>
                  <a:lnTo>
                    <a:pt x="573" y="7"/>
                  </a:lnTo>
                  <a:lnTo>
                    <a:pt x="560" y="5"/>
                  </a:lnTo>
                  <a:lnTo>
                    <a:pt x="548" y="4"/>
                  </a:lnTo>
                  <a:lnTo>
                    <a:pt x="536" y="0"/>
                  </a:lnTo>
                  <a:lnTo>
                    <a:pt x="523" y="0"/>
                  </a:lnTo>
                  <a:lnTo>
                    <a:pt x="511" y="0"/>
                  </a:lnTo>
                  <a:lnTo>
                    <a:pt x="498" y="0"/>
                  </a:lnTo>
                  <a:lnTo>
                    <a:pt x="483" y="0"/>
                  </a:lnTo>
                  <a:lnTo>
                    <a:pt x="471" y="0"/>
                  </a:lnTo>
                  <a:lnTo>
                    <a:pt x="458" y="0"/>
                  </a:lnTo>
                  <a:lnTo>
                    <a:pt x="446" y="4"/>
                  </a:lnTo>
                  <a:lnTo>
                    <a:pt x="434" y="5"/>
                  </a:lnTo>
                  <a:lnTo>
                    <a:pt x="421" y="7"/>
                  </a:lnTo>
                  <a:lnTo>
                    <a:pt x="409" y="9"/>
                  </a:lnTo>
                  <a:lnTo>
                    <a:pt x="397" y="13"/>
                  </a:lnTo>
                  <a:lnTo>
                    <a:pt x="385" y="16"/>
                  </a:lnTo>
                  <a:lnTo>
                    <a:pt x="372" y="21"/>
                  </a:lnTo>
                  <a:lnTo>
                    <a:pt x="360" y="24"/>
                  </a:lnTo>
                  <a:lnTo>
                    <a:pt x="349" y="30"/>
                  </a:lnTo>
                  <a:lnTo>
                    <a:pt x="337" y="33"/>
                  </a:lnTo>
                  <a:lnTo>
                    <a:pt x="327" y="40"/>
                  </a:lnTo>
                  <a:lnTo>
                    <a:pt x="316" y="46"/>
                  </a:lnTo>
                  <a:lnTo>
                    <a:pt x="304" y="52"/>
                  </a:lnTo>
                  <a:lnTo>
                    <a:pt x="292" y="58"/>
                  </a:lnTo>
                  <a:lnTo>
                    <a:pt x="282" y="65"/>
                  </a:lnTo>
                  <a:lnTo>
                    <a:pt x="270" y="72"/>
                  </a:lnTo>
                  <a:lnTo>
                    <a:pt x="261" y="81"/>
                  </a:lnTo>
                  <a:lnTo>
                    <a:pt x="250" y="86"/>
                  </a:lnTo>
                  <a:lnTo>
                    <a:pt x="239" y="94"/>
                  </a:lnTo>
                  <a:lnTo>
                    <a:pt x="227" y="105"/>
                  </a:lnTo>
                  <a:lnTo>
                    <a:pt x="218" y="114"/>
                  </a:lnTo>
                  <a:lnTo>
                    <a:pt x="207" y="122"/>
                  </a:lnTo>
                  <a:lnTo>
                    <a:pt x="199" y="133"/>
                  </a:lnTo>
                  <a:lnTo>
                    <a:pt x="189" y="142"/>
                  </a:lnTo>
                  <a:lnTo>
                    <a:pt x="181" y="153"/>
                  </a:lnTo>
                  <a:lnTo>
                    <a:pt x="171" y="162"/>
                  </a:lnTo>
                  <a:lnTo>
                    <a:pt x="162" y="174"/>
                  </a:lnTo>
                  <a:lnTo>
                    <a:pt x="154" y="184"/>
                  </a:lnTo>
                  <a:lnTo>
                    <a:pt x="146" y="196"/>
                  </a:lnTo>
                  <a:lnTo>
                    <a:pt x="137" y="208"/>
                  </a:lnTo>
                  <a:lnTo>
                    <a:pt x="129" y="219"/>
                  </a:lnTo>
                  <a:lnTo>
                    <a:pt x="121" y="230"/>
                  </a:lnTo>
                  <a:lnTo>
                    <a:pt x="113" y="243"/>
                  </a:lnTo>
                  <a:lnTo>
                    <a:pt x="105" y="255"/>
                  </a:lnTo>
                  <a:lnTo>
                    <a:pt x="99" y="268"/>
                  </a:lnTo>
                  <a:lnTo>
                    <a:pt x="91" y="280"/>
                  </a:lnTo>
                  <a:lnTo>
                    <a:pt x="85" y="294"/>
                  </a:lnTo>
                  <a:lnTo>
                    <a:pt x="77" y="306"/>
                  </a:lnTo>
                  <a:lnTo>
                    <a:pt x="71" y="321"/>
                  </a:lnTo>
                  <a:lnTo>
                    <a:pt x="66" y="335"/>
                  </a:lnTo>
                  <a:lnTo>
                    <a:pt x="60" y="349"/>
                  </a:lnTo>
                  <a:lnTo>
                    <a:pt x="54" y="363"/>
                  </a:lnTo>
                  <a:lnTo>
                    <a:pt x="48" y="379"/>
                  </a:lnTo>
                  <a:lnTo>
                    <a:pt x="44" y="394"/>
                  </a:lnTo>
                  <a:lnTo>
                    <a:pt x="39" y="410"/>
                  </a:lnTo>
                  <a:lnTo>
                    <a:pt x="32" y="423"/>
                  </a:lnTo>
                  <a:lnTo>
                    <a:pt x="30" y="439"/>
                  </a:lnTo>
                  <a:lnTo>
                    <a:pt x="26" y="453"/>
                  </a:lnTo>
                  <a:lnTo>
                    <a:pt x="22" y="468"/>
                  </a:lnTo>
                  <a:lnTo>
                    <a:pt x="18" y="484"/>
                  </a:lnTo>
                  <a:lnTo>
                    <a:pt x="15" y="501"/>
                  </a:lnTo>
                  <a:lnTo>
                    <a:pt x="12" y="517"/>
                  </a:lnTo>
                  <a:lnTo>
                    <a:pt x="10" y="534"/>
                  </a:lnTo>
                  <a:lnTo>
                    <a:pt x="6" y="550"/>
                  </a:lnTo>
                  <a:lnTo>
                    <a:pt x="5" y="568"/>
                  </a:lnTo>
                  <a:lnTo>
                    <a:pt x="3" y="583"/>
                  </a:lnTo>
                  <a:lnTo>
                    <a:pt x="3" y="601"/>
                  </a:lnTo>
                  <a:lnTo>
                    <a:pt x="0" y="617"/>
                  </a:lnTo>
                  <a:lnTo>
                    <a:pt x="0" y="634"/>
                  </a:lnTo>
                  <a:lnTo>
                    <a:pt x="0" y="651"/>
                  </a:lnTo>
                  <a:lnTo>
                    <a:pt x="0" y="670"/>
                  </a:lnTo>
                  <a:lnTo>
                    <a:pt x="0" y="686"/>
                  </a:lnTo>
                  <a:lnTo>
                    <a:pt x="0" y="704"/>
                  </a:lnTo>
                  <a:lnTo>
                    <a:pt x="0" y="720"/>
                  </a:lnTo>
                  <a:lnTo>
                    <a:pt x="3" y="737"/>
                  </a:lnTo>
                  <a:lnTo>
                    <a:pt x="3" y="755"/>
                  </a:lnTo>
                  <a:lnTo>
                    <a:pt x="5" y="770"/>
                  </a:lnTo>
                  <a:lnTo>
                    <a:pt x="6" y="788"/>
                  </a:lnTo>
                  <a:lnTo>
                    <a:pt x="10" y="804"/>
                  </a:lnTo>
                  <a:lnTo>
                    <a:pt x="12" y="819"/>
                  </a:lnTo>
                  <a:lnTo>
                    <a:pt x="15" y="835"/>
                  </a:lnTo>
                  <a:lnTo>
                    <a:pt x="18" y="850"/>
                  </a:lnTo>
                  <a:lnTo>
                    <a:pt x="22" y="866"/>
                  </a:lnTo>
                  <a:lnTo>
                    <a:pt x="26" y="882"/>
                  </a:lnTo>
                  <a:lnTo>
                    <a:pt x="30" y="898"/>
                  </a:lnTo>
                  <a:lnTo>
                    <a:pt x="32" y="914"/>
                  </a:lnTo>
                  <a:lnTo>
                    <a:pt x="39" y="929"/>
                  </a:lnTo>
                  <a:lnTo>
                    <a:pt x="44" y="943"/>
                  </a:lnTo>
                  <a:lnTo>
                    <a:pt x="48" y="959"/>
                  </a:lnTo>
                  <a:lnTo>
                    <a:pt x="54" y="972"/>
                  </a:lnTo>
                  <a:lnTo>
                    <a:pt x="60" y="988"/>
                  </a:lnTo>
                  <a:lnTo>
                    <a:pt x="66" y="1000"/>
                  </a:lnTo>
                  <a:lnTo>
                    <a:pt x="71" y="1014"/>
                  </a:lnTo>
                  <a:lnTo>
                    <a:pt x="77" y="1028"/>
                  </a:lnTo>
                  <a:lnTo>
                    <a:pt x="85" y="1042"/>
                  </a:lnTo>
                  <a:lnTo>
                    <a:pt x="91" y="1055"/>
                  </a:lnTo>
                  <a:lnTo>
                    <a:pt x="99" y="1069"/>
                  </a:lnTo>
                  <a:lnTo>
                    <a:pt x="105" y="1082"/>
                  </a:lnTo>
                  <a:lnTo>
                    <a:pt x="113" y="1094"/>
                  </a:lnTo>
                  <a:lnTo>
                    <a:pt x="121" y="1106"/>
                  </a:lnTo>
                  <a:lnTo>
                    <a:pt x="129" y="1119"/>
                  </a:lnTo>
                  <a:lnTo>
                    <a:pt x="137" y="1130"/>
                  </a:lnTo>
                  <a:lnTo>
                    <a:pt x="146" y="1143"/>
                  </a:lnTo>
                  <a:lnTo>
                    <a:pt x="154" y="1152"/>
                  </a:lnTo>
                  <a:lnTo>
                    <a:pt x="162" y="1163"/>
                  </a:lnTo>
                  <a:lnTo>
                    <a:pt x="171" y="1175"/>
                  </a:lnTo>
                  <a:lnTo>
                    <a:pt x="181" y="1185"/>
                  </a:lnTo>
                  <a:lnTo>
                    <a:pt x="189" y="1193"/>
                  </a:lnTo>
                  <a:lnTo>
                    <a:pt x="199" y="1204"/>
                  </a:lnTo>
                  <a:lnTo>
                    <a:pt x="207" y="1213"/>
                  </a:lnTo>
                  <a:lnTo>
                    <a:pt x="218" y="1223"/>
                  </a:lnTo>
                  <a:lnTo>
                    <a:pt x="227" y="1231"/>
                  </a:lnTo>
                  <a:lnTo>
                    <a:pt x="239" y="1240"/>
                  </a:lnTo>
                  <a:lnTo>
                    <a:pt x="250" y="1248"/>
                  </a:lnTo>
                  <a:lnTo>
                    <a:pt x="261" y="1257"/>
                  </a:lnTo>
                  <a:lnTo>
                    <a:pt x="270" y="1264"/>
                  </a:lnTo>
                  <a:lnTo>
                    <a:pt x="282" y="1270"/>
                  </a:lnTo>
                  <a:lnTo>
                    <a:pt x="292" y="1278"/>
                  </a:lnTo>
                  <a:lnTo>
                    <a:pt x="304" y="1286"/>
                  </a:lnTo>
                  <a:lnTo>
                    <a:pt x="316" y="1290"/>
                  </a:lnTo>
                  <a:lnTo>
                    <a:pt x="327" y="1297"/>
                  </a:lnTo>
                  <a:lnTo>
                    <a:pt x="337" y="1302"/>
                  </a:lnTo>
                  <a:lnTo>
                    <a:pt x="349" y="1308"/>
                  </a:lnTo>
                  <a:lnTo>
                    <a:pt x="360" y="1311"/>
                  </a:lnTo>
                  <a:lnTo>
                    <a:pt x="372" y="1315"/>
                  </a:lnTo>
                  <a:lnTo>
                    <a:pt x="385" y="1319"/>
                  </a:lnTo>
                  <a:lnTo>
                    <a:pt x="397" y="1323"/>
                  </a:lnTo>
                  <a:lnTo>
                    <a:pt x="409" y="1327"/>
                  </a:lnTo>
                  <a:lnTo>
                    <a:pt x="421" y="1330"/>
                  </a:lnTo>
                  <a:lnTo>
                    <a:pt x="434" y="1331"/>
                  </a:lnTo>
                  <a:lnTo>
                    <a:pt x="446" y="1334"/>
                  </a:lnTo>
                  <a:lnTo>
                    <a:pt x="458" y="1334"/>
                  </a:lnTo>
                  <a:lnTo>
                    <a:pt x="471" y="1336"/>
                  </a:lnTo>
                  <a:lnTo>
                    <a:pt x="483" y="1338"/>
                  </a:lnTo>
                  <a:lnTo>
                    <a:pt x="498" y="1338"/>
                  </a:lnTo>
                  <a:lnTo>
                    <a:pt x="498" y="1338"/>
                  </a:lnTo>
                  <a:close/>
                </a:path>
              </a:pathLst>
            </a:custGeom>
            <a:solidFill>
              <a:schemeClr val="tx2">
                <a:lumMod val="40000"/>
                <a:lumOff val="6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2" name="Freeform 14"/>
            <p:cNvSpPr>
              <a:spLocks/>
            </p:cNvSpPr>
            <p:nvPr/>
          </p:nvSpPr>
          <p:spPr bwMode="auto">
            <a:xfrm>
              <a:off x="5942013" y="3142878"/>
              <a:ext cx="176213" cy="233363"/>
            </a:xfrm>
            <a:custGeom>
              <a:avLst/>
              <a:gdLst>
                <a:gd name="T0" fmla="*/ 239 w 443"/>
                <a:gd name="T1" fmla="*/ 591 h 592"/>
                <a:gd name="T2" fmla="*/ 260 w 443"/>
                <a:gd name="T3" fmla="*/ 587 h 592"/>
                <a:gd name="T4" fmla="*/ 281 w 443"/>
                <a:gd name="T5" fmla="*/ 579 h 592"/>
                <a:gd name="T6" fmla="*/ 301 w 443"/>
                <a:gd name="T7" fmla="*/ 570 h 592"/>
                <a:gd name="T8" fmla="*/ 334 w 443"/>
                <a:gd name="T9" fmla="*/ 549 h 592"/>
                <a:gd name="T10" fmla="*/ 369 w 443"/>
                <a:gd name="T11" fmla="*/ 515 h 592"/>
                <a:gd name="T12" fmla="*/ 386 w 443"/>
                <a:gd name="T13" fmla="*/ 489 h 592"/>
                <a:gd name="T14" fmla="*/ 401 w 443"/>
                <a:gd name="T15" fmla="*/ 466 h 592"/>
                <a:gd name="T16" fmla="*/ 411 w 443"/>
                <a:gd name="T17" fmla="*/ 441 h 592"/>
                <a:gd name="T18" fmla="*/ 423 w 443"/>
                <a:gd name="T19" fmla="*/ 416 h 592"/>
                <a:gd name="T20" fmla="*/ 429 w 443"/>
                <a:gd name="T21" fmla="*/ 389 h 592"/>
                <a:gd name="T22" fmla="*/ 435 w 443"/>
                <a:gd name="T23" fmla="*/ 362 h 592"/>
                <a:gd name="T24" fmla="*/ 440 w 443"/>
                <a:gd name="T25" fmla="*/ 334 h 592"/>
                <a:gd name="T26" fmla="*/ 442 w 443"/>
                <a:gd name="T27" fmla="*/ 303 h 592"/>
                <a:gd name="T28" fmla="*/ 442 w 443"/>
                <a:gd name="T29" fmla="*/ 273 h 592"/>
                <a:gd name="T30" fmla="*/ 438 w 443"/>
                <a:gd name="T31" fmla="*/ 244 h 592"/>
                <a:gd name="T32" fmla="*/ 434 w 443"/>
                <a:gd name="T33" fmla="*/ 213 h 592"/>
                <a:gd name="T34" fmla="*/ 426 w 443"/>
                <a:gd name="T35" fmla="*/ 185 h 592"/>
                <a:gd name="T36" fmla="*/ 417 w 443"/>
                <a:gd name="T37" fmla="*/ 160 h 592"/>
                <a:gd name="T38" fmla="*/ 407 w 443"/>
                <a:gd name="T39" fmla="*/ 135 h 592"/>
                <a:gd name="T40" fmla="*/ 394 w 443"/>
                <a:gd name="T41" fmla="*/ 111 h 592"/>
                <a:gd name="T42" fmla="*/ 381 w 443"/>
                <a:gd name="T43" fmla="*/ 91 h 592"/>
                <a:gd name="T44" fmla="*/ 365 w 443"/>
                <a:gd name="T45" fmla="*/ 71 h 592"/>
                <a:gd name="T46" fmla="*/ 334 w 443"/>
                <a:gd name="T47" fmla="*/ 41 h 592"/>
                <a:gd name="T48" fmla="*/ 301 w 443"/>
                <a:gd name="T49" fmla="*/ 21 h 592"/>
                <a:gd name="T50" fmla="*/ 281 w 443"/>
                <a:gd name="T51" fmla="*/ 10 h 592"/>
                <a:gd name="T52" fmla="*/ 260 w 443"/>
                <a:gd name="T53" fmla="*/ 3 h 592"/>
                <a:gd name="T54" fmla="*/ 239 w 443"/>
                <a:gd name="T55" fmla="*/ 0 h 592"/>
                <a:gd name="T56" fmla="*/ 216 w 443"/>
                <a:gd name="T57" fmla="*/ 0 h 592"/>
                <a:gd name="T58" fmla="*/ 194 w 443"/>
                <a:gd name="T59" fmla="*/ 1 h 592"/>
                <a:gd name="T60" fmla="*/ 171 w 443"/>
                <a:gd name="T61" fmla="*/ 6 h 592"/>
                <a:gd name="T62" fmla="*/ 145 w 443"/>
                <a:gd name="T63" fmla="*/ 17 h 592"/>
                <a:gd name="T64" fmla="*/ 121 w 443"/>
                <a:gd name="T65" fmla="*/ 31 h 592"/>
                <a:gd name="T66" fmla="*/ 89 w 443"/>
                <a:gd name="T67" fmla="*/ 58 h 592"/>
                <a:gd name="T68" fmla="*/ 68 w 443"/>
                <a:gd name="T69" fmla="*/ 80 h 592"/>
                <a:gd name="T70" fmla="*/ 53 w 443"/>
                <a:gd name="T71" fmla="*/ 100 h 592"/>
                <a:gd name="T72" fmla="*/ 41 w 443"/>
                <a:gd name="T73" fmla="*/ 123 h 592"/>
                <a:gd name="T74" fmla="*/ 28 w 443"/>
                <a:gd name="T75" fmla="*/ 148 h 592"/>
                <a:gd name="T76" fmla="*/ 20 w 443"/>
                <a:gd name="T77" fmla="*/ 173 h 592"/>
                <a:gd name="T78" fmla="*/ 11 w 443"/>
                <a:gd name="T79" fmla="*/ 200 h 592"/>
                <a:gd name="T80" fmla="*/ 4 w 443"/>
                <a:gd name="T81" fmla="*/ 228 h 592"/>
                <a:gd name="T82" fmla="*/ 0 w 443"/>
                <a:gd name="T83" fmla="*/ 258 h 592"/>
                <a:gd name="T84" fmla="*/ 0 w 443"/>
                <a:gd name="T85" fmla="*/ 289 h 592"/>
                <a:gd name="T86" fmla="*/ 0 w 443"/>
                <a:gd name="T87" fmla="*/ 318 h 592"/>
                <a:gd name="T88" fmla="*/ 2 w 443"/>
                <a:gd name="T89" fmla="*/ 347 h 592"/>
                <a:gd name="T90" fmla="*/ 7 w 443"/>
                <a:gd name="T91" fmla="*/ 375 h 592"/>
                <a:gd name="T92" fmla="*/ 16 w 443"/>
                <a:gd name="T93" fmla="*/ 404 h 592"/>
                <a:gd name="T94" fmla="*/ 24 w 443"/>
                <a:gd name="T95" fmla="*/ 431 h 592"/>
                <a:gd name="T96" fmla="*/ 35 w 443"/>
                <a:gd name="T97" fmla="*/ 454 h 592"/>
                <a:gd name="T98" fmla="*/ 47 w 443"/>
                <a:gd name="T99" fmla="*/ 477 h 592"/>
                <a:gd name="T100" fmla="*/ 61 w 443"/>
                <a:gd name="T101" fmla="*/ 500 h 592"/>
                <a:gd name="T102" fmla="*/ 89 w 443"/>
                <a:gd name="T103" fmla="*/ 533 h 592"/>
                <a:gd name="T104" fmla="*/ 121 w 443"/>
                <a:gd name="T105" fmla="*/ 558 h 592"/>
                <a:gd name="T106" fmla="*/ 145 w 443"/>
                <a:gd name="T107" fmla="*/ 574 h 592"/>
                <a:gd name="T108" fmla="*/ 171 w 443"/>
                <a:gd name="T109" fmla="*/ 583 h 592"/>
                <a:gd name="T110" fmla="*/ 194 w 443"/>
                <a:gd name="T111" fmla="*/ 590 h 592"/>
                <a:gd name="T112" fmla="*/ 216 w 443"/>
                <a:gd name="T113" fmla="*/ 592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43" h="592">
                  <a:moveTo>
                    <a:pt x="223" y="592"/>
                  </a:moveTo>
                  <a:lnTo>
                    <a:pt x="228" y="592"/>
                  </a:lnTo>
                  <a:lnTo>
                    <a:pt x="234" y="592"/>
                  </a:lnTo>
                  <a:lnTo>
                    <a:pt x="239" y="591"/>
                  </a:lnTo>
                  <a:lnTo>
                    <a:pt x="245" y="591"/>
                  </a:lnTo>
                  <a:lnTo>
                    <a:pt x="250" y="590"/>
                  </a:lnTo>
                  <a:lnTo>
                    <a:pt x="256" y="587"/>
                  </a:lnTo>
                  <a:lnTo>
                    <a:pt x="260" y="587"/>
                  </a:lnTo>
                  <a:lnTo>
                    <a:pt x="267" y="586"/>
                  </a:lnTo>
                  <a:lnTo>
                    <a:pt x="272" y="583"/>
                  </a:lnTo>
                  <a:lnTo>
                    <a:pt x="276" y="582"/>
                  </a:lnTo>
                  <a:lnTo>
                    <a:pt x="281" y="579"/>
                  </a:lnTo>
                  <a:lnTo>
                    <a:pt x="285" y="578"/>
                  </a:lnTo>
                  <a:lnTo>
                    <a:pt x="291" y="575"/>
                  </a:lnTo>
                  <a:lnTo>
                    <a:pt x="297" y="574"/>
                  </a:lnTo>
                  <a:lnTo>
                    <a:pt x="301" y="570"/>
                  </a:lnTo>
                  <a:lnTo>
                    <a:pt x="308" y="569"/>
                  </a:lnTo>
                  <a:lnTo>
                    <a:pt x="317" y="561"/>
                  </a:lnTo>
                  <a:lnTo>
                    <a:pt x="325" y="555"/>
                  </a:lnTo>
                  <a:lnTo>
                    <a:pt x="334" y="549"/>
                  </a:lnTo>
                  <a:lnTo>
                    <a:pt x="345" y="542"/>
                  </a:lnTo>
                  <a:lnTo>
                    <a:pt x="353" y="533"/>
                  </a:lnTo>
                  <a:lnTo>
                    <a:pt x="361" y="525"/>
                  </a:lnTo>
                  <a:lnTo>
                    <a:pt x="369" y="515"/>
                  </a:lnTo>
                  <a:lnTo>
                    <a:pt x="378" y="506"/>
                  </a:lnTo>
                  <a:lnTo>
                    <a:pt x="381" y="500"/>
                  </a:lnTo>
                  <a:lnTo>
                    <a:pt x="385" y="494"/>
                  </a:lnTo>
                  <a:lnTo>
                    <a:pt x="386" y="489"/>
                  </a:lnTo>
                  <a:lnTo>
                    <a:pt x="391" y="484"/>
                  </a:lnTo>
                  <a:lnTo>
                    <a:pt x="394" y="477"/>
                  </a:lnTo>
                  <a:lnTo>
                    <a:pt x="398" y="472"/>
                  </a:lnTo>
                  <a:lnTo>
                    <a:pt x="401" y="466"/>
                  </a:lnTo>
                  <a:lnTo>
                    <a:pt x="403" y="460"/>
                  </a:lnTo>
                  <a:lnTo>
                    <a:pt x="407" y="454"/>
                  </a:lnTo>
                  <a:lnTo>
                    <a:pt x="409" y="448"/>
                  </a:lnTo>
                  <a:lnTo>
                    <a:pt x="411" y="441"/>
                  </a:lnTo>
                  <a:lnTo>
                    <a:pt x="415" y="437"/>
                  </a:lnTo>
                  <a:lnTo>
                    <a:pt x="417" y="431"/>
                  </a:lnTo>
                  <a:lnTo>
                    <a:pt x="419" y="423"/>
                  </a:lnTo>
                  <a:lnTo>
                    <a:pt x="423" y="416"/>
                  </a:lnTo>
                  <a:lnTo>
                    <a:pt x="424" y="412"/>
                  </a:lnTo>
                  <a:lnTo>
                    <a:pt x="426" y="404"/>
                  </a:lnTo>
                  <a:lnTo>
                    <a:pt x="429" y="396"/>
                  </a:lnTo>
                  <a:lnTo>
                    <a:pt x="429" y="389"/>
                  </a:lnTo>
                  <a:lnTo>
                    <a:pt x="432" y="383"/>
                  </a:lnTo>
                  <a:lnTo>
                    <a:pt x="434" y="375"/>
                  </a:lnTo>
                  <a:lnTo>
                    <a:pt x="435" y="369"/>
                  </a:lnTo>
                  <a:lnTo>
                    <a:pt x="435" y="362"/>
                  </a:lnTo>
                  <a:lnTo>
                    <a:pt x="438" y="355"/>
                  </a:lnTo>
                  <a:lnTo>
                    <a:pt x="438" y="347"/>
                  </a:lnTo>
                  <a:lnTo>
                    <a:pt x="440" y="341"/>
                  </a:lnTo>
                  <a:lnTo>
                    <a:pt x="440" y="334"/>
                  </a:lnTo>
                  <a:lnTo>
                    <a:pt x="442" y="327"/>
                  </a:lnTo>
                  <a:lnTo>
                    <a:pt x="442" y="318"/>
                  </a:lnTo>
                  <a:lnTo>
                    <a:pt x="442" y="311"/>
                  </a:lnTo>
                  <a:lnTo>
                    <a:pt x="442" y="303"/>
                  </a:lnTo>
                  <a:lnTo>
                    <a:pt x="443" y="297"/>
                  </a:lnTo>
                  <a:lnTo>
                    <a:pt x="442" y="289"/>
                  </a:lnTo>
                  <a:lnTo>
                    <a:pt x="442" y="279"/>
                  </a:lnTo>
                  <a:lnTo>
                    <a:pt x="442" y="273"/>
                  </a:lnTo>
                  <a:lnTo>
                    <a:pt x="442" y="265"/>
                  </a:lnTo>
                  <a:lnTo>
                    <a:pt x="440" y="258"/>
                  </a:lnTo>
                  <a:lnTo>
                    <a:pt x="440" y="250"/>
                  </a:lnTo>
                  <a:lnTo>
                    <a:pt x="438" y="244"/>
                  </a:lnTo>
                  <a:lnTo>
                    <a:pt x="438" y="236"/>
                  </a:lnTo>
                  <a:lnTo>
                    <a:pt x="435" y="228"/>
                  </a:lnTo>
                  <a:lnTo>
                    <a:pt x="435" y="221"/>
                  </a:lnTo>
                  <a:lnTo>
                    <a:pt x="434" y="213"/>
                  </a:lnTo>
                  <a:lnTo>
                    <a:pt x="432" y="208"/>
                  </a:lnTo>
                  <a:lnTo>
                    <a:pt x="429" y="200"/>
                  </a:lnTo>
                  <a:lnTo>
                    <a:pt x="429" y="193"/>
                  </a:lnTo>
                  <a:lnTo>
                    <a:pt x="426" y="185"/>
                  </a:lnTo>
                  <a:lnTo>
                    <a:pt x="424" y="180"/>
                  </a:lnTo>
                  <a:lnTo>
                    <a:pt x="423" y="173"/>
                  </a:lnTo>
                  <a:lnTo>
                    <a:pt x="419" y="167"/>
                  </a:lnTo>
                  <a:lnTo>
                    <a:pt x="417" y="160"/>
                  </a:lnTo>
                  <a:lnTo>
                    <a:pt x="415" y="154"/>
                  </a:lnTo>
                  <a:lnTo>
                    <a:pt x="411" y="148"/>
                  </a:lnTo>
                  <a:lnTo>
                    <a:pt x="409" y="141"/>
                  </a:lnTo>
                  <a:lnTo>
                    <a:pt x="407" y="135"/>
                  </a:lnTo>
                  <a:lnTo>
                    <a:pt x="403" y="128"/>
                  </a:lnTo>
                  <a:lnTo>
                    <a:pt x="401" y="123"/>
                  </a:lnTo>
                  <a:lnTo>
                    <a:pt x="398" y="118"/>
                  </a:lnTo>
                  <a:lnTo>
                    <a:pt x="394" y="111"/>
                  </a:lnTo>
                  <a:lnTo>
                    <a:pt x="391" y="107"/>
                  </a:lnTo>
                  <a:lnTo>
                    <a:pt x="386" y="100"/>
                  </a:lnTo>
                  <a:lnTo>
                    <a:pt x="385" y="95"/>
                  </a:lnTo>
                  <a:lnTo>
                    <a:pt x="381" y="91"/>
                  </a:lnTo>
                  <a:lnTo>
                    <a:pt x="378" y="86"/>
                  </a:lnTo>
                  <a:lnTo>
                    <a:pt x="374" y="80"/>
                  </a:lnTo>
                  <a:lnTo>
                    <a:pt x="369" y="75"/>
                  </a:lnTo>
                  <a:lnTo>
                    <a:pt x="365" y="71"/>
                  </a:lnTo>
                  <a:lnTo>
                    <a:pt x="361" y="66"/>
                  </a:lnTo>
                  <a:lnTo>
                    <a:pt x="353" y="58"/>
                  </a:lnTo>
                  <a:lnTo>
                    <a:pt x="345" y="50"/>
                  </a:lnTo>
                  <a:lnTo>
                    <a:pt x="334" y="41"/>
                  </a:lnTo>
                  <a:lnTo>
                    <a:pt x="325" y="34"/>
                  </a:lnTo>
                  <a:lnTo>
                    <a:pt x="317" y="29"/>
                  </a:lnTo>
                  <a:lnTo>
                    <a:pt x="308" y="23"/>
                  </a:lnTo>
                  <a:lnTo>
                    <a:pt x="301" y="21"/>
                  </a:lnTo>
                  <a:lnTo>
                    <a:pt x="297" y="17"/>
                  </a:lnTo>
                  <a:lnTo>
                    <a:pt x="291" y="14"/>
                  </a:lnTo>
                  <a:lnTo>
                    <a:pt x="285" y="13"/>
                  </a:lnTo>
                  <a:lnTo>
                    <a:pt x="281" y="10"/>
                  </a:lnTo>
                  <a:lnTo>
                    <a:pt x="276" y="8"/>
                  </a:lnTo>
                  <a:lnTo>
                    <a:pt x="272" y="6"/>
                  </a:lnTo>
                  <a:lnTo>
                    <a:pt x="267" y="6"/>
                  </a:lnTo>
                  <a:lnTo>
                    <a:pt x="260" y="3"/>
                  </a:lnTo>
                  <a:lnTo>
                    <a:pt x="256" y="3"/>
                  </a:lnTo>
                  <a:lnTo>
                    <a:pt x="250" y="1"/>
                  </a:lnTo>
                  <a:lnTo>
                    <a:pt x="245" y="1"/>
                  </a:lnTo>
                  <a:lnTo>
                    <a:pt x="239" y="0"/>
                  </a:lnTo>
                  <a:lnTo>
                    <a:pt x="234" y="0"/>
                  </a:lnTo>
                  <a:lnTo>
                    <a:pt x="228" y="0"/>
                  </a:lnTo>
                  <a:lnTo>
                    <a:pt x="223" y="0"/>
                  </a:lnTo>
                  <a:lnTo>
                    <a:pt x="216" y="0"/>
                  </a:lnTo>
                  <a:lnTo>
                    <a:pt x="211" y="0"/>
                  </a:lnTo>
                  <a:lnTo>
                    <a:pt x="204" y="0"/>
                  </a:lnTo>
                  <a:lnTo>
                    <a:pt x="199" y="1"/>
                  </a:lnTo>
                  <a:lnTo>
                    <a:pt x="194" y="1"/>
                  </a:lnTo>
                  <a:lnTo>
                    <a:pt x="189" y="3"/>
                  </a:lnTo>
                  <a:lnTo>
                    <a:pt x="182" y="3"/>
                  </a:lnTo>
                  <a:lnTo>
                    <a:pt x="178" y="6"/>
                  </a:lnTo>
                  <a:lnTo>
                    <a:pt x="171" y="6"/>
                  </a:lnTo>
                  <a:lnTo>
                    <a:pt x="166" y="8"/>
                  </a:lnTo>
                  <a:lnTo>
                    <a:pt x="161" y="10"/>
                  </a:lnTo>
                  <a:lnTo>
                    <a:pt x="155" y="13"/>
                  </a:lnTo>
                  <a:lnTo>
                    <a:pt x="145" y="17"/>
                  </a:lnTo>
                  <a:lnTo>
                    <a:pt x="135" y="23"/>
                  </a:lnTo>
                  <a:lnTo>
                    <a:pt x="130" y="25"/>
                  </a:lnTo>
                  <a:lnTo>
                    <a:pt x="124" y="29"/>
                  </a:lnTo>
                  <a:lnTo>
                    <a:pt x="121" y="31"/>
                  </a:lnTo>
                  <a:lnTo>
                    <a:pt x="117" y="34"/>
                  </a:lnTo>
                  <a:lnTo>
                    <a:pt x="105" y="41"/>
                  </a:lnTo>
                  <a:lnTo>
                    <a:pt x="97" y="50"/>
                  </a:lnTo>
                  <a:lnTo>
                    <a:pt x="89" y="58"/>
                  </a:lnTo>
                  <a:lnTo>
                    <a:pt x="81" y="66"/>
                  </a:lnTo>
                  <a:lnTo>
                    <a:pt x="77" y="71"/>
                  </a:lnTo>
                  <a:lnTo>
                    <a:pt x="72" y="75"/>
                  </a:lnTo>
                  <a:lnTo>
                    <a:pt x="68" y="80"/>
                  </a:lnTo>
                  <a:lnTo>
                    <a:pt x="66" y="86"/>
                  </a:lnTo>
                  <a:lnTo>
                    <a:pt x="61" y="91"/>
                  </a:lnTo>
                  <a:lnTo>
                    <a:pt x="57" y="95"/>
                  </a:lnTo>
                  <a:lnTo>
                    <a:pt x="53" y="100"/>
                  </a:lnTo>
                  <a:lnTo>
                    <a:pt x="51" y="107"/>
                  </a:lnTo>
                  <a:lnTo>
                    <a:pt x="47" y="111"/>
                  </a:lnTo>
                  <a:lnTo>
                    <a:pt x="44" y="118"/>
                  </a:lnTo>
                  <a:lnTo>
                    <a:pt x="41" y="123"/>
                  </a:lnTo>
                  <a:lnTo>
                    <a:pt x="37" y="128"/>
                  </a:lnTo>
                  <a:lnTo>
                    <a:pt x="35" y="135"/>
                  </a:lnTo>
                  <a:lnTo>
                    <a:pt x="32" y="141"/>
                  </a:lnTo>
                  <a:lnTo>
                    <a:pt x="28" y="148"/>
                  </a:lnTo>
                  <a:lnTo>
                    <a:pt x="27" y="154"/>
                  </a:lnTo>
                  <a:lnTo>
                    <a:pt x="24" y="160"/>
                  </a:lnTo>
                  <a:lnTo>
                    <a:pt x="23" y="167"/>
                  </a:lnTo>
                  <a:lnTo>
                    <a:pt x="20" y="173"/>
                  </a:lnTo>
                  <a:lnTo>
                    <a:pt x="17" y="180"/>
                  </a:lnTo>
                  <a:lnTo>
                    <a:pt x="16" y="185"/>
                  </a:lnTo>
                  <a:lnTo>
                    <a:pt x="12" y="193"/>
                  </a:lnTo>
                  <a:lnTo>
                    <a:pt x="11" y="200"/>
                  </a:lnTo>
                  <a:lnTo>
                    <a:pt x="9" y="208"/>
                  </a:lnTo>
                  <a:lnTo>
                    <a:pt x="7" y="213"/>
                  </a:lnTo>
                  <a:lnTo>
                    <a:pt x="7" y="221"/>
                  </a:lnTo>
                  <a:lnTo>
                    <a:pt x="4" y="228"/>
                  </a:lnTo>
                  <a:lnTo>
                    <a:pt x="4" y="236"/>
                  </a:lnTo>
                  <a:lnTo>
                    <a:pt x="2" y="244"/>
                  </a:lnTo>
                  <a:lnTo>
                    <a:pt x="2" y="250"/>
                  </a:lnTo>
                  <a:lnTo>
                    <a:pt x="0" y="258"/>
                  </a:lnTo>
                  <a:lnTo>
                    <a:pt x="0" y="265"/>
                  </a:lnTo>
                  <a:lnTo>
                    <a:pt x="0" y="273"/>
                  </a:lnTo>
                  <a:lnTo>
                    <a:pt x="0" y="279"/>
                  </a:lnTo>
                  <a:lnTo>
                    <a:pt x="0" y="289"/>
                  </a:lnTo>
                  <a:lnTo>
                    <a:pt x="0" y="297"/>
                  </a:lnTo>
                  <a:lnTo>
                    <a:pt x="0" y="303"/>
                  </a:lnTo>
                  <a:lnTo>
                    <a:pt x="0" y="311"/>
                  </a:lnTo>
                  <a:lnTo>
                    <a:pt x="0" y="318"/>
                  </a:lnTo>
                  <a:lnTo>
                    <a:pt x="0" y="327"/>
                  </a:lnTo>
                  <a:lnTo>
                    <a:pt x="0" y="334"/>
                  </a:lnTo>
                  <a:lnTo>
                    <a:pt x="2" y="341"/>
                  </a:lnTo>
                  <a:lnTo>
                    <a:pt x="2" y="347"/>
                  </a:lnTo>
                  <a:lnTo>
                    <a:pt x="4" y="355"/>
                  </a:lnTo>
                  <a:lnTo>
                    <a:pt x="4" y="362"/>
                  </a:lnTo>
                  <a:lnTo>
                    <a:pt x="7" y="369"/>
                  </a:lnTo>
                  <a:lnTo>
                    <a:pt x="7" y="375"/>
                  </a:lnTo>
                  <a:lnTo>
                    <a:pt x="9" y="383"/>
                  </a:lnTo>
                  <a:lnTo>
                    <a:pt x="11" y="389"/>
                  </a:lnTo>
                  <a:lnTo>
                    <a:pt x="12" y="396"/>
                  </a:lnTo>
                  <a:lnTo>
                    <a:pt x="16" y="404"/>
                  </a:lnTo>
                  <a:lnTo>
                    <a:pt x="17" y="412"/>
                  </a:lnTo>
                  <a:lnTo>
                    <a:pt x="20" y="416"/>
                  </a:lnTo>
                  <a:lnTo>
                    <a:pt x="23" y="423"/>
                  </a:lnTo>
                  <a:lnTo>
                    <a:pt x="24" y="431"/>
                  </a:lnTo>
                  <a:lnTo>
                    <a:pt x="27" y="437"/>
                  </a:lnTo>
                  <a:lnTo>
                    <a:pt x="28" y="441"/>
                  </a:lnTo>
                  <a:lnTo>
                    <a:pt x="32" y="448"/>
                  </a:lnTo>
                  <a:lnTo>
                    <a:pt x="35" y="454"/>
                  </a:lnTo>
                  <a:lnTo>
                    <a:pt x="37" y="460"/>
                  </a:lnTo>
                  <a:lnTo>
                    <a:pt x="41" y="466"/>
                  </a:lnTo>
                  <a:lnTo>
                    <a:pt x="44" y="472"/>
                  </a:lnTo>
                  <a:lnTo>
                    <a:pt x="47" y="477"/>
                  </a:lnTo>
                  <a:lnTo>
                    <a:pt x="51" y="484"/>
                  </a:lnTo>
                  <a:lnTo>
                    <a:pt x="53" y="489"/>
                  </a:lnTo>
                  <a:lnTo>
                    <a:pt x="57" y="494"/>
                  </a:lnTo>
                  <a:lnTo>
                    <a:pt x="61" y="500"/>
                  </a:lnTo>
                  <a:lnTo>
                    <a:pt x="66" y="506"/>
                  </a:lnTo>
                  <a:lnTo>
                    <a:pt x="72" y="515"/>
                  </a:lnTo>
                  <a:lnTo>
                    <a:pt x="81" y="525"/>
                  </a:lnTo>
                  <a:lnTo>
                    <a:pt x="89" y="533"/>
                  </a:lnTo>
                  <a:lnTo>
                    <a:pt x="97" y="542"/>
                  </a:lnTo>
                  <a:lnTo>
                    <a:pt x="105" y="549"/>
                  </a:lnTo>
                  <a:lnTo>
                    <a:pt x="117" y="555"/>
                  </a:lnTo>
                  <a:lnTo>
                    <a:pt x="121" y="558"/>
                  </a:lnTo>
                  <a:lnTo>
                    <a:pt x="124" y="561"/>
                  </a:lnTo>
                  <a:lnTo>
                    <a:pt x="130" y="566"/>
                  </a:lnTo>
                  <a:lnTo>
                    <a:pt x="135" y="569"/>
                  </a:lnTo>
                  <a:lnTo>
                    <a:pt x="145" y="574"/>
                  </a:lnTo>
                  <a:lnTo>
                    <a:pt x="155" y="578"/>
                  </a:lnTo>
                  <a:lnTo>
                    <a:pt x="161" y="579"/>
                  </a:lnTo>
                  <a:lnTo>
                    <a:pt x="166" y="582"/>
                  </a:lnTo>
                  <a:lnTo>
                    <a:pt x="171" y="583"/>
                  </a:lnTo>
                  <a:lnTo>
                    <a:pt x="178" y="586"/>
                  </a:lnTo>
                  <a:lnTo>
                    <a:pt x="182" y="587"/>
                  </a:lnTo>
                  <a:lnTo>
                    <a:pt x="189" y="587"/>
                  </a:lnTo>
                  <a:lnTo>
                    <a:pt x="194" y="590"/>
                  </a:lnTo>
                  <a:lnTo>
                    <a:pt x="199" y="591"/>
                  </a:lnTo>
                  <a:lnTo>
                    <a:pt x="204" y="591"/>
                  </a:lnTo>
                  <a:lnTo>
                    <a:pt x="211" y="592"/>
                  </a:lnTo>
                  <a:lnTo>
                    <a:pt x="216" y="592"/>
                  </a:lnTo>
                  <a:lnTo>
                    <a:pt x="223" y="592"/>
                  </a:lnTo>
                  <a:lnTo>
                    <a:pt x="223" y="592"/>
                  </a:lnTo>
                  <a:close/>
                </a:path>
              </a:pathLst>
            </a:custGeom>
            <a:solidFill>
              <a:schemeClr val="tx1">
                <a:lumMod val="75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3" name="Freeform 15"/>
            <p:cNvSpPr>
              <a:spLocks/>
            </p:cNvSpPr>
            <p:nvPr/>
          </p:nvSpPr>
          <p:spPr bwMode="auto">
            <a:xfrm>
              <a:off x="6403976" y="3442916"/>
              <a:ext cx="87313" cy="85725"/>
            </a:xfrm>
            <a:custGeom>
              <a:avLst/>
              <a:gdLst>
                <a:gd name="T0" fmla="*/ 115 w 218"/>
                <a:gd name="T1" fmla="*/ 216 h 216"/>
                <a:gd name="T2" fmla="*/ 125 w 218"/>
                <a:gd name="T3" fmla="*/ 214 h 216"/>
                <a:gd name="T4" fmla="*/ 137 w 218"/>
                <a:gd name="T5" fmla="*/ 211 h 216"/>
                <a:gd name="T6" fmla="*/ 146 w 218"/>
                <a:gd name="T7" fmla="*/ 208 h 216"/>
                <a:gd name="T8" fmla="*/ 162 w 218"/>
                <a:gd name="T9" fmla="*/ 201 h 216"/>
                <a:gd name="T10" fmla="*/ 179 w 218"/>
                <a:gd name="T11" fmla="*/ 191 h 216"/>
                <a:gd name="T12" fmla="*/ 193 w 218"/>
                <a:gd name="T13" fmla="*/ 175 h 216"/>
                <a:gd name="T14" fmla="*/ 205 w 218"/>
                <a:gd name="T15" fmla="*/ 158 h 216"/>
                <a:gd name="T16" fmla="*/ 210 w 218"/>
                <a:gd name="T17" fmla="*/ 143 h 216"/>
                <a:gd name="T18" fmla="*/ 215 w 218"/>
                <a:gd name="T19" fmla="*/ 132 h 216"/>
                <a:gd name="T20" fmla="*/ 217 w 218"/>
                <a:gd name="T21" fmla="*/ 123 h 216"/>
                <a:gd name="T22" fmla="*/ 218 w 218"/>
                <a:gd name="T23" fmla="*/ 112 h 216"/>
                <a:gd name="T24" fmla="*/ 218 w 218"/>
                <a:gd name="T25" fmla="*/ 101 h 216"/>
                <a:gd name="T26" fmla="*/ 217 w 218"/>
                <a:gd name="T27" fmla="*/ 90 h 216"/>
                <a:gd name="T28" fmla="*/ 215 w 218"/>
                <a:gd name="T29" fmla="*/ 79 h 216"/>
                <a:gd name="T30" fmla="*/ 210 w 218"/>
                <a:gd name="T31" fmla="*/ 70 h 216"/>
                <a:gd name="T32" fmla="*/ 205 w 218"/>
                <a:gd name="T33" fmla="*/ 55 h 216"/>
                <a:gd name="T34" fmla="*/ 193 w 218"/>
                <a:gd name="T35" fmla="*/ 37 h 216"/>
                <a:gd name="T36" fmla="*/ 179 w 218"/>
                <a:gd name="T37" fmla="*/ 22 h 216"/>
                <a:gd name="T38" fmla="*/ 162 w 218"/>
                <a:gd name="T39" fmla="*/ 12 h 216"/>
                <a:gd name="T40" fmla="*/ 146 w 218"/>
                <a:gd name="T41" fmla="*/ 5 h 216"/>
                <a:gd name="T42" fmla="*/ 137 w 218"/>
                <a:gd name="T43" fmla="*/ 2 h 216"/>
                <a:gd name="T44" fmla="*/ 125 w 218"/>
                <a:gd name="T45" fmla="*/ 0 h 216"/>
                <a:gd name="T46" fmla="*/ 115 w 218"/>
                <a:gd name="T47" fmla="*/ 0 h 216"/>
                <a:gd name="T48" fmla="*/ 104 w 218"/>
                <a:gd name="T49" fmla="*/ 0 h 216"/>
                <a:gd name="T50" fmla="*/ 93 w 218"/>
                <a:gd name="T51" fmla="*/ 0 h 216"/>
                <a:gd name="T52" fmla="*/ 81 w 218"/>
                <a:gd name="T53" fmla="*/ 2 h 216"/>
                <a:gd name="T54" fmla="*/ 72 w 218"/>
                <a:gd name="T55" fmla="*/ 5 h 216"/>
                <a:gd name="T56" fmla="*/ 56 w 218"/>
                <a:gd name="T57" fmla="*/ 12 h 216"/>
                <a:gd name="T58" fmla="*/ 39 w 218"/>
                <a:gd name="T59" fmla="*/ 22 h 216"/>
                <a:gd name="T60" fmla="*/ 23 w 218"/>
                <a:gd name="T61" fmla="*/ 37 h 216"/>
                <a:gd name="T62" fmla="*/ 12 w 218"/>
                <a:gd name="T63" fmla="*/ 55 h 216"/>
                <a:gd name="T64" fmla="*/ 6 w 218"/>
                <a:gd name="T65" fmla="*/ 70 h 216"/>
                <a:gd name="T66" fmla="*/ 2 w 218"/>
                <a:gd name="T67" fmla="*/ 79 h 216"/>
                <a:gd name="T68" fmla="*/ 0 w 218"/>
                <a:gd name="T69" fmla="*/ 90 h 216"/>
                <a:gd name="T70" fmla="*/ 0 w 218"/>
                <a:gd name="T71" fmla="*/ 101 h 216"/>
                <a:gd name="T72" fmla="*/ 0 w 218"/>
                <a:gd name="T73" fmla="*/ 112 h 216"/>
                <a:gd name="T74" fmla="*/ 0 w 218"/>
                <a:gd name="T75" fmla="*/ 123 h 216"/>
                <a:gd name="T76" fmla="*/ 2 w 218"/>
                <a:gd name="T77" fmla="*/ 132 h 216"/>
                <a:gd name="T78" fmla="*/ 6 w 218"/>
                <a:gd name="T79" fmla="*/ 143 h 216"/>
                <a:gd name="T80" fmla="*/ 12 w 218"/>
                <a:gd name="T81" fmla="*/ 158 h 216"/>
                <a:gd name="T82" fmla="*/ 23 w 218"/>
                <a:gd name="T83" fmla="*/ 175 h 216"/>
                <a:gd name="T84" fmla="*/ 39 w 218"/>
                <a:gd name="T85" fmla="*/ 191 h 216"/>
                <a:gd name="T86" fmla="*/ 56 w 218"/>
                <a:gd name="T87" fmla="*/ 201 h 216"/>
                <a:gd name="T88" fmla="*/ 72 w 218"/>
                <a:gd name="T89" fmla="*/ 208 h 216"/>
                <a:gd name="T90" fmla="*/ 81 w 218"/>
                <a:gd name="T91" fmla="*/ 211 h 216"/>
                <a:gd name="T92" fmla="*/ 93 w 218"/>
                <a:gd name="T93" fmla="*/ 214 h 216"/>
                <a:gd name="T94" fmla="*/ 104 w 218"/>
                <a:gd name="T95" fmla="*/ 216 h 216"/>
                <a:gd name="T96" fmla="*/ 110 w 218"/>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6">
                  <a:moveTo>
                    <a:pt x="110" y="216"/>
                  </a:moveTo>
                  <a:lnTo>
                    <a:pt x="115" y="216"/>
                  </a:lnTo>
                  <a:lnTo>
                    <a:pt x="121" y="216"/>
                  </a:lnTo>
                  <a:lnTo>
                    <a:pt x="125" y="214"/>
                  </a:lnTo>
                  <a:lnTo>
                    <a:pt x="132" y="212"/>
                  </a:lnTo>
                  <a:lnTo>
                    <a:pt x="137" y="211"/>
                  </a:lnTo>
                  <a:lnTo>
                    <a:pt x="141" y="209"/>
                  </a:lnTo>
                  <a:lnTo>
                    <a:pt x="146" y="208"/>
                  </a:lnTo>
                  <a:lnTo>
                    <a:pt x="153" y="206"/>
                  </a:lnTo>
                  <a:lnTo>
                    <a:pt x="162" y="201"/>
                  </a:lnTo>
                  <a:lnTo>
                    <a:pt x="172" y="197"/>
                  </a:lnTo>
                  <a:lnTo>
                    <a:pt x="179" y="191"/>
                  </a:lnTo>
                  <a:lnTo>
                    <a:pt x="187" y="184"/>
                  </a:lnTo>
                  <a:lnTo>
                    <a:pt x="193" y="175"/>
                  </a:lnTo>
                  <a:lnTo>
                    <a:pt x="199" y="167"/>
                  </a:lnTo>
                  <a:lnTo>
                    <a:pt x="205" y="158"/>
                  </a:lnTo>
                  <a:lnTo>
                    <a:pt x="210" y="150"/>
                  </a:lnTo>
                  <a:lnTo>
                    <a:pt x="210" y="143"/>
                  </a:lnTo>
                  <a:lnTo>
                    <a:pt x="213" y="139"/>
                  </a:lnTo>
                  <a:lnTo>
                    <a:pt x="215" y="132"/>
                  </a:lnTo>
                  <a:lnTo>
                    <a:pt x="217" y="127"/>
                  </a:lnTo>
                  <a:lnTo>
                    <a:pt x="217" y="123"/>
                  </a:lnTo>
                  <a:lnTo>
                    <a:pt x="218" y="116"/>
                  </a:lnTo>
                  <a:lnTo>
                    <a:pt x="218" y="112"/>
                  </a:lnTo>
                  <a:lnTo>
                    <a:pt x="218" y="107"/>
                  </a:lnTo>
                  <a:lnTo>
                    <a:pt x="218" y="101"/>
                  </a:lnTo>
                  <a:lnTo>
                    <a:pt x="218" y="96"/>
                  </a:lnTo>
                  <a:lnTo>
                    <a:pt x="217" y="90"/>
                  </a:lnTo>
                  <a:lnTo>
                    <a:pt x="217" y="85"/>
                  </a:lnTo>
                  <a:lnTo>
                    <a:pt x="215" y="79"/>
                  </a:lnTo>
                  <a:lnTo>
                    <a:pt x="213" y="74"/>
                  </a:lnTo>
                  <a:lnTo>
                    <a:pt x="210" y="70"/>
                  </a:lnTo>
                  <a:lnTo>
                    <a:pt x="210" y="65"/>
                  </a:lnTo>
                  <a:lnTo>
                    <a:pt x="205" y="55"/>
                  </a:lnTo>
                  <a:lnTo>
                    <a:pt x="199" y="46"/>
                  </a:lnTo>
                  <a:lnTo>
                    <a:pt x="193" y="37"/>
                  </a:lnTo>
                  <a:lnTo>
                    <a:pt x="187" y="30"/>
                  </a:lnTo>
                  <a:lnTo>
                    <a:pt x="179" y="22"/>
                  </a:lnTo>
                  <a:lnTo>
                    <a:pt x="172" y="17"/>
                  </a:lnTo>
                  <a:lnTo>
                    <a:pt x="162" y="12"/>
                  </a:lnTo>
                  <a:lnTo>
                    <a:pt x="153" y="8"/>
                  </a:lnTo>
                  <a:lnTo>
                    <a:pt x="146" y="5"/>
                  </a:lnTo>
                  <a:lnTo>
                    <a:pt x="141" y="4"/>
                  </a:lnTo>
                  <a:lnTo>
                    <a:pt x="137" y="2"/>
                  </a:lnTo>
                  <a:lnTo>
                    <a:pt x="132" y="2"/>
                  </a:lnTo>
                  <a:lnTo>
                    <a:pt x="125" y="0"/>
                  </a:lnTo>
                  <a:lnTo>
                    <a:pt x="121" y="0"/>
                  </a:lnTo>
                  <a:lnTo>
                    <a:pt x="115" y="0"/>
                  </a:lnTo>
                  <a:lnTo>
                    <a:pt x="110" y="0"/>
                  </a:lnTo>
                  <a:lnTo>
                    <a:pt x="104" y="0"/>
                  </a:lnTo>
                  <a:lnTo>
                    <a:pt x="99" y="0"/>
                  </a:lnTo>
                  <a:lnTo>
                    <a:pt x="93" y="0"/>
                  </a:lnTo>
                  <a:lnTo>
                    <a:pt x="88" y="2"/>
                  </a:lnTo>
                  <a:lnTo>
                    <a:pt x="81" y="2"/>
                  </a:lnTo>
                  <a:lnTo>
                    <a:pt x="77" y="4"/>
                  </a:lnTo>
                  <a:lnTo>
                    <a:pt x="72" y="5"/>
                  </a:lnTo>
                  <a:lnTo>
                    <a:pt x="68" y="8"/>
                  </a:lnTo>
                  <a:lnTo>
                    <a:pt x="56" y="12"/>
                  </a:lnTo>
                  <a:lnTo>
                    <a:pt x="48" y="17"/>
                  </a:lnTo>
                  <a:lnTo>
                    <a:pt x="39" y="22"/>
                  </a:lnTo>
                  <a:lnTo>
                    <a:pt x="34" y="30"/>
                  </a:lnTo>
                  <a:lnTo>
                    <a:pt x="23" y="37"/>
                  </a:lnTo>
                  <a:lnTo>
                    <a:pt x="19" y="46"/>
                  </a:lnTo>
                  <a:lnTo>
                    <a:pt x="12" y="55"/>
                  </a:lnTo>
                  <a:lnTo>
                    <a:pt x="10" y="65"/>
                  </a:lnTo>
                  <a:lnTo>
                    <a:pt x="6" y="70"/>
                  </a:lnTo>
                  <a:lnTo>
                    <a:pt x="5" y="74"/>
                  </a:lnTo>
                  <a:lnTo>
                    <a:pt x="2" y="79"/>
                  </a:lnTo>
                  <a:lnTo>
                    <a:pt x="2" y="85"/>
                  </a:lnTo>
                  <a:lnTo>
                    <a:pt x="0" y="90"/>
                  </a:lnTo>
                  <a:lnTo>
                    <a:pt x="0" y="96"/>
                  </a:lnTo>
                  <a:lnTo>
                    <a:pt x="0" y="101"/>
                  </a:lnTo>
                  <a:lnTo>
                    <a:pt x="0" y="107"/>
                  </a:lnTo>
                  <a:lnTo>
                    <a:pt x="0" y="112"/>
                  </a:lnTo>
                  <a:lnTo>
                    <a:pt x="0" y="116"/>
                  </a:lnTo>
                  <a:lnTo>
                    <a:pt x="0" y="123"/>
                  </a:lnTo>
                  <a:lnTo>
                    <a:pt x="2" y="127"/>
                  </a:lnTo>
                  <a:lnTo>
                    <a:pt x="2" y="132"/>
                  </a:lnTo>
                  <a:lnTo>
                    <a:pt x="5" y="139"/>
                  </a:lnTo>
                  <a:lnTo>
                    <a:pt x="6" y="143"/>
                  </a:lnTo>
                  <a:lnTo>
                    <a:pt x="10" y="150"/>
                  </a:lnTo>
                  <a:lnTo>
                    <a:pt x="12" y="158"/>
                  </a:lnTo>
                  <a:lnTo>
                    <a:pt x="19" y="167"/>
                  </a:lnTo>
                  <a:lnTo>
                    <a:pt x="23" y="175"/>
                  </a:lnTo>
                  <a:lnTo>
                    <a:pt x="34" y="184"/>
                  </a:lnTo>
                  <a:lnTo>
                    <a:pt x="39" y="191"/>
                  </a:lnTo>
                  <a:lnTo>
                    <a:pt x="48" y="197"/>
                  </a:lnTo>
                  <a:lnTo>
                    <a:pt x="56" y="201"/>
                  </a:lnTo>
                  <a:lnTo>
                    <a:pt x="68" y="206"/>
                  </a:lnTo>
                  <a:lnTo>
                    <a:pt x="72" y="208"/>
                  </a:lnTo>
                  <a:lnTo>
                    <a:pt x="77" y="209"/>
                  </a:lnTo>
                  <a:lnTo>
                    <a:pt x="81" y="211"/>
                  </a:lnTo>
                  <a:lnTo>
                    <a:pt x="88" y="212"/>
                  </a:lnTo>
                  <a:lnTo>
                    <a:pt x="93" y="214"/>
                  </a:lnTo>
                  <a:lnTo>
                    <a:pt x="99" y="216"/>
                  </a:lnTo>
                  <a:lnTo>
                    <a:pt x="104" y="216"/>
                  </a:lnTo>
                  <a:lnTo>
                    <a:pt x="110" y="216"/>
                  </a:lnTo>
                  <a:lnTo>
                    <a:pt x="110" y="216"/>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4" name="Freeform 16"/>
            <p:cNvSpPr>
              <a:spLocks/>
            </p:cNvSpPr>
            <p:nvPr/>
          </p:nvSpPr>
          <p:spPr bwMode="auto">
            <a:xfrm>
              <a:off x="6361113" y="3542928"/>
              <a:ext cx="87313" cy="85725"/>
            </a:xfrm>
            <a:custGeom>
              <a:avLst/>
              <a:gdLst>
                <a:gd name="T0" fmla="*/ 113 w 219"/>
                <a:gd name="T1" fmla="*/ 215 h 215"/>
                <a:gd name="T2" fmla="*/ 125 w 219"/>
                <a:gd name="T3" fmla="*/ 213 h 215"/>
                <a:gd name="T4" fmla="*/ 135 w 219"/>
                <a:gd name="T5" fmla="*/ 212 h 215"/>
                <a:gd name="T6" fmla="*/ 146 w 219"/>
                <a:gd name="T7" fmla="*/ 208 h 215"/>
                <a:gd name="T8" fmla="*/ 161 w 219"/>
                <a:gd name="T9" fmla="*/ 201 h 215"/>
                <a:gd name="T10" fmla="*/ 178 w 219"/>
                <a:gd name="T11" fmla="*/ 189 h 215"/>
                <a:gd name="T12" fmla="*/ 192 w 219"/>
                <a:gd name="T13" fmla="*/ 176 h 215"/>
                <a:gd name="T14" fmla="*/ 204 w 219"/>
                <a:gd name="T15" fmla="*/ 159 h 215"/>
                <a:gd name="T16" fmla="*/ 211 w 219"/>
                <a:gd name="T17" fmla="*/ 143 h 215"/>
                <a:gd name="T18" fmla="*/ 214 w 219"/>
                <a:gd name="T19" fmla="*/ 132 h 215"/>
                <a:gd name="T20" fmla="*/ 217 w 219"/>
                <a:gd name="T21" fmla="*/ 123 h 215"/>
                <a:gd name="T22" fmla="*/ 219 w 219"/>
                <a:gd name="T23" fmla="*/ 111 h 215"/>
                <a:gd name="T24" fmla="*/ 219 w 219"/>
                <a:gd name="T25" fmla="*/ 102 h 215"/>
                <a:gd name="T26" fmla="*/ 217 w 219"/>
                <a:gd name="T27" fmla="*/ 91 h 215"/>
                <a:gd name="T28" fmla="*/ 214 w 219"/>
                <a:gd name="T29" fmla="*/ 79 h 215"/>
                <a:gd name="T30" fmla="*/ 211 w 219"/>
                <a:gd name="T31" fmla="*/ 69 h 215"/>
                <a:gd name="T32" fmla="*/ 204 w 219"/>
                <a:gd name="T33" fmla="*/ 55 h 215"/>
                <a:gd name="T34" fmla="*/ 192 w 219"/>
                <a:gd name="T35" fmla="*/ 38 h 215"/>
                <a:gd name="T36" fmla="*/ 178 w 219"/>
                <a:gd name="T37" fmla="*/ 22 h 215"/>
                <a:gd name="T38" fmla="*/ 161 w 219"/>
                <a:gd name="T39" fmla="*/ 10 h 215"/>
                <a:gd name="T40" fmla="*/ 146 w 219"/>
                <a:gd name="T41" fmla="*/ 5 h 215"/>
                <a:gd name="T42" fmla="*/ 135 w 219"/>
                <a:gd name="T43" fmla="*/ 1 h 215"/>
                <a:gd name="T44" fmla="*/ 125 w 219"/>
                <a:gd name="T45" fmla="*/ 0 h 215"/>
                <a:gd name="T46" fmla="*/ 113 w 219"/>
                <a:gd name="T47" fmla="*/ 0 h 215"/>
                <a:gd name="T48" fmla="*/ 102 w 219"/>
                <a:gd name="T49" fmla="*/ 0 h 215"/>
                <a:gd name="T50" fmla="*/ 92 w 219"/>
                <a:gd name="T51" fmla="*/ 0 h 215"/>
                <a:gd name="T52" fmla="*/ 81 w 219"/>
                <a:gd name="T53" fmla="*/ 1 h 215"/>
                <a:gd name="T54" fmla="*/ 72 w 219"/>
                <a:gd name="T55" fmla="*/ 5 h 215"/>
                <a:gd name="T56" fmla="*/ 57 w 219"/>
                <a:gd name="T57" fmla="*/ 10 h 215"/>
                <a:gd name="T58" fmla="*/ 40 w 219"/>
                <a:gd name="T59" fmla="*/ 22 h 215"/>
                <a:gd name="T60" fmla="*/ 24 w 219"/>
                <a:gd name="T61" fmla="*/ 38 h 215"/>
                <a:gd name="T62" fmla="*/ 13 w 219"/>
                <a:gd name="T63" fmla="*/ 55 h 215"/>
                <a:gd name="T64" fmla="*/ 7 w 219"/>
                <a:gd name="T65" fmla="*/ 69 h 215"/>
                <a:gd name="T66" fmla="*/ 2 w 219"/>
                <a:gd name="T67" fmla="*/ 79 h 215"/>
                <a:gd name="T68" fmla="*/ 0 w 219"/>
                <a:gd name="T69" fmla="*/ 91 h 215"/>
                <a:gd name="T70" fmla="*/ 0 w 219"/>
                <a:gd name="T71" fmla="*/ 102 h 215"/>
                <a:gd name="T72" fmla="*/ 0 w 219"/>
                <a:gd name="T73" fmla="*/ 111 h 215"/>
                <a:gd name="T74" fmla="*/ 0 w 219"/>
                <a:gd name="T75" fmla="*/ 123 h 215"/>
                <a:gd name="T76" fmla="*/ 2 w 219"/>
                <a:gd name="T77" fmla="*/ 132 h 215"/>
                <a:gd name="T78" fmla="*/ 7 w 219"/>
                <a:gd name="T79" fmla="*/ 143 h 215"/>
                <a:gd name="T80" fmla="*/ 13 w 219"/>
                <a:gd name="T81" fmla="*/ 159 h 215"/>
                <a:gd name="T82" fmla="*/ 24 w 219"/>
                <a:gd name="T83" fmla="*/ 176 h 215"/>
                <a:gd name="T84" fmla="*/ 40 w 219"/>
                <a:gd name="T85" fmla="*/ 189 h 215"/>
                <a:gd name="T86" fmla="*/ 57 w 219"/>
                <a:gd name="T87" fmla="*/ 201 h 215"/>
                <a:gd name="T88" fmla="*/ 72 w 219"/>
                <a:gd name="T89" fmla="*/ 208 h 215"/>
                <a:gd name="T90" fmla="*/ 81 w 219"/>
                <a:gd name="T91" fmla="*/ 212 h 215"/>
                <a:gd name="T92" fmla="*/ 92 w 219"/>
                <a:gd name="T93" fmla="*/ 213 h 215"/>
                <a:gd name="T94" fmla="*/ 102 w 219"/>
                <a:gd name="T95" fmla="*/ 215 h 215"/>
                <a:gd name="T96" fmla="*/ 109 w 219"/>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5">
                  <a:moveTo>
                    <a:pt x="109" y="215"/>
                  </a:moveTo>
                  <a:lnTo>
                    <a:pt x="113" y="215"/>
                  </a:lnTo>
                  <a:lnTo>
                    <a:pt x="119" y="215"/>
                  </a:lnTo>
                  <a:lnTo>
                    <a:pt x="125" y="213"/>
                  </a:lnTo>
                  <a:lnTo>
                    <a:pt x="130" y="213"/>
                  </a:lnTo>
                  <a:lnTo>
                    <a:pt x="135" y="212"/>
                  </a:lnTo>
                  <a:lnTo>
                    <a:pt x="141" y="209"/>
                  </a:lnTo>
                  <a:lnTo>
                    <a:pt x="146" y="208"/>
                  </a:lnTo>
                  <a:lnTo>
                    <a:pt x="151" y="208"/>
                  </a:lnTo>
                  <a:lnTo>
                    <a:pt x="161" y="201"/>
                  </a:lnTo>
                  <a:lnTo>
                    <a:pt x="170" y="196"/>
                  </a:lnTo>
                  <a:lnTo>
                    <a:pt x="178" y="189"/>
                  </a:lnTo>
                  <a:lnTo>
                    <a:pt x="186" y="184"/>
                  </a:lnTo>
                  <a:lnTo>
                    <a:pt x="192" y="176"/>
                  </a:lnTo>
                  <a:lnTo>
                    <a:pt x="200" y="168"/>
                  </a:lnTo>
                  <a:lnTo>
                    <a:pt x="204" y="159"/>
                  </a:lnTo>
                  <a:lnTo>
                    <a:pt x="211" y="149"/>
                  </a:lnTo>
                  <a:lnTo>
                    <a:pt x="211" y="143"/>
                  </a:lnTo>
                  <a:lnTo>
                    <a:pt x="212" y="138"/>
                  </a:lnTo>
                  <a:lnTo>
                    <a:pt x="214" y="132"/>
                  </a:lnTo>
                  <a:lnTo>
                    <a:pt x="217" y="128"/>
                  </a:lnTo>
                  <a:lnTo>
                    <a:pt x="217" y="123"/>
                  </a:lnTo>
                  <a:lnTo>
                    <a:pt x="219" y="116"/>
                  </a:lnTo>
                  <a:lnTo>
                    <a:pt x="219" y="111"/>
                  </a:lnTo>
                  <a:lnTo>
                    <a:pt x="219" y="107"/>
                  </a:lnTo>
                  <a:lnTo>
                    <a:pt x="219" y="102"/>
                  </a:lnTo>
                  <a:lnTo>
                    <a:pt x="219" y="95"/>
                  </a:lnTo>
                  <a:lnTo>
                    <a:pt x="217" y="91"/>
                  </a:lnTo>
                  <a:lnTo>
                    <a:pt x="217" y="85"/>
                  </a:lnTo>
                  <a:lnTo>
                    <a:pt x="214" y="79"/>
                  </a:lnTo>
                  <a:lnTo>
                    <a:pt x="212" y="74"/>
                  </a:lnTo>
                  <a:lnTo>
                    <a:pt x="211" y="69"/>
                  </a:lnTo>
                  <a:lnTo>
                    <a:pt x="211" y="65"/>
                  </a:lnTo>
                  <a:lnTo>
                    <a:pt x="204" y="55"/>
                  </a:lnTo>
                  <a:lnTo>
                    <a:pt x="200" y="47"/>
                  </a:lnTo>
                  <a:lnTo>
                    <a:pt x="192" y="38"/>
                  </a:lnTo>
                  <a:lnTo>
                    <a:pt x="186" y="31"/>
                  </a:lnTo>
                  <a:lnTo>
                    <a:pt x="178" y="22"/>
                  </a:lnTo>
                  <a:lnTo>
                    <a:pt x="170" y="17"/>
                  </a:lnTo>
                  <a:lnTo>
                    <a:pt x="161" y="10"/>
                  </a:lnTo>
                  <a:lnTo>
                    <a:pt x="151" y="8"/>
                  </a:lnTo>
                  <a:lnTo>
                    <a:pt x="146" y="5"/>
                  </a:lnTo>
                  <a:lnTo>
                    <a:pt x="141" y="2"/>
                  </a:lnTo>
                  <a:lnTo>
                    <a:pt x="135" y="1"/>
                  </a:lnTo>
                  <a:lnTo>
                    <a:pt x="130" y="1"/>
                  </a:lnTo>
                  <a:lnTo>
                    <a:pt x="125" y="0"/>
                  </a:lnTo>
                  <a:lnTo>
                    <a:pt x="119" y="0"/>
                  </a:lnTo>
                  <a:lnTo>
                    <a:pt x="113" y="0"/>
                  </a:lnTo>
                  <a:lnTo>
                    <a:pt x="109" y="0"/>
                  </a:lnTo>
                  <a:lnTo>
                    <a:pt x="102" y="0"/>
                  </a:lnTo>
                  <a:lnTo>
                    <a:pt x="98" y="0"/>
                  </a:lnTo>
                  <a:lnTo>
                    <a:pt x="92" y="0"/>
                  </a:lnTo>
                  <a:lnTo>
                    <a:pt x="86" y="1"/>
                  </a:lnTo>
                  <a:lnTo>
                    <a:pt x="81" y="1"/>
                  </a:lnTo>
                  <a:lnTo>
                    <a:pt x="76" y="2"/>
                  </a:lnTo>
                  <a:lnTo>
                    <a:pt x="72" y="5"/>
                  </a:lnTo>
                  <a:lnTo>
                    <a:pt x="66" y="8"/>
                  </a:lnTo>
                  <a:lnTo>
                    <a:pt x="57" y="10"/>
                  </a:lnTo>
                  <a:lnTo>
                    <a:pt x="48" y="17"/>
                  </a:lnTo>
                  <a:lnTo>
                    <a:pt x="40" y="22"/>
                  </a:lnTo>
                  <a:lnTo>
                    <a:pt x="32" y="31"/>
                  </a:lnTo>
                  <a:lnTo>
                    <a:pt x="24" y="38"/>
                  </a:lnTo>
                  <a:lnTo>
                    <a:pt x="17" y="47"/>
                  </a:lnTo>
                  <a:lnTo>
                    <a:pt x="13" y="55"/>
                  </a:lnTo>
                  <a:lnTo>
                    <a:pt x="8" y="65"/>
                  </a:lnTo>
                  <a:lnTo>
                    <a:pt x="7" y="69"/>
                  </a:lnTo>
                  <a:lnTo>
                    <a:pt x="5" y="74"/>
                  </a:lnTo>
                  <a:lnTo>
                    <a:pt x="2" y="79"/>
                  </a:lnTo>
                  <a:lnTo>
                    <a:pt x="2" y="85"/>
                  </a:lnTo>
                  <a:lnTo>
                    <a:pt x="0" y="91"/>
                  </a:lnTo>
                  <a:lnTo>
                    <a:pt x="0" y="95"/>
                  </a:lnTo>
                  <a:lnTo>
                    <a:pt x="0" y="102"/>
                  </a:lnTo>
                  <a:lnTo>
                    <a:pt x="0" y="107"/>
                  </a:lnTo>
                  <a:lnTo>
                    <a:pt x="0" y="111"/>
                  </a:lnTo>
                  <a:lnTo>
                    <a:pt x="0" y="116"/>
                  </a:lnTo>
                  <a:lnTo>
                    <a:pt x="0" y="123"/>
                  </a:lnTo>
                  <a:lnTo>
                    <a:pt x="2" y="128"/>
                  </a:lnTo>
                  <a:lnTo>
                    <a:pt x="2" y="132"/>
                  </a:lnTo>
                  <a:lnTo>
                    <a:pt x="5" y="138"/>
                  </a:lnTo>
                  <a:lnTo>
                    <a:pt x="7" y="143"/>
                  </a:lnTo>
                  <a:lnTo>
                    <a:pt x="8" y="149"/>
                  </a:lnTo>
                  <a:lnTo>
                    <a:pt x="13" y="159"/>
                  </a:lnTo>
                  <a:lnTo>
                    <a:pt x="17" y="168"/>
                  </a:lnTo>
                  <a:lnTo>
                    <a:pt x="24" y="176"/>
                  </a:lnTo>
                  <a:lnTo>
                    <a:pt x="32" y="184"/>
                  </a:lnTo>
                  <a:lnTo>
                    <a:pt x="40" y="189"/>
                  </a:lnTo>
                  <a:lnTo>
                    <a:pt x="48" y="196"/>
                  </a:lnTo>
                  <a:lnTo>
                    <a:pt x="57" y="201"/>
                  </a:lnTo>
                  <a:lnTo>
                    <a:pt x="66" y="208"/>
                  </a:lnTo>
                  <a:lnTo>
                    <a:pt x="72" y="208"/>
                  </a:lnTo>
                  <a:lnTo>
                    <a:pt x="76" y="209"/>
                  </a:lnTo>
                  <a:lnTo>
                    <a:pt x="81" y="212"/>
                  </a:lnTo>
                  <a:lnTo>
                    <a:pt x="86" y="213"/>
                  </a:lnTo>
                  <a:lnTo>
                    <a:pt x="92" y="213"/>
                  </a:lnTo>
                  <a:lnTo>
                    <a:pt x="98" y="215"/>
                  </a:lnTo>
                  <a:lnTo>
                    <a:pt x="102" y="215"/>
                  </a:lnTo>
                  <a:lnTo>
                    <a:pt x="109" y="215"/>
                  </a:lnTo>
                  <a:lnTo>
                    <a:pt x="109"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5" name="Freeform 17"/>
            <p:cNvSpPr>
              <a:spLocks/>
            </p:cNvSpPr>
            <p:nvPr/>
          </p:nvSpPr>
          <p:spPr bwMode="auto">
            <a:xfrm>
              <a:off x="6469063" y="3542928"/>
              <a:ext cx="87313" cy="85725"/>
            </a:xfrm>
            <a:custGeom>
              <a:avLst/>
              <a:gdLst>
                <a:gd name="T0" fmla="*/ 111 w 219"/>
                <a:gd name="T1" fmla="*/ 215 h 215"/>
                <a:gd name="T2" fmla="*/ 122 w 219"/>
                <a:gd name="T3" fmla="*/ 213 h 215"/>
                <a:gd name="T4" fmla="*/ 134 w 219"/>
                <a:gd name="T5" fmla="*/ 212 h 215"/>
                <a:gd name="T6" fmla="*/ 144 w 219"/>
                <a:gd name="T7" fmla="*/ 208 h 215"/>
                <a:gd name="T8" fmla="*/ 159 w 219"/>
                <a:gd name="T9" fmla="*/ 201 h 215"/>
                <a:gd name="T10" fmla="*/ 176 w 219"/>
                <a:gd name="T11" fmla="*/ 189 h 215"/>
                <a:gd name="T12" fmla="*/ 192 w 219"/>
                <a:gd name="T13" fmla="*/ 176 h 215"/>
                <a:gd name="T14" fmla="*/ 203 w 219"/>
                <a:gd name="T15" fmla="*/ 159 h 215"/>
                <a:gd name="T16" fmla="*/ 209 w 219"/>
                <a:gd name="T17" fmla="*/ 143 h 215"/>
                <a:gd name="T18" fmla="*/ 213 w 219"/>
                <a:gd name="T19" fmla="*/ 132 h 215"/>
                <a:gd name="T20" fmla="*/ 215 w 219"/>
                <a:gd name="T21" fmla="*/ 123 h 215"/>
                <a:gd name="T22" fmla="*/ 217 w 219"/>
                <a:gd name="T23" fmla="*/ 111 h 215"/>
                <a:gd name="T24" fmla="*/ 217 w 219"/>
                <a:gd name="T25" fmla="*/ 102 h 215"/>
                <a:gd name="T26" fmla="*/ 215 w 219"/>
                <a:gd name="T27" fmla="*/ 91 h 215"/>
                <a:gd name="T28" fmla="*/ 213 w 219"/>
                <a:gd name="T29" fmla="*/ 79 h 215"/>
                <a:gd name="T30" fmla="*/ 209 w 219"/>
                <a:gd name="T31" fmla="*/ 69 h 215"/>
                <a:gd name="T32" fmla="*/ 203 w 219"/>
                <a:gd name="T33" fmla="*/ 55 h 215"/>
                <a:gd name="T34" fmla="*/ 192 w 219"/>
                <a:gd name="T35" fmla="*/ 38 h 215"/>
                <a:gd name="T36" fmla="*/ 176 w 219"/>
                <a:gd name="T37" fmla="*/ 22 h 215"/>
                <a:gd name="T38" fmla="*/ 159 w 219"/>
                <a:gd name="T39" fmla="*/ 10 h 215"/>
                <a:gd name="T40" fmla="*/ 144 w 219"/>
                <a:gd name="T41" fmla="*/ 5 h 215"/>
                <a:gd name="T42" fmla="*/ 134 w 219"/>
                <a:gd name="T43" fmla="*/ 1 h 215"/>
                <a:gd name="T44" fmla="*/ 122 w 219"/>
                <a:gd name="T45" fmla="*/ 0 h 215"/>
                <a:gd name="T46" fmla="*/ 111 w 219"/>
                <a:gd name="T47" fmla="*/ 0 h 215"/>
                <a:gd name="T48" fmla="*/ 101 w 219"/>
                <a:gd name="T49" fmla="*/ 0 h 215"/>
                <a:gd name="T50" fmla="*/ 90 w 219"/>
                <a:gd name="T51" fmla="*/ 0 h 215"/>
                <a:gd name="T52" fmla="*/ 78 w 219"/>
                <a:gd name="T53" fmla="*/ 1 h 215"/>
                <a:gd name="T54" fmla="*/ 69 w 219"/>
                <a:gd name="T55" fmla="*/ 5 h 215"/>
                <a:gd name="T56" fmla="*/ 53 w 219"/>
                <a:gd name="T57" fmla="*/ 10 h 215"/>
                <a:gd name="T58" fmla="*/ 36 w 219"/>
                <a:gd name="T59" fmla="*/ 22 h 215"/>
                <a:gd name="T60" fmla="*/ 22 w 219"/>
                <a:gd name="T61" fmla="*/ 38 h 215"/>
                <a:gd name="T62" fmla="*/ 11 w 219"/>
                <a:gd name="T63" fmla="*/ 55 h 215"/>
                <a:gd name="T64" fmla="*/ 5 w 219"/>
                <a:gd name="T65" fmla="*/ 69 h 215"/>
                <a:gd name="T66" fmla="*/ 1 w 219"/>
                <a:gd name="T67" fmla="*/ 79 h 215"/>
                <a:gd name="T68" fmla="*/ 0 w 219"/>
                <a:gd name="T69" fmla="*/ 91 h 215"/>
                <a:gd name="T70" fmla="*/ 0 w 219"/>
                <a:gd name="T71" fmla="*/ 102 h 215"/>
                <a:gd name="T72" fmla="*/ 0 w 219"/>
                <a:gd name="T73" fmla="*/ 111 h 215"/>
                <a:gd name="T74" fmla="*/ 0 w 219"/>
                <a:gd name="T75" fmla="*/ 123 h 215"/>
                <a:gd name="T76" fmla="*/ 1 w 219"/>
                <a:gd name="T77" fmla="*/ 132 h 215"/>
                <a:gd name="T78" fmla="*/ 5 w 219"/>
                <a:gd name="T79" fmla="*/ 143 h 215"/>
                <a:gd name="T80" fmla="*/ 11 w 219"/>
                <a:gd name="T81" fmla="*/ 159 h 215"/>
                <a:gd name="T82" fmla="*/ 22 w 219"/>
                <a:gd name="T83" fmla="*/ 176 h 215"/>
                <a:gd name="T84" fmla="*/ 36 w 219"/>
                <a:gd name="T85" fmla="*/ 189 h 215"/>
                <a:gd name="T86" fmla="*/ 53 w 219"/>
                <a:gd name="T87" fmla="*/ 201 h 215"/>
                <a:gd name="T88" fmla="*/ 69 w 219"/>
                <a:gd name="T89" fmla="*/ 208 h 215"/>
                <a:gd name="T90" fmla="*/ 78 w 219"/>
                <a:gd name="T91" fmla="*/ 212 h 215"/>
                <a:gd name="T92" fmla="*/ 90 w 219"/>
                <a:gd name="T93" fmla="*/ 213 h 215"/>
                <a:gd name="T94" fmla="*/ 101 w 219"/>
                <a:gd name="T95" fmla="*/ 215 h 215"/>
                <a:gd name="T96" fmla="*/ 107 w 219"/>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5">
                  <a:moveTo>
                    <a:pt x="107" y="215"/>
                  </a:moveTo>
                  <a:lnTo>
                    <a:pt x="111" y="215"/>
                  </a:lnTo>
                  <a:lnTo>
                    <a:pt x="118" y="215"/>
                  </a:lnTo>
                  <a:lnTo>
                    <a:pt x="122" y="213"/>
                  </a:lnTo>
                  <a:lnTo>
                    <a:pt x="129" y="213"/>
                  </a:lnTo>
                  <a:lnTo>
                    <a:pt x="134" y="212"/>
                  </a:lnTo>
                  <a:lnTo>
                    <a:pt x="138" y="209"/>
                  </a:lnTo>
                  <a:lnTo>
                    <a:pt x="144" y="208"/>
                  </a:lnTo>
                  <a:lnTo>
                    <a:pt x="150" y="208"/>
                  </a:lnTo>
                  <a:lnTo>
                    <a:pt x="159" y="201"/>
                  </a:lnTo>
                  <a:lnTo>
                    <a:pt x="168" y="196"/>
                  </a:lnTo>
                  <a:lnTo>
                    <a:pt x="176" y="189"/>
                  </a:lnTo>
                  <a:lnTo>
                    <a:pt x="186" y="184"/>
                  </a:lnTo>
                  <a:lnTo>
                    <a:pt x="192" y="176"/>
                  </a:lnTo>
                  <a:lnTo>
                    <a:pt x="198" y="168"/>
                  </a:lnTo>
                  <a:lnTo>
                    <a:pt x="203" y="159"/>
                  </a:lnTo>
                  <a:lnTo>
                    <a:pt x="209" y="149"/>
                  </a:lnTo>
                  <a:lnTo>
                    <a:pt x="209" y="143"/>
                  </a:lnTo>
                  <a:lnTo>
                    <a:pt x="212" y="138"/>
                  </a:lnTo>
                  <a:lnTo>
                    <a:pt x="213" y="132"/>
                  </a:lnTo>
                  <a:lnTo>
                    <a:pt x="215" y="128"/>
                  </a:lnTo>
                  <a:lnTo>
                    <a:pt x="215" y="123"/>
                  </a:lnTo>
                  <a:lnTo>
                    <a:pt x="217" y="116"/>
                  </a:lnTo>
                  <a:lnTo>
                    <a:pt x="217" y="111"/>
                  </a:lnTo>
                  <a:lnTo>
                    <a:pt x="219" y="107"/>
                  </a:lnTo>
                  <a:lnTo>
                    <a:pt x="217" y="102"/>
                  </a:lnTo>
                  <a:lnTo>
                    <a:pt x="217" y="95"/>
                  </a:lnTo>
                  <a:lnTo>
                    <a:pt x="215" y="91"/>
                  </a:lnTo>
                  <a:lnTo>
                    <a:pt x="215" y="85"/>
                  </a:lnTo>
                  <a:lnTo>
                    <a:pt x="213" y="79"/>
                  </a:lnTo>
                  <a:lnTo>
                    <a:pt x="212" y="74"/>
                  </a:lnTo>
                  <a:lnTo>
                    <a:pt x="209" y="69"/>
                  </a:lnTo>
                  <a:lnTo>
                    <a:pt x="209" y="65"/>
                  </a:lnTo>
                  <a:lnTo>
                    <a:pt x="203" y="55"/>
                  </a:lnTo>
                  <a:lnTo>
                    <a:pt x="198" y="47"/>
                  </a:lnTo>
                  <a:lnTo>
                    <a:pt x="192" y="38"/>
                  </a:lnTo>
                  <a:lnTo>
                    <a:pt x="186" y="31"/>
                  </a:lnTo>
                  <a:lnTo>
                    <a:pt x="176" y="22"/>
                  </a:lnTo>
                  <a:lnTo>
                    <a:pt x="168" y="17"/>
                  </a:lnTo>
                  <a:lnTo>
                    <a:pt x="159" y="10"/>
                  </a:lnTo>
                  <a:lnTo>
                    <a:pt x="150" y="8"/>
                  </a:lnTo>
                  <a:lnTo>
                    <a:pt x="144" y="5"/>
                  </a:lnTo>
                  <a:lnTo>
                    <a:pt x="138" y="2"/>
                  </a:lnTo>
                  <a:lnTo>
                    <a:pt x="134" y="1"/>
                  </a:lnTo>
                  <a:lnTo>
                    <a:pt x="129" y="1"/>
                  </a:lnTo>
                  <a:lnTo>
                    <a:pt x="122" y="0"/>
                  </a:lnTo>
                  <a:lnTo>
                    <a:pt x="118" y="0"/>
                  </a:lnTo>
                  <a:lnTo>
                    <a:pt x="111" y="0"/>
                  </a:lnTo>
                  <a:lnTo>
                    <a:pt x="107" y="0"/>
                  </a:lnTo>
                  <a:lnTo>
                    <a:pt x="101" y="0"/>
                  </a:lnTo>
                  <a:lnTo>
                    <a:pt x="96" y="0"/>
                  </a:lnTo>
                  <a:lnTo>
                    <a:pt x="90" y="0"/>
                  </a:lnTo>
                  <a:lnTo>
                    <a:pt x="85" y="1"/>
                  </a:lnTo>
                  <a:lnTo>
                    <a:pt x="78" y="1"/>
                  </a:lnTo>
                  <a:lnTo>
                    <a:pt x="74" y="2"/>
                  </a:lnTo>
                  <a:lnTo>
                    <a:pt x="69" y="5"/>
                  </a:lnTo>
                  <a:lnTo>
                    <a:pt x="65" y="8"/>
                  </a:lnTo>
                  <a:lnTo>
                    <a:pt x="53" y="10"/>
                  </a:lnTo>
                  <a:lnTo>
                    <a:pt x="45" y="17"/>
                  </a:lnTo>
                  <a:lnTo>
                    <a:pt x="36" y="22"/>
                  </a:lnTo>
                  <a:lnTo>
                    <a:pt x="30" y="31"/>
                  </a:lnTo>
                  <a:lnTo>
                    <a:pt x="22" y="38"/>
                  </a:lnTo>
                  <a:lnTo>
                    <a:pt x="17" y="47"/>
                  </a:lnTo>
                  <a:lnTo>
                    <a:pt x="11" y="55"/>
                  </a:lnTo>
                  <a:lnTo>
                    <a:pt x="8" y="65"/>
                  </a:lnTo>
                  <a:lnTo>
                    <a:pt x="5" y="69"/>
                  </a:lnTo>
                  <a:lnTo>
                    <a:pt x="3" y="74"/>
                  </a:lnTo>
                  <a:lnTo>
                    <a:pt x="1" y="79"/>
                  </a:lnTo>
                  <a:lnTo>
                    <a:pt x="1" y="85"/>
                  </a:lnTo>
                  <a:lnTo>
                    <a:pt x="0" y="91"/>
                  </a:lnTo>
                  <a:lnTo>
                    <a:pt x="0" y="95"/>
                  </a:lnTo>
                  <a:lnTo>
                    <a:pt x="0" y="102"/>
                  </a:lnTo>
                  <a:lnTo>
                    <a:pt x="0" y="107"/>
                  </a:lnTo>
                  <a:lnTo>
                    <a:pt x="0" y="111"/>
                  </a:lnTo>
                  <a:lnTo>
                    <a:pt x="0" y="116"/>
                  </a:lnTo>
                  <a:lnTo>
                    <a:pt x="0" y="123"/>
                  </a:lnTo>
                  <a:lnTo>
                    <a:pt x="1" y="128"/>
                  </a:lnTo>
                  <a:lnTo>
                    <a:pt x="1" y="132"/>
                  </a:lnTo>
                  <a:lnTo>
                    <a:pt x="3" y="138"/>
                  </a:lnTo>
                  <a:lnTo>
                    <a:pt x="5" y="143"/>
                  </a:lnTo>
                  <a:lnTo>
                    <a:pt x="8" y="149"/>
                  </a:lnTo>
                  <a:lnTo>
                    <a:pt x="11" y="159"/>
                  </a:lnTo>
                  <a:lnTo>
                    <a:pt x="17" y="168"/>
                  </a:lnTo>
                  <a:lnTo>
                    <a:pt x="22" y="176"/>
                  </a:lnTo>
                  <a:lnTo>
                    <a:pt x="30" y="184"/>
                  </a:lnTo>
                  <a:lnTo>
                    <a:pt x="36" y="189"/>
                  </a:lnTo>
                  <a:lnTo>
                    <a:pt x="45" y="196"/>
                  </a:lnTo>
                  <a:lnTo>
                    <a:pt x="53" y="201"/>
                  </a:lnTo>
                  <a:lnTo>
                    <a:pt x="65" y="208"/>
                  </a:lnTo>
                  <a:lnTo>
                    <a:pt x="69" y="208"/>
                  </a:lnTo>
                  <a:lnTo>
                    <a:pt x="74" y="209"/>
                  </a:lnTo>
                  <a:lnTo>
                    <a:pt x="78" y="212"/>
                  </a:lnTo>
                  <a:lnTo>
                    <a:pt x="85" y="213"/>
                  </a:lnTo>
                  <a:lnTo>
                    <a:pt x="90" y="213"/>
                  </a:lnTo>
                  <a:lnTo>
                    <a:pt x="96" y="215"/>
                  </a:lnTo>
                  <a:lnTo>
                    <a:pt x="101" y="215"/>
                  </a:lnTo>
                  <a:lnTo>
                    <a:pt x="107" y="215"/>
                  </a:lnTo>
                  <a:lnTo>
                    <a:pt x="107"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6" name="Freeform 18"/>
            <p:cNvSpPr>
              <a:spLocks/>
            </p:cNvSpPr>
            <p:nvPr/>
          </p:nvSpPr>
          <p:spPr bwMode="auto">
            <a:xfrm>
              <a:off x="6254751" y="3544516"/>
              <a:ext cx="87313" cy="85725"/>
            </a:xfrm>
            <a:custGeom>
              <a:avLst/>
              <a:gdLst>
                <a:gd name="T0" fmla="*/ 113 w 218"/>
                <a:gd name="T1" fmla="*/ 215 h 215"/>
                <a:gd name="T2" fmla="*/ 124 w 218"/>
                <a:gd name="T3" fmla="*/ 213 h 215"/>
                <a:gd name="T4" fmla="*/ 134 w 218"/>
                <a:gd name="T5" fmla="*/ 210 h 215"/>
                <a:gd name="T6" fmla="*/ 146 w 218"/>
                <a:gd name="T7" fmla="*/ 207 h 215"/>
                <a:gd name="T8" fmla="*/ 159 w 218"/>
                <a:gd name="T9" fmla="*/ 200 h 215"/>
                <a:gd name="T10" fmla="*/ 177 w 218"/>
                <a:gd name="T11" fmla="*/ 190 h 215"/>
                <a:gd name="T12" fmla="*/ 191 w 218"/>
                <a:gd name="T13" fmla="*/ 175 h 215"/>
                <a:gd name="T14" fmla="*/ 204 w 218"/>
                <a:gd name="T15" fmla="*/ 158 h 215"/>
                <a:gd name="T16" fmla="*/ 210 w 218"/>
                <a:gd name="T17" fmla="*/ 142 h 215"/>
                <a:gd name="T18" fmla="*/ 214 w 218"/>
                <a:gd name="T19" fmla="*/ 133 h 215"/>
                <a:gd name="T20" fmla="*/ 216 w 218"/>
                <a:gd name="T21" fmla="*/ 123 h 215"/>
                <a:gd name="T22" fmla="*/ 218 w 218"/>
                <a:gd name="T23" fmla="*/ 111 h 215"/>
                <a:gd name="T24" fmla="*/ 218 w 218"/>
                <a:gd name="T25" fmla="*/ 102 h 215"/>
                <a:gd name="T26" fmla="*/ 216 w 218"/>
                <a:gd name="T27" fmla="*/ 90 h 215"/>
                <a:gd name="T28" fmla="*/ 214 w 218"/>
                <a:gd name="T29" fmla="*/ 80 h 215"/>
                <a:gd name="T30" fmla="*/ 210 w 218"/>
                <a:gd name="T31" fmla="*/ 70 h 215"/>
                <a:gd name="T32" fmla="*/ 204 w 218"/>
                <a:gd name="T33" fmla="*/ 54 h 215"/>
                <a:gd name="T34" fmla="*/ 191 w 218"/>
                <a:gd name="T35" fmla="*/ 37 h 215"/>
                <a:gd name="T36" fmla="*/ 177 w 218"/>
                <a:gd name="T37" fmla="*/ 23 h 215"/>
                <a:gd name="T38" fmla="*/ 159 w 218"/>
                <a:gd name="T39" fmla="*/ 12 h 215"/>
                <a:gd name="T40" fmla="*/ 146 w 218"/>
                <a:gd name="T41" fmla="*/ 5 h 215"/>
                <a:gd name="T42" fmla="*/ 134 w 218"/>
                <a:gd name="T43" fmla="*/ 3 h 215"/>
                <a:gd name="T44" fmla="*/ 124 w 218"/>
                <a:gd name="T45" fmla="*/ 0 h 215"/>
                <a:gd name="T46" fmla="*/ 113 w 218"/>
                <a:gd name="T47" fmla="*/ 0 h 215"/>
                <a:gd name="T48" fmla="*/ 102 w 218"/>
                <a:gd name="T49" fmla="*/ 0 h 215"/>
                <a:gd name="T50" fmla="*/ 90 w 218"/>
                <a:gd name="T51" fmla="*/ 0 h 215"/>
                <a:gd name="T52" fmla="*/ 80 w 218"/>
                <a:gd name="T53" fmla="*/ 3 h 215"/>
                <a:gd name="T54" fmla="*/ 70 w 218"/>
                <a:gd name="T55" fmla="*/ 5 h 215"/>
                <a:gd name="T56" fmla="*/ 56 w 218"/>
                <a:gd name="T57" fmla="*/ 12 h 215"/>
                <a:gd name="T58" fmla="*/ 37 w 218"/>
                <a:gd name="T59" fmla="*/ 23 h 215"/>
                <a:gd name="T60" fmla="*/ 23 w 218"/>
                <a:gd name="T61" fmla="*/ 37 h 215"/>
                <a:gd name="T62" fmla="*/ 12 w 218"/>
                <a:gd name="T63" fmla="*/ 54 h 215"/>
                <a:gd name="T64" fmla="*/ 6 w 218"/>
                <a:gd name="T65" fmla="*/ 70 h 215"/>
                <a:gd name="T66" fmla="*/ 1 w 218"/>
                <a:gd name="T67" fmla="*/ 80 h 215"/>
                <a:gd name="T68" fmla="*/ 0 w 218"/>
                <a:gd name="T69" fmla="*/ 90 h 215"/>
                <a:gd name="T70" fmla="*/ 0 w 218"/>
                <a:gd name="T71" fmla="*/ 102 h 215"/>
                <a:gd name="T72" fmla="*/ 0 w 218"/>
                <a:gd name="T73" fmla="*/ 111 h 215"/>
                <a:gd name="T74" fmla="*/ 0 w 218"/>
                <a:gd name="T75" fmla="*/ 123 h 215"/>
                <a:gd name="T76" fmla="*/ 1 w 218"/>
                <a:gd name="T77" fmla="*/ 133 h 215"/>
                <a:gd name="T78" fmla="*/ 6 w 218"/>
                <a:gd name="T79" fmla="*/ 142 h 215"/>
                <a:gd name="T80" fmla="*/ 12 w 218"/>
                <a:gd name="T81" fmla="*/ 158 h 215"/>
                <a:gd name="T82" fmla="*/ 23 w 218"/>
                <a:gd name="T83" fmla="*/ 175 h 215"/>
                <a:gd name="T84" fmla="*/ 37 w 218"/>
                <a:gd name="T85" fmla="*/ 190 h 215"/>
                <a:gd name="T86" fmla="*/ 56 w 218"/>
                <a:gd name="T87" fmla="*/ 200 h 215"/>
                <a:gd name="T88" fmla="*/ 70 w 218"/>
                <a:gd name="T89" fmla="*/ 207 h 215"/>
                <a:gd name="T90" fmla="*/ 80 w 218"/>
                <a:gd name="T91" fmla="*/ 210 h 215"/>
                <a:gd name="T92" fmla="*/ 90 w 218"/>
                <a:gd name="T93" fmla="*/ 213 h 215"/>
                <a:gd name="T94" fmla="*/ 102 w 218"/>
                <a:gd name="T95" fmla="*/ 215 h 215"/>
                <a:gd name="T96" fmla="*/ 108 w 218"/>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5">
                  <a:moveTo>
                    <a:pt x="108" y="215"/>
                  </a:moveTo>
                  <a:lnTo>
                    <a:pt x="113" y="215"/>
                  </a:lnTo>
                  <a:lnTo>
                    <a:pt x="119" y="215"/>
                  </a:lnTo>
                  <a:lnTo>
                    <a:pt x="124" y="213"/>
                  </a:lnTo>
                  <a:lnTo>
                    <a:pt x="130" y="213"/>
                  </a:lnTo>
                  <a:lnTo>
                    <a:pt x="134" y="210"/>
                  </a:lnTo>
                  <a:lnTo>
                    <a:pt x="139" y="208"/>
                  </a:lnTo>
                  <a:lnTo>
                    <a:pt x="146" y="207"/>
                  </a:lnTo>
                  <a:lnTo>
                    <a:pt x="150" y="207"/>
                  </a:lnTo>
                  <a:lnTo>
                    <a:pt x="159" y="200"/>
                  </a:lnTo>
                  <a:lnTo>
                    <a:pt x="170" y="196"/>
                  </a:lnTo>
                  <a:lnTo>
                    <a:pt x="177" y="190"/>
                  </a:lnTo>
                  <a:lnTo>
                    <a:pt x="185" y="183"/>
                  </a:lnTo>
                  <a:lnTo>
                    <a:pt x="191" y="175"/>
                  </a:lnTo>
                  <a:lnTo>
                    <a:pt x="198" y="166"/>
                  </a:lnTo>
                  <a:lnTo>
                    <a:pt x="204" y="158"/>
                  </a:lnTo>
                  <a:lnTo>
                    <a:pt x="208" y="149"/>
                  </a:lnTo>
                  <a:lnTo>
                    <a:pt x="210" y="142"/>
                  </a:lnTo>
                  <a:lnTo>
                    <a:pt x="211" y="138"/>
                  </a:lnTo>
                  <a:lnTo>
                    <a:pt x="214" y="133"/>
                  </a:lnTo>
                  <a:lnTo>
                    <a:pt x="215" y="129"/>
                  </a:lnTo>
                  <a:lnTo>
                    <a:pt x="216" y="123"/>
                  </a:lnTo>
                  <a:lnTo>
                    <a:pt x="218" y="118"/>
                  </a:lnTo>
                  <a:lnTo>
                    <a:pt x="218" y="111"/>
                  </a:lnTo>
                  <a:lnTo>
                    <a:pt x="218" y="108"/>
                  </a:lnTo>
                  <a:lnTo>
                    <a:pt x="218" y="102"/>
                  </a:lnTo>
                  <a:lnTo>
                    <a:pt x="218" y="97"/>
                  </a:lnTo>
                  <a:lnTo>
                    <a:pt x="216" y="90"/>
                  </a:lnTo>
                  <a:lnTo>
                    <a:pt x="215" y="86"/>
                  </a:lnTo>
                  <a:lnTo>
                    <a:pt x="214" y="80"/>
                  </a:lnTo>
                  <a:lnTo>
                    <a:pt x="211" y="74"/>
                  </a:lnTo>
                  <a:lnTo>
                    <a:pt x="210" y="70"/>
                  </a:lnTo>
                  <a:lnTo>
                    <a:pt x="208" y="65"/>
                  </a:lnTo>
                  <a:lnTo>
                    <a:pt x="204" y="54"/>
                  </a:lnTo>
                  <a:lnTo>
                    <a:pt x="198" y="46"/>
                  </a:lnTo>
                  <a:lnTo>
                    <a:pt x="191" y="37"/>
                  </a:lnTo>
                  <a:lnTo>
                    <a:pt x="185" y="31"/>
                  </a:lnTo>
                  <a:lnTo>
                    <a:pt x="177" y="23"/>
                  </a:lnTo>
                  <a:lnTo>
                    <a:pt x="170" y="17"/>
                  </a:lnTo>
                  <a:lnTo>
                    <a:pt x="159" y="12"/>
                  </a:lnTo>
                  <a:lnTo>
                    <a:pt x="150" y="9"/>
                  </a:lnTo>
                  <a:lnTo>
                    <a:pt x="146" y="5"/>
                  </a:lnTo>
                  <a:lnTo>
                    <a:pt x="139" y="4"/>
                  </a:lnTo>
                  <a:lnTo>
                    <a:pt x="134" y="3"/>
                  </a:lnTo>
                  <a:lnTo>
                    <a:pt x="130" y="3"/>
                  </a:lnTo>
                  <a:lnTo>
                    <a:pt x="124" y="0"/>
                  </a:lnTo>
                  <a:lnTo>
                    <a:pt x="119" y="0"/>
                  </a:lnTo>
                  <a:lnTo>
                    <a:pt x="113" y="0"/>
                  </a:lnTo>
                  <a:lnTo>
                    <a:pt x="108" y="0"/>
                  </a:lnTo>
                  <a:lnTo>
                    <a:pt x="102" y="0"/>
                  </a:lnTo>
                  <a:lnTo>
                    <a:pt x="97" y="0"/>
                  </a:lnTo>
                  <a:lnTo>
                    <a:pt x="90" y="0"/>
                  </a:lnTo>
                  <a:lnTo>
                    <a:pt x="86" y="3"/>
                  </a:lnTo>
                  <a:lnTo>
                    <a:pt x="80" y="3"/>
                  </a:lnTo>
                  <a:lnTo>
                    <a:pt x="75" y="4"/>
                  </a:lnTo>
                  <a:lnTo>
                    <a:pt x="70" y="5"/>
                  </a:lnTo>
                  <a:lnTo>
                    <a:pt x="65" y="9"/>
                  </a:lnTo>
                  <a:lnTo>
                    <a:pt x="56" y="12"/>
                  </a:lnTo>
                  <a:lnTo>
                    <a:pt x="47" y="17"/>
                  </a:lnTo>
                  <a:lnTo>
                    <a:pt x="37" y="23"/>
                  </a:lnTo>
                  <a:lnTo>
                    <a:pt x="31" y="31"/>
                  </a:lnTo>
                  <a:lnTo>
                    <a:pt x="23" y="37"/>
                  </a:lnTo>
                  <a:lnTo>
                    <a:pt x="17" y="46"/>
                  </a:lnTo>
                  <a:lnTo>
                    <a:pt x="12" y="54"/>
                  </a:lnTo>
                  <a:lnTo>
                    <a:pt x="7" y="65"/>
                  </a:lnTo>
                  <a:lnTo>
                    <a:pt x="6" y="70"/>
                  </a:lnTo>
                  <a:lnTo>
                    <a:pt x="3" y="74"/>
                  </a:lnTo>
                  <a:lnTo>
                    <a:pt x="1" y="80"/>
                  </a:lnTo>
                  <a:lnTo>
                    <a:pt x="1" y="86"/>
                  </a:lnTo>
                  <a:lnTo>
                    <a:pt x="0" y="90"/>
                  </a:lnTo>
                  <a:lnTo>
                    <a:pt x="0" y="97"/>
                  </a:lnTo>
                  <a:lnTo>
                    <a:pt x="0" y="102"/>
                  </a:lnTo>
                  <a:lnTo>
                    <a:pt x="0" y="108"/>
                  </a:lnTo>
                  <a:lnTo>
                    <a:pt x="0" y="111"/>
                  </a:lnTo>
                  <a:lnTo>
                    <a:pt x="0" y="118"/>
                  </a:lnTo>
                  <a:lnTo>
                    <a:pt x="0" y="123"/>
                  </a:lnTo>
                  <a:lnTo>
                    <a:pt x="1" y="129"/>
                  </a:lnTo>
                  <a:lnTo>
                    <a:pt x="1" y="133"/>
                  </a:lnTo>
                  <a:lnTo>
                    <a:pt x="3" y="138"/>
                  </a:lnTo>
                  <a:lnTo>
                    <a:pt x="6" y="142"/>
                  </a:lnTo>
                  <a:lnTo>
                    <a:pt x="7" y="149"/>
                  </a:lnTo>
                  <a:lnTo>
                    <a:pt x="12" y="158"/>
                  </a:lnTo>
                  <a:lnTo>
                    <a:pt x="17" y="166"/>
                  </a:lnTo>
                  <a:lnTo>
                    <a:pt x="23" y="175"/>
                  </a:lnTo>
                  <a:lnTo>
                    <a:pt x="31" y="183"/>
                  </a:lnTo>
                  <a:lnTo>
                    <a:pt x="37" y="190"/>
                  </a:lnTo>
                  <a:lnTo>
                    <a:pt x="47" y="196"/>
                  </a:lnTo>
                  <a:lnTo>
                    <a:pt x="56" y="200"/>
                  </a:lnTo>
                  <a:lnTo>
                    <a:pt x="65" y="207"/>
                  </a:lnTo>
                  <a:lnTo>
                    <a:pt x="70" y="207"/>
                  </a:lnTo>
                  <a:lnTo>
                    <a:pt x="75" y="208"/>
                  </a:lnTo>
                  <a:lnTo>
                    <a:pt x="80" y="210"/>
                  </a:lnTo>
                  <a:lnTo>
                    <a:pt x="86" y="213"/>
                  </a:lnTo>
                  <a:lnTo>
                    <a:pt x="90" y="213"/>
                  </a:lnTo>
                  <a:lnTo>
                    <a:pt x="97" y="215"/>
                  </a:lnTo>
                  <a:lnTo>
                    <a:pt x="102" y="215"/>
                  </a:lnTo>
                  <a:lnTo>
                    <a:pt x="108" y="215"/>
                  </a:lnTo>
                  <a:lnTo>
                    <a:pt x="108"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7" name="Freeform 19"/>
            <p:cNvSpPr>
              <a:spLocks/>
            </p:cNvSpPr>
            <p:nvPr/>
          </p:nvSpPr>
          <p:spPr bwMode="auto">
            <a:xfrm>
              <a:off x="6072188" y="3001591"/>
              <a:ext cx="87313" cy="85725"/>
            </a:xfrm>
            <a:custGeom>
              <a:avLst/>
              <a:gdLst>
                <a:gd name="T0" fmla="*/ 114 w 219"/>
                <a:gd name="T1" fmla="*/ 215 h 215"/>
                <a:gd name="T2" fmla="*/ 125 w 219"/>
                <a:gd name="T3" fmla="*/ 213 h 215"/>
                <a:gd name="T4" fmla="*/ 136 w 219"/>
                <a:gd name="T5" fmla="*/ 210 h 215"/>
                <a:gd name="T6" fmla="*/ 146 w 219"/>
                <a:gd name="T7" fmla="*/ 207 h 215"/>
                <a:gd name="T8" fmla="*/ 161 w 219"/>
                <a:gd name="T9" fmla="*/ 200 h 215"/>
                <a:gd name="T10" fmla="*/ 179 w 219"/>
                <a:gd name="T11" fmla="*/ 190 h 215"/>
                <a:gd name="T12" fmla="*/ 193 w 219"/>
                <a:gd name="T13" fmla="*/ 174 h 215"/>
                <a:gd name="T14" fmla="*/ 206 w 219"/>
                <a:gd name="T15" fmla="*/ 156 h 215"/>
                <a:gd name="T16" fmla="*/ 212 w 219"/>
                <a:gd name="T17" fmla="*/ 142 h 215"/>
                <a:gd name="T18" fmla="*/ 215 w 219"/>
                <a:gd name="T19" fmla="*/ 133 h 215"/>
                <a:gd name="T20" fmla="*/ 218 w 219"/>
                <a:gd name="T21" fmla="*/ 122 h 215"/>
                <a:gd name="T22" fmla="*/ 219 w 219"/>
                <a:gd name="T23" fmla="*/ 111 h 215"/>
                <a:gd name="T24" fmla="*/ 219 w 219"/>
                <a:gd name="T25" fmla="*/ 100 h 215"/>
                <a:gd name="T26" fmla="*/ 218 w 219"/>
                <a:gd name="T27" fmla="*/ 89 h 215"/>
                <a:gd name="T28" fmla="*/ 214 w 219"/>
                <a:gd name="T29" fmla="*/ 73 h 215"/>
                <a:gd name="T30" fmla="*/ 206 w 219"/>
                <a:gd name="T31" fmla="*/ 54 h 215"/>
                <a:gd name="T32" fmla="*/ 193 w 219"/>
                <a:gd name="T33" fmla="*/ 37 h 215"/>
                <a:gd name="T34" fmla="*/ 179 w 219"/>
                <a:gd name="T35" fmla="*/ 23 h 215"/>
                <a:gd name="T36" fmla="*/ 161 w 219"/>
                <a:gd name="T37" fmla="*/ 12 h 215"/>
                <a:gd name="T38" fmla="*/ 146 w 219"/>
                <a:gd name="T39" fmla="*/ 5 h 215"/>
                <a:gd name="T40" fmla="*/ 136 w 219"/>
                <a:gd name="T41" fmla="*/ 1 h 215"/>
                <a:gd name="T42" fmla="*/ 125 w 219"/>
                <a:gd name="T43" fmla="*/ 0 h 215"/>
                <a:gd name="T44" fmla="*/ 114 w 219"/>
                <a:gd name="T45" fmla="*/ 0 h 215"/>
                <a:gd name="T46" fmla="*/ 104 w 219"/>
                <a:gd name="T47" fmla="*/ 0 h 215"/>
                <a:gd name="T48" fmla="*/ 93 w 219"/>
                <a:gd name="T49" fmla="*/ 0 h 215"/>
                <a:gd name="T50" fmla="*/ 81 w 219"/>
                <a:gd name="T51" fmla="*/ 1 h 215"/>
                <a:gd name="T52" fmla="*/ 71 w 219"/>
                <a:gd name="T53" fmla="*/ 5 h 215"/>
                <a:gd name="T54" fmla="*/ 56 w 219"/>
                <a:gd name="T55" fmla="*/ 12 h 215"/>
                <a:gd name="T56" fmla="*/ 39 w 219"/>
                <a:gd name="T57" fmla="*/ 23 h 215"/>
                <a:gd name="T58" fmla="*/ 23 w 219"/>
                <a:gd name="T59" fmla="*/ 37 h 215"/>
                <a:gd name="T60" fmla="*/ 12 w 219"/>
                <a:gd name="T61" fmla="*/ 54 h 215"/>
                <a:gd name="T62" fmla="*/ 4 w 219"/>
                <a:gd name="T63" fmla="*/ 73 h 215"/>
                <a:gd name="T64" fmla="*/ 0 w 219"/>
                <a:gd name="T65" fmla="*/ 89 h 215"/>
                <a:gd name="T66" fmla="*/ 0 w 219"/>
                <a:gd name="T67" fmla="*/ 100 h 215"/>
                <a:gd name="T68" fmla="*/ 0 w 219"/>
                <a:gd name="T69" fmla="*/ 111 h 215"/>
                <a:gd name="T70" fmla="*/ 0 w 219"/>
                <a:gd name="T71" fmla="*/ 122 h 215"/>
                <a:gd name="T72" fmla="*/ 3 w 219"/>
                <a:gd name="T73" fmla="*/ 133 h 215"/>
                <a:gd name="T74" fmla="*/ 6 w 219"/>
                <a:gd name="T75" fmla="*/ 142 h 215"/>
                <a:gd name="T76" fmla="*/ 12 w 219"/>
                <a:gd name="T77" fmla="*/ 156 h 215"/>
                <a:gd name="T78" fmla="*/ 23 w 219"/>
                <a:gd name="T79" fmla="*/ 174 h 215"/>
                <a:gd name="T80" fmla="*/ 39 w 219"/>
                <a:gd name="T81" fmla="*/ 190 h 215"/>
                <a:gd name="T82" fmla="*/ 56 w 219"/>
                <a:gd name="T83" fmla="*/ 200 h 215"/>
                <a:gd name="T84" fmla="*/ 71 w 219"/>
                <a:gd name="T85" fmla="*/ 207 h 215"/>
                <a:gd name="T86" fmla="*/ 81 w 219"/>
                <a:gd name="T87" fmla="*/ 210 h 215"/>
                <a:gd name="T88" fmla="*/ 93 w 219"/>
                <a:gd name="T89" fmla="*/ 213 h 215"/>
                <a:gd name="T90" fmla="*/ 104 w 219"/>
                <a:gd name="T91" fmla="*/ 215 h 215"/>
                <a:gd name="T92" fmla="*/ 110 w 219"/>
                <a:gd name="T93"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9" h="215">
                  <a:moveTo>
                    <a:pt x="110" y="215"/>
                  </a:moveTo>
                  <a:lnTo>
                    <a:pt x="114" y="215"/>
                  </a:lnTo>
                  <a:lnTo>
                    <a:pt x="120" y="215"/>
                  </a:lnTo>
                  <a:lnTo>
                    <a:pt x="125" y="213"/>
                  </a:lnTo>
                  <a:lnTo>
                    <a:pt x="130" y="212"/>
                  </a:lnTo>
                  <a:lnTo>
                    <a:pt x="136" y="210"/>
                  </a:lnTo>
                  <a:lnTo>
                    <a:pt x="140" y="208"/>
                  </a:lnTo>
                  <a:lnTo>
                    <a:pt x="146" y="207"/>
                  </a:lnTo>
                  <a:lnTo>
                    <a:pt x="153" y="205"/>
                  </a:lnTo>
                  <a:lnTo>
                    <a:pt x="161" y="200"/>
                  </a:lnTo>
                  <a:lnTo>
                    <a:pt x="171" y="196"/>
                  </a:lnTo>
                  <a:lnTo>
                    <a:pt x="179" y="190"/>
                  </a:lnTo>
                  <a:lnTo>
                    <a:pt x="187" y="183"/>
                  </a:lnTo>
                  <a:lnTo>
                    <a:pt x="193" y="174"/>
                  </a:lnTo>
                  <a:lnTo>
                    <a:pt x="199" y="166"/>
                  </a:lnTo>
                  <a:lnTo>
                    <a:pt x="206" y="156"/>
                  </a:lnTo>
                  <a:lnTo>
                    <a:pt x="210" y="148"/>
                  </a:lnTo>
                  <a:lnTo>
                    <a:pt x="212" y="142"/>
                  </a:lnTo>
                  <a:lnTo>
                    <a:pt x="214" y="138"/>
                  </a:lnTo>
                  <a:lnTo>
                    <a:pt x="215" y="133"/>
                  </a:lnTo>
                  <a:lnTo>
                    <a:pt x="217" y="128"/>
                  </a:lnTo>
                  <a:lnTo>
                    <a:pt x="218" y="122"/>
                  </a:lnTo>
                  <a:lnTo>
                    <a:pt x="219" y="117"/>
                  </a:lnTo>
                  <a:lnTo>
                    <a:pt x="219" y="111"/>
                  </a:lnTo>
                  <a:lnTo>
                    <a:pt x="219" y="106"/>
                  </a:lnTo>
                  <a:lnTo>
                    <a:pt x="219" y="100"/>
                  </a:lnTo>
                  <a:lnTo>
                    <a:pt x="219" y="95"/>
                  </a:lnTo>
                  <a:lnTo>
                    <a:pt x="218" y="89"/>
                  </a:lnTo>
                  <a:lnTo>
                    <a:pt x="217" y="85"/>
                  </a:lnTo>
                  <a:lnTo>
                    <a:pt x="214" y="73"/>
                  </a:lnTo>
                  <a:lnTo>
                    <a:pt x="210" y="65"/>
                  </a:lnTo>
                  <a:lnTo>
                    <a:pt x="206" y="54"/>
                  </a:lnTo>
                  <a:lnTo>
                    <a:pt x="199" y="46"/>
                  </a:lnTo>
                  <a:lnTo>
                    <a:pt x="193" y="37"/>
                  </a:lnTo>
                  <a:lnTo>
                    <a:pt x="187" y="31"/>
                  </a:lnTo>
                  <a:lnTo>
                    <a:pt x="179" y="23"/>
                  </a:lnTo>
                  <a:lnTo>
                    <a:pt x="171" y="17"/>
                  </a:lnTo>
                  <a:lnTo>
                    <a:pt x="161" y="12"/>
                  </a:lnTo>
                  <a:lnTo>
                    <a:pt x="153" y="8"/>
                  </a:lnTo>
                  <a:lnTo>
                    <a:pt x="146" y="5"/>
                  </a:lnTo>
                  <a:lnTo>
                    <a:pt x="140" y="4"/>
                  </a:lnTo>
                  <a:lnTo>
                    <a:pt x="136" y="1"/>
                  </a:lnTo>
                  <a:lnTo>
                    <a:pt x="130" y="1"/>
                  </a:lnTo>
                  <a:lnTo>
                    <a:pt x="125" y="0"/>
                  </a:lnTo>
                  <a:lnTo>
                    <a:pt x="120" y="0"/>
                  </a:lnTo>
                  <a:lnTo>
                    <a:pt x="114" y="0"/>
                  </a:lnTo>
                  <a:lnTo>
                    <a:pt x="110" y="0"/>
                  </a:lnTo>
                  <a:lnTo>
                    <a:pt x="104" y="0"/>
                  </a:lnTo>
                  <a:lnTo>
                    <a:pt x="97" y="0"/>
                  </a:lnTo>
                  <a:lnTo>
                    <a:pt x="93" y="0"/>
                  </a:lnTo>
                  <a:lnTo>
                    <a:pt x="87" y="1"/>
                  </a:lnTo>
                  <a:lnTo>
                    <a:pt x="81" y="1"/>
                  </a:lnTo>
                  <a:lnTo>
                    <a:pt x="76" y="4"/>
                  </a:lnTo>
                  <a:lnTo>
                    <a:pt x="71" y="5"/>
                  </a:lnTo>
                  <a:lnTo>
                    <a:pt x="66" y="8"/>
                  </a:lnTo>
                  <a:lnTo>
                    <a:pt x="56" y="12"/>
                  </a:lnTo>
                  <a:lnTo>
                    <a:pt x="47" y="17"/>
                  </a:lnTo>
                  <a:lnTo>
                    <a:pt x="39" y="23"/>
                  </a:lnTo>
                  <a:lnTo>
                    <a:pt x="31" y="31"/>
                  </a:lnTo>
                  <a:lnTo>
                    <a:pt x="23" y="37"/>
                  </a:lnTo>
                  <a:lnTo>
                    <a:pt x="18" y="46"/>
                  </a:lnTo>
                  <a:lnTo>
                    <a:pt x="12" y="54"/>
                  </a:lnTo>
                  <a:lnTo>
                    <a:pt x="10" y="65"/>
                  </a:lnTo>
                  <a:lnTo>
                    <a:pt x="4" y="73"/>
                  </a:lnTo>
                  <a:lnTo>
                    <a:pt x="3" y="85"/>
                  </a:lnTo>
                  <a:lnTo>
                    <a:pt x="0" y="89"/>
                  </a:lnTo>
                  <a:lnTo>
                    <a:pt x="0" y="95"/>
                  </a:lnTo>
                  <a:lnTo>
                    <a:pt x="0" y="100"/>
                  </a:lnTo>
                  <a:lnTo>
                    <a:pt x="0" y="106"/>
                  </a:lnTo>
                  <a:lnTo>
                    <a:pt x="0" y="111"/>
                  </a:lnTo>
                  <a:lnTo>
                    <a:pt x="0" y="117"/>
                  </a:lnTo>
                  <a:lnTo>
                    <a:pt x="0" y="122"/>
                  </a:lnTo>
                  <a:lnTo>
                    <a:pt x="3" y="128"/>
                  </a:lnTo>
                  <a:lnTo>
                    <a:pt x="3" y="133"/>
                  </a:lnTo>
                  <a:lnTo>
                    <a:pt x="4" y="138"/>
                  </a:lnTo>
                  <a:lnTo>
                    <a:pt x="6" y="142"/>
                  </a:lnTo>
                  <a:lnTo>
                    <a:pt x="10" y="148"/>
                  </a:lnTo>
                  <a:lnTo>
                    <a:pt x="12" y="156"/>
                  </a:lnTo>
                  <a:lnTo>
                    <a:pt x="18" y="166"/>
                  </a:lnTo>
                  <a:lnTo>
                    <a:pt x="23" y="174"/>
                  </a:lnTo>
                  <a:lnTo>
                    <a:pt x="31" y="183"/>
                  </a:lnTo>
                  <a:lnTo>
                    <a:pt x="39" y="190"/>
                  </a:lnTo>
                  <a:lnTo>
                    <a:pt x="47" y="196"/>
                  </a:lnTo>
                  <a:lnTo>
                    <a:pt x="56" y="200"/>
                  </a:lnTo>
                  <a:lnTo>
                    <a:pt x="66" y="205"/>
                  </a:lnTo>
                  <a:lnTo>
                    <a:pt x="71" y="207"/>
                  </a:lnTo>
                  <a:lnTo>
                    <a:pt x="76" y="208"/>
                  </a:lnTo>
                  <a:lnTo>
                    <a:pt x="81" y="210"/>
                  </a:lnTo>
                  <a:lnTo>
                    <a:pt x="87" y="212"/>
                  </a:lnTo>
                  <a:lnTo>
                    <a:pt x="93" y="213"/>
                  </a:lnTo>
                  <a:lnTo>
                    <a:pt x="97" y="215"/>
                  </a:lnTo>
                  <a:lnTo>
                    <a:pt x="104" y="215"/>
                  </a:lnTo>
                  <a:lnTo>
                    <a:pt x="110" y="215"/>
                  </a:lnTo>
                  <a:lnTo>
                    <a:pt x="110" y="215"/>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8" name="Freeform 20"/>
            <p:cNvSpPr>
              <a:spLocks/>
            </p:cNvSpPr>
            <p:nvPr/>
          </p:nvSpPr>
          <p:spPr bwMode="auto">
            <a:xfrm>
              <a:off x="6000751" y="2904753"/>
              <a:ext cx="87313" cy="85725"/>
            </a:xfrm>
            <a:custGeom>
              <a:avLst/>
              <a:gdLst>
                <a:gd name="T0" fmla="*/ 111 w 219"/>
                <a:gd name="T1" fmla="*/ 215 h 216"/>
                <a:gd name="T2" fmla="*/ 123 w 219"/>
                <a:gd name="T3" fmla="*/ 215 h 216"/>
                <a:gd name="T4" fmla="*/ 134 w 219"/>
                <a:gd name="T5" fmla="*/ 212 h 216"/>
                <a:gd name="T6" fmla="*/ 144 w 219"/>
                <a:gd name="T7" fmla="*/ 207 h 216"/>
                <a:gd name="T8" fmla="*/ 159 w 219"/>
                <a:gd name="T9" fmla="*/ 200 h 216"/>
                <a:gd name="T10" fmla="*/ 176 w 219"/>
                <a:gd name="T11" fmla="*/ 190 h 216"/>
                <a:gd name="T12" fmla="*/ 192 w 219"/>
                <a:gd name="T13" fmla="*/ 176 h 216"/>
                <a:gd name="T14" fmla="*/ 203 w 219"/>
                <a:gd name="T15" fmla="*/ 159 h 216"/>
                <a:gd name="T16" fmla="*/ 209 w 219"/>
                <a:gd name="T17" fmla="*/ 144 h 216"/>
                <a:gd name="T18" fmla="*/ 213 w 219"/>
                <a:gd name="T19" fmla="*/ 134 h 216"/>
                <a:gd name="T20" fmla="*/ 216 w 219"/>
                <a:gd name="T21" fmla="*/ 122 h 216"/>
                <a:gd name="T22" fmla="*/ 217 w 219"/>
                <a:gd name="T23" fmla="*/ 111 h 216"/>
                <a:gd name="T24" fmla="*/ 217 w 219"/>
                <a:gd name="T25" fmla="*/ 102 h 216"/>
                <a:gd name="T26" fmla="*/ 216 w 219"/>
                <a:gd name="T27" fmla="*/ 91 h 216"/>
                <a:gd name="T28" fmla="*/ 213 w 219"/>
                <a:gd name="T29" fmla="*/ 80 h 216"/>
                <a:gd name="T30" fmla="*/ 209 w 219"/>
                <a:gd name="T31" fmla="*/ 69 h 216"/>
                <a:gd name="T32" fmla="*/ 203 w 219"/>
                <a:gd name="T33" fmla="*/ 54 h 216"/>
                <a:gd name="T34" fmla="*/ 192 w 219"/>
                <a:gd name="T35" fmla="*/ 37 h 216"/>
                <a:gd name="T36" fmla="*/ 176 w 219"/>
                <a:gd name="T37" fmla="*/ 24 h 216"/>
                <a:gd name="T38" fmla="*/ 159 w 219"/>
                <a:gd name="T39" fmla="*/ 12 h 216"/>
                <a:gd name="T40" fmla="*/ 144 w 219"/>
                <a:gd name="T41" fmla="*/ 6 h 216"/>
                <a:gd name="T42" fmla="*/ 134 w 219"/>
                <a:gd name="T43" fmla="*/ 1 h 216"/>
                <a:gd name="T44" fmla="*/ 123 w 219"/>
                <a:gd name="T45" fmla="*/ 0 h 216"/>
                <a:gd name="T46" fmla="*/ 111 w 219"/>
                <a:gd name="T47" fmla="*/ 0 h 216"/>
                <a:gd name="T48" fmla="*/ 101 w 219"/>
                <a:gd name="T49" fmla="*/ 0 h 216"/>
                <a:gd name="T50" fmla="*/ 90 w 219"/>
                <a:gd name="T51" fmla="*/ 0 h 216"/>
                <a:gd name="T52" fmla="*/ 79 w 219"/>
                <a:gd name="T53" fmla="*/ 1 h 216"/>
                <a:gd name="T54" fmla="*/ 70 w 219"/>
                <a:gd name="T55" fmla="*/ 6 h 216"/>
                <a:gd name="T56" fmla="*/ 54 w 219"/>
                <a:gd name="T57" fmla="*/ 12 h 216"/>
                <a:gd name="T58" fmla="*/ 38 w 219"/>
                <a:gd name="T59" fmla="*/ 24 h 216"/>
                <a:gd name="T60" fmla="*/ 22 w 219"/>
                <a:gd name="T61" fmla="*/ 37 h 216"/>
                <a:gd name="T62" fmla="*/ 12 w 219"/>
                <a:gd name="T63" fmla="*/ 54 h 216"/>
                <a:gd name="T64" fmla="*/ 5 w 219"/>
                <a:gd name="T65" fmla="*/ 69 h 216"/>
                <a:gd name="T66" fmla="*/ 2 w 219"/>
                <a:gd name="T67" fmla="*/ 80 h 216"/>
                <a:gd name="T68" fmla="*/ 0 w 219"/>
                <a:gd name="T69" fmla="*/ 91 h 216"/>
                <a:gd name="T70" fmla="*/ 0 w 219"/>
                <a:gd name="T71" fmla="*/ 102 h 216"/>
                <a:gd name="T72" fmla="*/ 0 w 219"/>
                <a:gd name="T73" fmla="*/ 111 h 216"/>
                <a:gd name="T74" fmla="*/ 0 w 219"/>
                <a:gd name="T75" fmla="*/ 122 h 216"/>
                <a:gd name="T76" fmla="*/ 2 w 219"/>
                <a:gd name="T77" fmla="*/ 134 h 216"/>
                <a:gd name="T78" fmla="*/ 5 w 219"/>
                <a:gd name="T79" fmla="*/ 144 h 216"/>
                <a:gd name="T80" fmla="*/ 12 w 219"/>
                <a:gd name="T81" fmla="*/ 159 h 216"/>
                <a:gd name="T82" fmla="*/ 22 w 219"/>
                <a:gd name="T83" fmla="*/ 176 h 216"/>
                <a:gd name="T84" fmla="*/ 38 w 219"/>
                <a:gd name="T85" fmla="*/ 190 h 216"/>
                <a:gd name="T86" fmla="*/ 54 w 219"/>
                <a:gd name="T87" fmla="*/ 200 h 216"/>
                <a:gd name="T88" fmla="*/ 70 w 219"/>
                <a:gd name="T89" fmla="*/ 207 h 216"/>
                <a:gd name="T90" fmla="*/ 79 w 219"/>
                <a:gd name="T91" fmla="*/ 212 h 216"/>
                <a:gd name="T92" fmla="*/ 90 w 219"/>
                <a:gd name="T93" fmla="*/ 215 h 216"/>
                <a:gd name="T94" fmla="*/ 101 w 219"/>
                <a:gd name="T95" fmla="*/ 215 h 216"/>
                <a:gd name="T96" fmla="*/ 107 w 219"/>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6">
                  <a:moveTo>
                    <a:pt x="107" y="216"/>
                  </a:moveTo>
                  <a:lnTo>
                    <a:pt x="111" y="215"/>
                  </a:lnTo>
                  <a:lnTo>
                    <a:pt x="118" y="215"/>
                  </a:lnTo>
                  <a:lnTo>
                    <a:pt x="123" y="215"/>
                  </a:lnTo>
                  <a:lnTo>
                    <a:pt x="130" y="213"/>
                  </a:lnTo>
                  <a:lnTo>
                    <a:pt x="134" y="212"/>
                  </a:lnTo>
                  <a:lnTo>
                    <a:pt x="139" y="211"/>
                  </a:lnTo>
                  <a:lnTo>
                    <a:pt x="144" y="207"/>
                  </a:lnTo>
                  <a:lnTo>
                    <a:pt x="150" y="207"/>
                  </a:lnTo>
                  <a:lnTo>
                    <a:pt x="159" y="200"/>
                  </a:lnTo>
                  <a:lnTo>
                    <a:pt x="168" y="196"/>
                  </a:lnTo>
                  <a:lnTo>
                    <a:pt x="176" y="190"/>
                  </a:lnTo>
                  <a:lnTo>
                    <a:pt x="185" y="183"/>
                  </a:lnTo>
                  <a:lnTo>
                    <a:pt x="192" y="176"/>
                  </a:lnTo>
                  <a:lnTo>
                    <a:pt x="199" y="168"/>
                  </a:lnTo>
                  <a:lnTo>
                    <a:pt x="203" y="159"/>
                  </a:lnTo>
                  <a:lnTo>
                    <a:pt x="209" y="149"/>
                  </a:lnTo>
                  <a:lnTo>
                    <a:pt x="209" y="144"/>
                  </a:lnTo>
                  <a:lnTo>
                    <a:pt x="212" y="138"/>
                  </a:lnTo>
                  <a:lnTo>
                    <a:pt x="213" y="134"/>
                  </a:lnTo>
                  <a:lnTo>
                    <a:pt x="216" y="129"/>
                  </a:lnTo>
                  <a:lnTo>
                    <a:pt x="216" y="122"/>
                  </a:lnTo>
                  <a:lnTo>
                    <a:pt x="217" y="118"/>
                  </a:lnTo>
                  <a:lnTo>
                    <a:pt x="217" y="111"/>
                  </a:lnTo>
                  <a:lnTo>
                    <a:pt x="219" y="106"/>
                  </a:lnTo>
                  <a:lnTo>
                    <a:pt x="217" y="102"/>
                  </a:lnTo>
                  <a:lnTo>
                    <a:pt x="217" y="95"/>
                  </a:lnTo>
                  <a:lnTo>
                    <a:pt x="216" y="91"/>
                  </a:lnTo>
                  <a:lnTo>
                    <a:pt x="216" y="85"/>
                  </a:lnTo>
                  <a:lnTo>
                    <a:pt x="213" y="80"/>
                  </a:lnTo>
                  <a:lnTo>
                    <a:pt x="212" y="74"/>
                  </a:lnTo>
                  <a:lnTo>
                    <a:pt x="209" y="69"/>
                  </a:lnTo>
                  <a:lnTo>
                    <a:pt x="209" y="64"/>
                  </a:lnTo>
                  <a:lnTo>
                    <a:pt x="203" y="54"/>
                  </a:lnTo>
                  <a:lnTo>
                    <a:pt x="199" y="47"/>
                  </a:lnTo>
                  <a:lnTo>
                    <a:pt x="192" y="37"/>
                  </a:lnTo>
                  <a:lnTo>
                    <a:pt x="185" y="32"/>
                  </a:lnTo>
                  <a:lnTo>
                    <a:pt x="176" y="24"/>
                  </a:lnTo>
                  <a:lnTo>
                    <a:pt x="168" y="17"/>
                  </a:lnTo>
                  <a:lnTo>
                    <a:pt x="159" y="12"/>
                  </a:lnTo>
                  <a:lnTo>
                    <a:pt x="150" y="8"/>
                  </a:lnTo>
                  <a:lnTo>
                    <a:pt x="144" y="6"/>
                  </a:lnTo>
                  <a:lnTo>
                    <a:pt x="139" y="3"/>
                  </a:lnTo>
                  <a:lnTo>
                    <a:pt x="134" y="1"/>
                  </a:lnTo>
                  <a:lnTo>
                    <a:pt x="130" y="1"/>
                  </a:lnTo>
                  <a:lnTo>
                    <a:pt x="123" y="0"/>
                  </a:lnTo>
                  <a:lnTo>
                    <a:pt x="118" y="0"/>
                  </a:lnTo>
                  <a:lnTo>
                    <a:pt x="111" y="0"/>
                  </a:lnTo>
                  <a:lnTo>
                    <a:pt x="107" y="0"/>
                  </a:lnTo>
                  <a:lnTo>
                    <a:pt x="101" y="0"/>
                  </a:lnTo>
                  <a:lnTo>
                    <a:pt x="96" y="0"/>
                  </a:lnTo>
                  <a:lnTo>
                    <a:pt x="90" y="0"/>
                  </a:lnTo>
                  <a:lnTo>
                    <a:pt x="85" y="1"/>
                  </a:lnTo>
                  <a:lnTo>
                    <a:pt x="79" y="1"/>
                  </a:lnTo>
                  <a:lnTo>
                    <a:pt x="74" y="3"/>
                  </a:lnTo>
                  <a:lnTo>
                    <a:pt x="70" y="6"/>
                  </a:lnTo>
                  <a:lnTo>
                    <a:pt x="65" y="8"/>
                  </a:lnTo>
                  <a:lnTo>
                    <a:pt x="54" y="12"/>
                  </a:lnTo>
                  <a:lnTo>
                    <a:pt x="46" y="17"/>
                  </a:lnTo>
                  <a:lnTo>
                    <a:pt x="38" y="24"/>
                  </a:lnTo>
                  <a:lnTo>
                    <a:pt x="30" y="32"/>
                  </a:lnTo>
                  <a:lnTo>
                    <a:pt x="22" y="37"/>
                  </a:lnTo>
                  <a:lnTo>
                    <a:pt x="17" y="47"/>
                  </a:lnTo>
                  <a:lnTo>
                    <a:pt x="12" y="54"/>
                  </a:lnTo>
                  <a:lnTo>
                    <a:pt x="8" y="64"/>
                  </a:lnTo>
                  <a:lnTo>
                    <a:pt x="5" y="69"/>
                  </a:lnTo>
                  <a:lnTo>
                    <a:pt x="4" y="74"/>
                  </a:lnTo>
                  <a:lnTo>
                    <a:pt x="2" y="80"/>
                  </a:lnTo>
                  <a:lnTo>
                    <a:pt x="2" y="85"/>
                  </a:lnTo>
                  <a:lnTo>
                    <a:pt x="0" y="91"/>
                  </a:lnTo>
                  <a:lnTo>
                    <a:pt x="0" y="95"/>
                  </a:lnTo>
                  <a:lnTo>
                    <a:pt x="0" y="102"/>
                  </a:lnTo>
                  <a:lnTo>
                    <a:pt x="0" y="106"/>
                  </a:lnTo>
                  <a:lnTo>
                    <a:pt x="0" y="111"/>
                  </a:lnTo>
                  <a:lnTo>
                    <a:pt x="0" y="118"/>
                  </a:lnTo>
                  <a:lnTo>
                    <a:pt x="0" y="122"/>
                  </a:lnTo>
                  <a:lnTo>
                    <a:pt x="2" y="129"/>
                  </a:lnTo>
                  <a:lnTo>
                    <a:pt x="2" y="134"/>
                  </a:lnTo>
                  <a:lnTo>
                    <a:pt x="4" y="138"/>
                  </a:lnTo>
                  <a:lnTo>
                    <a:pt x="5" y="144"/>
                  </a:lnTo>
                  <a:lnTo>
                    <a:pt x="8" y="149"/>
                  </a:lnTo>
                  <a:lnTo>
                    <a:pt x="12" y="159"/>
                  </a:lnTo>
                  <a:lnTo>
                    <a:pt x="17" y="168"/>
                  </a:lnTo>
                  <a:lnTo>
                    <a:pt x="22" y="176"/>
                  </a:lnTo>
                  <a:lnTo>
                    <a:pt x="30" y="183"/>
                  </a:lnTo>
                  <a:lnTo>
                    <a:pt x="38" y="190"/>
                  </a:lnTo>
                  <a:lnTo>
                    <a:pt x="46" y="196"/>
                  </a:lnTo>
                  <a:lnTo>
                    <a:pt x="54" y="200"/>
                  </a:lnTo>
                  <a:lnTo>
                    <a:pt x="65" y="207"/>
                  </a:lnTo>
                  <a:lnTo>
                    <a:pt x="70" y="207"/>
                  </a:lnTo>
                  <a:lnTo>
                    <a:pt x="74" y="211"/>
                  </a:lnTo>
                  <a:lnTo>
                    <a:pt x="79" y="212"/>
                  </a:lnTo>
                  <a:lnTo>
                    <a:pt x="85" y="213"/>
                  </a:lnTo>
                  <a:lnTo>
                    <a:pt x="90" y="215"/>
                  </a:lnTo>
                  <a:lnTo>
                    <a:pt x="96" y="215"/>
                  </a:lnTo>
                  <a:lnTo>
                    <a:pt x="101" y="215"/>
                  </a:lnTo>
                  <a:lnTo>
                    <a:pt x="107" y="216"/>
                  </a:lnTo>
                  <a:lnTo>
                    <a:pt x="107"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9" name="Freeform 21"/>
            <p:cNvSpPr>
              <a:spLocks/>
            </p:cNvSpPr>
            <p:nvPr/>
          </p:nvSpPr>
          <p:spPr bwMode="auto">
            <a:xfrm>
              <a:off x="6107113" y="2904753"/>
              <a:ext cx="87313" cy="85725"/>
            </a:xfrm>
            <a:custGeom>
              <a:avLst/>
              <a:gdLst>
                <a:gd name="T0" fmla="*/ 113 w 220"/>
                <a:gd name="T1" fmla="*/ 215 h 216"/>
                <a:gd name="T2" fmla="*/ 124 w 220"/>
                <a:gd name="T3" fmla="*/ 215 h 216"/>
                <a:gd name="T4" fmla="*/ 135 w 220"/>
                <a:gd name="T5" fmla="*/ 212 h 216"/>
                <a:gd name="T6" fmla="*/ 146 w 220"/>
                <a:gd name="T7" fmla="*/ 207 h 216"/>
                <a:gd name="T8" fmla="*/ 160 w 220"/>
                <a:gd name="T9" fmla="*/ 200 h 216"/>
                <a:gd name="T10" fmla="*/ 179 w 220"/>
                <a:gd name="T11" fmla="*/ 190 h 216"/>
                <a:gd name="T12" fmla="*/ 193 w 220"/>
                <a:gd name="T13" fmla="*/ 176 h 216"/>
                <a:gd name="T14" fmla="*/ 206 w 220"/>
                <a:gd name="T15" fmla="*/ 159 h 216"/>
                <a:gd name="T16" fmla="*/ 212 w 220"/>
                <a:gd name="T17" fmla="*/ 144 h 216"/>
                <a:gd name="T18" fmla="*/ 215 w 220"/>
                <a:gd name="T19" fmla="*/ 135 h 216"/>
                <a:gd name="T20" fmla="*/ 219 w 220"/>
                <a:gd name="T21" fmla="*/ 123 h 216"/>
                <a:gd name="T22" fmla="*/ 219 w 220"/>
                <a:gd name="T23" fmla="*/ 113 h 216"/>
                <a:gd name="T24" fmla="*/ 219 w 220"/>
                <a:gd name="T25" fmla="*/ 102 h 216"/>
                <a:gd name="T26" fmla="*/ 219 w 220"/>
                <a:gd name="T27" fmla="*/ 91 h 216"/>
                <a:gd name="T28" fmla="*/ 215 w 220"/>
                <a:gd name="T29" fmla="*/ 80 h 216"/>
                <a:gd name="T30" fmla="*/ 212 w 220"/>
                <a:gd name="T31" fmla="*/ 70 h 216"/>
                <a:gd name="T32" fmla="*/ 206 w 220"/>
                <a:gd name="T33" fmla="*/ 57 h 216"/>
                <a:gd name="T34" fmla="*/ 193 w 220"/>
                <a:gd name="T35" fmla="*/ 40 h 216"/>
                <a:gd name="T36" fmla="*/ 179 w 220"/>
                <a:gd name="T37" fmla="*/ 24 h 216"/>
                <a:gd name="T38" fmla="*/ 160 w 220"/>
                <a:gd name="T39" fmla="*/ 12 h 216"/>
                <a:gd name="T40" fmla="*/ 146 w 220"/>
                <a:gd name="T41" fmla="*/ 6 h 216"/>
                <a:gd name="T42" fmla="*/ 135 w 220"/>
                <a:gd name="T43" fmla="*/ 1 h 216"/>
                <a:gd name="T44" fmla="*/ 124 w 220"/>
                <a:gd name="T45" fmla="*/ 0 h 216"/>
                <a:gd name="T46" fmla="*/ 113 w 220"/>
                <a:gd name="T47" fmla="*/ 0 h 216"/>
                <a:gd name="T48" fmla="*/ 103 w 220"/>
                <a:gd name="T49" fmla="*/ 0 h 216"/>
                <a:gd name="T50" fmla="*/ 91 w 220"/>
                <a:gd name="T51" fmla="*/ 0 h 216"/>
                <a:gd name="T52" fmla="*/ 82 w 220"/>
                <a:gd name="T53" fmla="*/ 1 h 216"/>
                <a:gd name="T54" fmla="*/ 70 w 220"/>
                <a:gd name="T55" fmla="*/ 6 h 216"/>
                <a:gd name="T56" fmla="*/ 57 w 220"/>
                <a:gd name="T57" fmla="*/ 12 h 216"/>
                <a:gd name="T58" fmla="*/ 40 w 220"/>
                <a:gd name="T59" fmla="*/ 24 h 216"/>
                <a:gd name="T60" fmla="*/ 24 w 220"/>
                <a:gd name="T61" fmla="*/ 40 h 216"/>
                <a:gd name="T62" fmla="*/ 12 w 220"/>
                <a:gd name="T63" fmla="*/ 57 h 216"/>
                <a:gd name="T64" fmla="*/ 6 w 220"/>
                <a:gd name="T65" fmla="*/ 70 h 216"/>
                <a:gd name="T66" fmla="*/ 3 w 220"/>
                <a:gd name="T67" fmla="*/ 80 h 216"/>
                <a:gd name="T68" fmla="*/ 0 w 220"/>
                <a:gd name="T69" fmla="*/ 91 h 216"/>
                <a:gd name="T70" fmla="*/ 0 w 220"/>
                <a:gd name="T71" fmla="*/ 102 h 216"/>
                <a:gd name="T72" fmla="*/ 0 w 220"/>
                <a:gd name="T73" fmla="*/ 113 h 216"/>
                <a:gd name="T74" fmla="*/ 0 w 220"/>
                <a:gd name="T75" fmla="*/ 123 h 216"/>
                <a:gd name="T76" fmla="*/ 3 w 220"/>
                <a:gd name="T77" fmla="*/ 135 h 216"/>
                <a:gd name="T78" fmla="*/ 6 w 220"/>
                <a:gd name="T79" fmla="*/ 144 h 216"/>
                <a:gd name="T80" fmla="*/ 12 w 220"/>
                <a:gd name="T81" fmla="*/ 159 h 216"/>
                <a:gd name="T82" fmla="*/ 24 w 220"/>
                <a:gd name="T83" fmla="*/ 176 h 216"/>
                <a:gd name="T84" fmla="*/ 40 w 220"/>
                <a:gd name="T85" fmla="*/ 190 h 216"/>
                <a:gd name="T86" fmla="*/ 57 w 220"/>
                <a:gd name="T87" fmla="*/ 200 h 216"/>
                <a:gd name="T88" fmla="*/ 70 w 220"/>
                <a:gd name="T89" fmla="*/ 207 h 216"/>
                <a:gd name="T90" fmla="*/ 82 w 220"/>
                <a:gd name="T91" fmla="*/ 212 h 216"/>
                <a:gd name="T92" fmla="*/ 91 w 220"/>
                <a:gd name="T93" fmla="*/ 215 h 216"/>
                <a:gd name="T94" fmla="*/ 103 w 220"/>
                <a:gd name="T95" fmla="*/ 215 h 216"/>
                <a:gd name="T96" fmla="*/ 110 w 220"/>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0" h="216">
                  <a:moveTo>
                    <a:pt x="110" y="216"/>
                  </a:moveTo>
                  <a:lnTo>
                    <a:pt x="113" y="215"/>
                  </a:lnTo>
                  <a:lnTo>
                    <a:pt x="119" y="215"/>
                  </a:lnTo>
                  <a:lnTo>
                    <a:pt x="124" y="215"/>
                  </a:lnTo>
                  <a:lnTo>
                    <a:pt x="130" y="213"/>
                  </a:lnTo>
                  <a:lnTo>
                    <a:pt x="135" y="212"/>
                  </a:lnTo>
                  <a:lnTo>
                    <a:pt x="139" y="211"/>
                  </a:lnTo>
                  <a:lnTo>
                    <a:pt x="146" y="207"/>
                  </a:lnTo>
                  <a:lnTo>
                    <a:pt x="151" y="207"/>
                  </a:lnTo>
                  <a:lnTo>
                    <a:pt x="160" y="200"/>
                  </a:lnTo>
                  <a:lnTo>
                    <a:pt x="171" y="196"/>
                  </a:lnTo>
                  <a:lnTo>
                    <a:pt x="179" y="190"/>
                  </a:lnTo>
                  <a:lnTo>
                    <a:pt x="187" y="183"/>
                  </a:lnTo>
                  <a:lnTo>
                    <a:pt x="193" y="176"/>
                  </a:lnTo>
                  <a:lnTo>
                    <a:pt x="199" y="168"/>
                  </a:lnTo>
                  <a:lnTo>
                    <a:pt x="206" y="159"/>
                  </a:lnTo>
                  <a:lnTo>
                    <a:pt x="211" y="151"/>
                  </a:lnTo>
                  <a:lnTo>
                    <a:pt x="212" y="144"/>
                  </a:lnTo>
                  <a:lnTo>
                    <a:pt x="213" y="139"/>
                  </a:lnTo>
                  <a:lnTo>
                    <a:pt x="215" y="135"/>
                  </a:lnTo>
                  <a:lnTo>
                    <a:pt x="216" y="130"/>
                  </a:lnTo>
                  <a:lnTo>
                    <a:pt x="219" y="123"/>
                  </a:lnTo>
                  <a:lnTo>
                    <a:pt x="219" y="119"/>
                  </a:lnTo>
                  <a:lnTo>
                    <a:pt x="219" y="113"/>
                  </a:lnTo>
                  <a:lnTo>
                    <a:pt x="220" y="109"/>
                  </a:lnTo>
                  <a:lnTo>
                    <a:pt x="219" y="102"/>
                  </a:lnTo>
                  <a:lnTo>
                    <a:pt x="219" y="97"/>
                  </a:lnTo>
                  <a:lnTo>
                    <a:pt x="219" y="91"/>
                  </a:lnTo>
                  <a:lnTo>
                    <a:pt x="216" y="86"/>
                  </a:lnTo>
                  <a:lnTo>
                    <a:pt x="215" y="80"/>
                  </a:lnTo>
                  <a:lnTo>
                    <a:pt x="213" y="75"/>
                  </a:lnTo>
                  <a:lnTo>
                    <a:pt x="212" y="70"/>
                  </a:lnTo>
                  <a:lnTo>
                    <a:pt x="211" y="66"/>
                  </a:lnTo>
                  <a:lnTo>
                    <a:pt x="206" y="57"/>
                  </a:lnTo>
                  <a:lnTo>
                    <a:pt x="199" y="47"/>
                  </a:lnTo>
                  <a:lnTo>
                    <a:pt x="193" y="40"/>
                  </a:lnTo>
                  <a:lnTo>
                    <a:pt x="187" y="32"/>
                  </a:lnTo>
                  <a:lnTo>
                    <a:pt x="179" y="24"/>
                  </a:lnTo>
                  <a:lnTo>
                    <a:pt x="171" y="17"/>
                  </a:lnTo>
                  <a:lnTo>
                    <a:pt x="160" y="12"/>
                  </a:lnTo>
                  <a:lnTo>
                    <a:pt x="151" y="8"/>
                  </a:lnTo>
                  <a:lnTo>
                    <a:pt x="146" y="6"/>
                  </a:lnTo>
                  <a:lnTo>
                    <a:pt x="139" y="3"/>
                  </a:lnTo>
                  <a:lnTo>
                    <a:pt x="135" y="1"/>
                  </a:lnTo>
                  <a:lnTo>
                    <a:pt x="130" y="1"/>
                  </a:lnTo>
                  <a:lnTo>
                    <a:pt x="124" y="0"/>
                  </a:lnTo>
                  <a:lnTo>
                    <a:pt x="119" y="0"/>
                  </a:lnTo>
                  <a:lnTo>
                    <a:pt x="113" y="0"/>
                  </a:lnTo>
                  <a:lnTo>
                    <a:pt x="110" y="0"/>
                  </a:lnTo>
                  <a:lnTo>
                    <a:pt x="103" y="0"/>
                  </a:lnTo>
                  <a:lnTo>
                    <a:pt x="97" y="0"/>
                  </a:lnTo>
                  <a:lnTo>
                    <a:pt x="91" y="0"/>
                  </a:lnTo>
                  <a:lnTo>
                    <a:pt x="86" y="1"/>
                  </a:lnTo>
                  <a:lnTo>
                    <a:pt x="82" y="1"/>
                  </a:lnTo>
                  <a:lnTo>
                    <a:pt x="75" y="3"/>
                  </a:lnTo>
                  <a:lnTo>
                    <a:pt x="70" y="6"/>
                  </a:lnTo>
                  <a:lnTo>
                    <a:pt x="66" y="8"/>
                  </a:lnTo>
                  <a:lnTo>
                    <a:pt x="57" y="12"/>
                  </a:lnTo>
                  <a:lnTo>
                    <a:pt x="48" y="17"/>
                  </a:lnTo>
                  <a:lnTo>
                    <a:pt x="40" y="24"/>
                  </a:lnTo>
                  <a:lnTo>
                    <a:pt x="32" y="32"/>
                  </a:lnTo>
                  <a:lnTo>
                    <a:pt x="24" y="40"/>
                  </a:lnTo>
                  <a:lnTo>
                    <a:pt x="17" y="47"/>
                  </a:lnTo>
                  <a:lnTo>
                    <a:pt x="12" y="57"/>
                  </a:lnTo>
                  <a:lnTo>
                    <a:pt x="9" y="66"/>
                  </a:lnTo>
                  <a:lnTo>
                    <a:pt x="6" y="70"/>
                  </a:lnTo>
                  <a:lnTo>
                    <a:pt x="5" y="75"/>
                  </a:lnTo>
                  <a:lnTo>
                    <a:pt x="3" y="80"/>
                  </a:lnTo>
                  <a:lnTo>
                    <a:pt x="3" y="86"/>
                  </a:lnTo>
                  <a:lnTo>
                    <a:pt x="0" y="91"/>
                  </a:lnTo>
                  <a:lnTo>
                    <a:pt x="0" y="97"/>
                  </a:lnTo>
                  <a:lnTo>
                    <a:pt x="0" y="102"/>
                  </a:lnTo>
                  <a:lnTo>
                    <a:pt x="0" y="109"/>
                  </a:lnTo>
                  <a:lnTo>
                    <a:pt x="0" y="113"/>
                  </a:lnTo>
                  <a:lnTo>
                    <a:pt x="0" y="119"/>
                  </a:lnTo>
                  <a:lnTo>
                    <a:pt x="0" y="123"/>
                  </a:lnTo>
                  <a:lnTo>
                    <a:pt x="3" y="130"/>
                  </a:lnTo>
                  <a:lnTo>
                    <a:pt x="3" y="135"/>
                  </a:lnTo>
                  <a:lnTo>
                    <a:pt x="5" y="139"/>
                  </a:lnTo>
                  <a:lnTo>
                    <a:pt x="6" y="144"/>
                  </a:lnTo>
                  <a:lnTo>
                    <a:pt x="9" y="151"/>
                  </a:lnTo>
                  <a:lnTo>
                    <a:pt x="12" y="159"/>
                  </a:lnTo>
                  <a:lnTo>
                    <a:pt x="17" y="168"/>
                  </a:lnTo>
                  <a:lnTo>
                    <a:pt x="24" y="176"/>
                  </a:lnTo>
                  <a:lnTo>
                    <a:pt x="32" y="183"/>
                  </a:lnTo>
                  <a:lnTo>
                    <a:pt x="40" y="190"/>
                  </a:lnTo>
                  <a:lnTo>
                    <a:pt x="48" y="196"/>
                  </a:lnTo>
                  <a:lnTo>
                    <a:pt x="57" y="200"/>
                  </a:lnTo>
                  <a:lnTo>
                    <a:pt x="66" y="207"/>
                  </a:lnTo>
                  <a:lnTo>
                    <a:pt x="70" y="207"/>
                  </a:lnTo>
                  <a:lnTo>
                    <a:pt x="75" y="211"/>
                  </a:lnTo>
                  <a:lnTo>
                    <a:pt x="82" y="212"/>
                  </a:lnTo>
                  <a:lnTo>
                    <a:pt x="86" y="213"/>
                  </a:lnTo>
                  <a:lnTo>
                    <a:pt x="91" y="215"/>
                  </a:lnTo>
                  <a:lnTo>
                    <a:pt x="97" y="215"/>
                  </a:lnTo>
                  <a:lnTo>
                    <a:pt x="103" y="215"/>
                  </a:lnTo>
                  <a:lnTo>
                    <a:pt x="110" y="216"/>
                  </a:lnTo>
                  <a:lnTo>
                    <a:pt x="110"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0" name="Freeform 22"/>
            <p:cNvSpPr>
              <a:spLocks/>
            </p:cNvSpPr>
            <p:nvPr/>
          </p:nvSpPr>
          <p:spPr bwMode="auto">
            <a:xfrm>
              <a:off x="5967413" y="3003178"/>
              <a:ext cx="85725" cy="85725"/>
            </a:xfrm>
            <a:custGeom>
              <a:avLst/>
              <a:gdLst>
                <a:gd name="T0" fmla="*/ 111 w 218"/>
                <a:gd name="T1" fmla="*/ 213 h 213"/>
                <a:gd name="T2" fmla="*/ 123 w 218"/>
                <a:gd name="T3" fmla="*/ 212 h 213"/>
                <a:gd name="T4" fmla="*/ 133 w 218"/>
                <a:gd name="T5" fmla="*/ 211 h 213"/>
                <a:gd name="T6" fmla="*/ 144 w 218"/>
                <a:gd name="T7" fmla="*/ 206 h 213"/>
                <a:gd name="T8" fmla="*/ 159 w 218"/>
                <a:gd name="T9" fmla="*/ 200 h 213"/>
                <a:gd name="T10" fmla="*/ 177 w 218"/>
                <a:gd name="T11" fmla="*/ 188 h 213"/>
                <a:gd name="T12" fmla="*/ 192 w 218"/>
                <a:gd name="T13" fmla="*/ 175 h 213"/>
                <a:gd name="T14" fmla="*/ 204 w 218"/>
                <a:gd name="T15" fmla="*/ 158 h 213"/>
                <a:gd name="T16" fmla="*/ 210 w 218"/>
                <a:gd name="T17" fmla="*/ 142 h 213"/>
                <a:gd name="T18" fmla="*/ 213 w 218"/>
                <a:gd name="T19" fmla="*/ 130 h 213"/>
                <a:gd name="T20" fmla="*/ 217 w 218"/>
                <a:gd name="T21" fmla="*/ 121 h 213"/>
                <a:gd name="T22" fmla="*/ 217 w 218"/>
                <a:gd name="T23" fmla="*/ 110 h 213"/>
                <a:gd name="T24" fmla="*/ 217 w 218"/>
                <a:gd name="T25" fmla="*/ 101 h 213"/>
                <a:gd name="T26" fmla="*/ 217 w 218"/>
                <a:gd name="T27" fmla="*/ 90 h 213"/>
                <a:gd name="T28" fmla="*/ 213 w 218"/>
                <a:gd name="T29" fmla="*/ 78 h 213"/>
                <a:gd name="T30" fmla="*/ 210 w 218"/>
                <a:gd name="T31" fmla="*/ 68 h 213"/>
                <a:gd name="T32" fmla="*/ 204 w 218"/>
                <a:gd name="T33" fmla="*/ 53 h 213"/>
                <a:gd name="T34" fmla="*/ 192 w 218"/>
                <a:gd name="T35" fmla="*/ 36 h 213"/>
                <a:gd name="T36" fmla="*/ 177 w 218"/>
                <a:gd name="T37" fmla="*/ 22 h 213"/>
                <a:gd name="T38" fmla="*/ 159 w 218"/>
                <a:gd name="T39" fmla="*/ 11 h 213"/>
                <a:gd name="T40" fmla="*/ 144 w 218"/>
                <a:gd name="T41" fmla="*/ 5 h 213"/>
                <a:gd name="T42" fmla="*/ 133 w 218"/>
                <a:gd name="T43" fmla="*/ 1 h 213"/>
                <a:gd name="T44" fmla="*/ 123 w 218"/>
                <a:gd name="T45" fmla="*/ 0 h 213"/>
                <a:gd name="T46" fmla="*/ 111 w 218"/>
                <a:gd name="T47" fmla="*/ 0 h 213"/>
                <a:gd name="T48" fmla="*/ 100 w 218"/>
                <a:gd name="T49" fmla="*/ 0 h 213"/>
                <a:gd name="T50" fmla="*/ 90 w 218"/>
                <a:gd name="T51" fmla="*/ 0 h 213"/>
                <a:gd name="T52" fmla="*/ 80 w 218"/>
                <a:gd name="T53" fmla="*/ 1 h 213"/>
                <a:gd name="T54" fmla="*/ 69 w 218"/>
                <a:gd name="T55" fmla="*/ 5 h 213"/>
                <a:gd name="T56" fmla="*/ 55 w 218"/>
                <a:gd name="T57" fmla="*/ 11 h 213"/>
                <a:gd name="T58" fmla="*/ 38 w 218"/>
                <a:gd name="T59" fmla="*/ 22 h 213"/>
                <a:gd name="T60" fmla="*/ 22 w 218"/>
                <a:gd name="T61" fmla="*/ 36 h 213"/>
                <a:gd name="T62" fmla="*/ 11 w 218"/>
                <a:gd name="T63" fmla="*/ 53 h 213"/>
                <a:gd name="T64" fmla="*/ 5 w 218"/>
                <a:gd name="T65" fmla="*/ 68 h 213"/>
                <a:gd name="T66" fmla="*/ 1 w 218"/>
                <a:gd name="T67" fmla="*/ 78 h 213"/>
                <a:gd name="T68" fmla="*/ 0 w 218"/>
                <a:gd name="T69" fmla="*/ 90 h 213"/>
                <a:gd name="T70" fmla="*/ 0 w 218"/>
                <a:gd name="T71" fmla="*/ 101 h 213"/>
                <a:gd name="T72" fmla="*/ 0 w 218"/>
                <a:gd name="T73" fmla="*/ 110 h 213"/>
                <a:gd name="T74" fmla="*/ 0 w 218"/>
                <a:gd name="T75" fmla="*/ 121 h 213"/>
                <a:gd name="T76" fmla="*/ 1 w 218"/>
                <a:gd name="T77" fmla="*/ 130 h 213"/>
                <a:gd name="T78" fmla="*/ 5 w 218"/>
                <a:gd name="T79" fmla="*/ 142 h 213"/>
                <a:gd name="T80" fmla="*/ 11 w 218"/>
                <a:gd name="T81" fmla="*/ 158 h 213"/>
                <a:gd name="T82" fmla="*/ 22 w 218"/>
                <a:gd name="T83" fmla="*/ 175 h 213"/>
                <a:gd name="T84" fmla="*/ 38 w 218"/>
                <a:gd name="T85" fmla="*/ 188 h 213"/>
                <a:gd name="T86" fmla="*/ 55 w 218"/>
                <a:gd name="T87" fmla="*/ 200 h 213"/>
                <a:gd name="T88" fmla="*/ 69 w 218"/>
                <a:gd name="T89" fmla="*/ 206 h 213"/>
                <a:gd name="T90" fmla="*/ 80 w 218"/>
                <a:gd name="T91" fmla="*/ 211 h 213"/>
                <a:gd name="T92" fmla="*/ 90 w 218"/>
                <a:gd name="T93" fmla="*/ 212 h 213"/>
                <a:gd name="T94" fmla="*/ 100 w 218"/>
                <a:gd name="T95" fmla="*/ 213 h 213"/>
                <a:gd name="T96" fmla="*/ 108 w 218"/>
                <a:gd name="T97" fmla="*/ 213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3">
                  <a:moveTo>
                    <a:pt x="108" y="213"/>
                  </a:moveTo>
                  <a:lnTo>
                    <a:pt x="111" y="213"/>
                  </a:lnTo>
                  <a:lnTo>
                    <a:pt x="118" y="213"/>
                  </a:lnTo>
                  <a:lnTo>
                    <a:pt x="123" y="212"/>
                  </a:lnTo>
                  <a:lnTo>
                    <a:pt x="128" y="212"/>
                  </a:lnTo>
                  <a:lnTo>
                    <a:pt x="133" y="211"/>
                  </a:lnTo>
                  <a:lnTo>
                    <a:pt x="139" y="208"/>
                  </a:lnTo>
                  <a:lnTo>
                    <a:pt x="144" y="206"/>
                  </a:lnTo>
                  <a:lnTo>
                    <a:pt x="149" y="206"/>
                  </a:lnTo>
                  <a:lnTo>
                    <a:pt x="159" y="200"/>
                  </a:lnTo>
                  <a:lnTo>
                    <a:pt x="169" y="195"/>
                  </a:lnTo>
                  <a:lnTo>
                    <a:pt x="177" y="188"/>
                  </a:lnTo>
                  <a:lnTo>
                    <a:pt x="185" y="183"/>
                  </a:lnTo>
                  <a:lnTo>
                    <a:pt x="192" y="175"/>
                  </a:lnTo>
                  <a:lnTo>
                    <a:pt x="197" y="167"/>
                  </a:lnTo>
                  <a:lnTo>
                    <a:pt x="204" y="158"/>
                  </a:lnTo>
                  <a:lnTo>
                    <a:pt x="209" y="147"/>
                  </a:lnTo>
                  <a:lnTo>
                    <a:pt x="210" y="142"/>
                  </a:lnTo>
                  <a:lnTo>
                    <a:pt x="212" y="137"/>
                  </a:lnTo>
                  <a:lnTo>
                    <a:pt x="213" y="130"/>
                  </a:lnTo>
                  <a:lnTo>
                    <a:pt x="216" y="126"/>
                  </a:lnTo>
                  <a:lnTo>
                    <a:pt x="217" y="121"/>
                  </a:lnTo>
                  <a:lnTo>
                    <a:pt x="217" y="117"/>
                  </a:lnTo>
                  <a:lnTo>
                    <a:pt x="217" y="110"/>
                  </a:lnTo>
                  <a:lnTo>
                    <a:pt x="218" y="106"/>
                  </a:lnTo>
                  <a:lnTo>
                    <a:pt x="217" y="101"/>
                  </a:lnTo>
                  <a:lnTo>
                    <a:pt x="217" y="94"/>
                  </a:lnTo>
                  <a:lnTo>
                    <a:pt x="217" y="90"/>
                  </a:lnTo>
                  <a:lnTo>
                    <a:pt x="216" y="83"/>
                  </a:lnTo>
                  <a:lnTo>
                    <a:pt x="213" y="78"/>
                  </a:lnTo>
                  <a:lnTo>
                    <a:pt x="212" y="73"/>
                  </a:lnTo>
                  <a:lnTo>
                    <a:pt x="210" y="68"/>
                  </a:lnTo>
                  <a:lnTo>
                    <a:pt x="209" y="62"/>
                  </a:lnTo>
                  <a:lnTo>
                    <a:pt x="204" y="53"/>
                  </a:lnTo>
                  <a:lnTo>
                    <a:pt x="197" y="45"/>
                  </a:lnTo>
                  <a:lnTo>
                    <a:pt x="192" y="36"/>
                  </a:lnTo>
                  <a:lnTo>
                    <a:pt x="185" y="30"/>
                  </a:lnTo>
                  <a:lnTo>
                    <a:pt x="177" y="22"/>
                  </a:lnTo>
                  <a:lnTo>
                    <a:pt x="169" y="17"/>
                  </a:lnTo>
                  <a:lnTo>
                    <a:pt x="159" y="11"/>
                  </a:lnTo>
                  <a:lnTo>
                    <a:pt x="149" y="8"/>
                  </a:lnTo>
                  <a:lnTo>
                    <a:pt x="144" y="5"/>
                  </a:lnTo>
                  <a:lnTo>
                    <a:pt x="139" y="4"/>
                  </a:lnTo>
                  <a:lnTo>
                    <a:pt x="133" y="1"/>
                  </a:lnTo>
                  <a:lnTo>
                    <a:pt x="128" y="1"/>
                  </a:lnTo>
                  <a:lnTo>
                    <a:pt x="123" y="0"/>
                  </a:lnTo>
                  <a:lnTo>
                    <a:pt x="118" y="0"/>
                  </a:lnTo>
                  <a:lnTo>
                    <a:pt x="111" y="0"/>
                  </a:lnTo>
                  <a:lnTo>
                    <a:pt x="108" y="0"/>
                  </a:lnTo>
                  <a:lnTo>
                    <a:pt x="100" y="0"/>
                  </a:lnTo>
                  <a:lnTo>
                    <a:pt x="95" y="0"/>
                  </a:lnTo>
                  <a:lnTo>
                    <a:pt x="90" y="0"/>
                  </a:lnTo>
                  <a:lnTo>
                    <a:pt x="84" y="1"/>
                  </a:lnTo>
                  <a:lnTo>
                    <a:pt x="80" y="1"/>
                  </a:lnTo>
                  <a:lnTo>
                    <a:pt x="74" y="4"/>
                  </a:lnTo>
                  <a:lnTo>
                    <a:pt x="69" y="5"/>
                  </a:lnTo>
                  <a:lnTo>
                    <a:pt x="64" y="8"/>
                  </a:lnTo>
                  <a:lnTo>
                    <a:pt x="55" y="11"/>
                  </a:lnTo>
                  <a:lnTo>
                    <a:pt x="47" y="17"/>
                  </a:lnTo>
                  <a:lnTo>
                    <a:pt x="38" y="22"/>
                  </a:lnTo>
                  <a:lnTo>
                    <a:pt x="31" y="30"/>
                  </a:lnTo>
                  <a:lnTo>
                    <a:pt x="22" y="36"/>
                  </a:lnTo>
                  <a:lnTo>
                    <a:pt x="17" y="45"/>
                  </a:lnTo>
                  <a:lnTo>
                    <a:pt x="11" y="53"/>
                  </a:lnTo>
                  <a:lnTo>
                    <a:pt x="8" y="62"/>
                  </a:lnTo>
                  <a:lnTo>
                    <a:pt x="5" y="68"/>
                  </a:lnTo>
                  <a:lnTo>
                    <a:pt x="3" y="73"/>
                  </a:lnTo>
                  <a:lnTo>
                    <a:pt x="1" y="78"/>
                  </a:lnTo>
                  <a:lnTo>
                    <a:pt x="1" y="83"/>
                  </a:lnTo>
                  <a:lnTo>
                    <a:pt x="0" y="90"/>
                  </a:lnTo>
                  <a:lnTo>
                    <a:pt x="0" y="94"/>
                  </a:lnTo>
                  <a:lnTo>
                    <a:pt x="0" y="101"/>
                  </a:lnTo>
                  <a:lnTo>
                    <a:pt x="0" y="106"/>
                  </a:lnTo>
                  <a:lnTo>
                    <a:pt x="0" y="110"/>
                  </a:lnTo>
                  <a:lnTo>
                    <a:pt x="0" y="117"/>
                  </a:lnTo>
                  <a:lnTo>
                    <a:pt x="0" y="121"/>
                  </a:lnTo>
                  <a:lnTo>
                    <a:pt x="1" y="126"/>
                  </a:lnTo>
                  <a:lnTo>
                    <a:pt x="1" y="130"/>
                  </a:lnTo>
                  <a:lnTo>
                    <a:pt x="3" y="137"/>
                  </a:lnTo>
                  <a:lnTo>
                    <a:pt x="5" y="142"/>
                  </a:lnTo>
                  <a:lnTo>
                    <a:pt x="8" y="147"/>
                  </a:lnTo>
                  <a:lnTo>
                    <a:pt x="11" y="158"/>
                  </a:lnTo>
                  <a:lnTo>
                    <a:pt x="17" y="167"/>
                  </a:lnTo>
                  <a:lnTo>
                    <a:pt x="22" y="175"/>
                  </a:lnTo>
                  <a:lnTo>
                    <a:pt x="31" y="183"/>
                  </a:lnTo>
                  <a:lnTo>
                    <a:pt x="38" y="188"/>
                  </a:lnTo>
                  <a:lnTo>
                    <a:pt x="47" y="195"/>
                  </a:lnTo>
                  <a:lnTo>
                    <a:pt x="55" y="200"/>
                  </a:lnTo>
                  <a:lnTo>
                    <a:pt x="64" y="206"/>
                  </a:lnTo>
                  <a:lnTo>
                    <a:pt x="69" y="206"/>
                  </a:lnTo>
                  <a:lnTo>
                    <a:pt x="74" y="208"/>
                  </a:lnTo>
                  <a:lnTo>
                    <a:pt x="80" y="211"/>
                  </a:lnTo>
                  <a:lnTo>
                    <a:pt x="84" y="212"/>
                  </a:lnTo>
                  <a:lnTo>
                    <a:pt x="90" y="212"/>
                  </a:lnTo>
                  <a:lnTo>
                    <a:pt x="95" y="213"/>
                  </a:lnTo>
                  <a:lnTo>
                    <a:pt x="100" y="213"/>
                  </a:lnTo>
                  <a:lnTo>
                    <a:pt x="108" y="213"/>
                  </a:lnTo>
                  <a:lnTo>
                    <a:pt x="108" y="213"/>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1" name="Freeform 23"/>
            <p:cNvSpPr>
              <a:spLocks/>
            </p:cNvSpPr>
            <p:nvPr/>
          </p:nvSpPr>
          <p:spPr bwMode="auto">
            <a:xfrm>
              <a:off x="6180138" y="3001591"/>
              <a:ext cx="87313" cy="85725"/>
            </a:xfrm>
            <a:custGeom>
              <a:avLst/>
              <a:gdLst>
                <a:gd name="T0" fmla="*/ 113 w 218"/>
                <a:gd name="T1" fmla="*/ 215 h 215"/>
                <a:gd name="T2" fmla="*/ 124 w 218"/>
                <a:gd name="T3" fmla="*/ 213 h 215"/>
                <a:gd name="T4" fmla="*/ 133 w 218"/>
                <a:gd name="T5" fmla="*/ 210 h 215"/>
                <a:gd name="T6" fmla="*/ 145 w 218"/>
                <a:gd name="T7" fmla="*/ 207 h 215"/>
                <a:gd name="T8" fmla="*/ 160 w 218"/>
                <a:gd name="T9" fmla="*/ 200 h 215"/>
                <a:gd name="T10" fmla="*/ 177 w 218"/>
                <a:gd name="T11" fmla="*/ 190 h 215"/>
                <a:gd name="T12" fmla="*/ 191 w 218"/>
                <a:gd name="T13" fmla="*/ 174 h 215"/>
                <a:gd name="T14" fmla="*/ 204 w 218"/>
                <a:gd name="T15" fmla="*/ 156 h 215"/>
                <a:gd name="T16" fmla="*/ 210 w 218"/>
                <a:gd name="T17" fmla="*/ 142 h 215"/>
                <a:gd name="T18" fmla="*/ 214 w 218"/>
                <a:gd name="T19" fmla="*/ 133 h 215"/>
                <a:gd name="T20" fmla="*/ 216 w 218"/>
                <a:gd name="T21" fmla="*/ 122 h 215"/>
                <a:gd name="T22" fmla="*/ 216 w 218"/>
                <a:gd name="T23" fmla="*/ 111 h 215"/>
                <a:gd name="T24" fmla="*/ 216 w 218"/>
                <a:gd name="T25" fmla="*/ 100 h 215"/>
                <a:gd name="T26" fmla="*/ 216 w 218"/>
                <a:gd name="T27" fmla="*/ 89 h 215"/>
                <a:gd name="T28" fmla="*/ 211 w 218"/>
                <a:gd name="T29" fmla="*/ 73 h 215"/>
                <a:gd name="T30" fmla="*/ 204 w 218"/>
                <a:gd name="T31" fmla="*/ 54 h 215"/>
                <a:gd name="T32" fmla="*/ 191 w 218"/>
                <a:gd name="T33" fmla="*/ 37 h 215"/>
                <a:gd name="T34" fmla="*/ 177 w 218"/>
                <a:gd name="T35" fmla="*/ 23 h 215"/>
                <a:gd name="T36" fmla="*/ 160 w 218"/>
                <a:gd name="T37" fmla="*/ 12 h 215"/>
                <a:gd name="T38" fmla="*/ 145 w 218"/>
                <a:gd name="T39" fmla="*/ 5 h 215"/>
                <a:gd name="T40" fmla="*/ 133 w 218"/>
                <a:gd name="T41" fmla="*/ 1 h 215"/>
                <a:gd name="T42" fmla="*/ 124 w 218"/>
                <a:gd name="T43" fmla="*/ 0 h 215"/>
                <a:gd name="T44" fmla="*/ 113 w 218"/>
                <a:gd name="T45" fmla="*/ 0 h 215"/>
                <a:gd name="T46" fmla="*/ 102 w 218"/>
                <a:gd name="T47" fmla="*/ 0 h 215"/>
                <a:gd name="T48" fmla="*/ 91 w 218"/>
                <a:gd name="T49" fmla="*/ 0 h 215"/>
                <a:gd name="T50" fmla="*/ 80 w 218"/>
                <a:gd name="T51" fmla="*/ 1 h 215"/>
                <a:gd name="T52" fmla="*/ 70 w 218"/>
                <a:gd name="T53" fmla="*/ 5 h 215"/>
                <a:gd name="T54" fmla="*/ 55 w 218"/>
                <a:gd name="T55" fmla="*/ 12 h 215"/>
                <a:gd name="T56" fmla="*/ 37 w 218"/>
                <a:gd name="T57" fmla="*/ 23 h 215"/>
                <a:gd name="T58" fmla="*/ 22 w 218"/>
                <a:gd name="T59" fmla="*/ 37 h 215"/>
                <a:gd name="T60" fmla="*/ 11 w 218"/>
                <a:gd name="T61" fmla="*/ 54 h 215"/>
                <a:gd name="T62" fmla="*/ 3 w 218"/>
                <a:gd name="T63" fmla="*/ 73 h 215"/>
                <a:gd name="T64" fmla="*/ 0 w 218"/>
                <a:gd name="T65" fmla="*/ 89 h 215"/>
                <a:gd name="T66" fmla="*/ 0 w 218"/>
                <a:gd name="T67" fmla="*/ 100 h 215"/>
                <a:gd name="T68" fmla="*/ 0 w 218"/>
                <a:gd name="T69" fmla="*/ 111 h 215"/>
                <a:gd name="T70" fmla="*/ 0 w 218"/>
                <a:gd name="T71" fmla="*/ 122 h 215"/>
                <a:gd name="T72" fmla="*/ 1 w 218"/>
                <a:gd name="T73" fmla="*/ 133 h 215"/>
                <a:gd name="T74" fmla="*/ 4 w 218"/>
                <a:gd name="T75" fmla="*/ 142 h 215"/>
                <a:gd name="T76" fmla="*/ 11 w 218"/>
                <a:gd name="T77" fmla="*/ 156 h 215"/>
                <a:gd name="T78" fmla="*/ 22 w 218"/>
                <a:gd name="T79" fmla="*/ 174 h 215"/>
                <a:gd name="T80" fmla="*/ 37 w 218"/>
                <a:gd name="T81" fmla="*/ 190 h 215"/>
                <a:gd name="T82" fmla="*/ 55 w 218"/>
                <a:gd name="T83" fmla="*/ 200 h 215"/>
                <a:gd name="T84" fmla="*/ 70 w 218"/>
                <a:gd name="T85" fmla="*/ 207 h 215"/>
                <a:gd name="T86" fmla="*/ 80 w 218"/>
                <a:gd name="T87" fmla="*/ 210 h 215"/>
                <a:gd name="T88" fmla="*/ 91 w 218"/>
                <a:gd name="T89" fmla="*/ 213 h 215"/>
                <a:gd name="T90" fmla="*/ 102 w 218"/>
                <a:gd name="T91" fmla="*/ 215 h 215"/>
                <a:gd name="T92" fmla="*/ 108 w 218"/>
                <a:gd name="T93"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8" h="215">
                  <a:moveTo>
                    <a:pt x="108" y="215"/>
                  </a:moveTo>
                  <a:lnTo>
                    <a:pt x="113" y="215"/>
                  </a:lnTo>
                  <a:lnTo>
                    <a:pt x="117" y="215"/>
                  </a:lnTo>
                  <a:lnTo>
                    <a:pt x="124" y="213"/>
                  </a:lnTo>
                  <a:lnTo>
                    <a:pt x="129" y="212"/>
                  </a:lnTo>
                  <a:lnTo>
                    <a:pt x="133" y="210"/>
                  </a:lnTo>
                  <a:lnTo>
                    <a:pt x="139" y="208"/>
                  </a:lnTo>
                  <a:lnTo>
                    <a:pt x="145" y="207"/>
                  </a:lnTo>
                  <a:lnTo>
                    <a:pt x="150" y="205"/>
                  </a:lnTo>
                  <a:lnTo>
                    <a:pt x="160" y="200"/>
                  </a:lnTo>
                  <a:lnTo>
                    <a:pt x="167" y="196"/>
                  </a:lnTo>
                  <a:lnTo>
                    <a:pt x="177" y="190"/>
                  </a:lnTo>
                  <a:lnTo>
                    <a:pt x="185" y="183"/>
                  </a:lnTo>
                  <a:lnTo>
                    <a:pt x="191" y="174"/>
                  </a:lnTo>
                  <a:lnTo>
                    <a:pt x="198" y="166"/>
                  </a:lnTo>
                  <a:lnTo>
                    <a:pt x="204" y="156"/>
                  </a:lnTo>
                  <a:lnTo>
                    <a:pt x="208" y="148"/>
                  </a:lnTo>
                  <a:lnTo>
                    <a:pt x="210" y="142"/>
                  </a:lnTo>
                  <a:lnTo>
                    <a:pt x="211" y="138"/>
                  </a:lnTo>
                  <a:lnTo>
                    <a:pt x="214" y="133"/>
                  </a:lnTo>
                  <a:lnTo>
                    <a:pt x="215" y="128"/>
                  </a:lnTo>
                  <a:lnTo>
                    <a:pt x="216" y="122"/>
                  </a:lnTo>
                  <a:lnTo>
                    <a:pt x="216" y="117"/>
                  </a:lnTo>
                  <a:lnTo>
                    <a:pt x="216" y="111"/>
                  </a:lnTo>
                  <a:lnTo>
                    <a:pt x="218" y="106"/>
                  </a:lnTo>
                  <a:lnTo>
                    <a:pt x="216" y="100"/>
                  </a:lnTo>
                  <a:lnTo>
                    <a:pt x="216" y="95"/>
                  </a:lnTo>
                  <a:lnTo>
                    <a:pt x="216" y="89"/>
                  </a:lnTo>
                  <a:lnTo>
                    <a:pt x="215" y="85"/>
                  </a:lnTo>
                  <a:lnTo>
                    <a:pt x="211" y="73"/>
                  </a:lnTo>
                  <a:lnTo>
                    <a:pt x="208" y="65"/>
                  </a:lnTo>
                  <a:lnTo>
                    <a:pt x="204" y="54"/>
                  </a:lnTo>
                  <a:lnTo>
                    <a:pt x="198" y="46"/>
                  </a:lnTo>
                  <a:lnTo>
                    <a:pt x="191" y="37"/>
                  </a:lnTo>
                  <a:lnTo>
                    <a:pt x="185" y="31"/>
                  </a:lnTo>
                  <a:lnTo>
                    <a:pt x="177" y="23"/>
                  </a:lnTo>
                  <a:lnTo>
                    <a:pt x="167" y="17"/>
                  </a:lnTo>
                  <a:lnTo>
                    <a:pt x="160" y="12"/>
                  </a:lnTo>
                  <a:lnTo>
                    <a:pt x="150" y="8"/>
                  </a:lnTo>
                  <a:lnTo>
                    <a:pt x="145" y="5"/>
                  </a:lnTo>
                  <a:lnTo>
                    <a:pt x="139" y="4"/>
                  </a:lnTo>
                  <a:lnTo>
                    <a:pt x="133" y="1"/>
                  </a:lnTo>
                  <a:lnTo>
                    <a:pt x="129" y="1"/>
                  </a:lnTo>
                  <a:lnTo>
                    <a:pt x="124" y="0"/>
                  </a:lnTo>
                  <a:lnTo>
                    <a:pt x="117" y="0"/>
                  </a:lnTo>
                  <a:lnTo>
                    <a:pt x="113" y="0"/>
                  </a:lnTo>
                  <a:lnTo>
                    <a:pt x="108" y="0"/>
                  </a:lnTo>
                  <a:lnTo>
                    <a:pt x="102" y="0"/>
                  </a:lnTo>
                  <a:lnTo>
                    <a:pt x="96" y="0"/>
                  </a:lnTo>
                  <a:lnTo>
                    <a:pt x="91" y="0"/>
                  </a:lnTo>
                  <a:lnTo>
                    <a:pt x="85" y="1"/>
                  </a:lnTo>
                  <a:lnTo>
                    <a:pt x="80" y="1"/>
                  </a:lnTo>
                  <a:lnTo>
                    <a:pt x="73" y="4"/>
                  </a:lnTo>
                  <a:lnTo>
                    <a:pt x="70" y="5"/>
                  </a:lnTo>
                  <a:lnTo>
                    <a:pt x="65" y="8"/>
                  </a:lnTo>
                  <a:lnTo>
                    <a:pt x="55" y="12"/>
                  </a:lnTo>
                  <a:lnTo>
                    <a:pt x="45" y="17"/>
                  </a:lnTo>
                  <a:lnTo>
                    <a:pt x="37" y="23"/>
                  </a:lnTo>
                  <a:lnTo>
                    <a:pt x="31" y="31"/>
                  </a:lnTo>
                  <a:lnTo>
                    <a:pt x="22" y="37"/>
                  </a:lnTo>
                  <a:lnTo>
                    <a:pt x="17" y="46"/>
                  </a:lnTo>
                  <a:lnTo>
                    <a:pt x="11" y="54"/>
                  </a:lnTo>
                  <a:lnTo>
                    <a:pt x="8" y="65"/>
                  </a:lnTo>
                  <a:lnTo>
                    <a:pt x="3" y="73"/>
                  </a:lnTo>
                  <a:lnTo>
                    <a:pt x="1" y="85"/>
                  </a:lnTo>
                  <a:lnTo>
                    <a:pt x="0" y="89"/>
                  </a:lnTo>
                  <a:lnTo>
                    <a:pt x="0" y="95"/>
                  </a:lnTo>
                  <a:lnTo>
                    <a:pt x="0" y="100"/>
                  </a:lnTo>
                  <a:lnTo>
                    <a:pt x="0" y="106"/>
                  </a:lnTo>
                  <a:lnTo>
                    <a:pt x="0" y="111"/>
                  </a:lnTo>
                  <a:lnTo>
                    <a:pt x="0" y="117"/>
                  </a:lnTo>
                  <a:lnTo>
                    <a:pt x="0" y="122"/>
                  </a:lnTo>
                  <a:lnTo>
                    <a:pt x="1" y="128"/>
                  </a:lnTo>
                  <a:lnTo>
                    <a:pt x="1" y="133"/>
                  </a:lnTo>
                  <a:lnTo>
                    <a:pt x="3" y="138"/>
                  </a:lnTo>
                  <a:lnTo>
                    <a:pt x="4" y="142"/>
                  </a:lnTo>
                  <a:lnTo>
                    <a:pt x="8" y="148"/>
                  </a:lnTo>
                  <a:lnTo>
                    <a:pt x="11" y="156"/>
                  </a:lnTo>
                  <a:lnTo>
                    <a:pt x="17" y="166"/>
                  </a:lnTo>
                  <a:lnTo>
                    <a:pt x="22" y="174"/>
                  </a:lnTo>
                  <a:lnTo>
                    <a:pt x="31" y="183"/>
                  </a:lnTo>
                  <a:lnTo>
                    <a:pt x="37" y="190"/>
                  </a:lnTo>
                  <a:lnTo>
                    <a:pt x="45" y="196"/>
                  </a:lnTo>
                  <a:lnTo>
                    <a:pt x="55" y="200"/>
                  </a:lnTo>
                  <a:lnTo>
                    <a:pt x="65" y="205"/>
                  </a:lnTo>
                  <a:lnTo>
                    <a:pt x="70" y="207"/>
                  </a:lnTo>
                  <a:lnTo>
                    <a:pt x="73" y="208"/>
                  </a:lnTo>
                  <a:lnTo>
                    <a:pt x="80" y="210"/>
                  </a:lnTo>
                  <a:lnTo>
                    <a:pt x="85" y="212"/>
                  </a:lnTo>
                  <a:lnTo>
                    <a:pt x="91" y="213"/>
                  </a:lnTo>
                  <a:lnTo>
                    <a:pt x="96" y="215"/>
                  </a:lnTo>
                  <a:lnTo>
                    <a:pt x="102" y="215"/>
                  </a:lnTo>
                  <a:lnTo>
                    <a:pt x="108" y="215"/>
                  </a:lnTo>
                  <a:lnTo>
                    <a:pt x="108" y="215"/>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2" name="Freeform 24"/>
            <p:cNvSpPr>
              <a:spLocks/>
            </p:cNvSpPr>
            <p:nvPr/>
          </p:nvSpPr>
          <p:spPr bwMode="auto">
            <a:xfrm>
              <a:off x="6089651" y="3001591"/>
              <a:ext cx="69850" cy="61913"/>
            </a:xfrm>
            <a:custGeom>
              <a:avLst/>
              <a:gdLst>
                <a:gd name="T0" fmla="*/ 158 w 176"/>
                <a:gd name="T1" fmla="*/ 150 h 156"/>
                <a:gd name="T2" fmla="*/ 150 w 176"/>
                <a:gd name="T3" fmla="*/ 139 h 156"/>
                <a:gd name="T4" fmla="*/ 139 w 176"/>
                <a:gd name="T5" fmla="*/ 128 h 156"/>
                <a:gd name="T6" fmla="*/ 130 w 176"/>
                <a:gd name="T7" fmla="*/ 117 h 156"/>
                <a:gd name="T8" fmla="*/ 119 w 176"/>
                <a:gd name="T9" fmla="*/ 106 h 156"/>
                <a:gd name="T10" fmla="*/ 110 w 176"/>
                <a:gd name="T11" fmla="*/ 97 h 156"/>
                <a:gd name="T12" fmla="*/ 97 w 176"/>
                <a:gd name="T13" fmla="*/ 87 h 156"/>
                <a:gd name="T14" fmla="*/ 87 w 176"/>
                <a:gd name="T15" fmla="*/ 79 h 156"/>
                <a:gd name="T16" fmla="*/ 77 w 176"/>
                <a:gd name="T17" fmla="*/ 70 h 156"/>
                <a:gd name="T18" fmla="*/ 65 w 176"/>
                <a:gd name="T19" fmla="*/ 62 h 156"/>
                <a:gd name="T20" fmla="*/ 54 w 176"/>
                <a:gd name="T21" fmla="*/ 54 h 156"/>
                <a:gd name="T22" fmla="*/ 44 w 176"/>
                <a:gd name="T23" fmla="*/ 48 h 156"/>
                <a:gd name="T24" fmla="*/ 34 w 176"/>
                <a:gd name="T25" fmla="*/ 40 h 156"/>
                <a:gd name="T26" fmla="*/ 23 w 176"/>
                <a:gd name="T27" fmla="*/ 34 h 156"/>
                <a:gd name="T28" fmla="*/ 8 w 176"/>
                <a:gd name="T29" fmla="*/ 26 h 156"/>
                <a:gd name="T30" fmla="*/ 5 w 176"/>
                <a:gd name="T31" fmla="*/ 17 h 156"/>
                <a:gd name="T32" fmla="*/ 21 w 176"/>
                <a:gd name="T33" fmla="*/ 8 h 156"/>
                <a:gd name="T34" fmla="*/ 37 w 176"/>
                <a:gd name="T35" fmla="*/ 3 h 156"/>
                <a:gd name="T36" fmla="*/ 56 w 176"/>
                <a:gd name="T37" fmla="*/ 0 h 156"/>
                <a:gd name="T38" fmla="*/ 71 w 176"/>
                <a:gd name="T39" fmla="*/ 0 h 156"/>
                <a:gd name="T40" fmla="*/ 82 w 176"/>
                <a:gd name="T41" fmla="*/ 0 h 156"/>
                <a:gd name="T42" fmla="*/ 93 w 176"/>
                <a:gd name="T43" fmla="*/ 1 h 156"/>
                <a:gd name="T44" fmla="*/ 103 w 176"/>
                <a:gd name="T45" fmla="*/ 5 h 156"/>
                <a:gd name="T46" fmla="*/ 118 w 176"/>
                <a:gd name="T47" fmla="*/ 12 h 156"/>
                <a:gd name="T48" fmla="*/ 136 w 176"/>
                <a:gd name="T49" fmla="*/ 23 h 156"/>
                <a:gd name="T50" fmla="*/ 150 w 176"/>
                <a:gd name="T51" fmla="*/ 37 h 156"/>
                <a:gd name="T52" fmla="*/ 163 w 176"/>
                <a:gd name="T53" fmla="*/ 54 h 156"/>
                <a:gd name="T54" fmla="*/ 171 w 176"/>
                <a:gd name="T55" fmla="*/ 73 h 156"/>
                <a:gd name="T56" fmla="*/ 175 w 176"/>
                <a:gd name="T57" fmla="*/ 89 h 156"/>
                <a:gd name="T58" fmla="*/ 176 w 176"/>
                <a:gd name="T59" fmla="*/ 100 h 156"/>
                <a:gd name="T60" fmla="*/ 176 w 176"/>
                <a:gd name="T61" fmla="*/ 113 h 156"/>
                <a:gd name="T62" fmla="*/ 174 w 176"/>
                <a:gd name="T63" fmla="*/ 125 h 156"/>
                <a:gd name="T64" fmla="*/ 171 w 176"/>
                <a:gd name="T65" fmla="*/ 138 h 156"/>
                <a:gd name="T66" fmla="*/ 166 w 176"/>
                <a:gd name="T67" fmla="*/ 150 h 156"/>
                <a:gd name="T68" fmla="*/ 164 w 176"/>
                <a:gd name="T69" fmla="*/ 156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6" h="156">
                  <a:moveTo>
                    <a:pt x="164" y="156"/>
                  </a:moveTo>
                  <a:lnTo>
                    <a:pt x="158" y="150"/>
                  </a:lnTo>
                  <a:lnTo>
                    <a:pt x="155" y="144"/>
                  </a:lnTo>
                  <a:lnTo>
                    <a:pt x="150" y="139"/>
                  </a:lnTo>
                  <a:lnTo>
                    <a:pt x="146" y="133"/>
                  </a:lnTo>
                  <a:lnTo>
                    <a:pt x="139" y="128"/>
                  </a:lnTo>
                  <a:lnTo>
                    <a:pt x="135" y="122"/>
                  </a:lnTo>
                  <a:lnTo>
                    <a:pt x="130" y="117"/>
                  </a:lnTo>
                  <a:lnTo>
                    <a:pt x="125" y="113"/>
                  </a:lnTo>
                  <a:lnTo>
                    <a:pt x="119" y="106"/>
                  </a:lnTo>
                  <a:lnTo>
                    <a:pt x="114" y="102"/>
                  </a:lnTo>
                  <a:lnTo>
                    <a:pt x="110" y="97"/>
                  </a:lnTo>
                  <a:lnTo>
                    <a:pt x="103" y="93"/>
                  </a:lnTo>
                  <a:lnTo>
                    <a:pt x="97" y="87"/>
                  </a:lnTo>
                  <a:lnTo>
                    <a:pt x="93" y="85"/>
                  </a:lnTo>
                  <a:lnTo>
                    <a:pt x="87" y="79"/>
                  </a:lnTo>
                  <a:lnTo>
                    <a:pt x="82" y="74"/>
                  </a:lnTo>
                  <a:lnTo>
                    <a:pt x="77" y="70"/>
                  </a:lnTo>
                  <a:lnTo>
                    <a:pt x="71" y="66"/>
                  </a:lnTo>
                  <a:lnTo>
                    <a:pt x="65" y="62"/>
                  </a:lnTo>
                  <a:lnTo>
                    <a:pt x="61" y="57"/>
                  </a:lnTo>
                  <a:lnTo>
                    <a:pt x="54" y="54"/>
                  </a:lnTo>
                  <a:lnTo>
                    <a:pt x="50" y="52"/>
                  </a:lnTo>
                  <a:lnTo>
                    <a:pt x="44" y="48"/>
                  </a:lnTo>
                  <a:lnTo>
                    <a:pt x="38" y="45"/>
                  </a:lnTo>
                  <a:lnTo>
                    <a:pt x="34" y="40"/>
                  </a:lnTo>
                  <a:lnTo>
                    <a:pt x="28" y="38"/>
                  </a:lnTo>
                  <a:lnTo>
                    <a:pt x="23" y="34"/>
                  </a:lnTo>
                  <a:lnTo>
                    <a:pt x="18" y="32"/>
                  </a:lnTo>
                  <a:lnTo>
                    <a:pt x="8" y="26"/>
                  </a:lnTo>
                  <a:lnTo>
                    <a:pt x="0" y="21"/>
                  </a:lnTo>
                  <a:lnTo>
                    <a:pt x="5" y="17"/>
                  </a:lnTo>
                  <a:lnTo>
                    <a:pt x="12" y="12"/>
                  </a:lnTo>
                  <a:lnTo>
                    <a:pt x="21" y="8"/>
                  </a:lnTo>
                  <a:lnTo>
                    <a:pt x="29" y="5"/>
                  </a:lnTo>
                  <a:lnTo>
                    <a:pt x="37" y="3"/>
                  </a:lnTo>
                  <a:lnTo>
                    <a:pt x="48" y="1"/>
                  </a:lnTo>
                  <a:lnTo>
                    <a:pt x="56" y="0"/>
                  </a:lnTo>
                  <a:lnTo>
                    <a:pt x="67" y="0"/>
                  </a:lnTo>
                  <a:lnTo>
                    <a:pt x="71" y="0"/>
                  </a:lnTo>
                  <a:lnTo>
                    <a:pt x="77" y="0"/>
                  </a:lnTo>
                  <a:lnTo>
                    <a:pt x="82" y="0"/>
                  </a:lnTo>
                  <a:lnTo>
                    <a:pt x="87" y="1"/>
                  </a:lnTo>
                  <a:lnTo>
                    <a:pt x="93" y="1"/>
                  </a:lnTo>
                  <a:lnTo>
                    <a:pt x="97" y="4"/>
                  </a:lnTo>
                  <a:lnTo>
                    <a:pt x="103" y="5"/>
                  </a:lnTo>
                  <a:lnTo>
                    <a:pt x="110" y="8"/>
                  </a:lnTo>
                  <a:lnTo>
                    <a:pt x="118" y="12"/>
                  </a:lnTo>
                  <a:lnTo>
                    <a:pt x="128" y="17"/>
                  </a:lnTo>
                  <a:lnTo>
                    <a:pt x="136" y="23"/>
                  </a:lnTo>
                  <a:lnTo>
                    <a:pt x="144" y="31"/>
                  </a:lnTo>
                  <a:lnTo>
                    <a:pt x="150" y="37"/>
                  </a:lnTo>
                  <a:lnTo>
                    <a:pt x="156" y="46"/>
                  </a:lnTo>
                  <a:lnTo>
                    <a:pt x="163" y="54"/>
                  </a:lnTo>
                  <a:lnTo>
                    <a:pt x="167" y="65"/>
                  </a:lnTo>
                  <a:lnTo>
                    <a:pt x="171" y="73"/>
                  </a:lnTo>
                  <a:lnTo>
                    <a:pt x="174" y="85"/>
                  </a:lnTo>
                  <a:lnTo>
                    <a:pt x="175" y="89"/>
                  </a:lnTo>
                  <a:lnTo>
                    <a:pt x="176" y="95"/>
                  </a:lnTo>
                  <a:lnTo>
                    <a:pt x="176" y="100"/>
                  </a:lnTo>
                  <a:lnTo>
                    <a:pt x="176" y="106"/>
                  </a:lnTo>
                  <a:lnTo>
                    <a:pt x="176" y="113"/>
                  </a:lnTo>
                  <a:lnTo>
                    <a:pt x="175" y="119"/>
                  </a:lnTo>
                  <a:lnTo>
                    <a:pt x="174" y="125"/>
                  </a:lnTo>
                  <a:lnTo>
                    <a:pt x="174" y="131"/>
                  </a:lnTo>
                  <a:lnTo>
                    <a:pt x="171" y="138"/>
                  </a:lnTo>
                  <a:lnTo>
                    <a:pt x="169" y="144"/>
                  </a:lnTo>
                  <a:lnTo>
                    <a:pt x="166" y="150"/>
                  </a:lnTo>
                  <a:lnTo>
                    <a:pt x="164" y="156"/>
                  </a:lnTo>
                  <a:lnTo>
                    <a:pt x="164" y="15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3" name="Freeform 25"/>
            <p:cNvSpPr>
              <a:spLocks/>
            </p:cNvSpPr>
            <p:nvPr/>
          </p:nvSpPr>
          <p:spPr bwMode="auto">
            <a:xfrm>
              <a:off x="5892801" y="2904753"/>
              <a:ext cx="85725" cy="85725"/>
            </a:xfrm>
            <a:custGeom>
              <a:avLst/>
              <a:gdLst>
                <a:gd name="T0" fmla="*/ 113 w 218"/>
                <a:gd name="T1" fmla="*/ 215 h 216"/>
                <a:gd name="T2" fmla="*/ 124 w 218"/>
                <a:gd name="T3" fmla="*/ 215 h 216"/>
                <a:gd name="T4" fmla="*/ 135 w 218"/>
                <a:gd name="T5" fmla="*/ 212 h 216"/>
                <a:gd name="T6" fmla="*/ 147 w 218"/>
                <a:gd name="T7" fmla="*/ 207 h 216"/>
                <a:gd name="T8" fmla="*/ 160 w 218"/>
                <a:gd name="T9" fmla="*/ 200 h 216"/>
                <a:gd name="T10" fmla="*/ 177 w 218"/>
                <a:gd name="T11" fmla="*/ 190 h 216"/>
                <a:gd name="T12" fmla="*/ 192 w 218"/>
                <a:gd name="T13" fmla="*/ 176 h 216"/>
                <a:gd name="T14" fmla="*/ 204 w 218"/>
                <a:gd name="T15" fmla="*/ 159 h 216"/>
                <a:gd name="T16" fmla="*/ 210 w 218"/>
                <a:gd name="T17" fmla="*/ 144 h 216"/>
                <a:gd name="T18" fmla="*/ 213 w 218"/>
                <a:gd name="T19" fmla="*/ 135 h 216"/>
                <a:gd name="T20" fmla="*/ 217 w 218"/>
                <a:gd name="T21" fmla="*/ 123 h 216"/>
                <a:gd name="T22" fmla="*/ 218 w 218"/>
                <a:gd name="T23" fmla="*/ 113 h 216"/>
                <a:gd name="T24" fmla="*/ 218 w 218"/>
                <a:gd name="T25" fmla="*/ 102 h 216"/>
                <a:gd name="T26" fmla="*/ 217 w 218"/>
                <a:gd name="T27" fmla="*/ 91 h 216"/>
                <a:gd name="T28" fmla="*/ 213 w 218"/>
                <a:gd name="T29" fmla="*/ 80 h 216"/>
                <a:gd name="T30" fmla="*/ 210 w 218"/>
                <a:gd name="T31" fmla="*/ 70 h 216"/>
                <a:gd name="T32" fmla="*/ 204 w 218"/>
                <a:gd name="T33" fmla="*/ 57 h 216"/>
                <a:gd name="T34" fmla="*/ 192 w 218"/>
                <a:gd name="T35" fmla="*/ 40 h 216"/>
                <a:gd name="T36" fmla="*/ 177 w 218"/>
                <a:gd name="T37" fmla="*/ 24 h 216"/>
                <a:gd name="T38" fmla="*/ 160 w 218"/>
                <a:gd name="T39" fmla="*/ 12 h 216"/>
                <a:gd name="T40" fmla="*/ 147 w 218"/>
                <a:gd name="T41" fmla="*/ 6 h 216"/>
                <a:gd name="T42" fmla="*/ 135 w 218"/>
                <a:gd name="T43" fmla="*/ 1 h 216"/>
                <a:gd name="T44" fmla="*/ 124 w 218"/>
                <a:gd name="T45" fmla="*/ 0 h 216"/>
                <a:gd name="T46" fmla="*/ 113 w 218"/>
                <a:gd name="T47" fmla="*/ 0 h 216"/>
                <a:gd name="T48" fmla="*/ 102 w 218"/>
                <a:gd name="T49" fmla="*/ 0 h 216"/>
                <a:gd name="T50" fmla="*/ 91 w 218"/>
                <a:gd name="T51" fmla="*/ 0 h 216"/>
                <a:gd name="T52" fmla="*/ 80 w 218"/>
                <a:gd name="T53" fmla="*/ 1 h 216"/>
                <a:gd name="T54" fmla="*/ 71 w 218"/>
                <a:gd name="T55" fmla="*/ 6 h 216"/>
                <a:gd name="T56" fmla="*/ 57 w 218"/>
                <a:gd name="T57" fmla="*/ 12 h 216"/>
                <a:gd name="T58" fmla="*/ 39 w 218"/>
                <a:gd name="T59" fmla="*/ 24 h 216"/>
                <a:gd name="T60" fmla="*/ 23 w 218"/>
                <a:gd name="T61" fmla="*/ 40 h 216"/>
                <a:gd name="T62" fmla="*/ 13 w 218"/>
                <a:gd name="T63" fmla="*/ 57 h 216"/>
                <a:gd name="T64" fmla="*/ 6 w 218"/>
                <a:gd name="T65" fmla="*/ 70 h 216"/>
                <a:gd name="T66" fmla="*/ 1 w 218"/>
                <a:gd name="T67" fmla="*/ 80 h 216"/>
                <a:gd name="T68" fmla="*/ 0 w 218"/>
                <a:gd name="T69" fmla="*/ 91 h 216"/>
                <a:gd name="T70" fmla="*/ 0 w 218"/>
                <a:gd name="T71" fmla="*/ 102 h 216"/>
                <a:gd name="T72" fmla="*/ 0 w 218"/>
                <a:gd name="T73" fmla="*/ 113 h 216"/>
                <a:gd name="T74" fmla="*/ 0 w 218"/>
                <a:gd name="T75" fmla="*/ 123 h 216"/>
                <a:gd name="T76" fmla="*/ 1 w 218"/>
                <a:gd name="T77" fmla="*/ 135 h 216"/>
                <a:gd name="T78" fmla="*/ 6 w 218"/>
                <a:gd name="T79" fmla="*/ 144 h 216"/>
                <a:gd name="T80" fmla="*/ 13 w 218"/>
                <a:gd name="T81" fmla="*/ 159 h 216"/>
                <a:gd name="T82" fmla="*/ 23 w 218"/>
                <a:gd name="T83" fmla="*/ 176 h 216"/>
                <a:gd name="T84" fmla="*/ 39 w 218"/>
                <a:gd name="T85" fmla="*/ 190 h 216"/>
                <a:gd name="T86" fmla="*/ 57 w 218"/>
                <a:gd name="T87" fmla="*/ 200 h 216"/>
                <a:gd name="T88" fmla="*/ 71 w 218"/>
                <a:gd name="T89" fmla="*/ 207 h 216"/>
                <a:gd name="T90" fmla="*/ 80 w 218"/>
                <a:gd name="T91" fmla="*/ 212 h 216"/>
                <a:gd name="T92" fmla="*/ 91 w 218"/>
                <a:gd name="T93" fmla="*/ 215 h 216"/>
                <a:gd name="T94" fmla="*/ 102 w 218"/>
                <a:gd name="T95" fmla="*/ 215 h 216"/>
                <a:gd name="T96" fmla="*/ 108 w 218"/>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6">
                  <a:moveTo>
                    <a:pt x="108" y="216"/>
                  </a:moveTo>
                  <a:lnTo>
                    <a:pt x="113" y="215"/>
                  </a:lnTo>
                  <a:lnTo>
                    <a:pt x="119" y="215"/>
                  </a:lnTo>
                  <a:lnTo>
                    <a:pt x="124" y="215"/>
                  </a:lnTo>
                  <a:lnTo>
                    <a:pt x="131" y="213"/>
                  </a:lnTo>
                  <a:lnTo>
                    <a:pt x="135" y="212"/>
                  </a:lnTo>
                  <a:lnTo>
                    <a:pt x="140" y="211"/>
                  </a:lnTo>
                  <a:lnTo>
                    <a:pt x="147" y="207"/>
                  </a:lnTo>
                  <a:lnTo>
                    <a:pt x="151" y="207"/>
                  </a:lnTo>
                  <a:lnTo>
                    <a:pt x="160" y="200"/>
                  </a:lnTo>
                  <a:lnTo>
                    <a:pt x="169" y="196"/>
                  </a:lnTo>
                  <a:lnTo>
                    <a:pt x="177" y="190"/>
                  </a:lnTo>
                  <a:lnTo>
                    <a:pt x="185" y="183"/>
                  </a:lnTo>
                  <a:lnTo>
                    <a:pt x="192" y="176"/>
                  </a:lnTo>
                  <a:lnTo>
                    <a:pt x="198" y="168"/>
                  </a:lnTo>
                  <a:lnTo>
                    <a:pt x="204" y="159"/>
                  </a:lnTo>
                  <a:lnTo>
                    <a:pt x="209" y="151"/>
                  </a:lnTo>
                  <a:lnTo>
                    <a:pt x="210" y="144"/>
                  </a:lnTo>
                  <a:lnTo>
                    <a:pt x="212" y="139"/>
                  </a:lnTo>
                  <a:lnTo>
                    <a:pt x="213" y="135"/>
                  </a:lnTo>
                  <a:lnTo>
                    <a:pt x="216" y="130"/>
                  </a:lnTo>
                  <a:lnTo>
                    <a:pt x="217" y="123"/>
                  </a:lnTo>
                  <a:lnTo>
                    <a:pt x="218" y="119"/>
                  </a:lnTo>
                  <a:lnTo>
                    <a:pt x="218" y="113"/>
                  </a:lnTo>
                  <a:lnTo>
                    <a:pt x="218" y="109"/>
                  </a:lnTo>
                  <a:lnTo>
                    <a:pt x="218" y="102"/>
                  </a:lnTo>
                  <a:lnTo>
                    <a:pt x="218" y="97"/>
                  </a:lnTo>
                  <a:lnTo>
                    <a:pt x="217" y="91"/>
                  </a:lnTo>
                  <a:lnTo>
                    <a:pt x="216" y="86"/>
                  </a:lnTo>
                  <a:lnTo>
                    <a:pt x="213" y="80"/>
                  </a:lnTo>
                  <a:lnTo>
                    <a:pt x="212" y="75"/>
                  </a:lnTo>
                  <a:lnTo>
                    <a:pt x="210" y="70"/>
                  </a:lnTo>
                  <a:lnTo>
                    <a:pt x="209" y="66"/>
                  </a:lnTo>
                  <a:lnTo>
                    <a:pt x="204" y="57"/>
                  </a:lnTo>
                  <a:lnTo>
                    <a:pt x="198" y="47"/>
                  </a:lnTo>
                  <a:lnTo>
                    <a:pt x="192" y="40"/>
                  </a:lnTo>
                  <a:lnTo>
                    <a:pt x="185" y="32"/>
                  </a:lnTo>
                  <a:lnTo>
                    <a:pt x="177" y="24"/>
                  </a:lnTo>
                  <a:lnTo>
                    <a:pt x="169" y="17"/>
                  </a:lnTo>
                  <a:lnTo>
                    <a:pt x="160" y="12"/>
                  </a:lnTo>
                  <a:lnTo>
                    <a:pt x="151" y="8"/>
                  </a:lnTo>
                  <a:lnTo>
                    <a:pt x="147" y="6"/>
                  </a:lnTo>
                  <a:lnTo>
                    <a:pt x="140" y="3"/>
                  </a:lnTo>
                  <a:lnTo>
                    <a:pt x="135" y="1"/>
                  </a:lnTo>
                  <a:lnTo>
                    <a:pt x="131" y="1"/>
                  </a:lnTo>
                  <a:lnTo>
                    <a:pt x="124" y="0"/>
                  </a:lnTo>
                  <a:lnTo>
                    <a:pt x="119" y="0"/>
                  </a:lnTo>
                  <a:lnTo>
                    <a:pt x="113" y="0"/>
                  </a:lnTo>
                  <a:lnTo>
                    <a:pt x="108" y="0"/>
                  </a:lnTo>
                  <a:lnTo>
                    <a:pt x="102" y="0"/>
                  </a:lnTo>
                  <a:lnTo>
                    <a:pt x="98" y="0"/>
                  </a:lnTo>
                  <a:lnTo>
                    <a:pt x="91" y="0"/>
                  </a:lnTo>
                  <a:lnTo>
                    <a:pt x="86" y="1"/>
                  </a:lnTo>
                  <a:lnTo>
                    <a:pt x="80" y="1"/>
                  </a:lnTo>
                  <a:lnTo>
                    <a:pt x="75" y="3"/>
                  </a:lnTo>
                  <a:lnTo>
                    <a:pt x="71" y="6"/>
                  </a:lnTo>
                  <a:lnTo>
                    <a:pt x="66" y="8"/>
                  </a:lnTo>
                  <a:lnTo>
                    <a:pt x="57" y="12"/>
                  </a:lnTo>
                  <a:lnTo>
                    <a:pt x="47" y="17"/>
                  </a:lnTo>
                  <a:lnTo>
                    <a:pt x="39" y="24"/>
                  </a:lnTo>
                  <a:lnTo>
                    <a:pt x="31" y="32"/>
                  </a:lnTo>
                  <a:lnTo>
                    <a:pt x="23" y="40"/>
                  </a:lnTo>
                  <a:lnTo>
                    <a:pt x="17" y="47"/>
                  </a:lnTo>
                  <a:lnTo>
                    <a:pt x="13" y="57"/>
                  </a:lnTo>
                  <a:lnTo>
                    <a:pt x="8" y="66"/>
                  </a:lnTo>
                  <a:lnTo>
                    <a:pt x="6" y="70"/>
                  </a:lnTo>
                  <a:lnTo>
                    <a:pt x="3" y="75"/>
                  </a:lnTo>
                  <a:lnTo>
                    <a:pt x="1" y="80"/>
                  </a:lnTo>
                  <a:lnTo>
                    <a:pt x="1" y="86"/>
                  </a:lnTo>
                  <a:lnTo>
                    <a:pt x="0" y="91"/>
                  </a:lnTo>
                  <a:lnTo>
                    <a:pt x="0" y="97"/>
                  </a:lnTo>
                  <a:lnTo>
                    <a:pt x="0" y="102"/>
                  </a:lnTo>
                  <a:lnTo>
                    <a:pt x="0" y="109"/>
                  </a:lnTo>
                  <a:lnTo>
                    <a:pt x="0" y="113"/>
                  </a:lnTo>
                  <a:lnTo>
                    <a:pt x="0" y="119"/>
                  </a:lnTo>
                  <a:lnTo>
                    <a:pt x="0" y="123"/>
                  </a:lnTo>
                  <a:lnTo>
                    <a:pt x="1" y="130"/>
                  </a:lnTo>
                  <a:lnTo>
                    <a:pt x="1" y="135"/>
                  </a:lnTo>
                  <a:lnTo>
                    <a:pt x="3" y="139"/>
                  </a:lnTo>
                  <a:lnTo>
                    <a:pt x="6" y="144"/>
                  </a:lnTo>
                  <a:lnTo>
                    <a:pt x="8" y="151"/>
                  </a:lnTo>
                  <a:lnTo>
                    <a:pt x="13" y="159"/>
                  </a:lnTo>
                  <a:lnTo>
                    <a:pt x="17" y="168"/>
                  </a:lnTo>
                  <a:lnTo>
                    <a:pt x="23" y="176"/>
                  </a:lnTo>
                  <a:lnTo>
                    <a:pt x="31" y="183"/>
                  </a:lnTo>
                  <a:lnTo>
                    <a:pt x="39" y="190"/>
                  </a:lnTo>
                  <a:lnTo>
                    <a:pt x="47" y="196"/>
                  </a:lnTo>
                  <a:lnTo>
                    <a:pt x="57" y="200"/>
                  </a:lnTo>
                  <a:lnTo>
                    <a:pt x="66" y="207"/>
                  </a:lnTo>
                  <a:lnTo>
                    <a:pt x="71" y="207"/>
                  </a:lnTo>
                  <a:lnTo>
                    <a:pt x="75" y="211"/>
                  </a:lnTo>
                  <a:lnTo>
                    <a:pt x="80" y="212"/>
                  </a:lnTo>
                  <a:lnTo>
                    <a:pt x="86" y="213"/>
                  </a:lnTo>
                  <a:lnTo>
                    <a:pt x="91" y="215"/>
                  </a:lnTo>
                  <a:lnTo>
                    <a:pt x="98" y="215"/>
                  </a:lnTo>
                  <a:lnTo>
                    <a:pt x="102" y="215"/>
                  </a:lnTo>
                  <a:lnTo>
                    <a:pt x="108" y="216"/>
                  </a:lnTo>
                  <a:lnTo>
                    <a:pt x="108"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baseline="-25000" dirty="0">
                <a:solidFill>
                  <a:srgbClr val="172982"/>
                </a:solidFill>
              </a:endParaRPr>
            </a:p>
          </p:txBody>
        </p:sp>
        <p:sp>
          <p:nvSpPr>
            <p:cNvPr id="54" name="Freeform 26"/>
            <p:cNvSpPr>
              <a:spLocks/>
            </p:cNvSpPr>
            <p:nvPr/>
          </p:nvSpPr>
          <p:spPr bwMode="auto">
            <a:xfrm>
              <a:off x="6511926" y="3442916"/>
              <a:ext cx="85725" cy="85725"/>
            </a:xfrm>
            <a:custGeom>
              <a:avLst/>
              <a:gdLst>
                <a:gd name="T0" fmla="*/ 114 w 219"/>
                <a:gd name="T1" fmla="*/ 216 h 216"/>
                <a:gd name="T2" fmla="*/ 124 w 219"/>
                <a:gd name="T3" fmla="*/ 214 h 216"/>
                <a:gd name="T4" fmla="*/ 135 w 219"/>
                <a:gd name="T5" fmla="*/ 211 h 216"/>
                <a:gd name="T6" fmla="*/ 147 w 219"/>
                <a:gd name="T7" fmla="*/ 208 h 216"/>
                <a:gd name="T8" fmla="*/ 160 w 219"/>
                <a:gd name="T9" fmla="*/ 201 h 216"/>
                <a:gd name="T10" fmla="*/ 177 w 219"/>
                <a:gd name="T11" fmla="*/ 191 h 216"/>
                <a:gd name="T12" fmla="*/ 192 w 219"/>
                <a:gd name="T13" fmla="*/ 175 h 216"/>
                <a:gd name="T14" fmla="*/ 204 w 219"/>
                <a:gd name="T15" fmla="*/ 158 h 216"/>
                <a:gd name="T16" fmla="*/ 211 w 219"/>
                <a:gd name="T17" fmla="*/ 143 h 216"/>
                <a:gd name="T18" fmla="*/ 214 w 219"/>
                <a:gd name="T19" fmla="*/ 132 h 216"/>
                <a:gd name="T20" fmla="*/ 217 w 219"/>
                <a:gd name="T21" fmla="*/ 123 h 216"/>
                <a:gd name="T22" fmla="*/ 219 w 219"/>
                <a:gd name="T23" fmla="*/ 112 h 216"/>
                <a:gd name="T24" fmla="*/ 219 w 219"/>
                <a:gd name="T25" fmla="*/ 101 h 216"/>
                <a:gd name="T26" fmla="*/ 217 w 219"/>
                <a:gd name="T27" fmla="*/ 90 h 216"/>
                <a:gd name="T28" fmla="*/ 214 w 219"/>
                <a:gd name="T29" fmla="*/ 79 h 216"/>
                <a:gd name="T30" fmla="*/ 211 w 219"/>
                <a:gd name="T31" fmla="*/ 70 h 216"/>
                <a:gd name="T32" fmla="*/ 204 w 219"/>
                <a:gd name="T33" fmla="*/ 55 h 216"/>
                <a:gd name="T34" fmla="*/ 192 w 219"/>
                <a:gd name="T35" fmla="*/ 37 h 216"/>
                <a:gd name="T36" fmla="*/ 177 w 219"/>
                <a:gd name="T37" fmla="*/ 22 h 216"/>
                <a:gd name="T38" fmla="*/ 160 w 219"/>
                <a:gd name="T39" fmla="*/ 12 h 216"/>
                <a:gd name="T40" fmla="*/ 147 w 219"/>
                <a:gd name="T41" fmla="*/ 5 h 216"/>
                <a:gd name="T42" fmla="*/ 135 w 219"/>
                <a:gd name="T43" fmla="*/ 2 h 216"/>
                <a:gd name="T44" fmla="*/ 124 w 219"/>
                <a:gd name="T45" fmla="*/ 0 h 216"/>
                <a:gd name="T46" fmla="*/ 114 w 219"/>
                <a:gd name="T47" fmla="*/ 0 h 216"/>
                <a:gd name="T48" fmla="*/ 102 w 219"/>
                <a:gd name="T49" fmla="*/ 0 h 216"/>
                <a:gd name="T50" fmla="*/ 91 w 219"/>
                <a:gd name="T51" fmla="*/ 0 h 216"/>
                <a:gd name="T52" fmla="*/ 81 w 219"/>
                <a:gd name="T53" fmla="*/ 2 h 216"/>
                <a:gd name="T54" fmla="*/ 71 w 219"/>
                <a:gd name="T55" fmla="*/ 5 h 216"/>
                <a:gd name="T56" fmla="*/ 57 w 219"/>
                <a:gd name="T57" fmla="*/ 12 h 216"/>
                <a:gd name="T58" fmla="*/ 39 w 219"/>
                <a:gd name="T59" fmla="*/ 22 h 216"/>
                <a:gd name="T60" fmla="*/ 24 w 219"/>
                <a:gd name="T61" fmla="*/ 37 h 216"/>
                <a:gd name="T62" fmla="*/ 13 w 219"/>
                <a:gd name="T63" fmla="*/ 55 h 216"/>
                <a:gd name="T64" fmla="*/ 6 w 219"/>
                <a:gd name="T65" fmla="*/ 70 h 216"/>
                <a:gd name="T66" fmla="*/ 2 w 219"/>
                <a:gd name="T67" fmla="*/ 79 h 216"/>
                <a:gd name="T68" fmla="*/ 0 w 219"/>
                <a:gd name="T69" fmla="*/ 90 h 216"/>
                <a:gd name="T70" fmla="*/ 0 w 219"/>
                <a:gd name="T71" fmla="*/ 101 h 216"/>
                <a:gd name="T72" fmla="*/ 0 w 219"/>
                <a:gd name="T73" fmla="*/ 112 h 216"/>
                <a:gd name="T74" fmla="*/ 0 w 219"/>
                <a:gd name="T75" fmla="*/ 123 h 216"/>
                <a:gd name="T76" fmla="*/ 2 w 219"/>
                <a:gd name="T77" fmla="*/ 132 h 216"/>
                <a:gd name="T78" fmla="*/ 6 w 219"/>
                <a:gd name="T79" fmla="*/ 143 h 216"/>
                <a:gd name="T80" fmla="*/ 13 w 219"/>
                <a:gd name="T81" fmla="*/ 158 h 216"/>
                <a:gd name="T82" fmla="*/ 24 w 219"/>
                <a:gd name="T83" fmla="*/ 175 h 216"/>
                <a:gd name="T84" fmla="*/ 39 w 219"/>
                <a:gd name="T85" fmla="*/ 191 h 216"/>
                <a:gd name="T86" fmla="*/ 57 w 219"/>
                <a:gd name="T87" fmla="*/ 201 h 216"/>
                <a:gd name="T88" fmla="*/ 71 w 219"/>
                <a:gd name="T89" fmla="*/ 208 h 216"/>
                <a:gd name="T90" fmla="*/ 81 w 219"/>
                <a:gd name="T91" fmla="*/ 211 h 216"/>
                <a:gd name="T92" fmla="*/ 91 w 219"/>
                <a:gd name="T93" fmla="*/ 214 h 216"/>
                <a:gd name="T94" fmla="*/ 102 w 219"/>
                <a:gd name="T95" fmla="*/ 216 h 216"/>
                <a:gd name="T96" fmla="*/ 108 w 219"/>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6">
                  <a:moveTo>
                    <a:pt x="108" y="216"/>
                  </a:moveTo>
                  <a:lnTo>
                    <a:pt x="114" y="216"/>
                  </a:lnTo>
                  <a:lnTo>
                    <a:pt x="119" y="216"/>
                  </a:lnTo>
                  <a:lnTo>
                    <a:pt x="124" y="214"/>
                  </a:lnTo>
                  <a:lnTo>
                    <a:pt x="131" y="212"/>
                  </a:lnTo>
                  <a:lnTo>
                    <a:pt x="135" y="211"/>
                  </a:lnTo>
                  <a:lnTo>
                    <a:pt x="140" y="209"/>
                  </a:lnTo>
                  <a:lnTo>
                    <a:pt x="147" y="208"/>
                  </a:lnTo>
                  <a:lnTo>
                    <a:pt x="151" y="206"/>
                  </a:lnTo>
                  <a:lnTo>
                    <a:pt x="160" y="201"/>
                  </a:lnTo>
                  <a:lnTo>
                    <a:pt x="170" y="197"/>
                  </a:lnTo>
                  <a:lnTo>
                    <a:pt x="177" y="191"/>
                  </a:lnTo>
                  <a:lnTo>
                    <a:pt x="185" y="184"/>
                  </a:lnTo>
                  <a:lnTo>
                    <a:pt x="192" y="175"/>
                  </a:lnTo>
                  <a:lnTo>
                    <a:pt x="199" y="167"/>
                  </a:lnTo>
                  <a:lnTo>
                    <a:pt x="204" y="158"/>
                  </a:lnTo>
                  <a:lnTo>
                    <a:pt x="209" y="150"/>
                  </a:lnTo>
                  <a:lnTo>
                    <a:pt x="211" y="143"/>
                  </a:lnTo>
                  <a:lnTo>
                    <a:pt x="212" y="139"/>
                  </a:lnTo>
                  <a:lnTo>
                    <a:pt x="214" y="132"/>
                  </a:lnTo>
                  <a:lnTo>
                    <a:pt x="216" y="127"/>
                  </a:lnTo>
                  <a:lnTo>
                    <a:pt x="217" y="123"/>
                  </a:lnTo>
                  <a:lnTo>
                    <a:pt x="219" y="116"/>
                  </a:lnTo>
                  <a:lnTo>
                    <a:pt x="219" y="112"/>
                  </a:lnTo>
                  <a:lnTo>
                    <a:pt x="219" y="107"/>
                  </a:lnTo>
                  <a:lnTo>
                    <a:pt x="219" y="101"/>
                  </a:lnTo>
                  <a:lnTo>
                    <a:pt x="219" y="96"/>
                  </a:lnTo>
                  <a:lnTo>
                    <a:pt x="217" y="90"/>
                  </a:lnTo>
                  <a:lnTo>
                    <a:pt x="216" y="85"/>
                  </a:lnTo>
                  <a:lnTo>
                    <a:pt x="214" y="79"/>
                  </a:lnTo>
                  <a:lnTo>
                    <a:pt x="212" y="74"/>
                  </a:lnTo>
                  <a:lnTo>
                    <a:pt x="211" y="70"/>
                  </a:lnTo>
                  <a:lnTo>
                    <a:pt x="209" y="65"/>
                  </a:lnTo>
                  <a:lnTo>
                    <a:pt x="204" y="55"/>
                  </a:lnTo>
                  <a:lnTo>
                    <a:pt x="199" y="46"/>
                  </a:lnTo>
                  <a:lnTo>
                    <a:pt x="192" y="37"/>
                  </a:lnTo>
                  <a:lnTo>
                    <a:pt x="185" y="30"/>
                  </a:lnTo>
                  <a:lnTo>
                    <a:pt x="177" y="22"/>
                  </a:lnTo>
                  <a:lnTo>
                    <a:pt x="170" y="17"/>
                  </a:lnTo>
                  <a:lnTo>
                    <a:pt x="160" y="12"/>
                  </a:lnTo>
                  <a:lnTo>
                    <a:pt x="151" y="8"/>
                  </a:lnTo>
                  <a:lnTo>
                    <a:pt x="147" y="5"/>
                  </a:lnTo>
                  <a:lnTo>
                    <a:pt x="140" y="4"/>
                  </a:lnTo>
                  <a:lnTo>
                    <a:pt x="135" y="2"/>
                  </a:lnTo>
                  <a:lnTo>
                    <a:pt x="131" y="2"/>
                  </a:lnTo>
                  <a:lnTo>
                    <a:pt x="124" y="0"/>
                  </a:lnTo>
                  <a:lnTo>
                    <a:pt x="119" y="0"/>
                  </a:lnTo>
                  <a:lnTo>
                    <a:pt x="114" y="0"/>
                  </a:lnTo>
                  <a:lnTo>
                    <a:pt x="108" y="0"/>
                  </a:lnTo>
                  <a:lnTo>
                    <a:pt x="102" y="0"/>
                  </a:lnTo>
                  <a:lnTo>
                    <a:pt x="98" y="0"/>
                  </a:lnTo>
                  <a:lnTo>
                    <a:pt x="91" y="0"/>
                  </a:lnTo>
                  <a:lnTo>
                    <a:pt x="87" y="2"/>
                  </a:lnTo>
                  <a:lnTo>
                    <a:pt x="81" y="2"/>
                  </a:lnTo>
                  <a:lnTo>
                    <a:pt x="75" y="4"/>
                  </a:lnTo>
                  <a:lnTo>
                    <a:pt x="71" y="5"/>
                  </a:lnTo>
                  <a:lnTo>
                    <a:pt x="66" y="8"/>
                  </a:lnTo>
                  <a:lnTo>
                    <a:pt x="57" y="12"/>
                  </a:lnTo>
                  <a:lnTo>
                    <a:pt x="47" y="17"/>
                  </a:lnTo>
                  <a:lnTo>
                    <a:pt x="39" y="22"/>
                  </a:lnTo>
                  <a:lnTo>
                    <a:pt x="32" y="30"/>
                  </a:lnTo>
                  <a:lnTo>
                    <a:pt x="24" y="37"/>
                  </a:lnTo>
                  <a:lnTo>
                    <a:pt x="17" y="46"/>
                  </a:lnTo>
                  <a:lnTo>
                    <a:pt x="13" y="55"/>
                  </a:lnTo>
                  <a:lnTo>
                    <a:pt x="8" y="65"/>
                  </a:lnTo>
                  <a:lnTo>
                    <a:pt x="6" y="70"/>
                  </a:lnTo>
                  <a:lnTo>
                    <a:pt x="4" y="74"/>
                  </a:lnTo>
                  <a:lnTo>
                    <a:pt x="2" y="79"/>
                  </a:lnTo>
                  <a:lnTo>
                    <a:pt x="2" y="85"/>
                  </a:lnTo>
                  <a:lnTo>
                    <a:pt x="0" y="90"/>
                  </a:lnTo>
                  <a:lnTo>
                    <a:pt x="0" y="96"/>
                  </a:lnTo>
                  <a:lnTo>
                    <a:pt x="0" y="101"/>
                  </a:lnTo>
                  <a:lnTo>
                    <a:pt x="0" y="107"/>
                  </a:lnTo>
                  <a:lnTo>
                    <a:pt x="0" y="112"/>
                  </a:lnTo>
                  <a:lnTo>
                    <a:pt x="0" y="116"/>
                  </a:lnTo>
                  <a:lnTo>
                    <a:pt x="0" y="123"/>
                  </a:lnTo>
                  <a:lnTo>
                    <a:pt x="2" y="127"/>
                  </a:lnTo>
                  <a:lnTo>
                    <a:pt x="2" y="132"/>
                  </a:lnTo>
                  <a:lnTo>
                    <a:pt x="4" y="139"/>
                  </a:lnTo>
                  <a:lnTo>
                    <a:pt x="6" y="143"/>
                  </a:lnTo>
                  <a:lnTo>
                    <a:pt x="8" y="150"/>
                  </a:lnTo>
                  <a:lnTo>
                    <a:pt x="13" y="158"/>
                  </a:lnTo>
                  <a:lnTo>
                    <a:pt x="17" y="167"/>
                  </a:lnTo>
                  <a:lnTo>
                    <a:pt x="24" y="175"/>
                  </a:lnTo>
                  <a:lnTo>
                    <a:pt x="32" y="184"/>
                  </a:lnTo>
                  <a:lnTo>
                    <a:pt x="39" y="191"/>
                  </a:lnTo>
                  <a:lnTo>
                    <a:pt x="47" y="197"/>
                  </a:lnTo>
                  <a:lnTo>
                    <a:pt x="57" y="201"/>
                  </a:lnTo>
                  <a:lnTo>
                    <a:pt x="66" y="206"/>
                  </a:lnTo>
                  <a:lnTo>
                    <a:pt x="71" y="208"/>
                  </a:lnTo>
                  <a:lnTo>
                    <a:pt x="75" y="209"/>
                  </a:lnTo>
                  <a:lnTo>
                    <a:pt x="81" y="211"/>
                  </a:lnTo>
                  <a:lnTo>
                    <a:pt x="87" y="212"/>
                  </a:lnTo>
                  <a:lnTo>
                    <a:pt x="91" y="214"/>
                  </a:lnTo>
                  <a:lnTo>
                    <a:pt x="98" y="216"/>
                  </a:lnTo>
                  <a:lnTo>
                    <a:pt x="102" y="216"/>
                  </a:lnTo>
                  <a:lnTo>
                    <a:pt x="108" y="216"/>
                  </a:lnTo>
                  <a:lnTo>
                    <a:pt x="108" y="216"/>
                  </a:lnTo>
                  <a:close/>
                </a:path>
              </a:pathLst>
            </a:custGeom>
            <a:solidFill>
              <a:srgbClr val="708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5" name="Freeform 27"/>
            <p:cNvSpPr>
              <a:spLocks/>
            </p:cNvSpPr>
            <p:nvPr/>
          </p:nvSpPr>
          <p:spPr bwMode="auto">
            <a:xfrm>
              <a:off x="6061076" y="3233366"/>
              <a:ext cx="377825" cy="20638"/>
            </a:xfrm>
            <a:custGeom>
              <a:avLst/>
              <a:gdLst>
                <a:gd name="T0" fmla="*/ 0 w 952"/>
                <a:gd name="T1" fmla="*/ 53 h 53"/>
                <a:gd name="T2" fmla="*/ 952 w 952"/>
                <a:gd name="T3" fmla="*/ 53 h 53"/>
                <a:gd name="T4" fmla="*/ 952 w 952"/>
                <a:gd name="T5" fmla="*/ 0 h 53"/>
                <a:gd name="T6" fmla="*/ 0 w 952"/>
                <a:gd name="T7" fmla="*/ 0 h 53"/>
                <a:gd name="T8" fmla="*/ 0 w 952"/>
                <a:gd name="T9" fmla="*/ 53 h 53"/>
                <a:gd name="T10" fmla="*/ 0 w 952"/>
                <a:gd name="T11" fmla="*/ 53 h 53"/>
              </a:gdLst>
              <a:ahLst/>
              <a:cxnLst>
                <a:cxn ang="0">
                  <a:pos x="T0" y="T1"/>
                </a:cxn>
                <a:cxn ang="0">
                  <a:pos x="T2" y="T3"/>
                </a:cxn>
                <a:cxn ang="0">
                  <a:pos x="T4" y="T5"/>
                </a:cxn>
                <a:cxn ang="0">
                  <a:pos x="T6" y="T7"/>
                </a:cxn>
                <a:cxn ang="0">
                  <a:pos x="T8" y="T9"/>
                </a:cxn>
                <a:cxn ang="0">
                  <a:pos x="T10" y="T11"/>
                </a:cxn>
              </a:cxnLst>
              <a:rect l="0" t="0" r="r" b="b"/>
              <a:pathLst>
                <a:path w="952" h="53">
                  <a:moveTo>
                    <a:pt x="0" y="53"/>
                  </a:moveTo>
                  <a:lnTo>
                    <a:pt x="952" y="53"/>
                  </a:lnTo>
                  <a:lnTo>
                    <a:pt x="952" y="0"/>
                  </a:lnTo>
                  <a:lnTo>
                    <a:pt x="0" y="0"/>
                  </a:lnTo>
                  <a:lnTo>
                    <a:pt x="0" y="53"/>
                  </a:lnTo>
                  <a:lnTo>
                    <a:pt x="0" y="53"/>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6" name="Freeform 28"/>
            <p:cNvSpPr>
              <a:spLocks/>
            </p:cNvSpPr>
            <p:nvPr/>
          </p:nvSpPr>
          <p:spPr bwMode="auto">
            <a:xfrm>
              <a:off x="6410326" y="3146053"/>
              <a:ext cx="320675" cy="101600"/>
            </a:xfrm>
            <a:custGeom>
              <a:avLst/>
              <a:gdLst>
                <a:gd name="T0" fmla="*/ 0 w 809"/>
                <a:gd name="T1" fmla="*/ 257 h 257"/>
                <a:gd name="T2" fmla="*/ 271 w 809"/>
                <a:gd name="T3" fmla="*/ 0 h 257"/>
                <a:gd name="T4" fmla="*/ 803 w 809"/>
                <a:gd name="T5" fmla="*/ 0 h 257"/>
                <a:gd name="T6" fmla="*/ 809 w 809"/>
                <a:gd name="T7" fmla="*/ 39 h 257"/>
                <a:gd name="T8" fmla="*/ 124 w 809"/>
                <a:gd name="T9" fmla="*/ 257 h 257"/>
                <a:gd name="T10" fmla="*/ 0 w 809"/>
                <a:gd name="T11" fmla="*/ 257 h 257"/>
                <a:gd name="T12" fmla="*/ 0 w 809"/>
                <a:gd name="T13" fmla="*/ 257 h 257"/>
              </a:gdLst>
              <a:ahLst/>
              <a:cxnLst>
                <a:cxn ang="0">
                  <a:pos x="T0" y="T1"/>
                </a:cxn>
                <a:cxn ang="0">
                  <a:pos x="T2" y="T3"/>
                </a:cxn>
                <a:cxn ang="0">
                  <a:pos x="T4" y="T5"/>
                </a:cxn>
                <a:cxn ang="0">
                  <a:pos x="T6" y="T7"/>
                </a:cxn>
                <a:cxn ang="0">
                  <a:pos x="T8" y="T9"/>
                </a:cxn>
                <a:cxn ang="0">
                  <a:pos x="T10" y="T11"/>
                </a:cxn>
                <a:cxn ang="0">
                  <a:pos x="T12" y="T13"/>
                </a:cxn>
              </a:cxnLst>
              <a:rect l="0" t="0" r="r" b="b"/>
              <a:pathLst>
                <a:path w="809" h="257">
                  <a:moveTo>
                    <a:pt x="0" y="257"/>
                  </a:moveTo>
                  <a:lnTo>
                    <a:pt x="271" y="0"/>
                  </a:lnTo>
                  <a:lnTo>
                    <a:pt x="803" y="0"/>
                  </a:lnTo>
                  <a:lnTo>
                    <a:pt x="809" y="39"/>
                  </a:lnTo>
                  <a:lnTo>
                    <a:pt x="124" y="257"/>
                  </a:lnTo>
                  <a:lnTo>
                    <a:pt x="0" y="257"/>
                  </a:lnTo>
                  <a:lnTo>
                    <a:pt x="0" y="257"/>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7" name="Freeform 29"/>
            <p:cNvSpPr>
              <a:spLocks/>
            </p:cNvSpPr>
            <p:nvPr/>
          </p:nvSpPr>
          <p:spPr bwMode="auto">
            <a:xfrm>
              <a:off x="6029326" y="3246066"/>
              <a:ext cx="625475" cy="23813"/>
            </a:xfrm>
            <a:custGeom>
              <a:avLst/>
              <a:gdLst>
                <a:gd name="T0" fmla="*/ 0 w 1575"/>
                <a:gd name="T1" fmla="*/ 60 h 60"/>
                <a:gd name="T2" fmla="*/ 1575 w 1575"/>
                <a:gd name="T3" fmla="*/ 60 h 60"/>
                <a:gd name="T4" fmla="*/ 1575 w 1575"/>
                <a:gd name="T5" fmla="*/ 0 h 60"/>
                <a:gd name="T6" fmla="*/ 0 w 1575"/>
                <a:gd name="T7" fmla="*/ 0 h 60"/>
                <a:gd name="T8" fmla="*/ 0 w 1575"/>
                <a:gd name="T9" fmla="*/ 60 h 60"/>
                <a:gd name="T10" fmla="*/ 0 w 1575"/>
                <a:gd name="T11" fmla="*/ 60 h 60"/>
              </a:gdLst>
              <a:ahLst/>
              <a:cxnLst>
                <a:cxn ang="0">
                  <a:pos x="T0" y="T1"/>
                </a:cxn>
                <a:cxn ang="0">
                  <a:pos x="T2" y="T3"/>
                </a:cxn>
                <a:cxn ang="0">
                  <a:pos x="T4" y="T5"/>
                </a:cxn>
                <a:cxn ang="0">
                  <a:pos x="T6" y="T7"/>
                </a:cxn>
                <a:cxn ang="0">
                  <a:pos x="T8" y="T9"/>
                </a:cxn>
                <a:cxn ang="0">
                  <a:pos x="T10" y="T11"/>
                </a:cxn>
              </a:cxnLst>
              <a:rect l="0" t="0" r="r" b="b"/>
              <a:pathLst>
                <a:path w="1575" h="60">
                  <a:moveTo>
                    <a:pt x="0" y="60"/>
                  </a:moveTo>
                  <a:lnTo>
                    <a:pt x="1575" y="60"/>
                  </a:lnTo>
                  <a:lnTo>
                    <a:pt x="1575" y="0"/>
                  </a:lnTo>
                  <a:lnTo>
                    <a:pt x="0" y="0"/>
                  </a:lnTo>
                  <a:lnTo>
                    <a:pt x="0" y="60"/>
                  </a:lnTo>
                  <a:lnTo>
                    <a:pt x="0" y="60"/>
                  </a:lnTo>
                  <a:close/>
                </a:path>
              </a:pathLst>
            </a:custGeom>
            <a:solidFill>
              <a:srgbClr val="8529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8" name="Freeform 30"/>
            <p:cNvSpPr>
              <a:spLocks/>
            </p:cNvSpPr>
            <p:nvPr/>
          </p:nvSpPr>
          <p:spPr bwMode="auto">
            <a:xfrm>
              <a:off x="6438901" y="3160341"/>
              <a:ext cx="290513" cy="85725"/>
            </a:xfrm>
            <a:custGeom>
              <a:avLst/>
              <a:gdLst>
                <a:gd name="T0" fmla="*/ 0 w 732"/>
                <a:gd name="T1" fmla="*/ 214 h 214"/>
                <a:gd name="T2" fmla="*/ 223 w 732"/>
                <a:gd name="T3" fmla="*/ 0 h 214"/>
                <a:gd name="T4" fmla="*/ 732 w 732"/>
                <a:gd name="T5" fmla="*/ 0 h 214"/>
                <a:gd name="T6" fmla="*/ 502 w 732"/>
                <a:gd name="T7" fmla="*/ 214 h 214"/>
                <a:gd name="T8" fmla="*/ 0 w 732"/>
                <a:gd name="T9" fmla="*/ 214 h 214"/>
                <a:gd name="T10" fmla="*/ 0 w 732"/>
                <a:gd name="T11" fmla="*/ 214 h 214"/>
              </a:gdLst>
              <a:ahLst/>
              <a:cxnLst>
                <a:cxn ang="0">
                  <a:pos x="T0" y="T1"/>
                </a:cxn>
                <a:cxn ang="0">
                  <a:pos x="T2" y="T3"/>
                </a:cxn>
                <a:cxn ang="0">
                  <a:pos x="T4" y="T5"/>
                </a:cxn>
                <a:cxn ang="0">
                  <a:pos x="T6" y="T7"/>
                </a:cxn>
                <a:cxn ang="0">
                  <a:pos x="T8" y="T9"/>
                </a:cxn>
                <a:cxn ang="0">
                  <a:pos x="T10" y="T11"/>
                </a:cxn>
              </a:cxnLst>
              <a:rect l="0" t="0" r="r" b="b"/>
              <a:pathLst>
                <a:path w="732" h="214">
                  <a:moveTo>
                    <a:pt x="0" y="214"/>
                  </a:moveTo>
                  <a:lnTo>
                    <a:pt x="223" y="0"/>
                  </a:lnTo>
                  <a:lnTo>
                    <a:pt x="732" y="0"/>
                  </a:lnTo>
                  <a:lnTo>
                    <a:pt x="502" y="214"/>
                  </a:lnTo>
                  <a:lnTo>
                    <a:pt x="0" y="214"/>
                  </a:lnTo>
                  <a:lnTo>
                    <a:pt x="0" y="214"/>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9" name="Freeform 31"/>
            <p:cNvSpPr>
              <a:spLocks/>
            </p:cNvSpPr>
            <p:nvPr/>
          </p:nvSpPr>
          <p:spPr bwMode="auto">
            <a:xfrm>
              <a:off x="6443663" y="3268291"/>
              <a:ext cx="288925" cy="82550"/>
            </a:xfrm>
            <a:custGeom>
              <a:avLst/>
              <a:gdLst>
                <a:gd name="T0" fmla="*/ 0 w 729"/>
                <a:gd name="T1" fmla="*/ 0 h 207"/>
                <a:gd name="T2" fmla="*/ 213 w 729"/>
                <a:gd name="T3" fmla="*/ 207 h 207"/>
                <a:gd name="T4" fmla="*/ 729 w 729"/>
                <a:gd name="T5" fmla="*/ 207 h 207"/>
                <a:gd name="T6" fmla="*/ 492 w 729"/>
                <a:gd name="T7" fmla="*/ 0 h 207"/>
                <a:gd name="T8" fmla="*/ 0 w 729"/>
                <a:gd name="T9" fmla="*/ 0 h 207"/>
                <a:gd name="T10" fmla="*/ 0 w 729"/>
                <a:gd name="T11" fmla="*/ 0 h 207"/>
              </a:gdLst>
              <a:ahLst/>
              <a:cxnLst>
                <a:cxn ang="0">
                  <a:pos x="T0" y="T1"/>
                </a:cxn>
                <a:cxn ang="0">
                  <a:pos x="T2" y="T3"/>
                </a:cxn>
                <a:cxn ang="0">
                  <a:pos x="T4" y="T5"/>
                </a:cxn>
                <a:cxn ang="0">
                  <a:pos x="T6" y="T7"/>
                </a:cxn>
                <a:cxn ang="0">
                  <a:pos x="T8" y="T9"/>
                </a:cxn>
                <a:cxn ang="0">
                  <a:pos x="T10" y="T11"/>
                </a:cxn>
              </a:cxnLst>
              <a:rect l="0" t="0" r="r" b="b"/>
              <a:pathLst>
                <a:path w="729" h="207">
                  <a:moveTo>
                    <a:pt x="0" y="0"/>
                  </a:moveTo>
                  <a:lnTo>
                    <a:pt x="213" y="207"/>
                  </a:lnTo>
                  <a:lnTo>
                    <a:pt x="729" y="207"/>
                  </a:lnTo>
                  <a:lnTo>
                    <a:pt x="492" y="0"/>
                  </a:lnTo>
                  <a:lnTo>
                    <a:pt x="0" y="0"/>
                  </a:lnTo>
                  <a:lnTo>
                    <a:pt x="0" y="0"/>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60" name="Freeform 32"/>
            <p:cNvSpPr>
              <a:spLocks/>
            </p:cNvSpPr>
            <p:nvPr/>
          </p:nvSpPr>
          <p:spPr bwMode="auto">
            <a:xfrm>
              <a:off x="5994401" y="3207966"/>
              <a:ext cx="85725" cy="96838"/>
            </a:xfrm>
            <a:custGeom>
              <a:avLst/>
              <a:gdLst>
                <a:gd name="T0" fmla="*/ 0 w 214"/>
                <a:gd name="T1" fmla="*/ 130 h 246"/>
                <a:gd name="T2" fmla="*/ 0 w 214"/>
                <a:gd name="T3" fmla="*/ 124 h 246"/>
                <a:gd name="T4" fmla="*/ 0 w 214"/>
                <a:gd name="T5" fmla="*/ 120 h 246"/>
                <a:gd name="T6" fmla="*/ 0 w 214"/>
                <a:gd name="T7" fmla="*/ 113 h 246"/>
                <a:gd name="T8" fmla="*/ 0 w 214"/>
                <a:gd name="T9" fmla="*/ 108 h 246"/>
                <a:gd name="T10" fmla="*/ 214 w 214"/>
                <a:gd name="T11" fmla="*/ 0 h 246"/>
                <a:gd name="T12" fmla="*/ 214 w 214"/>
                <a:gd name="T13" fmla="*/ 246 h 246"/>
                <a:gd name="T14" fmla="*/ 0 w 214"/>
                <a:gd name="T15" fmla="*/ 130 h 246"/>
                <a:gd name="T16" fmla="*/ 0 w 214"/>
                <a:gd name="T17" fmla="*/ 13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4" h="246">
                  <a:moveTo>
                    <a:pt x="0" y="130"/>
                  </a:moveTo>
                  <a:lnTo>
                    <a:pt x="0" y="124"/>
                  </a:lnTo>
                  <a:lnTo>
                    <a:pt x="0" y="120"/>
                  </a:lnTo>
                  <a:lnTo>
                    <a:pt x="0" y="113"/>
                  </a:lnTo>
                  <a:lnTo>
                    <a:pt x="0" y="108"/>
                  </a:lnTo>
                  <a:lnTo>
                    <a:pt x="214" y="0"/>
                  </a:lnTo>
                  <a:lnTo>
                    <a:pt x="214" y="246"/>
                  </a:lnTo>
                  <a:lnTo>
                    <a:pt x="0" y="130"/>
                  </a:lnTo>
                  <a:lnTo>
                    <a:pt x="0" y="130"/>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61" name="Freeform 33"/>
            <p:cNvSpPr>
              <a:spLocks/>
            </p:cNvSpPr>
            <p:nvPr/>
          </p:nvSpPr>
          <p:spPr bwMode="auto">
            <a:xfrm>
              <a:off x="6511926" y="3458791"/>
              <a:ext cx="74613" cy="69850"/>
            </a:xfrm>
            <a:custGeom>
              <a:avLst/>
              <a:gdLst>
                <a:gd name="T0" fmla="*/ 104 w 191"/>
                <a:gd name="T1" fmla="*/ 174 h 174"/>
                <a:gd name="T2" fmla="*/ 93 w 191"/>
                <a:gd name="T3" fmla="*/ 172 h 174"/>
                <a:gd name="T4" fmla="*/ 82 w 191"/>
                <a:gd name="T5" fmla="*/ 169 h 174"/>
                <a:gd name="T6" fmla="*/ 71 w 191"/>
                <a:gd name="T7" fmla="*/ 166 h 174"/>
                <a:gd name="T8" fmla="*/ 57 w 191"/>
                <a:gd name="T9" fmla="*/ 159 h 174"/>
                <a:gd name="T10" fmla="*/ 39 w 191"/>
                <a:gd name="T11" fmla="*/ 149 h 174"/>
                <a:gd name="T12" fmla="*/ 24 w 191"/>
                <a:gd name="T13" fmla="*/ 133 h 174"/>
                <a:gd name="T14" fmla="*/ 13 w 191"/>
                <a:gd name="T15" fmla="*/ 116 h 174"/>
                <a:gd name="T16" fmla="*/ 6 w 191"/>
                <a:gd name="T17" fmla="*/ 101 h 174"/>
                <a:gd name="T18" fmla="*/ 2 w 191"/>
                <a:gd name="T19" fmla="*/ 90 h 174"/>
                <a:gd name="T20" fmla="*/ 0 w 191"/>
                <a:gd name="T21" fmla="*/ 81 h 174"/>
                <a:gd name="T22" fmla="*/ 0 w 191"/>
                <a:gd name="T23" fmla="*/ 70 h 174"/>
                <a:gd name="T24" fmla="*/ 0 w 191"/>
                <a:gd name="T25" fmla="*/ 56 h 174"/>
                <a:gd name="T26" fmla="*/ 4 w 191"/>
                <a:gd name="T27" fmla="*/ 39 h 174"/>
                <a:gd name="T28" fmla="*/ 8 w 191"/>
                <a:gd name="T29" fmla="*/ 21 h 174"/>
                <a:gd name="T30" fmla="*/ 17 w 191"/>
                <a:gd name="T31" fmla="*/ 5 h 174"/>
                <a:gd name="T32" fmla="*/ 29 w 191"/>
                <a:gd name="T33" fmla="*/ 4 h 174"/>
                <a:gd name="T34" fmla="*/ 41 w 191"/>
                <a:gd name="T35" fmla="*/ 15 h 174"/>
                <a:gd name="T36" fmla="*/ 54 w 191"/>
                <a:gd name="T37" fmla="*/ 24 h 174"/>
                <a:gd name="T38" fmla="*/ 63 w 191"/>
                <a:gd name="T39" fmla="*/ 32 h 174"/>
                <a:gd name="T40" fmla="*/ 74 w 191"/>
                <a:gd name="T41" fmla="*/ 41 h 174"/>
                <a:gd name="T42" fmla="*/ 87 w 191"/>
                <a:gd name="T43" fmla="*/ 49 h 174"/>
                <a:gd name="T44" fmla="*/ 98 w 191"/>
                <a:gd name="T45" fmla="*/ 59 h 174"/>
                <a:gd name="T46" fmla="*/ 110 w 191"/>
                <a:gd name="T47" fmla="*/ 68 h 174"/>
                <a:gd name="T48" fmla="*/ 123 w 191"/>
                <a:gd name="T49" fmla="*/ 80 h 174"/>
                <a:gd name="T50" fmla="*/ 135 w 191"/>
                <a:gd name="T51" fmla="*/ 90 h 174"/>
                <a:gd name="T52" fmla="*/ 147 w 191"/>
                <a:gd name="T53" fmla="*/ 101 h 174"/>
                <a:gd name="T54" fmla="*/ 159 w 191"/>
                <a:gd name="T55" fmla="*/ 110 h 174"/>
                <a:gd name="T56" fmla="*/ 172 w 191"/>
                <a:gd name="T57" fmla="*/ 123 h 174"/>
                <a:gd name="T58" fmla="*/ 184 w 191"/>
                <a:gd name="T59" fmla="*/ 133 h 174"/>
                <a:gd name="T60" fmla="*/ 181 w 191"/>
                <a:gd name="T61" fmla="*/ 145 h 174"/>
                <a:gd name="T62" fmla="*/ 164 w 191"/>
                <a:gd name="T63" fmla="*/ 158 h 174"/>
                <a:gd name="T64" fmla="*/ 148 w 191"/>
                <a:gd name="T65" fmla="*/ 166 h 174"/>
                <a:gd name="T66" fmla="*/ 136 w 191"/>
                <a:gd name="T67" fmla="*/ 169 h 174"/>
                <a:gd name="T68" fmla="*/ 127 w 191"/>
                <a:gd name="T69" fmla="*/ 172 h 174"/>
                <a:gd name="T70" fmla="*/ 116 w 191"/>
                <a:gd name="T71" fmla="*/ 174 h 174"/>
                <a:gd name="T72" fmla="*/ 110 w 191"/>
                <a:gd name="T73"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91" h="174">
                  <a:moveTo>
                    <a:pt x="110" y="174"/>
                  </a:moveTo>
                  <a:lnTo>
                    <a:pt x="104" y="174"/>
                  </a:lnTo>
                  <a:lnTo>
                    <a:pt x="99" y="174"/>
                  </a:lnTo>
                  <a:lnTo>
                    <a:pt x="93" y="172"/>
                  </a:lnTo>
                  <a:lnTo>
                    <a:pt x="88" y="170"/>
                  </a:lnTo>
                  <a:lnTo>
                    <a:pt x="82" y="169"/>
                  </a:lnTo>
                  <a:lnTo>
                    <a:pt x="78" y="167"/>
                  </a:lnTo>
                  <a:lnTo>
                    <a:pt x="71" y="166"/>
                  </a:lnTo>
                  <a:lnTo>
                    <a:pt x="67" y="164"/>
                  </a:lnTo>
                  <a:lnTo>
                    <a:pt x="57" y="159"/>
                  </a:lnTo>
                  <a:lnTo>
                    <a:pt x="47" y="155"/>
                  </a:lnTo>
                  <a:lnTo>
                    <a:pt x="39" y="149"/>
                  </a:lnTo>
                  <a:lnTo>
                    <a:pt x="32" y="142"/>
                  </a:lnTo>
                  <a:lnTo>
                    <a:pt x="24" y="133"/>
                  </a:lnTo>
                  <a:lnTo>
                    <a:pt x="19" y="125"/>
                  </a:lnTo>
                  <a:lnTo>
                    <a:pt x="13" y="116"/>
                  </a:lnTo>
                  <a:lnTo>
                    <a:pt x="8" y="108"/>
                  </a:lnTo>
                  <a:lnTo>
                    <a:pt x="6" y="101"/>
                  </a:lnTo>
                  <a:lnTo>
                    <a:pt x="4" y="97"/>
                  </a:lnTo>
                  <a:lnTo>
                    <a:pt x="2" y="90"/>
                  </a:lnTo>
                  <a:lnTo>
                    <a:pt x="2" y="85"/>
                  </a:lnTo>
                  <a:lnTo>
                    <a:pt x="0" y="81"/>
                  </a:lnTo>
                  <a:lnTo>
                    <a:pt x="0" y="74"/>
                  </a:lnTo>
                  <a:lnTo>
                    <a:pt x="0" y="70"/>
                  </a:lnTo>
                  <a:lnTo>
                    <a:pt x="0" y="65"/>
                  </a:lnTo>
                  <a:lnTo>
                    <a:pt x="0" y="56"/>
                  </a:lnTo>
                  <a:lnTo>
                    <a:pt x="2" y="47"/>
                  </a:lnTo>
                  <a:lnTo>
                    <a:pt x="4" y="39"/>
                  </a:lnTo>
                  <a:lnTo>
                    <a:pt x="6" y="31"/>
                  </a:lnTo>
                  <a:lnTo>
                    <a:pt x="8" y="21"/>
                  </a:lnTo>
                  <a:lnTo>
                    <a:pt x="13" y="13"/>
                  </a:lnTo>
                  <a:lnTo>
                    <a:pt x="17" y="5"/>
                  </a:lnTo>
                  <a:lnTo>
                    <a:pt x="24" y="0"/>
                  </a:lnTo>
                  <a:lnTo>
                    <a:pt x="29" y="4"/>
                  </a:lnTo>
                  <a:lnTo>
                    <a:pt x="33" y="8"/>
                  </a:lnTo>
                  <a:lnTo>
                    <a:pt x="41" y="15"/>
                  </a:lnTo>
                  <a:lnTo>
                    <a:pt x="49" y="21"/>
                  </a:lnTo>
                  <a:lnTo>
                    <a:pt x="54" y="24"/>
                  </a:lnTo>
                  <a:lnTo>
                    <a:pt x="58" y="28"/>
                  </a:lnTo>
                  <a:lnTo>
                    <a:pt x="63" y="32"/>
                  </a:lnTo>
                  <a:lnTo>
                    <a:pt x="70" y="37"/>
                  </a:lnTo>
                  <a:lnTo>
                    <a:pt x="74" y="41"/>
                  </a:lnTo>
                  <a:lnTo>
                    <a:pt x="81" y="47"/>
                  </a:lnTo>
                  <a:lnTo>
                    <a:pt x="87" y="49"/>
                  </a:lnTo>
                  <a:lnTo>
                    <a:pt x="93" y="56"/>
                  </a:lnTo>
                  <a:lnTo>
                    <a:pt x="98" y="59"/>
                  </a:lnTo>
                  <a:lnTo>
                    <a:pt x="104" y="64"/>
                  </a:lnTo>
                  <a:lnTo>
                    <a:pt x="110" y="68"/>
                  </a:lnTo>
                  <a:lnTo>
                    <a:pt x="116" y="74"/>
                  </a:lnTo>
                  <a:lnTo>
                    <a:pt x="123" y="80"/>
                  </a:lnTo>
                  <a:lnTo>
                    <a:pt x="130" y="85"/>
                  </a:lnTo>
                  <a:lnTo>
                    <a:pt x="135" y="90"/>
                  </a:lnTo>
                  <a:lnTo>
                    <a:pt x="142" y="97"/>
                  </a:lnTo>
                  <a:lnTo>
                    <a:pt x="147" y="101"/>
                  </a:lnTo>
                  <a:lnTo>
                    <a:pt x="152" y="106"/>
                  </a:lnTo>
                  <a:lnTo>
                    <a:pt x="159" y="110"/>
                  </a:lnTo>
                  <a:lnTo>
                    <a:pt x="165" y="117"/>
                  </a:lnTo>
                  <a:lnTo>
                    <a:pt x="172" y="123"/>
                  </a:lnTo>
                  <a:lnTo>
                    <a:pt x="177" y="128"/>
                  </a:lnTo>
                  <a:lnTo>
                    <a:pt x="184" y="133"/>
                  </a:lnTo>
                  <a:lnTo>
                    <a:pt x="191" y="139"/>
                  </a:lnTo>
                  <a:lnTo>
                    <a:pt x="181" y="145"/>
                  </a:lnTo>
                  <a:lnTo>
                    <a:pt x="173" y="153"/>
                  </a:lnTo>
                  <a:lnTo>
                    <a:pt x="164" y="158"/>
                  </a:lnTo>
                  <a:lnTo>
                    <a:pt x="155" y="164"/>
                  </a:lnTo>
                  <a:lnTo>
                    <a:pt x="148" y="166"/>
                  </a:lnTo>
                  <a:lnTo>
                    <a:pt x="143" y="167"/>
                  </a:lnTo>
                  <a:lnTo>
                    <a:pt x="136" y="169"/>
                  </a:lnTo>
                  <a:lnTo>
                    <a:pt x="132" y="170"/>
                  </a:lnTo>
                  <a:lnTo>
                    <a:pt x="127" y="172"/>
                  </a:lnTo>
                  <a:lnTo>
                    <a:pt x="123" y="174"/>
                  </a:lnTo>
                  <a:lnTo>
                    <a:pt x="116" y="174"/>
                  </a:lnTo>
                  <a:lnTo>
                    <a:pt x="110" y="174"/>
                  </a:lnTo>
                  <a:lnTo>
                    <a:pt x="110" y="174"/>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grpSp>
      <p:grpSp>
        <p:nvGrpSpPr>
          <p:cNvPr id="82" name="Group 81"/>
          <p:cNvGrpSpPr/>
          <p:nvPr/>
        </p:nvGrpSpPr>
        <p:grpSpPr>
          <a:xfrm rot="21360417" flipV="1">
            <a:off x="7369609" y="1899727"/>
            <a:ext cx="1382848" cy="3805021"/>
            <a:chOff x="6729414" y="1169740"/>
            <a:chExt cx="1960386" cy="4670489"/>
          </a:xfrm>
        </p:grpSpPr>
        <p:pic>
          <p:nvPicPr>
            <p:cNvPr id="83" name="Picture 8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729414" y="1169740"/>
              <a:ext cx="1513673" cy="1622500"/>
            </a:xfrm>
            <a:prstGeom prst="rect">
              <a:avLst/>
            </a:prstGeom>
          </p:spPr>
        </p:pic>
        <p:pic>
          <p:nvPicPr>
            <p:cNvPr id="84" name="Picture 8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987561" y="2126443"/>
              <a:ext cx="1513673" cy="1622500"/>
            </a:xfrm>
            <a:prstGeom prst="rect">
              <a:avLst/>
            </a:prstGeom>
          </p:spPr>
        </p:pic>
        <p:pic>
          <p:nvPicPr>
            <p:cNvPr id="85" name="Picture 8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934130" y="3249460"/>
              <a:ext cx="1513673" cy="1622500"/>
            </a:xfrm>
            <a:prstGeom prst="rect">
              <a:avLst/>
            </a:prstGeom>
          </p:spPr>
        </p:pic>
        <p:pic>
          <p:nvPicPr>
            <p:cNvPr id="86" name="Picture 8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176127" y="4217729"/>
              <a:ext cx="1513673" cy="1622500"/>
            </a:xfrm>
            <a:prstGeom prst="rect">
              <a:avLst/>
            </a:prstGeom>
          </p:spPr>
        </p:pic>
      </p:grpSp>
      <p:pic>
        <p:nvPicPr>
          <p:cNvPr id="63" name="Picture 6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flipH="1">
            <a:off x="7555709" y="3351831"/>
            <a:ext cx="1303675" cy="1303675"/>
          </a:xfrm>
          <a:prstGeom prst="rect">
            <a:avLst/>
          </a:prstGeom>
        </p:spPr>
      </p:pic>
      <p:sp>
        <p:nvSpPr>
          <p:cNvPr id="110" name="Rounded Rectangle 109"/>
          <p:cNvSpPr/>
          <p:nvPr/>
        </p:nvSpPr>
        <p:spPr bwMode="auto">
          <a:xfrm>
            <a:off x="2740854" y="2424905"/>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Their own processes</a:t>
            </a:r>
          </a:p>
        </p:txBody>
      </p:sp>
      <p:grpSp>
        <p:nvGrpSpPr>
          <p:cNvPr id="65" name="Group 64"/>
          <p:cNvGrpSpPr/>
          <p:nvPr/>
        </p:nvGrpSpPr>
        <p:grpSpPr>
          <a:xfrm>
            <a:off x="7376481" y="4826234"/>
            <a:ext cx="1260918" cy="1328175"/>
            <a:chOff x="5326371" y="1007017"/>
            <a:chExt cx="1630908" cy="1562669"/>
          </a:xfrm>
        </p:grpSpPr>
        <p:sp>
          <p:nvSpPr>
            <p:cNvPr id="66" name="Rounded Rectangle 65"/>
            <p:cNvSpPr/>
            <p:nvPr/>
          </p:nvSpPr>
          <p:spPr bwMode="auto">
            <a:xfrm>
              <a:off x="5326371" y="1007017"/>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67" name="Rectangle 66"/>
            <p:cNvSpPr/>
            <p:nvPr/>
          </p:nvSpPr>
          <p:spPr bwMode="auto">
            <a:xfrm>
              <a:off x="5504061" y="1178758"/>
              <a:ext cx="45719" cy="1008112"/>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8" name="Rectangle 67"/>
            <p:cNvSpPr/>
            <p:nvPr/>
          </p:nvSpPr>
          <p:spPr bwMode="auto">
            <a:xfrm rot="5400000">
              <a:off x="5641024" y="1308408"/>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9" name="Rectangle 68"/>
            <p:cNvSpPr/>
            <p:nvPr/>
          </p:nvSpPr>
          <p:spPr bwMode="auto">
            <a:xfrm rot="5400000">
              <a:off x="5643296" y="1808832"/>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0" name="Rectangle 69"/>
            <p:cNvSpPr/>
            <p:nvPr/>
          </p:nvSpPr>
          <p:spPr bwMode="auto">
            <a:xfrm rot="5400000">
              <a:off x="5645568" y="201582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1" name="Rectangle 70"/>
            <p:cNvSpPr/>
            <p:nvPr/>
          </p:nvSpPr>
          <p:spPr bwMode="auto">
            <a:xfrm>
              <a:off x="5663285" y="1433186"/>
              <a:ext cx="45719" cy="360164"/>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2" name="Rectangle 71"/>
            <p:cNvSpPr/>
            <p:nvPr/>
          </p:nvSpPr>
          <p:spPr bwMode="auto">
            <a:xfrm rot="5400000">
              <a:off x="5795696" y="1463080"/>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3" name="Rectangle 72"/>
            <p:cNvSpPr/>
            <p:nvPr/>
          </p:nvSpPr>
          <p:spPr bwMode="auto">
            <a:xfrm rot="5400000">
              <a:off x="5804792" y="162230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4" name="Rectangle 73"/>
            <p:cNvSpPr/>
            <p:nvPr/>
          </p:nvSpPr>
          <p:spPr bwMode="auto">
            <a:xfrm>
              <a:off x="5665557" y="2161484"/>
              <a:ext cx="45719" cy="18688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5" name="Rectangle 74"/>
            <p:cNvSpPr/>
            <p:nvPr/>
          </p:nvSpPr>
          <p:spPr bwMode="auto">
            <a:xfrm rot="5400000">
              <a:off x="5807064" y="218414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6" name="Rectangle 75"/>
            <p:cNvSpPr/>
            <p:nvPr/>
          </p:nvSpPr>
          <p:spPr bwMode="auto">
            <a:xfrm>
              <a:off x="5840434" y="1378927"/>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7" name="Rectangle 76"/>
            <p:cNvSpPr/>
            <p:nvPr/>
          </p:nvSpPr>
          <p:spPr bwMode="auto">
            <a:xfrm>
              <a:off x="5965538" y="1538151"/>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8" name="Rectangle 77"/>
            <p:cNvSpPr/>
            <p:nvPr/>
          </p:nvSpPr>
          <p:spPr bwMode="auto">
            <a:xfrm>
              <a:off x="5974634" y="1697375"/>
              <a:ext cx="777928"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9" name="Rectangle 78"/>
            <p:cNvSpPr/>
            <p:nvPr/>
          </p:nvSpPr>
          <p:spPr bwMode="auto">
            <a:xfrm>
              <a:off x="5840426" y="1877071"/>
              <a:ext cx="591414"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80" name="Rectangle 79"/>
            <p:cNvSpPr/>
            <p:nvPr/>
          </p:nvSpPr>
          <p:spPr bwMode="auto">
            <a:xfrm>
              <a:off x="5829050" y="2090887"/>
              <a:ext cx="707420"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a:solidFill>
                  <a:srgbClr val="172982"/>
                </a:solidFill>
                <a:latin typeface="Arial" pitchFamily="-60" charset="0"/>
              </a:endParaRPr>
            </a:p>
          </p:txBody>
        </p:sp>
        <p:sp>
          <p:nvSpPr>
            <p:cNvPr id="81" name="Rectangle 80"/>
            <p:cNvSpPr/>
            <p:nvPr/>
          </p:nvSpPr>
          <p:spPr bwMode="auto">
            <a:xfrm>
              <a:off x="5988274" y="2256935"/>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a:solidFill>
                  <a:srgbClr val="172982"/>
                </a:solidFill>
                <a:latin typeface="Arial" pitchFamily="-60" charset="0"/>
              </a:endParaRPr>
            </a:p>
          </p:txBody>
        </p:sp>
      </p:grpSp>
      <p:grpSp>
        <p:nvGrpSpPr>
          <p:cNvPr id="115" name="Group 114"/>
          <p:cNvGrpSpPr/>
          <p:nvPr/>
        </p:nvGrpSpPr>
        <p:grpSpPr>
          <a:xfrm>
            <a:off x="402573" y="4839624"/>
            <a:ext cx="1285959" cy="1315460"/>
            <a:chOff x="1009934" y="736979"/>
            <a:chExt cx="1630908" cy="1562669"/>
          </a:xfrm>
        </p:grpSpPr>
        <p:sp>
          <p:nvSpPr>
            <p:cNvPr id="116" name="Rounded Rectangle 1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17" name="Group 116"/>
            <p:cNvGrpSpPr/>
            <p:nvPr/>
          </p:nvGrpSpPr>
          <p:grpSpPr>
            <a:xfrm>
              <a:off x="1187624" y="908720"/>
              <a:ext cx="473277" cy="1175660"/>
              <a:chOff x="1187624" y="908720"/>
              <a:chExt cx="473277" cy="1175660"/>
            </a:xfrm>
          </p:grpSpPr>
          <p:sp>
            <p:nvSpPr>
              <p:cNvPr id="126" name="Rectangle 1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7" name="Rectangle 1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8" name="Rectangle 1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9" name="Rectangle 1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0" name="Rectangle 1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1" name="Rectangle 1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2" name="Rectangle 1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3" name="Rectangle 1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4" name="Rectangle 1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5" name="Rectangle 1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18" name="Group 117"/>
            <p:cNvGrpSpPr/>
            <p:nvPr/>
          </p:nvGrpSpPr>
          <p:grpSpPr>
            <a:xfrm>
              <a:off x="1512613" y="970169"/>
              <a:ext cx="923512" cy="1164252"/>
              <a:chOff x="1512613" y="970169"/>
              <a:chExt cx="923512" cy="1164252"/>
            </a:xfrm>
          </p:grpSpPr>
          <p:sp>
            <p:nvSpPr>
              <p:cNvPr id="119" name="Rectangle 1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0" name="Rectangle 1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1" name="Rectangle 1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2" name="Rectangle 1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3" name="Rectangle 1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4" name="Rectangle 1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5" name="Rectangle 1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sp>
        <p:nvSpPr>
          <p:cNvPr id="136" name="Rounded Rectangle 135"/>
          <p:cNvSpPr/>
          <p:nvPr/>
        </p:nvSpPr>
        <p:spPr bwMode="auto">
          <a:xfrm>
            <a:off x="3085766" y="2059929"/>
            <a:ext cx="2990188" cy="903067"/>
          </a:xfrm>
          <a:prstGeom prst="roundRect">
            <a:avLst/>
          </a:prstGeom>
          <a:no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algn="ctr" eaLnBrk="0" hangingPunct="0"/>
            <a:r>
              <a:rPr lang="en-GB" sz="2400" b="1" dirty="0" smtClean="0">
                <a:solidFill>
                  <a:srgbClr val="FFFFFF"/>
                </a:solidFill>
                <a:latin typeface="Arial" pitchFamily="-60" charset="0"/>
              </a:rPr>
              <a:t>CM and Change Management</a:t>
            </a:r>
          </a:p>
        </p:txBody>
      </p:sp>
      <p:pic>
        <p:nvPicPr>
          <p:cNvPr id="137"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283292">
            <a:off x="2176399" y="2476165"/>
            <a:ext cx="1300946" cy="1552697"/>
          </a:xfrm>
          <a:prstGeom prst="rect">
            <a:avLst/>
          </a:prstGeom>
          <a:noFill/>
          <a:extLst>
            <a:ext uri="{909E8E84-426E-40DD-AFC4-6F175D3DCCD1}">
              <a14:hiddenFill xmlns:a14="http://schemas.microsoft.com/office/drawing/2010/main">
                <a:solidFill>
                  <a:srgbClr val="FFFFFF"/>
                </a:solidFill>
              </a14:hiddenFill>
            </a:ext>
          </a:extLst>
        </p:spPr>
      </p:pic>
      <p:pic>
        <p:nvPicPr>
          <p:cNvPr id="138" name="Picture 13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21360417" flipV="1">
            <a:off x="5465508" y="2250917"/>
            <a:ext cx="1696366" cy="1818328"/>
          </a:xfrm>
          <a:prstGeom prst="rect">
            <a:avLst/>
          </a:prstGeom>
        </p:spPr>
      </p:pic>
      <p:pic>
        <p:nvPicPr>
          <p:cNvPr id="111" name="Picture 2" descr="C:\Users\nsw\Pictures\All icons\users1.pn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912215" y="3360052"/>
            <a:ext cx="1095151" cy="1095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218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grpId="0" nodeType="withEffect">
                                  <p:stCondLst>
                                    <p:cond delay="0"/>
                                  </p:stCondLst>
                                  <p:childTnLst>
                                    <p:animMotion origin="layout" path="M 0.0026 7.21554E-7 L 0.0026 -0.11494 " pathEditMode="relative" rAng="0" ptsTypes="AA">
                                      <p:cBhvr>
                                        <p:cTn id="6" dur="2000" fill="hold"/>
                                        <p:tgtEl>
                                          <p:spTgt spid="110"/>
                                        </p:tgtEl>
                                        <p:attrNameLst>
                                          <p:attrName>ppt_x</p:attrName>
                                          <p:attrName>ppt_y</p:attrName>
                                        </p:attrNameLst>
                                      </p:cBhvr>
                                      <p:rCtr x="0" y="-5759"/>
                                    </p:animMotion>
                                  </p:childTnLst>
                                </p:cTn>
                              </p:par>
                            </p:childTnLst>
                          </p:cTn>
                        </p:par>
                        <p:par>
                          <p:cTn id="7" fill="hold">
                            <p:stCondLst>
                              <p:cond delay="2000"/>
                            </p:stCondLst>
                            <p:childTnLst>
                              <p:par>
                                <p:cTn id="8" presetID="1" presetClass="entr" presetSubtype="0" fill="hold" grpId="0" nodeType="afterEffect">
                                  <p:stCondLst>
                                    <p:cond delay="0"/>
                                  </p:stCondLst>
                                  <p:childTnLst>
                                    <p:set>
                                      <p:cBhvr>
                                        <p:cTn id="9" dur="1" fill="hold">
                                          <p:stCondLst>
                                            <p:cond delay="0"/>
                                          </p:stCondLst>
                                        </p:cTn>
                                        <p:tgtEl>
                                          <p:spTgt spid="136"/>
                                        </p:tgtEl>
                                        <p:attrNameLst>
                                          <p:attrName>style.visibility</p:attrName>
                                        </p:attrNameLst>
                                      </p:cBhvr>
                                      <p:to>
                                        <p:strVal val="visible"/>
                                      </p:to>
                                    </p:set>
                                  </p:childTnLst>
                                </p:cTn>
                              </p:par>
                            </p:childTnLst>
                          </p:cTn>
                        </p:par>
                        <p:par>
                          <p:cTn id="10" fill="hold">
                            <p:stCondLst>
                              <p:cond delay="2000"/>
                            </p:stCondLst>
                            <p:childTnLst>
                              <p:par>
                                <p:cTn id="11" presetID="2" presetClass="entr" presetSubtype="8" fill="hold" nodeType="afterEffect">
                                  <p:stCondLst>
                                    <p:cond delay="0"/>
                                  </p:stCondLst>
                                  <p:childTnLst>
                                    <p:set>
                                      <p:cBhvr>
                                        <p:cTn id="12" dur="1" fill="hold">
                                          <p:stCondLst>
                                            <p:cond delay="0"/>
                                          </p:stCondLst>
                                        </p:cTn>
                                        <p:tgtEl>
                                          <p:spTgt spid="137"/>
                                        </p:tgtEl>
                                        <p:attrNameLst>
                                          <p:attrName>style.visibility</p:attrName>
                                        </p:attrNameLst>
                                      </p:cBhvr>
                                      <p:to>
                                        <p:strVal val="visible"/>
                                      </p:to>
                                    </p:set>
                                    <p:anim calcmode="lin" valueType="num">
                                      <p:cBhvr additive="base">
                                        <p:cTn id="13" dur="500" fill="hold"/>
                                        <p:tgtEl>
                                          <p:spTgt spid="137"/>
                                        </p:tgtEl>
                                        <p:attrNameLst>
                                          <p:attrName>ppt_x</p:attrName>
                                        </p:attrNameLst>
                                      </p:cBhvr>
                                      <p:tavLst>
                                        <p:tav tm="0">
                                          <p:val>
                                            <p:strVal val="0-#ppt_w/2"/>
                                          </p:val>
                                        </p:tav>
                                        <p:tav tm="100000">
                                          <p:val>
                                            <p:strVal val="#ppt_x"/>
                                          </p:val>
                                        </p:tav>
                                      </p:tavLst>
                                    </p:anim>
                                    <p:anim calcmode="lin" valueType="num">
                                      <p:cBhvr additive="base">
                                        <p:cTn id="14" dur="500" fill="hold"/>
                                        <p:tgtEl>
                                          <p:spTgt spid="13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138"/>
                                        </p:tgtEl>
                                        <p:attrNameLst>
                                          <p:attrName>style.visibility</p:attrName>
                                        </p:attrNameLst>
                                      </p:cBhvr>
                                      <p:to>
                                        <p:strVal val="visible"/>
                                      </p:to>
                                    </p:set>
                                    <p:anim calcmode="lin" valueType="num">
                                      <p:cBhvr additive="base">
                                        <p:cTn id="17" dur="500" fill="hold"/>
                                        <p:tgtEl>
                                          <p:spTgt spid="138"/>
                                        </p:tgtEl>
                                        <p:attrNameLst>
                                          <p:attrName>ppt_x</p:attrName>
                                        </p:attrNameLst>
                                      </p:cBhvr>
                                      <p:tavLst>
                                        <p:tav tm="0">
                                          <p:val>
                                            <p:strVal val="1+#ppt_w/2"/>
                                          </p:val>
                                        </p:tav>
                                        <p:tav tm="100000">
                                          <p:val>
                                            <p:strVal val="#ppt_x"/>
                                          </p:val>
                                        </p:tav>
                                      </p:tavLst>
                                    </p:anim>
                                    <p:anim calcmode="lin" valueType="num">
                                      <p:cBhvr additive="base">
                                        <p:cTn id="18" dur="500" fill="hold"/>
                                        <p:tgtEl>
                                          <p:spTgt spid="1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animBg="1"/>
      <p:bldP spid="13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Working together </a:t>
            </a:r>
            <a:endParaRPr lang="en-GB" dirty="0"/>
          </a:p>
        </p:txBody>
      </p:sp>
      <p:pic>
        <p:nvPicPr>
          <p:cNvPr id="1027" name="Picture 3" descr="C:\Users\nsw\AppData\Local\Microsoft\Windows\Temporary Internet Files\Content.IE5\41ZRXAEW\MP900443955[1].jpg"/>
          <p:cNvPicPr>
            <a:picLocks noChangeAspect="1" noChangeArrowheads="1"/>
          </p:cNvPicPr>
          <p:nvPr/>
        </p:nvPicPr>
        <p:blipFill rotWithShape="1">
          <a:blip r:embed="rId3">
            <a:extLst>
              <a:ext uri="{28A0092B-C50C-407E-A947-70E740481C1C}">
                <a14:useLocalDpi xmlns:a14="http://schemas.microsoft.com/office/drawing/2010/main" val="0"/>
              </a:ext>
            </a:extLst>
          </a:blip>
          <a:srcRect r="15760"/>
          <a:stretch/>
        </p:blipFill>
        <p:spPr bwMode="auto">
          <a:xfrm>
            <a:off x="4572000" y="908720"/>
            <a:ext cx="4030579" cy="3180357"/>
          </a:xfrm>
          <a:prstGeom prst="rect">
            <a:avLst/>
          </a:prstGeom>
          <a:noFill/>
          <a:effectLst>
            <a:reflection blurRad="6350" stA="50000" endA="300" endPos="55500" dist="50800" dir="5400000" sy="-100000" algn="bl" rotWithShape="0"/>
            <a:softEdge rad="63500"/>
          </a:effectLst>
          <a:extLst>
            <a:ext uri="{909E8E84-426E-40DD-AFC4-6F175D3DCCD1}">
              <a14:hiddenFill xmlns:a14="http://schemas.microsoft.com/office/drawing/2010/main">
                <a:solidFill>
                  <a:srgbClr val="FFFFFF"/>
                </a:solidFill>
              </a14:hiddenFill>
            </a:ext>
          </a:extLst>
        </p:spPr>
      </p:pic>
      <p:pic>
        <p:nvPicPr>
          <p:cNvPr id="1029" name="Picture 5" descr="C:\Users\nsw\AppData\Local\Microsoft\Windows\Temporary Internet Files\Content.IE5\N62NKWIZ\MP900444110[1].jpg"/>
          <p:cNvPicPr>
            <a:picLocks noChangeAspect="1" noChangeArrowheads="1"/>
          </p:cNvPicPr>
          <p:nvPr/>
        </p:nvPicPr>
        <p:blipFill rotWithShape="1">
          <a:blip r:embed="rId4">
            <a:extLst>
              <a:ext uri="{28A0092B-C50C-407E-A947-70E740481C1C}">
                <a14:useLocalDpi xmlns:a14="http://schemas.microsoft.com/office/drawing/2010/main" val="0"/>
              </a:ext>
            </a:extLst>
          </a:blip>
          <a:srcRect l="13754"/>
          <a:stretch/>
        </p:blipFill>
        <p:spPr bwMode="auto">
          <a:xfrm>
            <a:off x="433314" y="908720"/>
            <a:ext cx="4138686" cy="3180357"/>
          </a:xfrm>
          <a:prstGeom prst="rect">
            <a:avLst/>
          </a:prstGeom>
          <a:noFill/>
          <a:effectLst>
            <a:reflection blurRad="6350" stA="50000" endA="300" endPos="55500" dist="50800" dir="5400000" sy="-100000" algn="bl" rotWithShape="0"/>
            <a:softEdge rad="63500"/>
          </a:effectLst>
          <a:extLst>
            <a:ext uri="{909E8E84-426E-40DD-AFC4-6F175D3DCCD1}">
              <a14:hiddenFill xmlns:a14="http://schemas.microsoft.com/office/drawing/2010/main">
                <a:solidFill>
                  <a:srgbClr val="FFFFFF"/>
                </a:solidFill>
              </a14:hiddenFill>
            </a:ext>
          </a:extLst>
        </p:spPr>
      </p:pic>
      <p:grpSp>
        <p:nvGrpSpPr>
          <p:cNvPr id="6" name="Group 5"/>
          <p:cNvGrpSpPr/>
          <p:nvPr/>
        </p:nvGrpSpPr>
        <p:grpSpPr>
          <a:xfrm>
            <a:off x="263196" y="1006884"/>
            <a:ext cx="1692741" cy="5147526"/>
            <a:chOff x="4571708" y="1133128"/>
            <a:chExt cx="1692741" cy="5147526"/>
          </a:xfrm>
        </p:grpSpPr>
        <p:grpSp>
          <p:nvGrpSpPr>
            <p:cNvPr id="7" name="Group 6"/>
            <p:cNvGrpSpPr/>
            <p:nvPr/>
          </p:nvGrpSpPr>
          <p:grpSpPr>
            <a:xfrm>
              <a:off x="4712369" y="4976100"/>
              <a:ext cx="1269628" cy="1304554"/>
              <a:chOff x="1009934" y="736979"/>
              <a:chExt cx="1630908" cy="1562669"/>
            </a:xfrm>
          </p:grpSpPr>
          <p:sp>
            <p:nvSpPr>
              <p:cNvPr id="16" name="Rounded Rectangle 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7" name="Group 16"/>
              <p:cNvGrpSpPr/>
              <p:nvPr/>
            </p:nvGrpSpPr>
            <p:grpSpPr>
              <a:xfrm>
                <a:off x="1187624" y="908720"/>
                <a:ext cx="473277" cy="1175660"/>
                <a:chOff x="1187624" y="908720"/>
                <a:chExt cx="473277" cy="1175660"/>
              </a:xfrm>
            </p:grpSpPr>
            <p:sp>
              <p:nvSpPr>
                <p:cNvPr id="26" name="Rectangle 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7" name="Rectangle 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8" name="Rectangle 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9" name="Rectangle 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0" name="Rectangle 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1" name="Rectangle 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2" name="Rectangle 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3" name="Rectangle 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4" name="Rectangle 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5" name="Rectangle 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8" name="Group 17"/>
              <p:cNvGrpSpPr/>
              <p:nvPr/>
            </p:nvGrpSpPr>
            <p:grpSpPr>
              <a:xfrm>
                <a:off x="1512613" y="970169"/>
                <a:ext cx="923512" cy="1164252"/>
                <a:chOff x="1512613" y="970169"/>
                <a:chExt cx="923512" cy="1164252"/>
              </a:xfrm>
            </p:grpSpPr>
            <p:sp>
              <p:nvSpPr>
                <p:cNvPr id="19" name="Rectangle 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0" name="Rectangle 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1" name="Rectangle 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2" name="Rectangle 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3" name="Rectangle 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4" name="Rectangle 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5" name="Rectangle 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grpSp>
          <p:nvGrpSpPr>
            <p:cNvPr id="8" name="Group 7"/>
            <p:cNvGrpSpPr/>
            <p:nvPr/>
          </p:nvGrpSpPr>
          <p:grpSpPr>
            <a:xfrm>
              <a:off x="4886288" y="2239738"/>
              <a:ext cx="1220266" cy="3351071"/>
              <a:chOff x="6131814" y="-371597"/>
              <a:chExt cx="1886083" cy="4339731"/>
            </a:xfrm>
          </p:grpSpPr>
          <p:pic>
            <p:nvPicPr>
              <p:cNvPr id="13"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283292">
                <a:off x="6390711" y="2340947"/>
                <a:ext cx="1627186" cy="1627187"/>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Group 11"/>
              <p:cNvGrpSpPr/>
              <p:nvPr/>
            </p:nvGrpSpPr>
            <p:grpSpPr>
              <a:xfrm rot="20283292">
                <a:off x="6131814" y="-371597"/>
                <a:ext cx="1815250" cy="2919083"/>
                <a:chOff x="6450863" y="2329284"/>
                <a:chExt cx="1815250" cy="2919083"/>
              </a:xfrm>
            </p:grpSpPr>
            <p:pic>
              <p:nvPicPr>
                <p:cNvPr id="14"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50863" y="3621180"/>
                  <a:ext cx="1627187" cy="162718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8926" y="2329284"/>
                  <a:ext cx="1627187" cy="1627187"/>
                </a:xfrm>
                <a:prstGeom prst="rect">
                  <a:avLst/>
                </a:prstGeom>
                <a:noFill/>
                <a:extLst>
                  <a:ext uri="{909E8E84-426E-40DD-AFC4-6F175D3DCCD1}">
                    <a14:hiddenFill xmlns:a14="http://schemas.microsoft.com/office/drawing/2010/main">
                      <a:solidFill>
                        <a:srgbClr val="FFFFFF"/>
                      </a:solidFill>
                    </a14:hiddenFill>
                  </a:ext>
                </a:extLst>
              </p:spPr>
            </p:pic>
          </p:grpSp>
        </p:grpSp>
        <p:pic>
          <p:nvPicPr>
            <p:cNvPr id="9" name="Picture 35" descr="C:\Users\nsw\Pictures\All icons\businessmen.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17855" y="3606616"/>
              <a:ext cx="1046594" cy="104659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C:\Users\nsw\AppData\Local\Microsoft\Windows\Temporary Internet Files\Content.IE5\HO1UL1D0\MC900336175[1].wm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68416" y="1133128"/>
              <a:ext cx="1064207" cy="96701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C:\Users\nsw\Pictures\All icons\clients.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71708" y="3589514"/>
              <a:ext cx="1277936" cy="1277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6" name="Group 35"/>
          <p:cNvGrpSpPr/>
          <p:nvPr/>
        </p:nvGrpSpPr>
        <p:grpSpPr>
          <a:xfrm>
            <a:off x="7385221" y="1006884"/>
            <a:ext cx="1063625" cy="966788"/>
            <a:chOff x="5668963" y="2780928"/>
            <a:chExt cx="1063625" cy="966788"/>
          </a:xfrm>
        </p:grpSpPr>
        <p:sp>
          <p:nvSpPr>
            <p:cNvPr id="37" name="AutoShape 8"/>
            <p:cNvSpPr>
              <a:spLocks noChangeAspect="1" noChangeArrowheads="1" noTextEdit="1"/>
            </p:cNvSpPr>
            <p:nvPr/>
          </p:nvSpPr>
          <p:spPr bwMode="auto">
            <a:xfrm>
              <a:off x="5668963" y="2780928"/>
              <a:ext cx="1063625" cy="96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38" name="Freeform 10"/>
            <p:cNvSpPr>
              <a:spLocks/>
            </p:cNvSpPr>
            <p:nvPr/>
          </p:nvSpPr>
          <p:spPr bwMode="auto">
            <a:xfrm>
              <a:off x="5670551" y="2780928"/>
              <a:ext cx="968375" cy="965200"/>
            </a:xfrm>
            <a:custGeom>
              <a:avLst/>
              <a:gdLst>
                <a:gd name="T0" fmla="*/ 2441 w 2442"/>
                <a:gd name="T1" fmla="*/ 967 h 2434"/>
                <a:gd name="T2" fmla="*/ 2421 w 2442"/>
                <a:gd name="T3" fmla="*/ 888 h 2434"/>
                <a:gd name="T4" fmla="*/ 2396 w 2442"/>
                <a:gd name="T5" fmla="*/ 814 h 2434"/>
                <a:gd name="T6" fmla="*/ 2365 w 2442"/>
                <a:gd name="T7" fmla="*/ 740 h 2434"/>
                <a:gd name="T8" fmla="*/ 2331 w 2442"/>
                <a:gd name="T9" fmla="*/ 670 h 2434"/>
                <a:gd name="T10" fmla="*/ 2292 w 2442"/>
                <a:gd name="T11" fmla="*/ 602 h 2434"/>
                <a:gd name="T12" fmla="*/ 2250 w 2442"/>
                <a:gd name="T13" fmla="*/ 537 h 2434"/>
                <a:gd name="T14" fmla="*/ 2201 w 2442"/>
                <a:gd name="T15" fmla="*/ 475 h 2434"/>
                <a:gd name="T16" fmla="*/ 2151 w 2442"/>
                <a:gd name="T17" fmla="*/ 416 h 2434"/>
                <a:gd name="T18" fmla="*/ 2096 w 2442"/>
                <a:gd name="T19" fmla="*/ 360 h 2434"/>
                <a:gd name="T20" fmla="*/ 2038 w 2442"/>
                <a:gd name="T21" fmla="*/ 308 h 2434"/>
                <a:gd name="T22" fmla="*/ 1977 w 2442"/>
                <a:gd name="T23" fmla="*/ 260 h 2434"/>
                <a:gd name="T24" fmla="*/ 1910 w 2442"/>
                <a:gd name="T25" fmla="*/ 214 h 2434"/>
                <a:gd name="T26" fmla="*/ 1843 w 2442"/>
                <a:gd name="T27" fmla="*/ 171 h 2434"/>
                <a:gd name="T28" fmla="*/ 1772 w 2442"/>
                <a:gd name="T29" fmla="*/ 131 h 2434"/>
                <a:gd name="T30" fmla="*/ 1698 w 2442"/>
                <a:gd name="T31" fmla="*/ 99 h 2434"/>
                <a:gd name="T32" fmla="*/ 1624 w 2442"/>
                <a:gd name="T33" fmla="*/ 73 h 2434"/>
                <a:gd name="T34" fmla="*/ 1546 w 2442"/>
                <a:gd name="T35" fmla="*/ 48 h 2434"/>
                <a:gd name="T36" fmla="*/ 1468 w 2442"/>
                <a:gd name="T37" fmla="*/ 27 h 2434"/>
                <a:gd name="T38" fmla="*/ 1387 w 2442"/>
                <a:gd name="T39" fmla="*/ 12 h 2434"/>
                <a:gd name="T40" fmla="*/ 1306 w 2442"/>
                <a:gd name="T41" fmla="*/ 5 h 2434"/>
                <a:gd name="T42" fmla="*/ 1222 w 2442"/>
                <a:gd name="T43" fmla="*/ 0 h 2434"/>
                <a:gd name="T44" fmla="*/ 1129 w 2442"/>
                <a:gd name="T45" fmla="*/ 0 h 2434"/>
                <a:gd name="T46" fmla="*/ 1035 w 2442"/>
                <a:gd name="T47" fmla="*/ 7 h 2434"/>
                <a:gd name="T48" fmla="*/ 945 w 2442"/>
                <a:gd name="T49" fmla="*/ 20 h 2434"/>
                <a:gd name="T50" fmla="*/ 856 w 2442"/>
                <a:gd name="T51" fmla="*/ 36 h 2434"/>
                <a:gd name="T52" fmla="*/ 770 w 2442"/>
                <a:gd name="T53" fmla="*/ 61 h 2434"/>
                <a:gd name="T54" fmla="*/ 688 w 2442"/>
                <a:gd name="T55" fmla="*/ 91 h 2434"/>
                <a:gd name="T56" fmla="*/ 608 w 2442"/>
                <a:gd name="T57" fmla="*/ 126 h 2434"/>
                <a:gd name="T58" fmla="*/ 534 w 2442"/>
                <a:gd name="T59" fmla="*/ 165 h 2434"/>
                <a:gd name="T60" fmla="*/ 462 w 2442"/>
                <a:gd name="T61" fmla="*/ 211 h 2434"/>
                <a:gd name="T62" fmla="*/ 395 w 2442"/>
                <a:gd name="T63" fmla="*/ 261 h 2434"/>
                <a:gd name="T64" fmla="*/ 334 w 2442"/>
                <a:gd name="T65" fmla="*/ 319 h 2434"/>
                <a:gd name="T66" fmla="*/ 273 w 2442"/>
                <a:gd name="T67" fmla="*/ 379 h 2434"/>
                <a:gd name="T68" fmla="*/ 221 w 2442"/>
                <a:gd name="T69" fmla="*/ 444 h 2434"/>
                <a:gd name="T70" fmla="*/ 173 w 2442"/>
                <a:gd name="T71" fmla="*/ 516 h 2434"/>
                <a:gd name="T72" fmla="*/ 131 w 2442"/>
                <a:gd name="T73" fmla="*/ 591 h 2434"/>
                <a:gd name="T74" fmla="*/ 93 w 2442"/>
                <a:gd name="T75" fmla="*/ 672 h 2434"/>
                <a:gd name="T76" fmla="*/ 62 w 2442"/>
                <a:gd name="T77" fmla="*/ 756 h 2434"/>
                <a:gd name="T78" fmla="*/ 37 w 2442"/>
                <a:gd name="T79" fmla="*/ 846 h 2434"/>
                <a:gd name="T80" fmla="*/ 17 w 2442"/>
                <a:gd name="T81" fmla="*/ 940 h 2434"/>
                <a:gd name="T82" fmla="*/ 5 w 2442"/>
                <a:gd name="T83" fmla="*/ 1037 h 2434"/>
                <a:gd name="T84" fmla="*/ 0 w 2442"/>
                <a:gd name="T85" fmla="*/ 1139 h 2434"/>
                <a:gd name="T86" fmla="*/ 1265 w 2442"/>
                <a:gd name="T87" fmla="*/ 243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2" h="2434">
                  <a:moveTo>
                    <a:pt x="1265" y="2434"/>
                  </a:moveTo>
                  <a:lnTo>
                    <a:pt x="2442" y="2346"/>
                  </a:lnTo>
                  <a:lnTo>
                    <a:pt x="2441" y="967"/>
                  </a:lnTo>
                  <a:lnTo>
                    <a:pt x="2433" y="940"/>
                  </a:lnTo>
                  <a:lnTo>
                    <a:pt x="2428" y="915"/>
                  </a:lnTo>
                  <a:lnTo>
                    <a:pt x="2421" y="888"/>
                  </a:lnTo>
                  <a:lnTo>
                    <a:pt x="2413" y="863"/>
                  </a:lnTo>
                  <a:lnTo>
                    <a:pt x="2405" y="839"/>
                  </a:lnTo>
                  <a:lnTo>
                    <a:pt x="2396" y="814"/>
                  </a:lnTo>
                  <a:lnTo>
                    <a:pt x="2387" y="789"/>
                  </a:lnTo>
                  <a:lnTo>
                    <a:pt x="2377" y="765"/>
                  </a:lnTo>
                  <a:lnTo>
                    <a:pt x="2365" y="740"/>
                  </a:lnTo>
                  <a:lnTo>
                    <a:pt x="2355" y="716"/>
                  </a:lnTo>
                  <a:lnTo>
                    <a:pt x="2344" y="693"/>
                  </a:lnTo>
                  <a:lnTo>
                    <a:pt x="2331" y="670"/>
                  </a:lnTo>
                  <a:lnTo>
                    <a:pt x="2319" y="647"/>
                  </a:lnTo>
                  <a:lnTo>
                    <a:pt x="2306" y="623"/>
                  </a:lnTo>
                  <a:lnTo>
                    <a:pt x="2292" y="602"/>
                  </a:lnTo>
                  <a:lnTo>
                    <a:pt x="2279" y="582"/>
                  </a:lnTo>
                  <a:lnTo>
                    <a:pt x="2263" y="560"/>
                  </a:lnTo>
                  <a:lnTo>
                    <a:pt x="2250" y="537"/>
                  </a:lnTo>
                  <a:lnTo>
                    <a:pt x="2234" y="516"/>
                  </a:lnTo>
                  <a:lnTo>
                    <a:pt x="2220" y="496"/>
                  </a:lnTo>
                  <a:lnTo>
                    <a:pt x="2201" y="475"/>
                  </a:lnTo>
                  <a:lnTo>
                    <a:pt x="2185" y="455"/>
                  </a:lnTo>
                  <a:lnTo>
                    <a:pt x="2168" y="435"/>
                  </a:lnTo>
                  <a:lnTo>
                    <a:pt x="2151" y="416"/>
                  </a:lnTo>
                  <a:lnTo>
                    <a:pt x="2133" y="398"/>
                  </a:lnTo>
                  <a:lnTo>
                    <a:pt x="2115" y="377"/>
                  </a:lnTo>
                  <a:lnTo>
                    <a:pt x="2096" y="360"/>
                  </a:lnTo>
                  <a:lnTo>
                    <a:pt x="2076" y="342"/>
                  </a:lnTo>
                  <a:lnTo>
                    <a:pt x="2056" y="325"/>
                  </a:lnTo>
                  <a:lnTo>
                    <a:pt x="2038" y="308"/>
                  </a:lnTo>
                  <a:lnTo>
                    <a:pt x="2017" y="291"/>
                  </a:lnTo>
                  <a:lnTo>
                    <a:pt x="1998" y="275"/>
                  </a:lnTo>
                  <a:lnTo>
                    <a:pt x="1977" y="260"/>
                  </a:lnTo>
                  <a:lnTo>
                    <a:pt x="1954" y="243"/>
                  </a:lnTo>
                  <a:lnTo>
                    <a:pt x="1932" y="227"/>
                  </a:lnTo>
                  <a:lnTo>
                    <a:pt x="1910" y="214"/>
                  </a:lnTo>
                  <a:lnTo>
                    <a:pt x="1888" y="198"/>
                  </a:lnTo>
                  <a:lnTo>
                    <a:pt x="1865" y="186"/>
                  </a:lnTo>
                  <a:lnTo>
                    <a:pt x="1843" y="171"/>
                  </a:lnTo>
                  <a:lnTo>
                    <a:pt x="1819" y="159"/>
                  </a:lnTo>
                  <a:lnTo>
                    <a:pt x="1795" y="145"/>
                  </a:lnTo>
                  <a:lnTo>
                    <a:pt x="1772" y="131"/>
                  </a:lnTo>
                  <a:lnTo>
                    <a:pt x="1747" y="121"/>
                  </a:lnTo>
                  <a:lnTo>
                    <a:pt x="1723" y="110"/>
                  </a:lnTo>
                  <a:lnTo>
                    <a:pt x="1698" y="99"/>
                  </a:lnTo>
                  <a:lnTo>
                    <a:pt x="1675" y="91"/>
                  </a:lnTo>
                  <a:lnTo>
                    <a:pt x="1649" y="80"/>
                  </a:lnTo>
                  <a:lnTo>
                    <a:pt x="1624" y="73"/>
                  </a:lnTo>
                  <a:lnTo>
                    <a:pt x="1598" y="62"/>
                  </a:lnTo>
                  <a:lnTo>
                    <a:pt x="1572" y="56"/>
                  </a:lnTo>
                  <a:lnTo>
                    <a:pt x="1546" y="48"/>
                  </a:lnTo>
                  <a:lnTo>
                    <a:pt x="1521" y="40"/>
                  </a:lnTo>
                  <a:lnTo>
                    <a:pt x="1494" y="33"/>
                  </a:lnTo>
                  <a:lnTo>
                    <a:pt x="1468" y="27"/>
                  </a:lnTo>
                  <a:lnTo>
                    <a:pt x="1441" y="22"/>
                  </a:lnTo>
                  <a:lnTo>
                    <a:pt x="1413" y="17"/>
                  </a:lnTo>
                  <a:lnTo>
                    <a:pt x="1387" y="12"/>
                  </a:lnTo>
                  <a:lnTo>
                    <a:pt x="1359" y="9"/>
                  </a:lnTo>
                  <a:lnTo>
                    <a:pt x="1332" y="7"/>
                  </a:lnTo>
                  <a:lnTo>
                    <a:pt x="1306" y="5"/>
                  </a:lnTo>
                  <a:lnTo>
                    <a:pt x="1278" y="1"/>
                  </a:lnTo>
                  <a:lnTo>
                    <a:pt x="1249" y="0"/>
                  </a:lnTo>
                  <a:lnTo>
                    <a:pt x="1222" y="0"/>
                  </a:lnTo>
                  <a:lnTo>
                    <a:pt x="1194" y="0"/>
                  </a:lnTo>
                  <a:lnTo>
                    <a:pt x="1163" y="0"/>
                  </a:lnTo>
                  <a:lnTo>
                    <a:pt x="1129" y="0"/>
                  </a:lnTo>
                  <a:lnTo>
                    <a:pt x="1098" y="1"/>
                  </a:lnTo>
                  <a:lnTo>
                    <a:pt x="1067" y="5"/>
                  </a:lnTo>
                  <a:lnTo>
                    <a:pt x="1035" y="7"/>
                  </a:lnTo>
                  <a:lnTo>
                    <a:pt x="1004" y="11"/>
                  </a:lnTo>
                  <a:lnTo>
                    <a:pt x="974" y="15"/>
                  </a:lnTo>
                  <a:lnTo>
                    <a:pt x="945" y="20"/>
                  </a:lnTo>
                  <a:lnTo>
                    <a:pt x="915" y="25"/>
                  </a:lnTo>
                  <a:lnTo>
                    <a:pt x="884" y="32"/>
                  </a:lnTo>
                  <a:lnTo>
                    <a:pt x="856" y="36"/>
                  </a:lnTo>
                  <a:lnTo>
                    <a:pt x="828" y="44"/>
                  </a:lnTo>
                  <a:lnTo>
                    <a:pt x="798" y="53"/>
                  </a:lnTo>
                  <a:lnTo>
                    <a:pt x="770" y="61"/>
                  </a:lnTo>
                  <a:lnTo>
                    <a:pt x="742" y="70"/>
                  </a:lnTo>
                  <a:lnTo>
                    <a:pt x="715" y="82"/>
                  </a:lnTo>
                  <a:lnTo>
                    <a:pt x="688" y="91"/>
                  </a:lnTo>
                  <a:lnTo>
                    <a:pt x="661" y="102"/>
                  </a:lnTo>
                  <a:lnTo>
                    <a:pt x="635" y="113"/>
                  </a:lnTo>
                  <a:lnTo>
                    <a:pt x="608" y="126"/>
                  </a:lnTo>
                  <a:lnTo>
                    <a:pt x="583" y="138"/>
                  </a:lnTo>
                  <a:lnTo>
                    <a:pt x="558" y="153"/>
                  </a:lnTo>
                  <a:lnTo>
                    <a:pt x="534" y="165"/>
                  </a:lnTo>
                  <a:lnTo>
                    <a:pt x="509" y="180"/>
                  </a:lnTo>
                  <a:lnTo>
                    <a:pt x="485" y="195"/>
                  </a:lnTo>
                  <a:lnTo>
                    <a:pt x="462" y="211"/>
                  </a:lnTo>
                  <a:lnTo>
                    <a:pt x="440" y="228"/>
                  </a:lnTo>
                  <a:lnTo>
                    <a:pt x="417" y="245"/>
                  </a:lnTo>
                  <a:lnTo>
                    <a:pt x="395" y="261"/>
                  </a:lnTo>
                  <a:lnTo>
                    <a:pt x="374" y="281"/>
                  </a:lnTo>
                  <a:lnTo>
                    <a:pt x="352" y="298"/>
                  </a:lnTo>
                  <a:lnTo>
                    <a:pt x="334" y="319"/>
                  </a:lnTo>
                  <a:lnTo>
                    <a:pt x="313" y="338"/>
                  </a:lnTo>
                  <a:lnTo>
                    <a:pt x="293" y="358"/>
                  </a:lnTo>
                  <a:lnTo>
                    <a:pt x="273" y="379"/>
                  </a:lnTo>
                  <a:lnTo>
                    <a:pt x="257" y="401"/>
                  </a:lnTo>
                  <a:lnTo>
                    <a:pt x="237" y="422"/>
                  </a:lnTo>
                  <a:lnTo>
                    <a:pt x="221" y="444"/>
                  </a:lnTo>
                  <a:lnTo>
                    <a:pt x="204" y="468"/>
                  </a:lnTo>
                  <a:lnTo>
                    <a:pt x="189" y="492"/>
                  </a:lnTo>
                  <a:lnTo>
                    <a:pt x="173" y="516"/>
                  </a:lnTo>
                  <a:lnTo>
                    <a:pt x="157" y="541"/>
                  </a:lnTo>
                  <a:lnTo>
                    <a:pt x="143" y="565"/>
                  </a:lnTo>
                  <a:lnTo>
                    <a:pt x="131" y="591"/>
                  </a:lnTo>
                  <a:lnTo>
                    <a:pt x="116" y="618"/>
                  </a:lnTo>
                  <a:lnTo>
                    <a:pt x="106" y="644"/>
                  </a:lnTo>
                  <a:lnTo>
                    <a:pt x="93" y="672"/>
                  </a:lnTo>
                  <a:lnTo>
                    <a:pt x="83" y="701"/>
                  </a:lnTo>
                  <a:lnTo>
                    <a:pt x="73" y="728"/>
                  </a:lnTo>
                  <a:lnTo>
                    <a:pt x="62" y="756"/>
                  </a:lnTo>
                  <a:lnTo>
                    <a:pt x="51" y="786"/>
                  </a:lnTo>
                  <a:lnTo>
                    <a:pt x="45" y="816"/>
                  </a:lnTo>
                  <a:lnTo>
                    <a:pt x="37" y="846"/>
                  </a:lnTo>
                  <a:lnTo>
                    <a:pt x="29" y="877"/>
                  </a:lnTo>
                  <a:lnTo>
                    <a:pt x="22" y="907"/>
                  </a:lnTo>
                  <a:lnTo>
                    <a:pt x="17" y="940"/>
                  </a:lnTo>
                  <a:lnTo>
                    <a:pt x="13" y="971"/>
                  </a:lnTo>
                  <a:lnTo>
                    <a:pt x="8" y="1004"/>
                  </a:lnTo>
                  <a:lnTo>
                    <a:pt x="5" y="1037"/>
                  </a:lnTo>
                  <a:lnTo>
                    <a:pt x="4" y="1071"/>
                  </a:lnTo>
                  <a:lnTo>
                    <a:pt x="0" y="1105"/>
                  </a:lnTo>
                  <a:lnTo>
                    <a:pt x="0" y="1139"/>
                  </a:lnTo>
                  <a:lnTo>
                    <a:pt x="0" y="1175"/>
                  </a:lnTo>
                  <a:lnTo>
                    <a:pt x="2" y="1212"/>
                  </a:lnTo>
                  <a:lnTo>
                    <a:pt x="1265" y="2434"/>
                  </a:lnTo>
                  <a:lnTo>
                    <a:pt x="1265" y="2434"/>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39" name="Freeform 11"/>
            <p:cNvSpPr>
              <a:spLocks/>
            </p:cNvSpPr>
            <p:nvPr/>
          </p:nvSpPr>
          <p:spPr bwMode="auto">
            <a:xfrm>
              <a:off x="5668963" y="3195266"/>
              <a:ext cx="969963" cy="552450"/>
            </a:xfrm>
            <a:custGeom>
              <a:avLst/>
              <a:gdLst>
                <a:gd name="T0" fmla="*/ 2445 w 2445"/>
                <a:gd name="T1" fmla="*/ 935 h 1391"/>
                <a:gd name="T2" fmla="*/ 2368 w 2445"/>
                <a:gd name="T3" fmla="*/ 855 h 1391"/>
                <a:gd name="T4" fmla="*/ 2286 w 2445"/>
                <a:gd name="T5" fmla="*/ 777 h 1391"/>
                <a:gd name="T6" fmla="*/ 2196 w 2445"/>
                <a:gd name="T7" fmla="*/ 703 h 1391"/>
                <a:gd name="T8" fmla="*/ 2103 w 2445"/>
                <a:gd name="T9" fmla="*/ 632 h 1391"/>
                <a:gd name="T10" fmla="*/ 2002 w 2445"/>
                <a:gd name="T11" fmla="*/ 565 h 1391"/>
                <a:gd name="T12" fmla="*/ 1899 w 2445"/>
                <a:gd name="T13" fmla="*/ 500 h 1391"/>
                <a:gd name="T14" fmla="*/ 1790 w 2445"/>
                <a:gd name="T15" fmla="*/ 440 h 1391"/>
                <a:gd name="T16" fmla="*/ 1679 w 2445"/>
                <a:gd name="T17" fmla="*/ 382 h 1391"/>
                <a:gd name="T18" fmla="*/ 1563 w 2445"/>
                <a:gd name="T19" fmla="*/ 329 h 1391"/>
                <a:gd name="T20" fmla="*/ 1445 w 2445"/>
                <a:gd name="T21" fmla="*/ 280 h 1391"/>
                <a:gd name="T22" fmla="*/ 1325 w 2445"/>
                <a:gd name="T23" fmla="*/ 233 h 1391"/>
                <a:gd name="T24" fmla="*/ 1200 w 2445"/>
                <a:gd name="T25" fmla="*/ 192 h 1391"/>
                <a:gd name="T26" fmla="*/ 1074 w 2445"/>
                <a:gd name="T27" fmla="*/ 152 h 1391"/>
                <a:gd name="T28" fmla="*/ 948 w 2445"/>
                <a:gd name="T29" fmla="*/ 119 h 1391"/>
                <a:gd name="T30" fmla="*/ 820 w 2445"/>
                <a:gd name="T31" fmla="*/ 89 h 1391"/>
                <a:gd name="T32" fmla="*/ 692 w 2445"/>
                <a:gd name="T33" fmla="*/ 65 h 1391"/>
                <a:gd name="T34" fmla="*/ 562 w 2445"/>
                <a:gd name="T35" fmla="*/ 41 h 1391"/>
                <a:gd name="T36" fmla="*/ 432 w 2445"/>
                <a:gd name="T37" fmla="*/ 24 h 1391"/>
                <a:gd name="T38" fmla="*/ 304 w 2445"/>
                <a:gd name="T39" fmla="*/ 11 h 1391"/>
                <a:gd name="T40" fmla="*/ 176 w 2445"/>
                <a:gd name="T41" fmla="*/ 4 h 1391"/>
                <a:gd name="T42" fmla="*/ 49 w 2445"/>
                <a:gd name="T43" fmla="*/ 0 h 1391"/>
                <a:gd name="T44" fmla="*/ 3 w 2445"/>
                <a:gd name="T45" fmla="*/ 77 h 1391"/>
                <a:gd name="T46" fmla="*/ 0 w 2445"/>
                <a:gd name="T47" fmla="*/ 191 h 1391"/>
                <a:gd name="T48" fmla="*/ 7 w 2445"/>
                <a:gd name="T49" fmla="*/ 298 h 1391"/>
                <a:gd name="T50" fmla="*/ 19 w 2445"/>
                <a:gd name="T51" fmla="*/ 404 h 1391"/>
                <a:gd name="T52" fmla="*/ 40 w 2445"/>
                <a:gd name="T53" fmla="*/ 506 h 1391"/>
                <a:gd name="T54" fmla="*/ 65 w 2445"/>
                <a:gd name="T55" fmla="*/ 603 h 1391"/>
                <a:gd name="T56" fmla="*/ 97 w 2445"/>
                <a:gd name="T57" fmla="*/ 696 h 1391"/>
                <a:gd name="T58" fmla="*/ 137 w 2445"/>
                <a:gd name="T59" fmla="*/ 782 h 1391"/>
                <a:gd name="T60" fmla="*/ 182 w 2445"/>
                <a:gd name="T61" fmla="*/ 866 h 1391"/>
                <a:gd name="T62" fmla="*/ 235 w 2445"/>
                <a:gd name="T63" fmla="*/ 943 h 1391"/>
                <a:gd name="T64" fmla="*/ 293 w 2445"/>
                <a:gd name="T65" fmla="*/ 1015 h 1391"/>
                <a:gd name="T66" fmla="*/ 357 w 2445"/>
                <a:gd name="T67" fmla="*/ 1082 h 1391"/>
                <a:gd name="T68" fmla="*/ 427 w 2445"/>
                <a:gd name="T69" fmla="*/ 1140 h 1391"/>
                <a:gd name="T70" fmla="*/ 501 w 2445"/>
                <a:gd name="T71" fmla="*/ 1194 h 1391"/>
                <a:gd name="T72" fmla="*/ 582 w 2445"/>
                <a:gd name="T73" fmla="*/ 1243 h 1391"/>
                <a:gd name="T74" fmla="*/ 671 w 2445"/>
                <a:gd name="T75" fmla="*/ 1286 h 1391"/>
                <a:gd name="T76" fmla="*/ 760 w 2445"/>
                <a:gd name="T77" fmla="*/ 1320 h 1391"/>
                <a:gd name="T78" fmla="*/ 856 w 2445"/>
                <a:gd name="T79" fmla="*/ 1348 h 1391"/>
                <a:gd name="T80" fmla="*/ 960 w 2445"/>
                <a:gd name="T81" fmla="*/ 1371 h 1391"/>
                <a:gd name="T82" fmla="*/ 1065 w 2445"/>
                <a:gd name="T83" fmla="*/ 1383 h 1391"/>
                <a:gd name="T84" fmla="*/ 1176 w 2445"/>
                <a:gd name="T85" fmla="*/ 1391 h 1391"/>
                <a:gd name="T86" fmla="*/ 1253 w 2445"/>
                <a:gd name="T87" fmla="*/ 1391 h 1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5" h="1391">
                  <a:moveTo>
                    <a:pt x="1253" y="1391"/>
                  </a:moveTo>
                  <a:lnTo>
                    <a:pt x="2445" y="1391"/>
                  </a:lnTo>
                  <a:lnTo>
                    <a:pt x="2445" y="935"/>
                  </a:lnTo>
                  <a:lnTo>
                    <a:pt x="2420" y="908"/>
                  </a:lnTo>
                  <a:lnTo>
                    <a:pt x="2396" y="882"/>
                  </a:lnTo>
                  <a:lnTo>
                    <a:pt x="2368" y="855"/>
                  </a:lnTo>
                  <a:lnTo>
                    <a:pt x="2342" y="828"/>
                  </a:lnTo>
                  <a:lnTo>
                    <a:pt x="2314" y="802"/>
                  </a:lnTo>
                  <a:lnTo>
                    <a:pt x="2286" y="777"/>
                  </a:lnTo>
                  <a:lnTo>
                    <a:pt x="2256" y="752"/>
                  </a:lnTo>
                  <a:lnTo>
                    <a:pt x="2228" y="728"/>
                  </a:lnTo>
                  <a:lnTo>
                    <a:pt x="2196" y="703"/>
                  </a:lnTo>
                  <a:lnTo>
                    <a:pt x="2167" y="679"/>
                  </a:lnTo>
                  <a:lnTo>
                    <a:pt x="2135" y="655"/>
                  </a:lnTo>
                  <a:lnTo>
                    <a:pt x="2103" y="632"/>
                  </a:lnTo>
                  <a:lnTo>
                    <a:pt x="2070" y="608"/>
                  </a:lnTo>
                  <a:lnTo>
                    <a:pt x="2037" y="586"/>
                  </a:lnTo>
                  <a:lnTo>
                    <a:pt x="2002" y="565"/>
                  </a:lnTo>
                  <a:lnTo>
                    <a:pt x="1969" y="542"/>
                  </a:lnTo>
                  <a:lnTo>
                    <a:pt x="1935" y="520"/>
                  </a:lnTo>
                  <a:lnTo>
                    <a:pt x="1899" y="500"/>
                  </a:lnTo>
                  <a:lnTo>
                    <a:pt x="1863" y="480"/>
                  </a:lnTo>
                  <a:lnTo>
                    <a:pt x="1829" y="459"/>
                  </a:lnTo>
                  <a:lnTo>
                    <a:pt x="1790" y="440"/>
                  </a:lnTo>
                  <a:lnTo>
                    <a:pt x="1753" y="420"/>
                  </a:lnTo>
                  <a:lnTo>
                    <a:pt x="1717" y="400"/>
                  </a:lnTo>
                  <a:lnTo>
                    <a:pt x="1679" y="382"/>
                  </a:lnTo>
                  <a:lnTo>
                    <a:pt x="1642" y="363"/>
                  </a:lnTo>
                  <a:lnTo>
                    <a:pt x="1602" y="346"/>
                  </a:lnTo>
                  <a:lnTo>
                    <a:pt x="1563" y="329"/>
                  </a:lnTo>
                  <a:lnTo>
                    <a:pt x="1525" y="313"/>
                  </a:lnTo>
                  <a:lnTo>
                    <a:pt x="1484" y="296"/>
                  </a:lnTo>
                  <a:lnTo>
                    <a:pt x="1445" y="280"/>
                  </a:lnTo>
                  <a:lnTo>
                    <a:pt x="1406" y="264"/>
                  </a:lnTo>
                  <a:lnTo>
                    <a:pt x="1367" y="248"/>
                  </a:lnTo>
                  <a:lnTo>
                    <a:pt x="1325" y="233"/>
                  </a:lnTo>
                  <a:lnTo>
                    <a:pt x="1284" y="219"/>
                  </a:lnTo>
                  <a:lnTo>
                    <a:pt x="1241" y="204"/>
                  </a:lnTo>
                  <a:lnTo>
                    <a:pt x="1200" y="192"/>
                  </a:lnTo>
                  <a:lnTo>
                    <a:pt x="1158" y="178"/>
                  </a:lnTo>
                  <a:lnTo>
                    <a:pt x="1117" y="164"/>
                  </a:lnTo>
                  <a:lnTo>
                    <a:pt x="1074" y="152"/>
                  </a:lnTo>
                  <a:lnTo>
                    <a:pt x="1033" y="142"/>
                  </a:lnTo>
                  <a:lnTo>
                    <a:pt x="989" y="130"/>
                  </a:lnTo>
                  <a:lnTo>
                    <a:pt x="948" y="119"/>
                  </a:lnTo>
                  <a:lnTo>
                    <a:pt x="904" y="109"/>
                  </a:lnTo>
                  <a:lnTo>
                    <a:pt x="862" y="99"/>
                  </a:lnTo>
                  <a:lnTo>
                    <a:pt x="820" y="89"/>
                  </a:lnTo>
                  <a:lnTo>
                    <a:pt x="777" y="81"/>
                  </a:lnTo>
                  <a:lnTo>
                    <a:pt x="733" y="70"/>
                  </a:lnTo>
                  <a:lnTo>
                    <a:pt x="692" y="65"/>
                  </a:lnTo>
                  <a:lnTo>
                    <a:pt x="649" y="55"/>
                  </a:lnTo>
                  <a:lnTo>
                    <a:pt x="605" y="49"/>
                  </a:lnTo>
                  <a:lnTo>
                    <a:pt x="562" y="41"/>
                  </a:lnTo>
                  <a:lnTo>
                    <a:pt x="520" y="36"/>
                  </a:lnTo>
                  <a:lnTo>
                    <a:pt x="476" y="28"/>
                  </a:lnTo>
                  <a:lnTo>
                    <a:pt x="432" y="24"/>
                  </a:lnTo>
                  <a:lnTo>
                    <a:pt x="390" y="19"/>
                  </a:lnTo>
                  <a:lnTo>
                    <a:pt x="347" y="16"/>
                  </a:lnTo>
                  <a:lnTo>
                    <a:pt x="304" y="11"/>
                  </a:lnTo>
                  <a:lnTo>
                    <a:pt x="261" y="8"/>
                  </a:lnTo>
                  <a:lnTo>
                    <a:pt x="219" y="5"/>
                  </a:lnTo>
                  <a:lnTo>
                    <a:pt x="176" y="4"/>
                  </a:lnTo>
                  <a:lnTo>
                    <a:pt x="134" y="0"/>
                  </a:lnTo>
                  <a:lnTo>
                    <a:pt x="91" y="0"/>
                  </a:lnTo>
                  <a:lnTo>
                    <a:pt x="49" y="0"/>
                  </a:lnTo>
                  <a:lnTo>
                    <a:pt x="8" y="0"/>
                  </a:lnTo>
                  <a:lnTo>
                    <a:pt x="5" y="38"/>
                  </a:lnTo>
                  <a:lnTo>
                    <a:pt x="3" y="77"/>
                  </a:lnTo>
                  <a:lnTo>
                    <a:pt x="0" y="115"/>
                  </a:lnTo>
                  <a:lnTo>
                    <a:pt x="0" y="152"/>
                  </a:lnTo>
                  <a:lnTo>
                    <a:pt x="0" y="191"/>
                  </a:lnTo>
                  <a:lnTo>
                    <a:pt x="0" y="227"/>
                  </a:lnTo>
                  <a:lnTo>
                    <a:pt x="3" y="262"/>
                  </a:lnTo>
                  <a:lnTo>
                    <a:pt x="7" y="298"/>
                  </a:lnTo>
                  <a:lnTo>
                    <a:pt x="9" y="335"/>
                  </a:lnTo>
                  <a:lnTo>
                    <a:pt x="14" y="370"/>
                  </a:lnTo>
                  <a:lnTo>
                    <a:pt x="19" y="404"/>
                  </a:lnTo>
                  <a:lnTo>
                    <a:pt x="25" y="440"/>
                  </a:lnTo>
                  <a:lnTo>
                    <a:pt x="32" y="473"/>
                  </a:lnTo>
                  <a:lnTo>
                    <a:pt x="40" y="506"/>
                  </a:lnTo>
                  <a:lnTo>
                    <a:pt x="48" y="539"/>
                  </a:lnTo>
                  <a:lnTo>
                    <a:pt x="57" y="573"/>
                  </a:lnTo>
                  <a:lnTo>
                    <a:pt x="65" y="603"/>
                  </a:lnTo>
                  <a:lnTo>
                    <a:pt x="76" y="635"/>
                  </a:lnTo>
                  <a:lnTo>
                    <a:pt x="86" y="664"/>
                  </a:lnTo>
                  <a:lnTo>
                    <a:pt x="97" y="696"/>
                  </a:lnTo>
                  <a:lnTo>
                    <a:pt x="110" y="724"/>
                  </a:lnTo>
                  <a:lnTo>
                    <a:pt x="122" y="753"/>
                  </a:lnTo>
                  <a:lnTo>
                    <a:pt x="137" y="782"/>
                  </a:lnTo>
                  <a:lnTo>
                    <a:pt x="152" y="811"/>
                  </a:lnTo>
                  <a:lnTo>
                    <a:pt x="167" y="838"/>
                  </a:lnTo>
                  <a:lnTo>
                    <a:pt x="182" y="866"/>
                  </a:lnTo>
                  <a:lnTo>
                    <a:pt x="199" y="891"/>
                  </a:lnTo>
                  <a:lnTo>
                    <a:pt x="216" y="918"/>
                  </a:lnTo>
                  <a:lnTo>
                    <a:pt x="235" y="943"/>
                  </a:lnTo>
                  <a:lnTo>
                    <a:pt x="255" y="968"/>
                  </a:lnTo>
                  <a:lnTo>
                    <a:pt x="273" y="992"/>
                  </a:lnTo>
                  <a:lnTo>
                    <a:pt x="293" y="1015"/>
                  </a:lnTo>
                  <a:lnTo>
                    <a:pt x="314" y="1037"/>
                  </a:lnTo>
                  <a:lnTo>
                    <a:pt x="337" y="1059"/>
                  </a:lnTo>
                  <a:lnTo>
                    <a:pt x="357" y="1082"/>
                  </a:lnTo>
                  <a:lnTo>
                    <a:pt x="380" y="1102"/>
                  </a:lnTo>
                  <a:lnTo>
                    <a:pt x="402" y="1120"/>
                  </a:lnTo>
                  <a:lnTo>
                    <a:pt x="427" y="1140"/>
                  </a:lnTo>
                  <a:lnTo>
                    <a:pt x="451" y="1160"/>
                  </a:lnTo>
                  <a:lnTo>
                    <a:pt x="477" y="1179"/>
                  </a:lnTo>
                  <a:lnTo>
                    <a:pt x="501" y="1194"/>
                  </a:lnTo>
                  <a:lnTo>
                    <a:pt x="528" y="1213"/>
                  </a:lnTo>
                  <a:lnTo>
                    <a:pt x="556" y="1228"/>
                  </a:lnTo>
                  <a:lnTo>
                    <a:pt x="582" y="1243"/>
                  </a:lnTo>
                  <a:lnTo>
                    <a:pt x="611" y="1257"/>
                  </a:lnTo>
                  <a:lnTo>
                    <a:pt x="639" y="1271"/>
                  </a:lnTo>
                  <a:lnTo>
                    <a:pt x="671" y="1286"/>
                  </a:lnTo>
                  <a:lnTo>
                    <a:pt x="700" y="1298"/>
                  </a:lnTo>
                  <a:lnTo>
                    <a:pt x="731" y="1309"/>
                  </a:lnTo>
                  <a:lnTo>
                    <a:pt x="760" y="1320"/>
                  </a:lnTo>
                  <a:lnTo>
                    <a:pt x="792" y="1330"/>
                  </a:lnTo>
                  <a:lnTo>
                    <a:pt x="825" y="1340"/>
                  </a:lnTo>
                  <a:lnTo>
                    <a:pt x="856" y="1348"/>
                  </a:lnTo>
                  <a:lnTo>
                    <a:pt x="891" y="1356"/>
                  </a:lnTo>
                  <a:lnTo>
                    <a:pt x="924" y="1363"/>
                  </a:lnTo>
                  <a:lnTo>
                    <a:pt x="960" y="1371"/>
                  </a:lnTo>
                  <a:lnTo>
                    <a:pt x="993" y="1375"/>
                  </a:lnTo>
                  <a:lnTo>
                    <a:pt x="1029" y="1380"/>
                  </a:lnTo>
                  <a:lnTo>
                    <a:pt x="1065" y="1383"/>
                  </a:lnTo>
                  <a:lnTo>
                    <a:pt x="1101" y="1386"/>
                  </a:lnTo>
                  <a:lnTo>
                    <a:pt x="1139" y="1388"/>
                  </a:lnTo>
                  <a:lnTo>
                    <a:pt x="1176" y="1391"/>
                  </a:lnTo>
                  <a:lnTo>
                    <a:pt x="1215" y="1391"/>
                  </a:lnTo>
                  <a:lnTo>
                    <a:pt x="1253" y="1391"/>
                  </a:lnTo>
                  <a:lnTo>
                    <a:pt x="1253" y="1391"/>
                  </a:lnTo>
                  <a:close/>
                </a:path>
              </a:pathLst>
            </a:custGeom>
            <a:solidFill>
              <a:srgbClr val="708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0" name="Freeform 12"/>
            <p:cNvSpPr>
              <a:spLocks/>
            </p:cNvSpPr>
            <p:nvPr/>
          </p:nvSpPr>
          <p:spPr bwMode="auto">
            <a:xfrm>
              <a:off x="5705476" y="2846016"/>
              <a:ext cx="620713" cy="831850"/>
            </a:xfrm>
            <a:custGeom>
              <a:avLst/>
              <a:gdLst>
                <a:gd name="T0" fmla="*/ 859 w 1561"/>
                <a:gd name="T1" fmla="*/ 2093 h 2099"/>
                <a:gd name="T2" fmla="*/ 955 w 1561"/>
                <a:gd name="T3" fmla="*/ 2071 h 2099"/>
                <a:gd name="T4" fmla="*/ 1046 w 1561"/>
                <a:gd name="T5" fmla="*/ 2035 h 2099"/>
                <a:gd name="T6" fmla="*/ 1134 w 1561"/>
                <a:gd name="T7" fmla="*/ 1983 h 2099"/>
                <a:gd name="T8" fmla="*/ 1216 w 1561"/>
                <a:gd name="T9" fmla="*/ 1920 h 2099"/>
                <a:gd name="T10" fmla="*/ 1289 w 1561"/>
                <a:gd name="T11" fmla="*/ 1842 h 2099"/>
                <a:gd name="T12" fmla="*/ 1357 w 1561"/>
                <a:gd name="T13" fmla="*/ 1754 h 2099"/>
                <a:gd name="T14" fmla="*/ 1415 w 1561"/>
                <a:gd name="T15" fmla="*/ 1656 h 2099"/>
                <a:gd name="T16" fmla="*/ 1465 w 1561"/>
                <a:gd name="T17" fmla="*/ 1550 h 2099"/>
                <a:gd name="T18" fmla="*/ 1505 w 1561"/>
                <a:gd name="T19" fmla="*/ 1433 h 2099"/>
                <a:gd name="T20" fmla="*/ 1537 w 1561"/>
                <a:gd name="T21" fmla="*/ 1309 h 2099"/>
                <a:gd name="T22" fmla="*/ 1554 w 1561"/>
                <a:gd name="T23" fmla="*/ 1181 h 2099"/>
                <a:gd name="T24" fmla="*/ 1561 w 1561"/>
                <a:gd name="T25" fmla="*/ 1050 h 2099"/>
                <a:gd name="T26" fmla="*/ 1554 w 1561"/>
                <a:gd name="T27" fmla="*/ 915 h 2099"/>
                <a:gd name="T28" fmla="*/ 1537 w 1561"/>
                <a:gd name="T29" fmla="*/ 786 h 2099"/>
                <a:gd name="T30" fmla="*/ 1505 w 1561"/>
                <a:gd name="T31" fmla="*/ 664 h 2099"/>
                <a:gd name="T32" fmla="*/ 1465 w 1561"/>
                <a:gd name="T33" fmla="*/ 549 h 2099"/>
                <a:gd name="T34" fmla="*/ 1415 w 1561"/>
                <a:gd name="T35" fmla="*/ 440 h 2099"/>
                <a:gd name="T36" fmla="*/ 1357 w 1561"/>
                <a:gd name="T37" fmla="*/ 342 h 2099"/>
                <a:gd name="T38" fmla="*/ 1289 w 1561"/>
                <a:gd name="T39" fmla="*/ 256 h 2099"/>
                <a:gd name="T40" fmla="*/ 1216 w 1561"/>
                <a:gd name="T41" fmla="*/ 179 h 2099"/>
                <a:gd name="T42" fmla="*/ 1134 w 1561"/>
                <a:gd name="T43" fmla="*/ 113 h 2099"/>
                <a:gd name="T44" fmla="*/ 1046 w 1561"/>
                <a:gd name="T45" fmla="*/ 62 h 2099"/>
                <a:gd name="T46" fmla="*/ 955 w 1561"/>
                <a:gd name="T47" fmla="*/ 25 h 2099"/>
                <a:gd name="T48" fmla="*/ 859 w 1561"/>
                <a:gd name="T49" fmla="*/ 5 h 2099"/>
                <a:gd name="T50" fmla="*/ 760 w 1561"/>
                <a:gd name="T51" fmla="*/ 0 h 2099"/>
                <a:gd name="T52" fmla="*/ 661 w 1561"/>
                <a:gd name="T53" fmla="*/ 11 h 2099"/>
                <a:gd name="T54" fmla="*/ 567 w 1561"/>
                <a:gd name="T55" fmla="*/ 38 h 2099"/>
                <a:gd name="T56" fmla="*/ 477 w 1561"/>
                <a:gd name="T57" fmla="*/ 82 h 2099"/>
                <a:gd name="T58" fmla="*/ 391 w 1561"/>
                <a:gd name="T59" fmla="*/ 136 h 2099"/>
                <a:gd name="T60" fmla="*/ 313 w 1561"/>
                <a:gd name="T61" fmla="*/ 208 h 2099"/>
                <a:gd name="T62" fmla="*/ 241 w 1561"/>
                <a:gd name="T63" fmla="*/ 289 h 2099"/>
                <a:gd name="T64" fmla="*/ 177 w 1561"/>
                <a:gd name="T65" fmla="*/ 380 h 2099"/>
                <a:gd name="T66" fmla="*/ 121 w 1561"/>
                <a:gd name="T67" fmla="*/ 482 h 2099"/>
                <a:gd name="T68" fmla="*/ 75 w 1561"/>
                <a:gd name="T69" fmla="*/ 594 h 2099"/>
                <a:gd name="T70" fmla="*/ 38 w 1561"/>
                <a:gd name="T71" fmla="*/ 712 h 2099"/>
                <a:gd name="T72" fmla="*/ 16 w 1561"/>
                <a:gd name="T73" fmla="*/ 838 h 2099"/>
                <a:gd name="T74" fmla="*/ 0 w 1561"/>
                <a:gd name="T75" fmla="*/ 968 h 2099"/>
                <a:gd name="T76" fmla="*/ 0 w 1561"/>
                <a:gd name="T77" fmla="*/ 1103 h 2099"/>
                <a:gd name="T78" fmla="*/ 10 w 1561"/>
                <a:gd name="T79" fmla="*/ 1233 h 2099"/>
                <a:gd name="T80" fmla="*/ 33 w 1561"/>
                <a:gd name="T81" fmla="*/ 1359 h 2099"/>
                <a:gd name="T82" fmla="*/ 67 w 1561"/>
                <a:gd name="T83" fmla="*/ 1481 h 2099"/>
                <a:gd name="T84" fmla="*/ 111 w 1561"/>
                <a:gd name="T85" fmla="*/ 1594 h 2099"/>
                <a:gd name="T86" fmla="*/ 164 w 1561"/>
                <a:gd name="T87" fmla="*/ 1696 h 2099"/>
                <a:gd name="T88" fmla="*/ 229 w 1561"/>
                <a:gd name="T89" fmla="*/ 1791 h 2099"/>
                <a:gd name="T90" fmla="*/ 298 w 1561"/>
                <a:gd name="T91" fmla="*/ 1873 h 2099"/>
                <a:gd name="T92" fmla="*/ 375 w 1561"/>
                <a:gd name="T93" fmla="*/ 1946 h 2099"/>
                <a:gd name="T94" fmla="*/ 459 w 1561"/>
                <a:gd name="T95" fmla="*/ 2005 h 2099"/>
                <a:gd name="T96" fmla="*/ 550 w 1561"/>
                <a:gd name="T97" fmla="*/ 2052 h 2099"/>
                <a:gd name="T98" fmla="*/ 642 w 1561"/>
                <a:gd name="T99" fmla="*/ 2082 h 2099"/>
                <a:gd name="T100" fmla="*/ 740 w 1561"/>
                <a:gd name="T101" fmla="*/ 2098 h 2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61" h="2099">
                  <a:moveTo>
                    <a:pt x="781" y="2099"/>
                  </a:moveTo>
                  <a:lnTo>
                    <a:pt x="801" y="2099"/>
                  </a:lnTo>
                  <a:lnTo>
                    <a:pt x="819" y="2098"/>
                  </a:lnTo>
                  <a:lnTo>
                    <a:pt x="840" y="2096"/>
                  </a:lnTo>
                  <a:lnTo>
                    <a:pt x="859" y="2093"/>
                  </a:lnTo>
                  <a:lnTo>
                    <a:pt x="879" y="2090"/>
                  </a:lnTo>
                  <a:lnTo>
                    <a:pt x="899" y="2087"/>
                  </a:lnTo>
                  <a:lnTo>
                    <a:pt x="917" y="2082"/>
                  </a:lnTo>
                  <a:lnTo>
                    <a:pt x="936" y="2077"/>
                  </a:lnTo>
                  <a:lnTo>
                    <a:pt x="955" y="2071"/>
                  </a:lnTo>
                  <a:lnTo>
                    <a:pt x="973" y="2064"/>
                  </a:lnTo>
                  <a:lnTo>
                    <a:pt x="991" y="2059"/>
                  </a:lnTo>
                  <a:lnTo>
                    <a:pt x="1012" y="2052"/>
                  </a:lnTo>
                  <a:lnTo>
                    <a:pt x="1029" y="2043"/>
                  </a:lnTo>
                  <a:lnTo>
                    <a:pt x="1046" y="2035"/>
                  </a:lnTo>
                  <a:lnTo>
                    <a:pt x="1065" y="2026"/>
                  </a:lnTo>
                  <a:lnTo>
                    <a:pt x="1083" y="2016"/>
                  </a:lnTo>
                  <a:lnTo>
                    <a:pt x="1099" y="2005"/>
                  </a:lnTo>
                  <a:lnTo>
                    <a:pt x="1116" y="1994"/>
                  </a:lnTo>
                  <a:lnTo>
                    <a:pt x="1134" y="1983"/>
                  </a:lnTo>
                  <a:lnTo>
                    <a:pt x="1151" y="1972"/>
                  </a:lnTo>
                  <a:lnTo>
                    <a:pt x="1167" y="1960"/>
                  </a:lnTo>
                  <a:lnTo>
                    <a:pt x="1183" y="1946"/>
                  </a:lnTo>
                  <a:lnTo>
                    <a:pt x="1198" y="1933"/>
                  </a:lnTo>
                  <a:lnTo>
                    <a:pt x="1216" y="1920"/>
                  </a:lnTo>
                  <a:lnTo>
                    <a:pt x="1229" y="1904"/>
                  </a:lnTo>
                  <a:lnTo>
                    <a:pt x="1245" y="1889"/>
                  </a:lnTo>
                  <a:lnTo>
                    <a:pt x="1260" y="1873"/>
                  </a:lnTo>
                  <a:lnTo>
                    <a:pt x="1275" y="1859"/>
                  </a:lnTo>
                  <a:lnTo>
                    <a:pt x="1289" y="1842"/>
                  </a:lnTo>
                  <a:lnTo>
                    <a:pt x="1303" y="1826"/>
                  </a:lnTo>
                  <a:lnTo>
                    <a:pt x="1318" y="1808"/>
                  </a:lnTo>
                  <a:lnTo>
                    <a:pt x="1331" y="1791"/>
                  </a:lnTo>
                  <a:lnTo>
                    <a:pt x="1343" y="1773"/>
                  </a:lnTo>
                  <a:lnTo>
                    <a:pt x="1357" y="1754"/>
                  </a:lnTo>
                  <a:lnTo>
                    <a:pt x="1368" y="1734"/>
                  </a:lnTo>
                  <a:lnTo>
                    <a:pt x="1380" y="1716"/>
                  </a:lnTo>
                  <a:lnTo>
                    <a:pt x="1391" y="1696"/>
                  </a:lnTo>
                  <a:lnTo>
                    <a:pt x="1404" y="1677"/>
                  </a:lnTo>
                  <a:lnTo>
                    <a:pt x="1415" y="1656"/>
                  </a:lnTo>
                  <a:lnTo>
                    <a:pt x="1427" y="1636"/>
                  </a:lnTo>
                  <a:lnTo>
                    <a:pt x="1436" y="1614"/>
                  </a:lnTo>
                  <a:lnTo>
                    <a:pt x="1447" y="1594"/>
                  </a:lnTo>
                  <a:lnTo>
                    <a:pt x="1456" y="1571"/>
                  </a:lnTo>
                  <a:lnTo>
                    <a:pt x="1465" y="1550"/>
                  </a:lnTo>
                  <a:lnTo>
                    <a:pt x="1473" y="1526"/>
                  </a:lnTo>
                  <a:lnTo>
                    <a:pt x="1482" y="1502"/>
                  </a:lnTo>
                  <a:lnTo>
                    <a:pt x="1490" y="1481"/>
                  </a:lnTo>
                  <a:lnTo>
                    <a:pt x="1498" y="1457"/>
                  </a:lnTo>
                  <a:lnTo>
                    <a:pt x="1505" y="1433"/>
                  </a:lnTo>
                  <a:lnTo>
                    <a:pt x="1513" y="1408"/>
                  </a:lnTo>
                  <a:lnTo>
                    <a:pt x="1518" y="1384"/>
                  </a:lnTo>
                  <a:lnTo>
                    <a:pt x="1525" y="1359"/>
                  </a:lnTo>
                  <a:lnTo>
                    <a:pt x="1530" y="1334"/>
                  </a:lnTo>
                  <a:lnTo>
                    <a:pt x="1537" y="1309"/>
                  </a:lnTo>
                  <a:lnTo>
                    <a:pt x="1541" y="1286"/>
                  </a:lnTo>
                  <a:lnTo>
                    <a:pt x="1546" y="1261"/>
                  </a:lnTo>
                  <a:lnTo>
                    <a:pt x="1547" y="1233"/>
                  </a:lnTo>
                  <a:lnTo>
                    <a:pt x="1551" y="1208"/>
                  </a:lnTo>
                  <a:lnTo>
                    <a:pt x="1554" y="1181"/>
                  </a:lnTo>
                  <a:lnTo>
                    <a:pt x="1557" y="1156"/>
                  </a:lnTo>
                  <a:lnTo>
                    <a:pt x="1558" y="1130"/>
                  </a:lnTo>
                  <a:lnTo>
                    <a:pt x="1559" y="1103"/>
                  </a:lnTo>
                  <a:lnTo>
                    <a:pt x="1559" y="1076"/>
                  </a:lnTo>
                  <a:lnTo>
                    <a:pt x="1561" y="1050"/>
                  </a:lnTo>
                  <a:lnTo>
                    <a:pt x="1559" y="1021"/>
                  </a:lnTo>
                  <a:lnTo>
                    <a:pt x="1559" y="994"/>
                  </a:lnTo>
                  <a:lnTo>
                    <a:pt x="1558" y="968"/>
                  </a:lnTo>
                  <a:lnTo>
                    <a:pt x="1557" y="941"/>
                  </a:lnTo>
                  <a:lnTo>
                    <a:pt x="1554" y="915"/>
                  </a:lnTo>
                  <a:lnTo>
                    <a:pt x="1551" y="889"/>
                  </a:lnTo>
                  <a:lnTo>
                    <a:pt x="1547" y="863"/>
                  </a:lnTo>
                  <a:lnTo>
                    <a:pt x="1546" y="838"/>
                  </a:lnTo>
                  <a:lnTo>
                    <a:pt x="1541" y="811"/>
                  </a:lnTo>
                  <a:lnTo>
                    <a:pt x="1537" y="786"/>
                  </a:lnTo>
                  <a:lnTo>
                    <a:pt x="1530" y="761"/>
                  </a:lnTo>
                  <a:lnTo>
                    <a:pt x="1525" y="737"/>
                  </a:lnTo>
                  <a:lnTo>
                    <a:pt x="1518" y="712"/>
                  </a:lnTo>
                  <a:lnTo>
                    <a:pt x="1513" y="688"/>
                  </a:lnTo>
                  <a:lnTo>
                    <a:pt x="1505" y="664"/>
                  </a:lnTo>
                  <a:lnTo>
                    <a:pt x="1498" y="641"/>
                  </a:lnTo>
                  <a:lnTo>
                    <a:pt x="1490" y="616"/>
                  </a:lnTo>
                  <a:lnTo>
                    <a:pt x="1482" y="594"/>
                  </a:lnTo>
                  <a:lnTo>
                    <a:pt x="1473" y="570"/>
                  </a:lnTo>
                  <a:lnTo>
                    <a:pt x="1465" y="549"/>
                  </a:lnTo>
                  <a:lnTo>
                    <a:pt x="1456" y="526"/>
                  </a:lnTo>
                  <a:lnTo>
                    <a:pt x="1447" y="505"/>
                  </a:lnTo>
                  <a:lnTo>
                    <a:pt x="1436" y="482"/>
                  </a:lnTo>
                  <a:lnTo>
                    <a:pt x="1427" y="461"/>
                  </a:lnTo>
                  <a:lnTo>
                    <a:pt x="1415" y="440"/>
                  </a:lnTo>
                  <a:lnTo>
                    <a:pt x="1404" y="421"/>
                  </a:lnTo>
                  <a:lnTo>
                    <a:pt x="1391" y="400"/>
                  </a:lnTo>
                  <a:lnTo>
                    <a:pt x="1380" y="380"/>
                  </a:lnTo>
                  <a:lnTo>
                    <a:pt x="1368" y="362"/>
                  </a:lnTo>
                  <a:lnTo>
                    <a:pt x="1357" y="342"/>
                  </a:lnTo>
                  <a:lnTo>
                    <a:pt x="1343" y="323"/>
                  </a:lnTo>
                  <a:lnTo>
                    <a:pt x="1331" y="308"/>
                  </a:lnTo>
                  <a:lnTo>
                    <a:pt x="1318" y="289"/>
                  </a:lnTo>
                  <a:lnTo>
                    <a:pt x="1303" y="272"/>
                  </a:lnTo>
                  <a:lnTo>
                    <a:pt x="1289" y="256"/>
                  </a:lnTo>
                  <a:lnTo>
                    <a:pt x="1275" y="239"/>
                  </a:lnTo>
                  <a:lnTo>
                    <a:pt x="1260" y="223"/>
                  </a:lnTo>
                  <a:lnTo>
                    <a:pt x="1245" y="208"/>
                  </a:lnTo>
                  <a:lnTo>
                    <a:pt x="1229" y="192"/>
                  </a:lnTo>
                  <a:lnTo>
                    <a:pt x="1216" y="179"/>
                  </a:lnTo>
                  <a:lnTo>
                    <a:pt x="1198" y="163"/>
                  </a:lnTo>
                  <a:lnTo>
                    <a:pt x="1183" y="151"/>
                  </a:lnTo>
                  <a:lnTo>
                    <a:pt x="1167" y="136"/>
                  </a:lnTo>
                  <a:lnTo>
                    <a:pt x="1151" y="126"/>
                  </a:lnTo>
                  <a:lnTo>
                    <a:pt x="1134" y="113"/>
                  </a:lnTo>
                  <a:lnTo>
                    <a:pt x="1116" y="102"/>
                  </a:lnTo>
                  <a:lnTo>
                    <a:pt x="1099" y="91"/>
                  </a:lnTo>
                  <a:lnTo>
                    <a:pt x="1083" y="82"/>
                  </a:lnTo>
                  <a:lnTo>
                    <a:pt x="1065" y="70"/>
                  </a:lnTo>
                  <a:lnTo>
                    <a:pt x="1046" y="62"/>
                  </a:lnTo>
                  <a:lnTo>
                    <a:pt x="1029" y="53"/>
                  </a:lnTo>
                  <a:lnTo>
                    <a:pt x="1012" y="47"/>
                  </a:lnTo>
                  <a:lnTo>
                    <a:pt x="991" y="38"/>
                  </a:lnTo>
                  <a:lnTo>
                    <a:pt x="973" y="32"/>
                  </a:lnTo>
                  <a:lnTo>
                    <a:pt x="955" y="25"/>
                  </a:lnTo>
                  <a:lnTo>
                    <a:pt x="936" y="21"/>
                  </a:lnTo>
                  <a:lnTo>
                    <a:pt x="917" y="16"/>
                  </a:lnTo>
                  <a:lnTo>
                    <a:pt x="899" y="11"/>
                  </a:lnTo>
                  <a:lnTo>
                    <a:pt x="879" y="8"/>
                  </a:lnTo>
                  <a:lnTo>
                    <a:pt x="859" y="5"/>
                  </a:lnTo>
                  <a:lnTo>
                    <a:pt x="840" y="1"/>
                  </a:lnTo>
                  <a:lnTo>
                    <a:pt x="819" y="1"/>
                  </a:lnTo>
                  <a:lnTo>
                    <a:pt x="801" y="0"/>
                  </a:lnTo>
                  <a:lnTo>
                    <a:pt x="781" y="0"/>
                  </a:lnTo>
                  <a:lnTo>
                    <a:pt x="760" y="0"/>
                  </a:lnTo>
                  <a:lnTo>
                    <a:pt x="740" y="1"/>
                  </a:lnTo>
                  <a:lnTo>
                    <a:pt x="719" y="1"/>
                  </a:lnTo>
                  <a:lnTo>
                    <a:pt x="700" y="5"/>
                  </a:lnTo>
                  <a:lnTo>
                    <a:pt x="680" y="8"/>
                  </a:lnTo>
                  <a:lnTo>
                    <a:pt x="661" y="11"/>
                  </a:lnTo>
                  <a:lnTo>
                    <a:pt x="642" y="16"/>
                  </a:lnTo>
                  <a:lnTo>
                    <a:pt x="623" y="21"/>
                  </a:lnTo>
                  <a:lnTo>
                    <a:pt x="604" y="25"/>
                  </a:lnTo>
                  <a:lnTo>
                    <a:pt x="586" y="32"/>
                  </a:lnTo>
                  <a:lnTo>
                    <a:pt x="567" y="38"/>
                  </a:lnTo>
                  <a:lnTo>
                    <a:pt x="550" y="47"/>
                  </a:lnTo>
                  <a:lnTo>
                    <a:pt x="529" y="53"/>
                  </a:lnTo>
                  <a:lnTo>
                    <a:pt x="512" y="62"/>
                  </a:lnTo>
                  <a:lnTo>
                    <a:pt x="494" y="70"/>
                  </a:lnTo>
                  <a:lnTo>
                    <a:pt x="477" y="82"/>
                  </a:lnTo>
                  <a:lnTo>
                    <a:pt x="459" y="91"/>
                  </a:lnTo>
                  <a:lnTo>
                    <a:pt x="441" y="102"/>
                  </a:lnTo>
                  <a:lnTo>
                    <a:pt x="424" y="113"/>
                  </a:lnTo>
                  <a:lnTo>
                    <a:pt x="408" y="126"/>
                  </a:lnTo>
                  <a:lnTo>
                    <a:pt x="391" y="136"/>
                  </a:lnTo>
                  <a:lnTo>
                    <a:pt x="375" y="151"/>
                  </a:lnTo>
                  <a:lnTo>
                    <a:pt x="358" y="163"/>
                  </a:lnTo>
                  <a:lnTo>
                    <a:pt x="343" y="179"/>
                  </a:lnTo>
                  <a:lnTo>
                    <a:pt x="327" y="192"/>
                  </a:lnTo>
                  <a:lnTo>
                    <a:pt x="313" y="208"/>
                  </a:lnTo>
                  <a:lnTo>
                    <a:pt x="298" y="223"/>
                  </a:lnTo>
                  <a:lnTo>
                    <a:pt x="284" y="239"/>
                  </a:lnTo>
                  <a:lnTo>
                    <a:pt x="268" y="256"/>
                  </a:lnTo>
                  <a:lnTo>
                    <a:pt x="256" y="272"/>
                  </a:lnTo>
                  <a:lnTo>
                    <a:pt x="241" y="289"/>
                  </a:lnTo>
                  <a:lnTo>
                    <a:pt x="229" y="308"/>
                  </a:lnTo>
                  <a:lnTo>
                    <a:pt x="215" y="323"/>
                  </a:lnTo>
                  <a:lnTo>
                    <a:pt x="200" y="342"/>
                  </a:lnTo>
                  <a:lnTo>
                    <a:pt x="188" y="362"/>
                  </a:lnTo>
                  <a:lnTo>
                    <a:pt x="177" y="380"/>
                  </a:lnTo>
                  <a:lnTo>
                    <a:pt x="164" y="400"/>
                  </a:lnTo>
                  <a:lnTo>
                    <a:pt x="154" y="421"/>
                  </a:lnTo>
                  <a:lnTo>
                    <a:pt x="142" y="440"/>
                  </a:lnTo>
                  <a:lnTo>
                    <a:pt x="131" y="461"/>
                  </a:lnTo>
                  <a:lnTo>
                    <a:pt x="121" y="482"/>
                  </a:lnTo>
                  <a:lnTo>
                    <a:pt x="111" y="505"/>
                  </a:lnTo>
                  <a:lnTo>
                    <a:pt x="100" y="526"/>
                  </a:lnTo>
                  <a:lnTo>
                    <a:pt x="93" y="549"/>
                  </a:lnTo>
                  <a:lnTo>
                    <a:pt x="83" y="570"/>
                  </a:lnTo>
                  <a:lnTo>
                    <a:pt x="75" y="594"/>
                  </a:lnTo>
                  <a:lnTo>
                    <a:pt x="67" y="616"/>
                  </a:lnTo>
                  <a:lnTo>
                    <a:pt x="61" y="641"/>
                  </a:lnTo>
                  <a:lnTo>
                    <a:pt x="52" y="664"/>
                  </a:lnTo>
                  <a:lnTo>
                    <a:pt x="45" y="688"/>
                  </a:lnTo>
                  <a:lnTo>
                    <a:pt x="38" y="712"/>
                  </a:lnTo>
                  <a:lnTo>
                    <a:pt x="33" y="737"/>
                  </a:lnTo>
                  <a:lnTo>
                    <a:pt x="28" y="761"/>
                  </a:lnTo>
                  <a:lnTo>
                    <a:pt x="21" y="786"/>
                  </a:lnTo>
                  <a:lnTo>
                    <a:pt x="17" y="811"/>
                  </a:lnTo>
                  <a:lnTo>
                    <a:pt x="16" y="838"/>
                  </a:lnTo>
                  <a:lnTo>
                    <a:pt x="10" y="863"/>
                  </a:lnTo>
                  <a:lnTo>
                    <a:pt x="8" y="889"/>
                  </a:lnTo>
                  <a:lnTo>
                    <a:pt x="4" y="915"/>
                  </a:lnTo>
                  <a:lnTo>
                    <a:pt x="3" y="941"/>
                  </a:lnTo>
                  <a:lnTo>
                    <a:pt x="0" y="968"/>
                  </a:lnTo>
                  <a:lnTo>
                    <a:pt x="0" y="994"/>
                  </a:lnTo>
                  <a:lnTo>
                    <a:pt x="0" y="1021"/>
                  </a:lnTo>
                  <a:lnTo>
                    <a:pt x="0" y="1050"/>
                  </a:lnTo>
                  <a:lnTo>
                    <a:pt x="0" y="1076"/>
                  </a:lnTo>
                  <a:lnTo>
                    <a:pt x="0" y="1103"/>
                  </a:lnTo>
                  <a:lnTo>
                    <a:pt x="0" y="1130"/>
                  </a:lnTo>
                  <a:lnTo>
                    <a:pt x="3" y="1156"/>
                  </a:lnTo>
                  <a:lnTo>
                    <a:pt x="4" y="1181"/>
                  </a:lnTo>
                  <a:lnTo>
                    <a:pt x="8" y="1208"/>
                  </a:lnTo>
                  <a:lnTo>
                    <a:pt x="10" y="1233"/>
                  </a:lnTo>
                  <a:lnTo>
                    <a:pt x="16" y="1261"/>
                  </a:lnTo>
                  <a:lnTo>
                    <a:pt x="17" y="1286"/>
                  </a:lnTo>
                  <a:lnTo>
                    <a:pt x="21" y="1309"/>
                  </a:lnTo>
                  <a:lnTo>
                    <a:pt x="28" y="1334"/>
                  </a:lnTo>
                  <a:lnTo>
                    <a:pt x="33" y="1359"/>
                  </a:lnTo>
                  <a:lnTo>
                    <a:pt x="38" y="1384"/>
                  </a:lnTo>
                  <a:lnTo>
                    <a:pt x="45" y="1408"/>
                  </a:lnTo>
                  <a:lnTo>
                    <a:pt x="52" y="1433"/>
                  </a:lnTo>
                  <a:lnTo>
                    <a:pt x="61" y="1457"/>
                  </a:lnTo>
                  <a:lnTo>
                    <a:pt x="67" y="1481"/>
                  </a:lnTo>
                  <a:lnTo>
                    <a:pt x="75" y="1502"/>
                  </a:lnTo>
                  <a:lnTo>
                    <a:pt x="83" y="1526"/>
                  </a:lnTo>
                  <a:lnTo>
                    <a:pt x="93" y="1550"/>
                  </a:lnTo>
                  <a:lnTo>
                    <a:pt x="100" y="1571"/>
                  </a:lnTo>
                  <a:lnTo>
                    <a:pt x="111" y="1594"/>
                  </a:lnTo>
                  <a:lnTo>
                    <a:pt x="121" y="1614"/>
                  </a:lnTo>
                  <a:lnTo>
                    <a:pt x="131" y="1636"/>
                  </a:lnTo>
                  <a:lnTo>
                    <a:pt x="142" y="1656"/>
                  </a:lnTo>
                  <a:lnTo>
                    <a:pt x="154" y="1677"/>
                  </a:lnTo>
                  <a:lnTo>
                    <a:pt x="164" y="1696"/>
                  </a:lnTo>
                  <a:lnTo>
                    <a:pt x="177" y="1716"/>
                  </a:lnTo>
                  <a:lnTo>
                    <a:pt x="188" y="1734"/>
                  </a:lnTo>
                  <a:lnTo>
                    <a:pt x="200" y="1754"/>
                  </a:lnTo>
                  <a:lnTo>
                    <a:pt x="215" y="1773"/>
                  </a:lnTo>
                  <a:lnTo>
                    <a:pt x="229" y="1791"/>
                  </a:lnTo>
                  <a:lnTo>
                    <a:pt x="241" y="1808"/>
                  </a:lnTo>
                  <a:lnTo>
                    <a:pt x="256" y="1826"/>
                  </a:lnTo>
                  <a:lnTo>
                    <a:pt x="268" y="1842"/>
                  </a:lnTo>
                  <a:lnTo>
                    <a:pt x="284" y="1859"/>
                  </a:lnTo>
                  <a:lnTo>
                    <a:pt x="298" y="1873"/>
                  </a:lnTo>
                  <a:lnTo>
                    <a:pt x="313" y="1889"/>
                  </a:lnTo>
                  <a:lnTo>
                    <a:pt x="327" y="1904"/>
                  </a:lnTo>
                  <a:lnTo>
                    <a:pt x="343" y="1920"/>
                  </a:lnTo>
                  <a:lnTo>
                    <a:pt x="358" y="1933"/>
                  </a:lnTo>
                  <a:lnTo>
                    <a:pt x="375" y="1946"/>
                  </a:lnTo>
                  <a:lnTo>
                    <a:pt x="391" y="1960"/>
                  </a:lnTo>
                  <a:lnTo>
                    <a:pt x="408" y="1972"/>
                  </a:lnTo>
                  <a:lnTo>
                    <a:pt x="424" y="1983"/>
                  </a:lnTo>
                  <a:lnTo>
                    <a:pt x="441" y="1994"/>
                  </a:lnTo>
                  <a:lnTo>
                    <a:pt x="459" y="2005"/>
                  </a:lnTo>
                  <a:lnTo>
                    <a:pt x="477" y="2016"/>
                  </a:lnTo>
                  <a:lnTo>
                    <a:pt x="494" y="2026"/>
                  </a:lnTo>
                  <a:lnTo>
                    <a:pt x="512" y="2035"/>
                  </a:lnTo>
                  <a:lnTo>
                    <a:pt x="529" y="2043"/>
                  </a:lnTo>
                  <a:lnTo>
                    <a:pt x="550" y="2052"/>
                  </a:lnTo>
                  <a:lnTo>
                    <a:pt x="567" y="2059"/>
                  </a:lnTo>
                  <a:lnTo>
                    <a:pt x="586" y="2064"/>
                  </a:lnTo>
                  <a:lnTo>
                    <a:pt x="604" y="2071"/>
                  </a:lnTo>
                  <a:lnTo>
                    <a:pt x="623" y="2077"/>
                  </a:lnTo>
                  <a:lnTo>
                    <a:pt x="642" y="2082"/>
                  </a:lnTo>
                  <a:lnTo>
                    <a:pt x="661" y="2087"/>
                  </a:lnTo>
                  <a:lnTo>
                    <a:pt x="680" y="2090"/>
                  </a:lnTo>
                  <a:lnTo>
                    <a:pt x="700" y="2093"/>
                  </a:lnTo>
                  <a:lnTo>
                    <a:pt x="719" y="2096"/>
                  </a:lnTo>
                  <a:lnTo>
                    <a:pt x="740" y="2098"/>
                  </a:lnTo>
                  <a:lnTo>
                    <a:pt x="760" y="2099"/>
                  </a:lnTo>
                  <a:lnTo>
                    <a:pt x="781" y="2099"/>
                  </a:lnTo>
                  <a:lnTo>
                    <a:pt x="781" y="2099"/>
                  </a:lnTo>
                  <a:close/>
                </a:path>
              </a:pathLst>
            </a:custGeom>
            <a:solidFill>
              <a:srgbClr val="92D050"/>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1" name="Freeform 13"/>
            <p:cNvSpPr>
              <a:spLocks/>
            </p:cNvSpPr>
            <p:nvPr/>
          </p:nvSpPr>
          <p:spPr bwMode="auto">
            <a:xfrm>
              <a:off x="5822951" y="2993653"/>
              <a:ext cx="395288" cy="531813"/>
            </a:xfrm>
            <a:custGeom>
              <a:avLst/>
              <a:gdLst>
                <a:gd name="T0" fmla="*/ 548 w 996"/>
                <a:gd name="T1" fmla="*/ 1334 h 1338"/>
                <a:gd name="T2" fmla="*/ 608 w 996"/>
                <a:gd name="T3" fmla="*/ 1319 h 1338"/>
                <a:gd name="T4" fmla="*/ 668 w 996"/>
                <a:gd name="T5" fmla="*/ 1297 h 1338"/>
                <a:gd name="T6" fmla="*/ 723 w 996"/>
                <a:gd name="T7" fmla="*/ 1264 h 1338"/>
                <a:gd name="T8" fmla="*/ 775 w 996"/>
                <a:gd name="T9" fmla="*/ 1223 h 1338"/>
                <a:gd name="T10" fmla="*/ 823 w 996"/>
                <a:gd name="T11" fmla="*/ 1175 h 1338"/>
                <a:gd name="T12" fmla="*/ 865 w 996"/>
                <a:gd name="T13" fmla="*/ 1119 h 1338"/>
                <a:gd name="T14" fmla="*/ 903 w 996"/>
                <a:gd name="T15" fmla="*/ 1055 h 1338"/>
                <a:gd name="T16" fmla="*/ 934 w 996"/>
                <a:gd name="T17" fmla="*/ 988 h 1338"/>
                <a:gd name="T18" fmla="*/ 959 w 996"/>
                <a:gd name="T19" fmla="*/ 914 h 1338"/>
                <a:gd name="T20" fmla="*/ 979 w 996"/>
                <a:gd name="T21" fmla="*/ 835 h 1338"/>
                <a:gd name="T22" fmla="*/ 991 w 996"/>
                <a:gd name="T23" fmla="*/ 755 h 1338"/>
                <a:gd name="T24" fmla="*/ 996 w 996"/>
                <a:gd name="T25" fmla="*/ 670 h 1338"/>
                <a:gd name="T26" fmla="*/ 991 w 996"/>
                <a:gd name="T27" fmla="*/ 583 h 1338"/>
                <a:gd name="T28" fmla="*/ 979 w 996"/>
                <a:gd name="T29" fmla="*/ 501 h 1338"/>
                <a:gd name="T30" fmla="*/ 959 w 996"/>
                <a:gd name="T31" fmla="*/ 423 h 1338"/>
                <a:gd name="T32" fmla="*/ 934 w 996"/>
                <a:gd name="T33" fmla="*/ 349 h 1338"/>
                <a:gd name="T34" fmla="*/ 903 w 996"/>
                <a:gd name="T35" fmla="*/ 280 h 1338"/>
                <a:gd name="T36" fmla="*/ 865 w 996"/>
                <a:gd name="T37" fmla="*/ 219 h 1338"/>
                <a:gd name="T38" fmla="*/ 823 w 996"/>
                <a:gd name="T39" fmla="*/ 162 h 1338"/>
                <a:gd name="T40" fmla="*/ 775 w 996"/>
                <a:gd name="T41" fmla="*/ 114 h 1338"/>
                <a:gd name="T42" fmla="*/ 723 w 996"/>
                <a:gd name="T43" fmla="*/ 72 h 1338"/>
                <a:gd name="T44" fmla="*/ 668 w 996"/>
                <a:gd name="T45" fmla="*/ 40 h 1338"/>
                <a:gd name="T46" fmla="*/ 608 w 996"/>
                <a:gd name="T47" fmla="*/ 16 h 1338"/>
                <a:gd name="T48" fmla="*/ 548 w 996"/>
                <a:gd name="T49" fmla="*/ 4 h 1338"/>
                <a:gd name="T50" fmla="*/ 483 w 996"/>
                <a:gd name="T51" fmla="*/ 0 h 1338"/>
                <a:gd name="T52" fmla="*/ 421 w 996"/>
                <a:gd name="T53" fmla="*/ 7 h 1338"/>
                <a:gd name="T54" fmla="*/ 360 w 996"/>
                <a:gd name="T55" fmla="*/ 24 h 1338"/>
                <a:gd name="T56" fmla="*/ 304 w 996"/>
                <a:gd name="T57" fmla="*/ 52 h 1338"/>
                <a:gd name="T58" fmla="*/ 250 w 996"/>
                <a:gd name="T59" fmla="*/ 86 h 1338"/>
                <a:gd name="T60" fmla="*/ 199 w 996"/>
                <a:gd name="T61" fmla="*/ 133 h 1338"/>
                <a:gd name="T62" fmla="*/ 154 w 996"/>
                <a:gd name="T63" fmla="*/ 184 h 1338"/>
                <a:gd name="T64" fmla="*/ 113 w 996"/>
                <a:gd name="T65" fmla="*/ 243 h 1338"/>
                <a:gd name="T66" fmla="*/ 77 w 996"/>
                <a:gd name="T67" fmla="*/ 306 h 1338"/>
                <a:gd name="T68" fmla="*/ 48 w 996"/>
                <a:gd name="T69" fmla="*/ 379 h 1338"/>
                <a:gd name="T70" fmla="*/ 26 w 996"/>
                <a:gd name="T71" fmla="*/ 453 h 1338"/>
                <a:gd name="T72" fmla="*/ 10 w 996"/>
                <a:gd name="T73" fmla="*/ 534 h 1338"/>
                <a:gd name="T74" fmla="*/ 0 w 996"/>
                <a:gd name="T75" fmla="*/ 617 h 1338"/>
                <a:gd name="T76" fmla="*/ 0 w 996"/>
                <a:gd name="T77" fmla="*/ 704 h 1338"/>
                <a:gd name="T78" fmla="*/ 6 w 996"/>
                <a:gd name="T79" fmla="*/ 788 h 1338"/>
                <a:gd name="T80" fmla="*/ 22 w 996"/>
                <a:gd name="T81" fmla="*/ 866 h 1338"/>
                <a:gd name="T82" fmla="*/ 44 w 996"/>
                <a:gd name="T83" fmla="*/ 943 h 1338"/>
                <a:gd name="T84" fmla="*/ 71 w 996"/>
                <a:gd name="T85" fmla="*/ 1014 h 1338"/>
                <a:gd name="T86" fmla="*/ 105 w 996"/>
                <a:gd name="T87" fmla="*/ 1082 h 1338"/>
                <a:gd name="T88" fmla="*/ 146 w 996"/>
                <a:gd name="T89" fmla="*/ 1143 h 1338"/>
                <a:gd name="T90" fmla="*/ 189 w 996"/>
                <a:gd name="T91" fmla="*/ 1193 h 1338"/>
                <a:gd name="T92" fmla="*/ 239 w 996"/>
                <a:gd name="T93" fmla="*/ 1240 h 1338"/>
                <a:gd name="T94" fmla="*/ 292 w 996"/>
                <a:gd name="T95" fmla="*/ 1278 h 1338"/>
                <a:gd name="T96" fmla="*/ 349 w 996"/>
                <a:gd name="T97" fmla="*/ 1308 h 1338"/>
                <a:gd name="T98" fmla="*/ 409 w 996"/>
                <a:gd name="T99" fmla="*/ 1327 h 1338"/>
                <a:gd name="T100" fmla="*/ 471 w 996"/>
                <a:gd name="T101" fmla="*/ 1336 h 1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96" h="1338">
                  <a:moveTo>
                    <a:pt x="498" y="1338"/>
                  </a:moveTo>
                  <a:lnTo>
                    <a:pt x="511" y="1338"/>
                  </a:lnTo>
                  <a:lnTo>
                    <a:pt x="523" y="1336"/>
                  </a:lnTo>
                  <a:lnTo>
                    <a:pt x="536" y="1334"/>
                  </a:lnTo>
                  <a:lnTo>
                    <a:pt x="548" y="1334"/>
                  </a:lnTo>
                  <a:lnTo>
                    <a:pt x="560" y="1331"/>
                  </a:lnTo>
                  <a:lnTo>
                    <a:pt x="573" y="1330"/>
                  </a:lnTo>
                  <a:lnTo>
                    <a:pt x="584" y="1327"/>
                  </a:lnTo>
                  <a:lnTo>
                    <a:pt x="597" y="1323"/>
                  </a:lnTo>
                  <a:lnTo>
                    <a:pt x="608" y="1319"/>
                  </a:lnTo>
                  <a:lnTo>
                    <a:pt x="621" y="1315"/>
                  </a:lnTo>
                  <a:lnTo>
                    <a:pt x="633" y="1311"/>
                  </a:lnTo>
                  <a:lnTo>
                    <a:pt x="644" y="1308"/>
                  </a:lnTo>
                  <a:lnTo>
                    <a:pt x="655" y="1302"/>
                  </a:lnTo>
                  <a:lnTo>
                    <a:pt x="668" y="1297"/>
                  </a:lnTo>
                  <a:lnTo>
                    <a:pt x="678" y="1290"/>
                  </a:lnTo>
                  <a:lnTo>
                    <a:pt x="691" y="1286"/>
                  </a:lnTo>
                  <a:lnTo>
                    <a:pt x="701" y="1278"/>
                  </a:lnTo>
                  <a:lnTo>
                    <a:pt x="711" y="1270"/>
                  </a:lnTo>
                  <a:lnTo>
                    <a:pt x="723" y="1264"/>
                  </a:lnTo>
                  <a:lnTo>
                    <a:pt x="734" y="1257"/>
                  </a:lnTo>
                  <a:lnTo>
                    <a:pt x="744" y="1248"/>
                  </a:lnTo>
                  <a:lnTo>
                    <a:pt x="754" y="1240"/>
                  </a:lnTo>
                  <a:lnTo>
                    <a:pt x="763" y="1231"/>
                  </a:lnTo>
                  <a:lnTo>
                    <a:pt x="775" y="1223"/>
                  </a:lnTo>
                  <a:lnTo>
                    <a:pt x="784" y="1213"/>
                  </a:lnTo>
                  <a:lnTo>
                    <a:pt x="795" y="1204"/>
                  </a:lnTo>
                  <a:lnTo>
                    <a:pt x="803" y="1193"/>
                  </a:lnTo>
                  <a:lnTo>
                    <a:pt x="813" y="1185"/>
                  </a:lnTo>
                  <a:lnTo>
                    <a:pt x="823" y="1175"/>
                  </a:lnTo>
                  <a:lnTo>
                    <a:pt x="831" y="1163"/>
                  </a:lnTo>
                  <a:lnTo>
                    <a:pt x="840" y="1152"/>
                  </a:lnTo>
                  <a:lnTo>
                    <a:pt x="849" y="1143"/>
                  </a:lnTo>
                  <a:lnTo>
                    <a:pt x="857" y="1130"/>
                  </a:lnTo>
                  <a:lnTo>
                    <a:pt x="865" y="1119"/>
                  </a:lnTo>
                  <a:lnTo>
                    <a:pt x="873" y="1106"/>
                  </a:lnTo>
                  <a:lnTo>
                    <a:pt x="881" y="1094"/>
                  </a:lnTo>
                  <a:lnTo>
                    <a:pt x="889" y="1082"/>
                  </a:lnTo>
                  <a:lnTo>
                    <a:pt x="896" y="1069"/>
                  </a:lnTo>
                  <a:lnTo>
                    <a:pt x="903" y="1055"/>
                  </a:lnTo>
                  <a:lnTo>
                    <a:pt x="911" y="1042"/>
                  </a:lnTo>
                  <a:lnTo>
                    <a:pt x="916" y="1028"/>
                  </a:lnTo>
                  <a:lnTo>
                    <a:pt x="922" y="1014"/>
                  </a:lnTo>
                  <a:lnTo>
                    <a:pt x="929" y="1000"/>
                  </a:lnTo>
                  <a:lnTo>
                    <a:pt x="934" y="988"/>
                  </a:lnTo>
                  <a:lnTo>
                    <a:pt x="939" y="972"/>
                  </a:lnTo>
                  <a:lnTo>
                    <a:pt x="946" y="959"/>
                  </a:lnTo>
                  <a:lnTo>
                    <a:pt x="950" y="943"/>
                  </a:lnTo>
                  <a:lnTo>
                    <a:pt x="957" y="929"/>
                  </a:lnTo>
                  <a:lnTo>
                    <a:pt x="959" y="914"/>
                  </a:lnTo>
                  <a:lnTo>
                    <a:pt x="965" y="898"/>
                  </a:lnTo>
                  <a:lnTo>
                    <a:pt x="967" y="882"/>
                  </a:lnTo>
                  <a:lnTo>
                    <a:pt x="972" y="866"/>
                  </a:lnTo>
                  <a:lnTo>
                    <a:pt x="975" y="850"/>
                  </a:lnTo>
                  <a:lnTo>
                    <a:pt x="979" y="835"/>
                  </a:lnTo>
                  <a:lnTo>
                    <a:pt x="982" y="819"/>
                  </a:lnTo>
                  <a:lnTo>
                    <a:pt x="985" y="804"/>
                  </a:lnTo>
                  <a:lnTo>
                    <a:pt x="987" y="788"/>
                  </a:lnTo>
                  <a:lnTo>
                    <a:pt x="990" y="770"/>
                  </a:lnTo>
                  <a:lnTo>
                    <a:pt x="991" y="755"/>
                  </a:lnTo>
                  <a:lnTo>
                    <a:pt x="994" y="737"/>
                  </a:lnTo>
                  <a:lnTo>
                    <a:pt x="994" y="720"/>
                  </a:lnTo>
                  <a:lnTo>
                    <a:pt x="996" y="704"/>
                  </a:lnTo>
                  <a:lnTo>
                    <a:pt x="996" y="686"/>
                  </a:lnTo>
                  <a:lnTo>
                    <a:pt x="996" y="670"/>
                  </a:lnTo>
                  <a:lnTo>
                    <a:pt x="996" y="651"/>
                  </a:lnTo>
                  <a:lnTo>
                    <a:pt x="996" y="634"/>
                  </a:lnTo>
                  <a:lnTo>
                    <a:pt x="994" y="617"/>
                  </a:lnTo>
                  <a:lnTo>
                    <a:pt x="994" y="601"/>
                  </a:lnTo>
                  <a:lnTo>
                    <a:pt x="991" y="583"/>
                  </a:lnTo>
                  <a:lnTo>
                    <a:pt x="990" y="568"/>
                  </a:lnTo>
                  <a:lnTo>
                    <a:pt x="987" y="550"/>
                  </a:lnTo>
                  <a:lnTo>
                    <a:pt x="985" y="534"/>
                  </a:lnTo>
                  <a:lnTo>
                    <a:pt x="982" y="517"/>
                  </a:lnTo>
                  <a:lnTo>
                    <a:pt x="979" y="501"/>
                  </a:lnTo>
                  <a:lnTo>
                    <a:pt x="975" y="484"/>
                  </a:lnTo>
                  <a:lnTo>
                    <a:pt x="972" y="468"/>
                  </a:lnTo>
                  <a:lnTo>
                    <a:pt x="967" y="453"/>
                  </a:lnTo>
                  <a:lnTo>
                    <a:pt x="965" y="439"/>
                  </a:lnTo>
                  <a:lnTo>
                    <a:pt x="959" y="423"/>
                  </a:lnTo>
                  <a:lnTo>
                    <a:pt x="957" y="410"/>
                  </a:lnTo>
                  <a:lnTo>
                    <a:pt x="950" y="394"/>
                  </a:lnTo>
                  <a:lnTo>
                    <a:pt x="946" y="379"/>
                  </a:lnTo>
                  <a:lnTo>
                    <a:pt x="939" y="363"/>
                  </a:lnTo>
                  <a:lnTo>
                    <a:pt x="934" y="349"/>
                  </a:lnTo>
                  <a:lnTo>
                    <a:pt x="929" y="335"/>
                  </a:lnTo>
                  <a:lnTo>
                    <a:pt x="922" y="321"/>
                  </a:lnTo>
                  <a:lnTo>
                    <a:pt x="916" y="306"/>
                  </a:lnTo>
                  <a:lnTo>
                    <a:pt x="911" y="294"/>
                  </a:lnTo>
                  <a:lnTo>
                    <a:pt x="903" y="280"/>
                  </a:lnTo>
                  <a:lnTo>
                    <a:pt x="896" y="268"/>
                  </a:lnTo>
                  <a:lnTo>
                    <a:pt x="889" y="255"/>
                  </a:lnTo>
                  <a:lnTo>
                    <a:pt x="881" y="243"/>
                  </a:lnTo>
                  <a:lnTo>
                    <a:pt x="873" y="230"/>
                  </a:lnTo>
                  <a:lnTo>
                    <a:pt x="865" y="219"/>
                  </a:lnTo>
                  <a:lnTo>
                    <a:pt x="857" y="208"/>
                  </a:lnTo>
                  <a:lnTo>
                    <a:pt x="849" y="196"/>
                  </a:lnTo>
                  <a:lnTo>
                    <a:pt x="840" y="184"/>
                  </a:lnTo>
                  <a:lnTo>
                    <a:pt x="831" y="174"/>
                  </a:lnTo>
                  <a:lnTo>
                    <a:pt x="823" y="162"/>
                  </a:lnTo>
                  <a:lnTo>
                    <a:pt x="813" y="153"/>
                  </a:lnTo>
                  <a:lnTo>
                    <a:pt x="803" y="142"/>
                  </a:lnTo>
                  <a:lnTo>
                    <a:pt x="795" y="133"/>
                  </a:lnTo>
                  <a:lnTo>
                    <a:pt x="784" y="122"/>
                  </a:lnTo>
                  <a:lnTo>
                    <a:pt x="775" y="114"/>
                  </a:lnTo>
                  <a:lnTo>
                    <a:pt x="763" y="105"/>
                  </a:lnTo>
                  <a:lnTo>
                    <a:pt x="754" y="94"/>
                  </a:lnTo>
                  <a:lnTo>
                    <a:pt x="744" y="86"/>
                  </a:lnTo>
                  <a:lnTo>
                    <a:pt x="734" y="81"/>
                  </a:lnTo>
                  <a:lnTo>
                    <a:pt x="723" y="72"/>
                  </a:lnTo>
                  <a:lnTo>
                    <a:pt x="711" y="65"/>
                  </a:lnTo>
                  <a:lnTo>
                    <a:pt x="701" y="58"/>
                  </a:lnTo>
                  <a:lnTo>
                    <a:pt x="691" y="52"/>
                  </a:lnTo>
                  <a:lnTo>
                    <a:pt x="678" y="46"/>
                  </a:lnTo>
                  <a:lnTo>
                    <a:pt x="668" y="40"/>
                  </a:lnTo>
                  <a:lnTo>
                    <a:pt x="655" y="33"/>
                  </a:lnTo>
                  <a:lnTo>
                    <a:pt x="644" y="30"/>
                  </a:lnTo>
                  <a:lnTo>
                    <a:pt x="633" y="24"/>
                  </a:lnTo>
                  <a:lnTo>
                    <a:pt x="621" y="21"/>
                  </a:lnTo>
                  <a:lnTo>
                    <a:pt x="608" y="16"/>
                  </a:lnTo>
                  <a:lnTo>
                    <a:pt x="597" y="13"/>
                  </a:lnTo>
                  <a:lnTo>
                    <a:pt x="584" y="9"/>
                  </a:lnTo>
                  <a:lnTo>
                    <a:pt x="573" y="7"/>
                  </a:lnTo>
                  <a:lnTo>
                    <a:pt x="560" y="5"/>
                  </a:lnTo>
                  <a:lnTo>
                    <a:pt x="548" y="4"/>
                  </a:lnTo>
                  <a:lnTo>
                    <a:pt x="536" y="0"/>
                  </a:lnTo>
                  <a:lnTo>
                    <a:pt x="523" y="0"/>
                  </a:lnTo>
                  <a:lnTo>
                    <a:pt x="511" y="0"/>
                  </a:lnTo>
                  <a:lnTo>
                    <a:pt x="498" y="0"/>
                  </a:lnTo>
                  <a:lnTo>
                    <a:pt x="483" y="0"/>
                  </a:lnTo>
                  <a:lnTo>
                    <a:pt x="471" y="0"/>
                  </a:lnTo>
                  <a:lnTo>
                    <a:pt x="458" y="0"/>
                  </a:lnTo>
                  <a:lnTo>
                    <a:pt x="446" y="4"/>
                  </a:lnTo>
                  <a:lnTo>
                    <a:pt x="434" y="5"/>
                  </a:lnTo>
                  <a:lnTo>
                    <a:pt x="421" y="7"/>
                  </a:lnTo>
                  <a:lnTo>
                    <a:pt x="409" y="9"/>
                  </a:lnTo>
                  <a:lnTo>
                    <a:pt x="397" y="13"/>
                  </a:lnTo>
                  <a:lnTo>
                    <a:pt x="385" y="16"/>
                  </a:lnTo>
                  <a:lnTo>
                    <a:pt x="372" y="21"/>
                  </a:lnTo>
                  <a:lnTo>
                    <a:pt x="360" y="24"/>
                  </a:lnTo>
                  <a:lnTo>
                    <a:pt x="349" y="30"/>
                  </a:lnTo>
                  <a:lnTo>
                    <a:pt x="337" y="33"/>
                  </a:lnTo>
                  <a:lnTo>
                    <a:pt x="327" y="40"/>
                  </a:lnTo>
                  <a:lnTo>
                    <a:pt x="316" y="46"/>
                  </a:lnTo>
                  <a:lnTo>
                    <a:pt x="304" y="52"/>
                  </a:lnTo>
                  <a:lnTo>
                    <a:pt x="292" y="58"/>
                  </a:lnTo>
                  <a:lnTo>
                    <a:pt x="282" y="65"/>
                  </a:lnTo>
                  <a:lnTo>
                    <a:pt x="270" y="72"/>
                  </a:lnTo>
                  <a:lnTo>
                    <a:pt x="261" y="81"/>
                  </a:lnTo>
                  <a:lnTo>
                    <a:pt x="250" y="86"/>
                  </a:lnTo>
                  <a:lnTo>
                    <a:pt x="239" y="94"/>
                  </a:lnTo>
                  <a:lnTo>
                    <a:pt x="227" y="105"/>
                  </a:lnTo>
                  <a:lnTo>
                    <a:pt x="218" y="114"/>
                  </a:lnTo>
                  <a:lnTo>
                    <a:pt x="207" y="122"/>
                  </a:lnTo>
                  <a:lnTo>
                    <a:pt x="199" y="133"/>
                  </a:lnTo>
                  <a:lnTo>
                    <a:pt x="189" y="142"/>
                  </a:lnTo>
                  <a:lnTo>
                    <a:pt x="181" y="153"/>
                  </a:lnTo>
                  <a:lnTo>
                    <a:pt x="171" y="162"/>
                  </a:lnTo>
                  <a:lnTo>
                    <a:pt x="162" y="174"/>
                  </a:lnTo>
                  <a:lnTo>
                    <a:pt x="154" y="184"/>
                  </a:lnTo>
                  <a:lnTo>
                    <a:pt x="146" y="196"/>
                  </a:lnTo>
                  <a:lnTo>
                    <a:pt x="137" y="208"/>
                  </a:lnTo>
                  <a:lnTo>
                    <a:pt x="129" y="219"/>
                  </a:lnTo>
                  <a:lnTo>
                    <a:pt x="121" y="230"/>
                  </a:lnTo>
                  <a:lnTo>
                    <a:pt x="113" y="243"/>
                  </a:lnTo>
                  <a:lnTo>
                    <a:pt x="105" y="255"/>
                  </a:lnTo>
                  <a:lnTo>
                    <a:pt x="99" y="268"/>
                  </a:lnTo>
                  <a:lnTo>
                    <a:pt x="91" y="280"/>
                  </a:lnTo>
                  <a:lnTo>
                    <a:pt x="85" y="294"/>
                  </a:lnTo>
                  <a:lnTo>
                    <a:pt x="77" y="306"/>
                  </a:lnTo>
                  <a:lnTo>
                    <a:pt x="71" y="321"/>
                  </a:lnTo>
                  <a:lnTo>
                    <a:pt x="66" y="335"/>
                  </a:lnTo>
                  <a:lnTo>
                    <a:pt x="60" y="349"/>
                  </a:lnTo>
                  <a:lnTo>
                    <a:pt x="54" y="363"/>
                  </a:lnTo>
                  <a:lnTo>
                    <a:pt x="48" y="379"/>
                  </a:lnTo>
                  <a:lnTo>
                    <a:pt x="44" y="394"/>
                  </a:lnTo>
                  <a:lnTo>
                    <a:pt x="39" y="410"/>
                  </a:lnTo>
                  <a:lnTo>
                    <a:pt x="32" y="423"/>
                  </a:lnTo>
                  <a:lnTo>
                    <a:pt x="30" y="439"/>
                  </a:lnTo>
                  <a:lnTo>
                    <a:pt x="26" y="453"/>
                  </a:lnTo>
                  <a:lnTo>
                    <a:pt x="22" y="468"/>
                  </a:lnTo>
                  <a:lnTo>
                    <a:pt x="18" y="484"/>
                  </a:lnTo>
                  <a:lnTo>
                    <a:pt x="15" y="501"/>
                  </a:lnTo>
                  <a:lnTo>
                    <a:pt x="12" y="517"/>
                  </a:lnTo>
                  <a:lnTo>
                    <a:pt x="10" y="534"/>
                  </a:lnTo>
                  <a:lnTo>
                    <a:pt x="6" y="550"/>
                  </a:lnTo>
                  <a:lnTo>
                    <a:pt x="5" y="568"/>
                  </a:lnTo>
                  <a:lnTo>
                    <a:pt x="3" y="583"/>
                  </a:lnTo>
                  <a:lnTo>
                    <a:pt x="3" y="601"/>
                  </a:lnTo>
                  <a:lnTo>
                    <a:pt x="0" y="617"/>
                  </a:lnTo>
                  <a:lnTo>
                    <a:pt x="0" y="634"/>
                  </a:lnTo>
                  <a:lnTo>
                    <a:pt x="0" y="651"/>
                  </a:lnTo>
                  <a:lnTo>
                    <a:pt x="0" y="670"/>
                  </a:lnTo>
                  <a:lnTo>
                    <a:pt x="0" y="686"/>
                  </a:lnTo>
                  <a:lnTo>
                    <a:pt x="0" y="704"/>
                  </a:lnTo>
                  <a:lnTo>
                    <a:pt x="0" y="720"/>
                  </a:lnTo>
                  <a:lnTo>
                    <a:pt x="3" y="737"/>
                  </a:lnTo>
                  <a:lnTo>
                    <a:pt x="3" y="755"/>
                  </a:lnTo>
                  <a:lnTo>
                    <a:pt x="5" y="770"/>
                  </a:lnTo>
                  <a:lnTo>
                    <a:pt x="6" y="788"/>
                  </a:lnTo>
                  <a:lnTo>
                    <a:pt x="10" y="804"/>
                  </a:lnTo>
                  <a:lnTo>
                    <a:pt x="12" y="819"/>
                  </a:lnTo>
                  <a:lnTo>
                    <a:pt x="15" y="835"/>
                  </a:lnTo>
                  <a:lnTo>
                    <a:pt x="18" y="850"/>
                  </a:lnTo>
                  <a:lnTo>
                    <a:pt x="22" y="866"/>
                  </a:lnTo>
                  <a:lnTo>
                    <a:pt x="26" y="882"/>
                  </a:lnTo>
                  <a:lnTo>
                    <a:pt x="30" y="898"/>
                  </a:lnTo>
                  <a:lnTo>
                    <a:pt x="32" y="914"/>
                  </a:lnTo>
                  <a:lnTo>
                    <a:pt x="39" y="929"/>
                  </a:lnTo>
                  <a:lnTo>
                    <a:pt x="44" y="943"/>
                  </a:lnTo>
                  <a:lnTo>
                    <a:pt x="48" y="959"/>
                  </a:lnTo>
                  <a:lnTo>
                    <a:pt x="54" y="972"/>
                  </a:lnTo>
                  <a:lnTo>
                    <a:pt x="60" y="988"/>
                  </a:lnTo>
                  <a:lnTo>
                    <a:pt x="66" y="1000"/>
                  </a:lnTo>
                  <a:lnTo>
                    <a:pt x="71" y="1014"/>
                  </a:lnTo>
                  <a:lnTo>
                    <a:pt x="77" y="1028"/>
                  </a:lnTo>
                  <a:lnTo>
                    <a:pt x="85" y="1042"/>
                  </a:lnTo>
                  <a:lnTo>
                    <a:pt x="91" y="1055"/>
                  </a:lnTo>
                  <a:lnTo>
                    <a:pt x="99" y="1069"/>
                  </a:lnTo>
                  <a:lnTo>
                    <a:pt x="105" y="1082"/>
                  </a:lnTo>
                  <a:lnTo>
                    <a:pt x="113" y="1094"/>
                  </a:lnTo>
                  <a:lnTo>
                    <a:pt x="121" y="1106"/>
                  </a:lnTo>
                  <a:lnTo>
                    <a:pt x="129" y="1119"/>
                  </a:lnTo>
                  <a:lnTo>
                    <a:pt x="137" y="1130"/>
                  </a:lnTo>
                  <a:lnTo>
                    <a:pt x="146" y="1143"/>
                  </a:lnTo>
                  <a:lnTo>
                    <a:pt x="154" y="1152"/>
                  </a:lnTo>
                  <a:lnTo>
                    <a:pt x="162" y="1163"/>
                  </a:lnTo>
                  <a:lnTo>
                    <a:pt x="171" y="1175"/>
                  </a:lnTo>
                  <a:lnTo>
                    <a:pt x="181" y="1185"/>
                  </a:lnTo>
                  <a:lnTo>
                    <a:pt x="189" y="1193"/>
                  </a:lnTo>
                  <a:lnTo>
                    <a:pt x="199" y="1204"/>
                  </a:lnTo>
                  <a:lnTo>
                    <a:pt x="207" y="1213"/>
                  </a:lnTo>
                  <a:lnTo>
                    <a:pt x="218" y="1223"/>
                  </a:lnTo>
                  <a:lnTo>
                    <a:pt x="227" y="1231"/>
                  </a:lnTo>
                  <a:lnTo>
                    <a:pt x="239" y="1240"/>
                  </a:lnTo>
                  <a:lnTo>
                    <a:pt x="250" y="1248"/>
                  </a:lnTo>
                  <a:lnTo>
                    <a:pt x="261" y="1257"/>
                  </a:lnTo>
                  <a:lnTo>
                    <a:pt x="270" y="1264"/>
                  </a:lnTo>
                  <a:lnTo>
                    <a:pt x="282" y="1270"/>
                  </a:lnTo>
                  <a:lnTo>
                    <a:pt x="292" y="1278"/>
                  </a:lnTo>
                  <a:lnTo>
                    <a:pt x="304" y="1286"/>
                  </a:lnTo>
                  <a:lnTo>
                    <a:pt x="316" y="1290"/>
                  </a:lnTo>
                  <a:lnTo>
                    <a:pt x="327" y="1297"/>
                  </a:lnTo>
                  <a:lnTo>
                    <a:pt x="337" y="1302"/>
                  </a:lnTo>
                  <a:lnTo>
                    <a:pt x="349" y="1308"/>
                  </a:lnTo>
                  <a:lnTo>
                    <a:pt x="360" y="1311"/>
                  </a:lnTo>
                  <a:lnTo>
                    <a:pt x="372" y="1315"/>
                  </a:lnTo>
                  <a:lnTo>
                    <a:pt x="385" y="1319"/>
                  </a:lnTo>
                  <a:lnTo>
                    <a:pt x="397" y="1323"/>
                  </a:lnTo>
                  <a:lnTo>
                    <a:pt x="409" y="1327"/>
                  </a:lnTo>
                  <a:lnTo>
                    <a:pt x="421" y="1330"/>
                  </a:lnTo>
                  <a:lnTo>
                    <a:pt x="434" y="1331"/>
                  </a:lnTo>
                  <a:lnTo>
                    <a:pt x="446" y="1334"/>
                  </a:lnTo>
                  <a:lnTo>
                    <a:pt x="458" y="1334"/>
                  </a:lnTo>
                  <a:lnTo>
                    <a:pt x="471" y="1336"/>
                  </a:lnTo>
                  <a:lnTo>
                    <a:pt x="483" y="1338"/>
                  </a:lnTo>
                  <a:lnTo>
                    <a:pt x="498" y="1338"/>
                  </a:lnTo>
                  <a:lnTo>
                    <a:pt x="498" y="1338"/>
                  </a:lnTo>
                  <a:close/>
                </a:path>
              </a:pathLst>
            </a:custGeom>
            <a:solidFill>
              <a:schemeClr val="tx2">
                <a:lumMod val="40000"/>
                <a:lumOff val="6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2" name="Freeform 14"/>
            <p:cNvSpPr>
              <a:spLocks/>
            </p:cNvSpPr>
            <p:nvPr/>
          </p:nvSpPr>
          <p:spPr bwMode="auto">
            <a:xfrm>
              <a:off x="5942013" y="3142878"/>
              <a:ext cx="176213" cy="233363"/>
            </a:xfrm>
            <a:custGeom>
              <a:avLst/>
              <a:gdLst>
                <a:gd name="T0" fmla="*/ 239 w 443"/>
                <a:gd name="T1" fmla="*/ 591 h 592"/>
                <a:gd name="T2" fmla="*/ 260 w 443"/>
                <a:gd name="T3" fmla="*/ 587 h 592"/>
                <a:gd name="T4" fmla="*/ 281 w 443"/>
                <a:gd name="T5" fmla="*/ 579 h 592"/>
                <a:gd name="T6" fmla="*/ 301 w 443"/>
                <a:gd name="T7" fmla="*/ 570 h 592"/>
                <a:gd name="T8" fmla="*/ 334 w 443"/>
                <a:gd name="T9" fmla="*/ 549 h 592"/>
                <a:gd name="T10" fmla="*/ 369 w 443"/>
                <a:gd name="T11" fmla="*/ 515 h 592"/>
                <a:gd name="T12" fmla="*/ 386 w 443"/>
                <a:gd name="T13" fmla="*/ 489 h 592"/>
                <a:gd name="T14" fmla="*/ 401 w 443"/>
                <a:gd name="T15" fmla="*/ 466 h 592"/>
                <a:gd name="T16" fmla="*/ 411 w 443"/>
                <a:gd name="T17" fmla="*/ 441 h 592"/>
                <a:gd name="T18" fmla="*/ 423 w 443"/>
                <a:gd name="T19" fmla="*/ 416 h 592"/>
                <a:gd name="T20" fmla="*/ 429 w 443"/>
                <a:gd name="T21" fmla="*/ 389 h 592"/>
                <a:gd name="T22" fmla="*/ 435 w 443"/>
                <a:gd name="T23" fmla="*/ 362 h 592"/>
                <a:gd name="T24" fmla="*/ 440 w 443"/>
                <a:gd name="T25" fmla="*/ 334 h 592"/>
                <a:gd name="T26" fmla="*/ 442 w 443"/>
                <a:gd name="T27" fmla="*/ 303 h 592"/>
                <a:gd name="T28" fmla="*/ 442 w 443"/>
                <a:gd name="T29" fmla="*/ 273 h 592"/>
                <a:gd name="T30" fmla="*/ 438 w 443"/>
                <a:gd name="T31" fmla="*/ 244 h 592"/>
                <a:gd name="T32" fmla="*/ 434 w 443"/>
                <a:gd name="T33" fmla="*/ 213 h 592"/>
                <a:gd name="T34" fmla="*/ 426 w 443"/>
                <a:gd name="T35" fmla="*/ 185 h 592"/>
                <a:gd name="T36" fmla="*/ 417 w 443"/>
                <a:gd name="T37" fmla="*/ 160 h 592"/>
                <a:gd name="T38" fmla="*/ 407 w 443"/>
                <a:gd name="T39" fmla="*/ 135 h 592"/>
                <a:gd name="T40" fmla="*/ 394 w 443"/>
                <a:gd name="T41" fmla="*/ 111 h 592"/>
                <a:gd name="T42" fmla="*/ 381 w 443"/>
                <a:gd name="T43" fmla="*/ 91 h 592"/>
                <a:gd name="T44" fmla="*/ 365 w 443"/>
                <a:gd name="T45" fmla="*/ 71 h 592"/>
                <a:gd name="T46" fmla="*/ 334 w 443"/>
                <a:gd name="T47" fmla="*/ 41 h 592"/>
                <a:gd name="T48" fmla="*/ 301 w 443"/>
                <a:gd name="T49" fmla="*/ 21 h 592"/>
                <a:gd name="T50" fmla="*/ 281 w 443"/>
                <a:gd name="T51" fmla="*/ 10 h 592"/>
                <a:gd name="T52" fmla="*/ 260 w 443"/>
                <a:gd name="T53" fmla="*/ 3 h 592"/>
                <a:gd name="T54" fmla="*/ 239 w 443"/>
                <a:gd name="T55" fmla="*/ 0 h 592"/>
                <a:gd name="T56" fmla="*/ 216 w 443"/>
                <a:gd name="T57" fmla="*/ 0 h 592"/>
                <a:gd name="T58" fmla="*/ 194 w 443"/>
                <a:gd name="T59" fmla="*/ 1 h 592"/>
                <a:gd name="T60" fmla="*/ 171 w 443"/>
                <a:gd name="T61" fmla="*/ 6 h 592"/>
                <a:gd name="T62" fmla="*/ 145 w 443"/>
                <a:gd name="T63" fmla="*/ 17 h 592"/>
                <a:gd name="T64" fmla="*/ 121 w 443"/>
                <a:gd name="T65" fmla="*/ 31 h 592"/>
                <a:gd name="T66" fmla="*/ 89 w 443"/>
                <a:gd name="T67" fmla="*/ 58 h 592"/>
                <a:gd name="T68" fmla="*/ 68 w 443"/>
                <a:gd name="T69" fmla="*/ 80 h 592"/>
                <a:gd name="T70" fmla="*/ 53 w 443"/>
                <a:gd name="T71" fmla="*/ 100 h 592"/>
                <a:gd name="T72" fmla="*/ 41 w 443"/>
                <a:gd name="T73" fmla="*/ 123 h 592"/>
                <a:gd name="T74" fmla="*/ 28 w 443"/>
                <a:gd name="T75" fmla="*/ 148 h 592"/>
                <a:gd name="T76" fmla="*/ 20 w 443"/>
                <a:gd name="T77" fmla="*/ 173 h 592"/>
                <a:gd name="T78" fmla="*/ 11 w 443"/>
                <a:gd name="T79" fmla="*/ 200 h 592"/>
                <a:gd name="T80" fmla="*/ 4 w 443"/>
                <a:gd name="T81" fmla="*/ 228 h 592"/>
                <a:gd name="T82" fmla="*/ 0 w 443"/>
                <a:gd name="T83" fmla="*/ 258 h 592"/>
                <a:gd name="T84" fmla="*/ 0 w 443"/>
                <a:gd name="T85" fmla="*/ 289 h 592"/>
                <a:gd name="T86" fmla="*/ 0 w 443"/>
                <a:gd name="T87" fmla="*/ 318 h 592"/>
                <a:gd name="T88" fmla="*/ 2 w 443"/>
                <a:gd name="T89" fmla="*/ 347 h 592"/>
                <a:gd name="T90" fmla="*/ 7 w 443"/>
                <a:gd name="T91" fmla="*/ 375 h 592"/>
                <a:gd name="T92" fmla="*/ 16 w 443"/>
                <a:gd name="T93" fmla="*/ 404 h 592"/>
                <a:gd name="T94" fmla="*/ 24 w 443"/>
                <a:gd name="T95" fmla="*/ 431 h 592"/>
                <a:gd name="T96" fmla="*/ 35 w 443"/>
                <a:gd name="T97" fmla="*/ 454 h 592"/>
                <a:gd name="T98" fmla="*/ 47 w 443"/>
                <a:gd name="T99" fmla="*/ 477 h 592"/>
                <a:gd name="T100" fmla="*/ 61 w 443"/>
                <a:gd name="T101" fmla="*/ 500 h 592"/>
                <a:gd name="T102" fmla="*/ 89 w 443"/>
                <a:gd name="T103" fmla="*/ 533 h 592"/>
                <a:gd name="T104" fmla="*/ 121 w 443"/>
                <a:gd name="T105" fmla="*/ 558 h 592"/>
                <a:gd name="T106" fmla="*/ 145 w 443"/>
                <a:gd name="T107" fmla="*/ 574 h 592"/>
                <a:gd name="T108" fmla="*/ 171 w 443"/>
                <a:gd name="T109" fmla="*/ 583 h 592"/>
                <a:gd name="T110" fmla="*/ 194 w 443"/>
                <a:gd name="T111" fmla="*/ 590 h 592"/>
                <a:gd name="T112" fmla="*/ 216 w 443"/>
                <a:gd name="T113" fmla="*/ 592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43" h="592">
                  <a:moveTo>
                    <a:pt x="223" y="592"/>
                  </a:moveTo>
                  <a:lnTo>
                    <a:pt x="228" y="592"/>
                  </a:lnTo>
                  <a:lnTo>
                    <a:pt x="234" y="592"/>
                  </a:lnTo>
                  <a:lnTo>
                    <a:pt x="239" y="591"/>
                  </a:lnTo>
                  <a:lnTo>
                    <a:pt x="245" y="591"/>
                  </a:lnTo>
                  <a:lnTo>
                    <a:pt x="250" y="590"/>
                  </a:lnTo>
                  <a:lnTo>
                    <a:pt x="256" y="587"/>
                  </a:lnTo>
                  <a:lnTo>
                    <a:pt x="260" y="587"/>
                  </a:lnTo>
                  <a:lnTo>
                    <a:pt x="267" y="586"/>
                  </a:lnTo>
                  <a:lnTo>
                    <a:pt x="272" y="583"/>
                  </a:lnTo>
                  <a:lnTo>
                    <a:pt x="276" y="582"/>
                  </a:lnTo>
                  <a:lnTo>
                    <a:pt x="281" y="579"/>
                  </a:lnTo>
                  <a:lnTo>
                    <a:pt x="285" y="578"/>
                  </a:lnTo>
                  <a:lnTo>
                    <a:pt x="291" y="575"/>
                  </a:lnTo>
                  <a:lnTo>
                    <a:pt x="297" y="574"/>
                  </a:lnTo>
                  <a:lnTo>
                    <a:pt x="301" y="570"/>
                  </a:lnTo>
                  <a:lnTo>
                    <a:pt x="308" y="569"/>
                  </a:lnTo>
                  <a:lnTo>
                    <a:pt x="317" y="561"/>
                  </a:lnTo>
                  <a:lnTo>
                    <a:pt x="325" y="555"/>
                  </a:lnTo>
                  <a:lnTo>
                    <a:pt x="334" y="549"/>
                  </a:lnTo>
                  <a:lnTo>
                    <a:pt x="345" y="542"/>
                  </a:lnTo>
                  <a:lnTo>
                    <a:pt x="353" y="533"/>
                  </a:lnTo>
                  <a:lnTo>
                    <a:pt x="361" y="525"/>
                  </a:lnTo>
                  <a:lnTo>
                    <a:pt x="369" y="515"/>
                  </a:lnTo>
                  <a:lnTo>
                    <a:pt x="378" y="506"/>
                  </a:lnTo>
                  <a:lnTo>
                    <a:pt x="381" y="500"/>
                  </a:lnTo>
                  <a:lnTo>
                    <a:pt x="385" y="494"/>
                  </a:lnTo>
                  <a:lnTo>
                    <a:pt x="386" y="489"/>
                  </a:lnTo>
                  <a:lnTo>
                    <a:pt x="391" y="484"/>
                  </a:lnTo>
                  <a:lnTo>
                    <a:pt x="394" y="477"/>
                  </a:lnTo>
                  <a:lnTo>
                    <a:pt x="398" y="472"/>
                  </a:lnTo>
                  <a:lnTo>
                    <a:pt x="401" y="466"/>
                  </a:lnTo>
                  <a:lnTo>
                    <a:pt x="403" y="460"/>
                  </a:lnTo>
                  <a:lnTo>
                    <a:pt x="407" y="454"/>
                  </a:lnTo>
                  <a:lnTo>
                    <a:pt x="409" y="448"/>
                  </a:lnTo>
                  <a:lnTo>
                    <a:pt x="411" y="441"/>
                  </a:lnTo>
                  <a:lnTo>
                    <a:pt x="415" y="437"/>
                  </a:lnTo>
                  <a:lnTo>
                    <a:pt x="417" y="431"/>
                  </a:lnTo>
                  <a:lnTo>
                    <a:pt x="419" y="423"/>
                  </a:lnTo>
                  <a:lnTo>
                    <a:pt x="423" y="416"/>
                  </a:lnTo>
                  <a:lnTo>
                    <a:pt x="424" y="412"/>
                  </a:lnTo>
                  <a:lnTo>
                    <a:pt x="426" y="404"/>
                  </a:lnTo>
                  <a:lnTo>
                    <a:pt x="429" y="396"/>
                  </a:lnTo>
                  <a:lnTo>
                    <a:pt x="429" y="389"/>
                  </a:lnTo>
                  <a:lnTo>
                    <a:pt x="432" y="383"/>
                  </a:lnTo>
                  <a:lnTo>
                    <a:pt x="434" y="375"/>
                  </a:lnTo>
                  <a:lnTo>
                    <a:pt x="435" y="369"/>
                  </a:lnTo>
                  <a:lnTo>
                    <a:pt x="435" y="362"/>
                  </a:lnTo>
                  <a:lnTo>
                    <a:pt x="438" y="355"/>
                  </a:lnTo>
                  <a:lnTo>
                    <a:pt x="438" y="347"/>
                  </a:lnTo>
                  <a:lnTo>
                    <a:pt x="440" y="341"/>
                  </a:lnTo>
                  <a:lnTo>
                    <a:pt x="440" y="334"/>
                  </a:lnTo>
                  <a:lnTo>
                    <a:pt x="442" y="327"/>
                  </a:lnTo>
                  <a:lnTo>
                    <a:pt x="442" y="318"/>
                  </a:lnTo>
                  <a:lnTo>
                    <a:pt x="442" y="311"/>
                  </a:lnTo>
                  <a:lnTo>
                    <a:pt x="442" y="303"/>
                  </a:lnTo>
                  <a:lnTo>
                    <a:pt x="443" y="297"/>
                  </a:lnTo>
                  <a:lnTo>
                    <a:pt x="442" y="289"/>
                  </a:lnTo>
                  <a:lnTo>
                    <a:pt x="442" y="279"/>
                  </a:lnTo>
                  <a:lnTo>
                    <a:pt x="442" y="273"/>
                  </a:lnTo>
                  <a:lnTo>
                    <a:pt x="442" y="265"/>
                  </a:lnTo>
                  <a:lnTo>
                    <a:pt x="440" y="258"/>
                  </a:lnTo>
                  <a:lnTo>
                    <a:pt x="440" y="250"/>
                  </a:lnTo>
                  <a:lnTo>
                    <a:pt x="438" y="244"/>
                  </a:lnTo>
                  <a:lnTo>
                    <a:pt x="438" y="236"/>
                  </a:lnTo>
                  <a:lnTo>
                    <a:pt x="435" y="228"/>
                  </a:lnTo>
                  <a:lnTo>
                    <a:pt x="435" y="221"/>
                  </a:lnTo>
                  <a:lnTo>
                    <a:pt x="434" y="213"/>
                  </a:lnTo>
                  <a:lnTo>
                    <a:pt x="432" y="208"/>
                  </a:lnTo>
                  <a:lnTo>
                    <a:pt x="429" y="200"/>
                  </a:lnTo>
                  <a:lnTo>
                    <a:pt x="429" y="193"/>
                  </a:lnTo>
                  <a:lnTo>
                    <a:pt x="426" y="185"/>
                  </a:lnTo>
                  <a:lnTo>
                    <a:pt x="424" y="180"/>
                  </a:lnTo>
                  <a:lnTo>
                    <a:pt x="423" y="173"/>
                  </a:lnTo>
                  <a:lnTo>
                    <a:pt x="419" y="167"/>
                  </a:lnTo>
                  <a:lnTo>
                    <a:pt x="417" y="160"/>
                  </a:lnTo>
                  <a:lnTo>
                    <a:pt x="415" y="154"/>
                  </a:lnTo>
                  <a:lnTo>
                    <a:pt x="411" y="148"/>
                  </a:lnTo>
                  <a:lnTo>
                    <a:pt x="409" y="141"/>
                  </a:lnTo>
                  <a:lnTo>
                    <a:pt x="407" y="135"/>
                  </a:lnTo>
                  <a:lnTo>
                    <a:pt x="403" y="128"/>
                  </a:lnTo>
                  <a:lnTo>
                    <a:pt x="401" y="123"/>
                  </a:lnTo>
                  <a:lnTo>
                    <a:pt x="398" y="118"/>
                  </a:lnTo>
                  <a:lnTo>
                    <a:pt x="394" y="111"/>
                  </a:lnTo>
                  <a:lnTo>
                    <a:pt x="391" y="107"/>
                  </a:lnTo>
                  <a:lnTo>
                    <a:pt x="386" y="100"/>
                  </a:lnTo>
                  <a:lnTo>
                    <a:pt x="385" y="95"/>
                  </a:lnTo>
                  <a:lnTo>
                    <a:pt x="381" y="91"/>
                  </a:lnTo>
                  <a:lnTo>
                    <a:pt x="378" y="86"/>
                  </a:lnTo>
                  <a:lnTo>
                    <a:pt x="374" y="80"/>
                  </a:lnTo>
                  <a:lnTo>
                    <a:pt x="369" y="75"/>
                  </a:lnTo>
                  <a:lnTo>
                    <a:pt x="365" y="71"/>
                  </a:lnTo>
                  <a:lnTo>
                    <a:pt x="361" y="66"/>
                  </a:lnTo>
                  <a:lnTo>
                    <a:pt x="353" y="58"/>
                  </a:lnTo>
                  <a:lnTo>
                    <a:pt x="345" y="50"/>
                  </a:lnTo>
                  <a:lnTo>
                    <a:pt x="334" y="41"/>
                  </a:lnTo>
                  <a:lnTo>
                    <a:pt x="325" y="34"/>
                  </a:lnTo>
                  <a:lnTo>
                    <a:pt x="317" y="29"/>
                  </a:lnTo>
                  <a:lnTo>
                    <a:pt x="308" y="23"/>
                  </a:lnTo>
                  <a:lnTo>
                    <a:pt x="301" y="21"/>
                  </a:lnTo>
                  <a:lnTo>
                    <a:pt x="297" y="17"/>
                  </a:lnTo>
                  <a:lnTo>
                    <a:pt x="291" y="14"/>
                  </a:lnTo>
                  <a:lnTo>
                    <a:pt x="285" y="13"/>
                  </a:lnTo>
                  <a:lnTo>
                    <a:pt x="281" y="10"/>
                  </a:lnTo>
                  <a:lnTo>
                    <a:pt x="276" y="8"/>
                  </a:lnTo>
                  <a:lnTo>
                    <a:pt x="272" y="6"/>
                  </a:lnTo>
                  <a:lnTo>
                    <a:pt x="267" y="6"/>
                  </a:lnTo>
                  <a:lnTo>
                    <a:pt x="260" y="3"/>
                  </a:lnTo>
                  <a:lnTo>
                    <a:pt x="256" y="3"/>
                  </a:lnTo>
                  <a:lnTo>
                    <a:pt x="250" y="1"/>
                  </a:lnTo>
                  <a:lnTo>
                    <a:pt x="245" y="1"/>
                  </a:lnTo>
                  <a:lnTo>
                    <a:pt x="239" y="0"/>
                  </a:lnTo>
                  <a:lnTo>
                    <a:pt x="234" y="0"/>
                  </a:lnTo>
                  <a:lnTo>
                    <a:pt x="228" y="0"/>
                  </a:lnTo>
                  <a:lnTo>
                    <a:pt x="223" y="0"/>
                  </a:lnTo>
                  <a:lnTo>
                    <a:pt x="216" y="0"/>
                  </a:lnTo>
                  <a:lnTo>
                    <a:pt x="211" y="0"/>
                  </a:lnTo>
                  <a:lnTo>
                    <a:pt x="204" y="0"/>
                  </a:lnTo>
                  <a:lnTo>
                    <a:pt x="199" y="1"/>
                  </a:lnTo>
                  <a:lnTo>
                    <a:pt x="194" y="1"/>
                  </a:lnTo>
                  <a:lnTo>
                    <a:pt x="189" y="3"/>
                  </a:lnTo>
                  <a:lnTo>
                    <a:pt x="182" y="3"/>
                  </a:lnTo>
                  <a:lnTo>
                    <a:pt x="178" y="6"/>
                  </a:lnTo>
                  <a:lnTo>
                    <a:pt x="171" y="6"/>
                  </a:lnTo>
                  <a:lnTo>
                    <a:pt x="166" y="8"/>
                  </a:lnTo>
                  <a:lnTo>
                    <a:pt x="161" y="10"/>
                  </a:lnTo>
                  <a:lnTo>
                    <a:pt x="155" y="13"/>
                  </a:lnTo>
                  <a:lnTo>
                    <a:pt x="145" y="17"/>
                  </a:lnTo>
                  <a:lnTo>
                    <a:pt x="135" y="23"/>
                  </a:lnTo>
                  <a:lnTo>
                    <a:pt x="130" y="25"/>
                  </a:lnTo>
                  <a:lnTo>
                    <a:pt x="124" y="29"/>
                  </a:lnTo>
                  <a:lnTo>
                    <a:pt x="121" y="31"/>
                  </a:lnTo>
                  <a:lnTo>
                    <a:pt x="117" y="34"/>
                  </a:lnTo>
                  <a:lnTo>
                    <a:pt x="105" y="41"/>
                  </a:lnTo>
                  <a:lnTo>
                    <a:pt x="97" y="50"/>
                  </a:lnTo>
                  <a:lnTo>
                    <a:pt x="89" y="58"/>
                  </a:lnTo>
                  <a:lnTo>
                    <a:pt x="81" y="66"/>
                  </a:lnTo>
                  <a:lnTo>
                    <a:pt x="77" y="71"/>
                  </a:lnTo>
                  <a:lnTo>
                    <a:pt x="72" y="75"/>
                  </a:lnTo>
                  <a:lnTo>
                    <a:pt x="68" y="80"/>
                  </a:lnTo>
                  <a:lnTo>
                    <a:pt x="66" y="86"/>
                  </a:lnTo>
                  <a:lnTo>
                    <a:pt x="61" y="91"/>
                  </a:lnTo>
                  <a:lnTo>
                    <a:pt x="57" y="95"/>
                  </a:lnTo>
                  <a:lnTo>
                    <a:pt x="53" y="100"/>
                  </a:lnTo>
                  <a:lnTo>
                    <a:pt x="51" y="107"/>
                  </a:lnTo>
                  <a:lnTo>
                    <a:pt x="47" y="111"/>
                  </a:lnTo>
                  <a:lnTo>
                    <a:pt x="44" y="118"/>
                  </a:lnTo>
                  <a:lnTo>
                    <a:pt x="41" y="123"/>
                  </a:lnTo>
                  <a:lnTo>
                    <a:pt x="37" y="128"/>
                  </a:lnTo>
                  <a:lnTo>
                    <a:pt x="35" y="135"/>
                  </a:lnTo>
                  <a:lnTo>
                    <a:pt x="32" y="141"/>
                  </a:lnTo>
                  <a:lnTo>
                    <a:pt x="28" y="148"/>
                  </a:lnTo>
                  <a:lnTo>
                    <a:pt x="27" y="154"/>
                  </a:lnTo>
                  <a:lnTo>
                    <a:pt x="24" y="160"/>
                  </a:lnTo>
                  <a:lnTo>
                    <a:pt x="23" y="167"/>
                  </a:lnTo>
                  <a:lnTo>
                    <a:pt x="20" y="173"/>
                  </a:lnTo>
                  <a:lnTo>
                    <a:pt x="17" y="180"/>
                  </a:lnTo>
                  <a:lnTo>
                    <a:pt x="16" y="185"/>
                  </a:lnTo>
                  <a:lnTo>
                    <a:pt x="12" y="193"/>
                  </a:lnTo>
                  <a:lnTo>
                    <a:pt x="11" y="200"/>
                  </a:lnTo>
                  <a:lnTo>
                    <a:pt x="9" y="208"/>
                  </a:lnTo>
                  <a:lnTo>
                    <a:pt x="7" y="213"/>
                  </a:lnTo>
                  <a:lnTo>
                    <a:pt x="7" y="221"/>
                  </a:lnTo>
                  <a:lnTo>
                    <a:pt x="4" y="228"/>
                  </a:lnTo>
                  <a:lnTo>
                    <a:pt x="4" y="236"/>
                  </a:lnTo>
                  <a:lnTo>
                    <a:pt x="2" y="244"/>
                  </a:lnTo>
                  <a:lnTo>
                    <a:pt x="2" y="250"/>
                  </a:lnTo>
                  <a:lnTo>
                    <a:pt x="0" y="258"/>
                  </a:lnTo>
                  <a:lnTo>
                    <a:pt x="0" y="265"/>
                  </a:lnTo>
                  <a:lnTo>
                    <a:pt x="0" y="273"/>
                  </a:lnTo>
                  <a:lnTo>
                    <a:pt x="0" y="279"/>
                  </a:lnTo>
                  <a:lnTo>
                    <a:pt x="0" y="289"/>
                  </a:lnTo>
                  <a:lnTo>
                    <a:pt x="0" y="297"/>
                  </a:lnTo>
                  <a:lnTo>
                    <a:pt x="0" y="303"/>
                  </a:lnTo>
                  <a:lnTo>
                    <a:pt x="0" y="311"/>
                  </a:lnTo>
                  <a:lnTo>
                    <a:pt x="0" y="318"/>
                  </a:lnTo>
                  <a:lnTo>
                    <a:pt x="0" y="327"/>
                  </a:lnTo>
                  <a:lnTo>
                    <a:pt x="0" y="334"/>
                  </a:lnTo>
                  <a:lnTo>
                    <a:pt x="2" y="341"/>
                  </a:lnTo>
                  <a:lnTo>
                    <a:pt x="2" y="347"/>
                  </a:lnTo>
                  <a:lnTo>
                    <a:pt x="4" y="355"/>
                  </a:lnTo>
                  <a:lnTo>
                    <a:pt x="4" y="362"/>
                  </a:lnTo>
                  <a:lnTo>
                    <a:pt x="7" y="369"/>
                  </a:lnTo>
                  <a:lnTo>
                    <a:pt x="7" y="375"/>
                  </a:lnTo>
                  <a:lnTo>
                    <a:pt x="9" y="383"/>
                  </a:lnTo>
                  <a:lnTo>
                    <a:pt x="11" y="389"/>
                  </a:lnTo>
                  <a:lnTo>
                    <a:pt x="12" y="396"/>
                  </a:lnTo>
                  <a:lnTo>
                    <a:pt x="16" y="404"/>
                  </a:lnTo>
                  <a:lnTo>
                    <a:pt x="17" y="412"/>
                  </a:lnTo>
                  <a:lnTo>
                    <a:pt x="20" y="416"/>
                  </a:lnTo>
                  <a:lnTo>
                    <a:pt x="23" y="423"/>
                  </a:lnTo>
                  <a:lnTo>
                    <a:pt x="24" y="431"/>
                  </a:lnTo>
                  <a:lnTo>
                    <a:pt x="27" y="437"/>
                  </a:lnTo>
                  <a:lnTo>
                    <a:pt x="28" y="441"/>
                  </a:lnTo>
                  <a:lnTo>
                    <a:pt x="32" y="448"/>
                  </a:lnTo>
                  <a:lnTo>
                    <a:pt x="35" y="454"/>
                  </a:lnTo>
                  <a:lnTo>
                    <a:pt x="37" y="460"/>
                  </a:lnTo>
                  <a:lnTo>
                    <a:pt x="41" y="466"/>
                  </a:lnTo>
                  <a:lnTo>
                    <a:pt x="44" y="472"/>
                  </a:lnTo>
                  <a:lnTo>
                    <a:pt x="47" y="477"/>
                  </a:lnTo>
                  <a:lnTo>
                    <a:pt x="51" y="484"/>
                  </a:lnTo>
                  <a:lnTo>
                    <a:pt x="53" y="489"/>
                  </a:lnTo>
                  <a:lnTo>
                    <a:pt x="57" y="494"/>
                  </a:lnTo>
                  <a:lnTo>
                    <a:pt x="61" y="500"/>
                  </a:lnTo>
                  <a:lnTo>
                    <a:pt x="66" y="506"/>
                  </a:lnTo>
                  <a:lnTo>
                    <a:pt x="72" y="515"/>
                  </a:lnTo>
                  <a:lnTo>
                    <a:pt x="81" y="525"/>
                  </a:lnTo>
                  <a:lnTo>
                    <a:pt x="89" y="533"/>
                  </a:lnTo>
                  <a:lnTo>
                    <a:pt x="97" y="542"/>
                  </a:lnTo>
                  <a:lnTo>
                    <a:pt x="105" y="549"/>
                  </a:lnTo>
                  <a:lnTo>
                    <a:pt x="117" y="555"/>
                  </a:lnTo>
                  <a:lnTo>
                    <a:pt x="121" y="558"/>
                  </a:lnTo>
                  <a:lnTo>
                    <a:pt x="124" y="561"/>
                  </a:lnTo>
                  <a:lnTo>
                    <a:pt x="130" y="566"/>
                  </a:lnTo>
                  <a:lnTo>
                    <a:pt x="135" y="569"/>
                  </a:lnTo>
                  <a:lnTo>
                    <a:pt x="145" y="574"/>
                  </a:lnTo>
                  <a:lnTo>
                    <a:pt x="155" y="578"/>
                  </a:lnTo>
                  <a:lnTo>
                    <a:pt x="161" y="579"/>
                  </a:lnTo>
                  <a:lnTo>
                    <a:pt x="166" y="582"/>
                  </a:lnTo>
                  <a:lnTo>
                    <a:pt x="171" y="583"/>
                  </a:lnTo>
                  <a:lnTo>
                    <a:pt x="178" y="586"/>
                  </a:lnTo>
                  <a:lnTo>
                    <a:pt x="182" y="587"/>
                  </a:lnTo>
                  <a:lnTo>
                    <a:pt x="189" y="587"/>
                  </a:lnTo>
                  <a:lnTo>
                    <a:pt x="194" y="590"/>
                  </a:lnTo>
                  <a:lnTo>
                    <a:pt x="199" y="591"/>
                  </a:lnTo>
                  <a:lnTo>
                    <a:pt x="204" y="591"/>
                  </a:lnTo>
                  <a:lnTo>
                    <a:pt x="211" y="592"/>
                  </a:lnTo>
                  <a:lnTo>
                    <a:pt x="216" y="592"/>
                  </a:lnTo>
                  <a:lnTo>
                    <a:pt x="223" y="592"/>
                  </a:lnTo>
                  <a:lnTo>
                    <a:pt x="223" y="592"/>
                  </a:lnTo>
                  <a:close/>
                </a:path>
              </a:pathLst>
            </a:custGeom>
            <a:solidFill>
              <a:schemeClr val="tx1">
                <a:lumMod val="75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3" name="Freeform 15"/>
            <p:cNvSpPr>
              <a:spLocks/>
            </p:cNvSpPr>
            <p:nvPr/>
          </p:nvSpPr>
          <p:spPr bwMode="auto">
            <a:xfrm>
              <a:off x="6403976" y="3442916"/>
              <a:ext cx="87313" cy="85725"/>
            </a:xfrm>
            <a:custGeom>
              <a:avLst/>
              <a:gdLst>
                <a:gd name="T0" fmla="*/ 115 w 218"/>
                <a:gd name="T1" fmla="*/ 216 h 216"/>
                <a:gd name="T2" fmla="*/ 125 w 218"/>
                <a:gd name="T3" fmla="*/ 214 h 216"/>
                <a:gd name="T4" fmla="*/ 137 w 218"/>
                <a:gd name="T5" fmla="*/ 211 h 216"/>
                <a:gd name="T6" fmla="*/ 146 w 218"/>
                <a:gd name="T7" fmla="*/ 208 h 216"/>
                <a:gd name="T8" fmla="*/ 162 w 218"/>
                <a:gd name="T9" fmla="*/ 201 h 216"/>
                <a:gd name="T10" fmla="*/ 179 w 218"/>
                <a:gd name="T11" fmla="*/ 191 h 216"/>
                <a:gd name="T12" fmla="*/ 193 w 218"/>
                <a:gd name="T13" fmla="*/ 175 h 216"/>
                <a:gd name="T14" fmla="*/ 205 w 218"/>
                <a:gd name="T15" fmla="*/ 158 h 216"/>
                <a:gd name="T16" fmla="*/ 210 w 218"/>
                <a:gd name="T17" fmla="*/ 143 h 216"/>
                <a:gd name="T18" fmla="*/ 215 w 218"/>
                <a:gd name="T19" fmla="*/ 132 h 216"/>
                <a:gd name="T20" fmla="*/ 217 w 218"/>
                <a:gd name="T21" fmla="*/ 123 h 216"/>
                <a:gd name="T22" fmla="*/ 218 w 218"/>
                <a:gd name="T23" fmla="*/ 112 h 216"/>
                <a:gd name="T24" fmla="*/ 218 w 218"/>
                <a:gd name="T25" fmla="*/ 101 h 216"/>
                <a:gd name="T26" fmla="*/ 217 w 218"/>
                <a:gd name="T27" fmla="*/ 90 h 216"/>
                <a:gd name="T28" fmla="*/ 215 w 218"/>
                <a:gd name="T29" fmla="*/ 79 h 216"/>
                <a:gd name="T30" fmla="*/ 210 w 218"/>
                <a:gd name="T31" fmla="*/ 70 h 216"/>
                <a:gd name="T32" fmla="*/ 205 w 218"/>
                <a:gd name="T33" fmla="*/ 55 h 216"/>
                <a:gd name="T34" fmla="*/ 193 w 218"/>
                <a:gd name="T35" fmla="*/ 37 h 216"/>
                <a:gd name="T36" fmla="*/ 179 w 218"/>
                <a:gd name="T37" fmla="*/ 22 h 216"/>
                <a:gd name="T38" fmla="*/ 162 w 218"/>
                <a:gd name="T39" fmla="*/ 12 h 216"/>
                <a:gd name="T40" fmla="*/ 146 w 218"/>
                <a:gd name="T41" fmla="*/ 5 h 216"/>
                <a:gd name="T42" fmla="*/ 137 w 218"/>
                <a:gd name="T43" fmla="*/ 2 h 216"/>
                <a:gd name="T44" fmla="*/ 125 w 218"/>
                <a:gd name="T45" fmla="*/ 0 h 216"/>
                <a:gd name="T46" fmla="*/ 115 w 218"/>
                <a:gd name="T47" fmla="*/ 0 h 216"/>
                <a:gd name="T48" fmla="*/ 104 w 218"/>
                <a:gd name="T49" fmla="*/ 0 h 216"/>
                <a:gd name="T50" fmla="*/ 93 w 218"/>
                <a:gd name="T51" fmla="*/ 0 h 216"/>
                <a:gd name="T52" fmla="*/ 81 w 218"/>
                <a:gd name="T53" fmla="*/ 2 h 216"/>
                <a:gd name="T54" fmla="*/ 72 w 218"/>
                <a:gd name="T55" fmla="*/ 5 h 216"/>
                <a:gd name="T56" fmla="*/ 56 w 218"/>
                <a:gd name="T57" fmla="*/ 12 h 216"/>
                <a:gd name="T58" fmla="*/ 39 w 218"/>
                <a:gd name="T59" fmla="*/ 22 h 216"/>
                <a:gd name="T60" fmla="*/ 23 w 218"/>
                <a:gd name="T61" fmla="*/ 37 h 216"/>
                <a:gd name="T62" fmla="*/ 12 w 218"/>
                <a:gd name="T63" fmla="*/ 55 h 216"/>
                <a:gd name="T64" fmla="*/ 6 w 218"/>
                <a:gd name="T65" fmla="*/ 70 h 216"/>
                <a:gd name="T66" fmla="*/ 2 w 218"/>
                <a:gd name="T67" fmla="*/ 79 h 216"/>
                <a:gd name="T68" fmla="*/ 0 w 218"/>
                <a:gd name="T69" fmla="*/ 90 h 216"/>
                <a:gd name="T70" fmla="*/ 0 w 218"/>
                <a:gd name="T71" fmla="*/ 101 h 216"/>
                <a:gd name="T72" fmla="*/ 0 w 218"/>
                <a:gd name="T73" fmla="*/ 112 h 216"/>
                <a:gd name="T74" fmla="*/ 0 w 218"/>
                <a:gd name="T75" fmla="*/ 123 h 216"/>
                <a:gd name="T76" fmla="*/ 2 w 218"/>
                <a:gd name="T77" fmla="*/ 132 h 216"/>
                <a:gd name="T78" fmla="*/ 6 w 218"/>
                <a:gd name="T79" fmla="*/ 143 h 216"/>
                <a:gd name="T80" fmla="*/ 12 w 218"/>
                <a:gd name="T81" fmla="*/ 158 h 216"/>
                <a:gd name="T82" fmla="*/ 23 w 218"/>
                <a:gd name="T83" fmla="*/ 175 h 216"/>
                <a:gd name="T84" fmla="*/ 39 w 218"/>
                <a:gd name="T85" fmla="*/ 191 h 216"/>
                <a:gd name="T86" fmla="*/ 56 w 218"/>
                <a:gd name="T87" fmla="*/ 201 h 216"/>
                <a:gd name="T88" fmla="*/ 72 w 218"/>
                <a:gd name="T89" fmla="*/ 208 h 216"/>
                <a:gd name="T90" fmla="*/ 81 w 218"/>
                <a:gd name="T91" fmla="*/ 211 h 216"/>
                <a:gd name="T92" fmla="*/ 93 w 218"/>
                <a:gd name="T93" fmla="*/ 214 h 216"/>
                <a:gd name="T94" fmla="*/ 104 w 218"/>
                <a:gd name="T95" fmla="*/ 216 h 216"/>
                <a:gd name="T96" fmla="*/ 110 w 218"/>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6">
                  <a:moveTo>
                    <a:pt x="110" y="216"/>
                  </a:moveTo>
                  <a:lnTo>
                    <a:pt x="115" y="216"/>
                  </a:lnTo>
                  <a:lnTo>
                    <a:pt x="121" y="216"/>
                  </a:lnTo>
                  <a:lnTo>
                    <a:pt x="125" y="214"/>
                  </a:lnTo>
                  <a:lnTo>
                    <a:pt x="132" y="212"/>
                  </a:lnTo>
                  <a:lnTo>
                    <a:pt x="137" y="211"/>
                  </a:lnTo>
                  <a:lnTo>
                    <a:pt x="141" y="209"/>
                  </a:lnTo>
                  <a:lnTo>
                    <a:pt x="146" y="208"/>
                  </a:lnTo>
                  <a:lnTo>
                    <a:pt x="153" y="206"/>
                  </a:lnTo>
                  <a:lnTo>
                    <a:pt x="162" y="201"/>
                  </a:lnTo>
                  <a:lnTo>
                    <a:pt x="172" y="197"/>
                  </a:lnTo>
                  <a:lnTo>
                    <a:pt x="179" y="191"/>
                  </a:lnTo>
                  <a:lnTo>
                    <a:pt x="187" y="184"/>
                  </a:lnTo>
                  <a:lnTo>
                    <a:pt x="193" y="175"/>
                  </a:lnTo>
                  <a:lnTo>
                    <a:pt x="199" y="167"/>
                  </a:lnTo>
                  <a:lnTo>
                    <a:pt x="205" y="158"/>
                  </a:lnTo>
                  <a:lnTo>
                    <a:pt x="210" y="150"/>
                  </a:lnTo>
                  <a:lnTo>
                    <a:pt x="210" y="143"/>
                  </a:lnTo>
                  <a:lnTo>
                    <a:pt x="213" y="139"/>
                  </a:lnTo>
                  <a:lnTo>
                    <a:pt x="215" y="132"/>
                  </a:lnTo>
                  <a:lnTo>
                    <a:pt x="217" y="127"/>
                  </a:lnTo>
                  <a:lnTo>
                    <a:pt x="217" y="123"/>
                  </a:lnTo>
                  <a:lnTo>
                    <a:pt x="218" y="116"/>
                  </a:lnTo>
                  <a:lnTo>
                    <a:pt x="218" y="112"/>
                  </a:lnTo>
                  <a:lnTo>
                    <a:pt x="218" y="107"/>
                  </a:lnTo>
                  <a:lnTo>
                    <a:pt x="218" y="101"/>
                  </a:lnTo>
                  <a:lnTo>
                    <a:pt x="218" y="96"/>
                  </a:lnTo>
                  <a:lnTo>
                    <a:pt x="217" y="90"/>
                  </a:lnTo>
                  <a:lnTo>
                    <a:pt x="217" y="85"/>
                  </a:lnTo>
                  <a:lnTo>
                    <a:pt x="215" y="79"/>
                  </a:lnTo>
                  <a:lnTo>
                    <a:pt x="213" y="74"/>
                  </a:lnTo>
                  <a:lnTo>
                    <a:pt x="210" y="70"/>
                  </a:lnTo>
                  <a:lnTo>
                    <a:pt x="210" y="65"/>
                  </a:lnTo>
                  <a:lnTo>
                    <a:pt x="205" y="55"/>
                  </a:lnTo>
                  <a:lnTo>
                    <a:pt x="199" y="46"/>
                  </a:lnTo>
                  <a:lnTo>
                    <a:pt x="193" y="37"/>
                  </a:lnTo>
                  <a:lnTo>
                    <a:pt x="187" y="30"/>
                  </a:lnTo>
                  <a:lnTo>
                    <a:pt x="179" y="22"/>
                  </a:lnTo>
                  <a:lnTo>
                    <a:pt x="172" y="17"/>
                  </a:lnTo>
                  <a:lnTo>
                    <a:pt x="162" y="12"/>
                  </a:lnTo>
                  <a:lnTo>
                    <a:pt x="153" y="8"/>
                  </a:lnTo>
                  <a:lnTo>
                    <a:pt x="146" y="5"/>
                  </a:lnTo>
                  <a:lnTo>
                    <a:pt x="141" y="4"/>
                  </a:lnTo>
                  <a:lnTo>
                    <a:pt x="137" y="2"/>
                  </a:lnTo>
                  <a:lnTo>
                    <a:pt x="132" y="2"/>
                  </a:lnTo>
                  <a:lnTo>
                    <a:pt x="125" y="0"/>
                  </a:lnTo>
                  <a:lnTo>
                    <a:pt x="121" y="0"/>
                  </a:lnTo>
                  <a:lnTo>
                    <a:pt x="115" y="0"/>
                  </a:lnTo>
                  <a:lnTo>
                    <a:pt x="110" y="0"/>
                  </a:lnTo>
                  <a:lnTo>
                    <a:pt x="104" y="0"/>
                  </a:lnTo>
                  <a:lnTo>
                    <a:pt x="99" y="0"/>
                  </a:lnTo>
                  <a:lnTo>
                    <a:pt x="93" y="0"/>
                  </a:lnTo>
                  <a:lnTo>
                    <a:pt x="88" y="2"/>
                  </a:lnTo>
                  <a:lnTo>
                    <a:pt x="81" y="2"/>
                  </a:lnTo>
                  <a:lnTo>
                    <a:pt x="77" y="4"/>
                  </a:lnTo>
                  <a:lnTo>
                    <a:pt x="72" y="5"/>
                  </a:lnTo>
                  <a:lnTo>
                    <a:pt x="68" y="8"/>
                  </a:lnTo>
                  <a:lnTo>
                    <a:pt x="56" y="12"/>
                  </a:lnTo>
                  <a:lnTo>
                    <a:pt x="48" y="17"/>
                  </a:lnTo>
                  <a:lnTo>
                    <a:pt x="39" y="22"/>
                  </a:lnTo>
                  <a:lnTo>
                    <a:pt x="34" y="30"/>
                  </a:lnTo>
                  <a:lnTo>
                    <a:pt x="23" y="37"/>
                  </a:lnTo>
                  <a:lnTo>
                    <a:pt x="19" y="46"/>
                  </a:lnTo>
                  <a:lnTo>
                    <a:pt x="12" y="55"/>
                  </a:lnTo>
                  <a:lnTo>
                    <a:pt x="10" y="65"/>
                  </a:lnTo>
                  <a:lnTo>
                    <a:pt x="6" y="70"/>
                  </a:lnTo>
                  <a:lnTo>
                    <a:pt x="5" y="74"/>
                  </a:lnTo>
                  <a:lnTo>
                    <a:pt x="2" y="79"/>
                  </a:lnTo>
                  <a:lnTo>
                    <a:pt x="2" y="85"/>
                  </a:lnTo>
                  <a:lnTo>
                    <a:pt x="0" y="90"/>
                  </a:lnTo>
                  <a:lnTo>
                    <a:pt x="0" y="96"/>
                  </a:lnTo>
                  <a:lnTo>
                    <a:pt x="0" y="101"/>
                  </a:lnTo>
                  <a:lnTo>
                    <a:pt x="0" y="107"/>
                  </a:lnTo>
                  <a:lnTo>
                    <a:pt x="0" y="112"/>
                  </a:lnTo>
                  <a:lnTo>
                    <a:pt x="0" y="116"/>
                  </a:lnTo>
                  <a:lnTo>
                    <a:pt x="0" y="123"/>
                  </a:lnTo>
                  <a:lnTo>
                    <a:pt x="2" y="127"/>
                  </a:lnTo>
                  <a:lnTo>
                    <a:pt x="2" y="132"/>
                  </a:lnTo>
                  <a:lnTo>
                    <a:pt x="5" y="139"/>
                  </a:lnTo>
                  <a:lnTo>
                    <a:pt x="6" y="143"/>
                  </a:lnTo>
                  <a:lnTo>
                    <a:pt x="10" y="150"/>
                  </a:lnTo>
                  <a:lnTo>
                    <a:pt x="12" y="158"/>
                  </a:lnTo>
                  <a:lnTo>
                    <a:pt x="19" y="167"/>
                  </a:lnTo>
                  <a:lnTo>
                    <a:pt x="23" y="175"/>
                  </a:lnTo>
                  <a:lnTo>
                    <a:pt x="34" y="184"/>
                  </a:lnTo>
                  <a:lnTo>
                    <a:pt x="39" y="191"/>
                  </a:lnTo>
                  <a:lnTo>
                    <a:pt x="48" y="197"/>
                  </a:lnTo>
                  <a:lnTo>
                    <a:pt x="56" y="201"/>
                  </a:lnTo>
                  <a:lnTo>
                    <a:pt x="68" y="206"/>
                  </a:lnTo>
                  <a:lnTo>
                    <a:pt x="72" y="208"/>
                  </a:lnTo>
                  <a:lnTo>
                    <a:pt x="77" y="209"/>
                  </a:lnTo>
                  <a:lnTo>
                    <a:pt x="81" y="211"/>
                  </a:lnTo>
                  <a:lnTo>
                    <a:pt x="88" y="212"/>
                  </a:lnTo>
                  <a:lnTo>
                    <a:pt x="93" y="214"/>
                  </a:lnTo>
                  <a:lnTo>
                    <a:pt x="99" y="216"/>
                  </a:lnTo>
                  <a:lnTo>
                    <a:pt x="104" y="216"/>
                  </a:lnTo>
                  <a:lnTo>
                    <a:pt x="110" y="216"/>
                  </a:lnTo>
                  <a:lnTo>
                    <a:pt x="110" y="216"/>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4" name="Freeform 16"/>
            <p:cNvSpPr>
              <a:spLocks/>
            </p:cNvSpPr>
            <p:nvPr/>
          </p:nvSpPr>
          <p:spPr bwMode="auto">
            <a:xfrm>
              <a:off x="6361113" y="3542928"/>
              <a:ext cx="87313" cy="85725"/>
            </a:xfrm>
            <a:custGeom>
              <a:avLst/>
              <a:gdLst>
                <a:gd name="T0" fmla="*/ 113 w 219"/>
                <a:gd name="T1" fmla="*/ 215 h 215"/>
                <a:gd name="T2" fmla="*/ 125 w 219"/>
                <a:gd name="T3" fmla="*/ 213 h 215"/>
                <a:gd name="T4" fmla="*/ 135 w 219"/>
                <a:gd name="T5" fmla="*/ 212 h 215"/>
                <a:gd name="T6" fmla="*/ 146 w 219"/>
                <a:gd name="T7" fmla="*/ 208 h 215"/>
                <a:gd name="T8" fmla="*/ 161 w 219"/>
                <a:gd name="T9" fmla="*/ 201 h 215"/>
                <a:gd name="T10" fmla="*/ 178 w 219"/>
                <a:gd name="T11" fmla="*/ 189 h 215"/>
                <a:gd name="T12" fmla="*/ 192 w 219"/>
                <a:gd name="T13" fmla="*/ 176 h 215"/>
                <a:gd name="T14" fmla="*/ 204 w 219"/>
                <a:gd name="T15" fmla="*/ 159 h 215"/>
                <a:gd name="T16" fmla="*/ 211 w 219"/>
                <a:gd name="T17" fmla="*/ 143 h 215"/>
                <a:gd name="T18" fmla="*/ 214 w 219"/>
                <a:gd name="T19" fmla="*/ 132 h 215"/>
                <a:gd name="T20" fmla="*/ 217 w 219"/>
                <a:gd name="T21" fmla="*/ 123 h 215"/>
                <a:gd name="T22" fmla="*/ 219 w 219"/>
                <a:gd name="T23" fmla="*/ 111 h 215"/>
                <a:gd name="T24" fmla="*/ 219 w 219"/>
                <a:gd name="T25" fmla="*/ 102 h 215"/>
                <a:gd name="T26" fmla="*/ 217 w 219"/>
                <a:gd name="T27" fmla="*/ 91 h 215"/>
                <a:gd name="T28" fmla="*/ 214 w 219"/>
                <a:gd name="T29" fmla="*/ 79 h 215"/>
                <a:gd name="T30" fmla="*/ 211 w 219"/>
                <a:gd name="T31" fmla="*/ 69 h 215"/>
                <a:gd name="T32" fmla="*/ 204 w 219"/>
                <a:gd name="T33" fmla="*/ 55 h 215"/>
                <a:gd name="T34" fmla="*/ 192 w 219"/>
                <a:gd name="T35" fmla="*/ 38 h 215"/>
                <a:gd name="T36" fmla="*/ 178 w 219"/>
                <a:gd name="T37" fmla="*/ 22 h 215"/>
                <a:gd name="T38" fmla="*/ 161 w 219"/>
                <a:gd name="T39" fmla="*/ 10 h 215"/>
                <a:gd name="T40" fmla="*/ 146 w 219"/>
                <a:gd name="T41" fmla="*/ 5 h 215"/>
                <a:gd name="T42" fmla="*/ 135 w 219"/>
                <a:gd name="T43" fmla="*/ 1 h 215"/>
                <a:gd name="T44" fmla="*/ 125 w 219"/>
                <a:gd name="T45" fmla="*/ 0 h 215"/>
                <a:gd name="T46" fmla="*/ 113 w 219"/>
                <a:gd name="T47" fmla="*/ 0 h 215"/>
                <a:gd name="T48" fmla="*/ 102 w 219"/>
                <a:gd name="T49" fmla="*/ 0 h 215"/>
                <a:gd name="T50" fmla="*/ 92 w 219"/>
                <a:gd name="T51" fmla="*/ 0 h 215"/>
                <a:gd name="T52" fmla="*/ 81 w 219"/>
                <a:gd name="T53" fmla="*/ 1 h 215"/>
                <a:gd name="T54" fmla="*/ 72 w 219"/>
                <a:gd name="T55" fmla="*/ 5 h 215"/>
                <a:gd name="T56" fmla="*/ 57 w 219"/>
                <a:gd name="T57" fmla="*/ 10 h 215"/>
                <a:gd name="T58" fmla="*/ 40 w 219"/>
                <a:gd name="T59" fmla="*/ 22 h 215"/>
                <a:gd name="T60" fmla="*/ 24 w 219"/>
                <a:gd name="T61" fmla="*/ 38 h 215"/>
                <a:gd name="T62" fmla="*/ 13 w 219"/>
                <a:gd name="T63" fmla="*/ 55 h 215"/>
                <a:gd name="T64" fmla="*/ 7 w 219"/>
                <a:gd name="T65" fmla="*/ 69 h 215"/>
                <a:gd name="T66" fmla="*/ 2 w 219"/>
                <a:gd name="T67" fmla="*/ 79 h 215"/>
                <a:gd name="T68" fmla="*/ 0 w 219"/>
                <a:gd name="T69" fmla="*/ 91 h 215"/>
                <a:gd name="T70" fmla="*/ 0 w 219"/>
                <a:gd name="T71" fmla="*/ 102 h 215"/>
                <a:gd name="T72" fmla="*/ 0 w 219"/>
                <a:gd name="T73" fmla="*/ 111 h 215"/>
                <a:gd name="T74" fmla="*/ 0 w 219"/>
                <a:gd name="T75" fmla="*/ 123 h 215"/>
                <a:gd name="T76" fmla="*/ 2 w 219"/>
                <a:gd name="T77" fmla="*/ 132 h 215"/>
                <a:gd name="T78" fmla="*/ 7 w 219"/>
                <a:gd name="T79" fmla="*/ 143 h 215"/>
                <a:gd name="T80" fmla="*/ 13 w 219"/>
                <a:gd name="T81" fmla="*/ 159 h 215"/>
                <a:gd name="T82" fmla="*/ 24 w 219"/>
                <a:gd name="T83" fmla="*/ 176 h 215"/>
                <a:gd name="T84" fmla="*/ 40 w 219"/>
                <a:gd name="T85" fmla="*/ 189 h 215"/>
                <a:gd name="T86" fmla="*/ 57 w 219"/>
                <a:gd name="T87" fmla="*/ 201 h 215"/>
                <a:gd name="T88" fmla="*/ 72 w 219"/>
                <a:gd name="T89" fmla="*/ 208 h 215"/>
                <a:gd name="T90" fmla="*/ 81 w 219"/>
                <a:gd name="T91" fmla="*/ 212 h 215"/>
                <a:gd name="T92" fmla="*/ 92 w 219"/>
                <a:gd name="T93" fmla="*/ 213 h 215"/>
                <a:gd name="T94" fmla="*/ 102 w 219"/>
                <a:gd name="T95" fmla="*/ 215 h 215"/>
                <a:gd name="T96" fmla="*/ 109 w 219"/>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5">
                  <a:moveTo>
                    <a:pt x="109" y="215"/>
                  </a:moveTo>
                  <a:lnTo>
                    <a:pt x="113" y="215"/>
                  </a:lnTo>
                  <a:lnTo>
                    <a:pt x="119" y="215"/>
                  </a:lnTo>
                  <a:lnTo>
                    <a:pt x="125" y="213"/>
                  </a:lnTo>
                  <a:lnTo>
                    <a:pt x="130" y="213"/>
                  </a:lnTo>
                  <a:lnTo>
                    <a:pt x="135" y="212"/>
                  </a:lnTo>
                  <a:lnTo>
                    <a:pt x="141" y="209"/>
                  </a:lnTo>
                  <a:lnTo>
                    <a:pt x="146" y="208"/>
                  </a:lnTo>
                  <a:lnTo>
                    <a:pt x="151" y="208"/>
                  </a:lnTo>
                  <a:lnTo>
                    <a:pt x="161" y="201"/>
                  </a:lnTo>
                  <a:lnTo>
                    <a:pt x="170" y="196"/>
                  </a:lnTo>
                  <a:lnTo>
                    <a:pt x="178" y="189"/>
                  </a:lnTo>
                  <a:lnTo>
                    <a:pt x="186" y="184"/>
                  </a:lnTo>
                  <a:lnTo>
                    <a:pt x="192" y="176"/>
                  </a:lnTo>
                  <a:lnTo>
                    <a:pt x="200" y="168"/>
                  </a:lnTo>
                  <a:lnTo>
                    <a:pt x="204" y="159"/>
                  </a:lnTo>
                  <a:lnTo>
                    <a:pt x="211" y="149"/>
                  </a:lnTo>
                  <a:lnTo>
                    <a:pt x="211" y="143"/>
                  </a:lnTo>
                  <a:lnTo>
                    <a:pt x="212" y="138"/>
                  </a:lnTo>
                  <a:lnTo>
                    <a:pt x="214" y="132"/>
                  </a:lnTo>
                  <a:lnTo>
                    <a:pt x="217" y="128"/>
                  </a:lnTo>
                  <a:lnTo>
                    <a:pt x="217" y="123"/>
                  </a:lnTo>
                  <a:lnTo>
                    <a:pt x="219" y="116"/>
                  </a:lnTo>
                  <a:lnTo>
                    <a:pt x="219" y="111"/>
                  </a:lnTo>
                  <a:lnTo>
                    <a:pt x="219" y="107"/>
                  </a:lnTo>
                  <a:lnTo>
                    <a:pt x="219" y="102"/>
                  </a:lnTo>
                  <a:lnTo>
                    <a:pt x="219" y="95"/>
                  </a:lnTo>
                  <a:lnTo>
                    <a:pt x="217" y="91"/>
                  </a:lnTo>
                  <a:lnTo>
                    <a:pt x="217" y="85"/>
                  </a:lnTo>
                  <a:lnTo>
                    <a:pt x="214" y="79"/>
                  </a:lnTo>
                  <a:lnTo>
                    <a:pt x="212" y="74"/>
                  </a:lnTo>
                  <a:lnTo>
                    <a:pt x="211" y="69"/>
                  </a:lnTo>
                  <a:lnTo>
                    <a:pt x="211" y="65"/>
                  </a:lnTo>
                  <a:lnTo>
                    <a:pt x="204" y="55"/>
                  </a:lnTo>
                  <a:lnTo>
                    <a:pt x="200" y="47"/>
                  </a:lnTo>
                  <a:lnTo>
                    <a:pt x="192" y="38"/>
                  </a:lnTo>
                  <a:lnTo>
                    <a:pt x="186" y="31"/>
                  </a:lnTo>
                  <a:lnTo>
                    <a:pt x="178" y="22"/>
                  </a:lnTo>
                  <a:lnTo>
                    <a:pt x="170" y="17"/>
                  </a:lnTo>
                  <a:lnTo>
                    <a:pt x="161" y="10"/>
                  </a:lnTo>
                  <a:lnTo>
                    <a:pt x="151" y="8"/>
                  </a:lnTo>
                  <a:lnTo>
                    <a:pt x="146" y="5"/>
                  </a:lnTo>
                  <a:lnTo>
                    <a:pt x="141" y="2"/>
                  </a:lnTo>
                  <a:lnTo>
                    <a:pt x="135" y="1"/>
                  </a:lnTo>
                  <a:lnTo>
                    <a:pt x="130" y="1"/>
                  </a:lnTo>
                  <a:lnTo>
                    <a:pt x="125" y="0"/>
                  </a:lnTo>
                  <a:lnTo>
                    <a:pt x="119" y="0"/>
                  </a:lnTo>
                  <a:lnTo>
                    <a:pt x="113" y="0"/>
                  </a:lnTo>
                  <a:lnTo>
                    <a:pt x="109" y="0"/>
                  </a:lnTo>
                  <a:lnTo>
                    <a:pt x="102" y="0"/>
                  </a:lnTo>
                  <a:lnTo>
                    <a:pt x="98" y="0"/>
                  </a:lnTo>
                  <a:lnTo>
                    <a:pt x="92" y="0"/>
                  </a:lnTo>
                  <a:lnTo>
                    <a:pt x="86" y="1"/>
                  </a:lnTo>
                  <a:lnTo>
                    <a:pt x="81" y="1"/>
                  </a:lnTo>
                  <a:lnTo>
                    <a:pt x="76" y="2"/>
                  </a:lnTo>
                  <a:lnTo>
                    <a:pt x="72" y="5"/>
                  </a:lnTo>
                  <a:lnTo>
                    <a:pt x="66" y="8"/>
                  </a:lnTo>
                  <a:lnTo>
                    <a:pt x="57" y="10"/>
                  </a:lnTo>
                  <a:lnTo>
                    <a:pt x="48" y="17"/>
                  </a:lnTo>
                  <a:lnTo>
                    <a:pt x="40" y="22"/>
                  </a:lnTo>
                  <a:lnTo>
                    <a:pt x="32" y="31"/>
                  </a:lnTo>
                  <a:lnTo>
                    <a:pt x="24" y="38"/>
                  </a:lnTo>
                  <a:lnTo>
                    <a:pt x="17" y="47"/>
                  </a:lnTo>
                  <a:lnTo>
                    <a:pt x="13" y="55"/>
                  </a:lnTo>
                  <a:lnTo>
                    <a:pt x="8" y="65"/>
                  </a:lnTo>
                  <a:lnTo>
                    <a:pt x="7" y="69"/>
                  </a:lnTo>
                  <a:lnTo>
                    <a:pt x="5" y="74"/>
                  </a:lnTo>
                  <a:lnTo>
                    <a:pt x="2" y="79"/>
                  </a:lnTo>
                  <a:lnTo>
                    <a:pt x="2" y="85"/>
                  </a:lnTo>
                  <a:lnTo>
                    <a:pt x="0" y="91"/>
                  </a:lnTo>
                  <a:lnTo>
                    <a:pt x="0" y="95"/>
                  </a:lnTo>
                  <a:lnTo>
                    <a:pt x="0" y="102"/>
                  </a:lnTo>
                  <a:lnTo>
                    <a:pt x="0" y="107"/>
                  </a:lnTo>
                  <a:lnTo>
                    <a:pt x="0" y="111"/>
                  </a:lnTo>
                  <a:lnTo>
                    <a:pt x="0" y="116"/>
                  </a:lnTo>
                  <a:lnTo>
                    <a:pt x="0" y="123"/>
                  </a:lnTo>
                  <a:lnTo>
                    <a:pt x="2" y="128"/>
                  </a:lnTo>
                  <a:lnTo>
                    <a:pt x="2" y="132"/>
                  </a:lnTo>
                  <a:lnTo>
                    <a:pt x="5" y="138"/>
                  </a:lnTo>
                  <a:lnTo>
                    <a:pt x="7" y="143"/>
                  </a:lnTo>
                  <a:lnTo>
                    <a:pt x="8" y="149"/>
                  </a:lnTo>
                  <a:lnTo>
                    <a:pt x="13" y="159"/>
                  </a:lnTo>
                  <a:lnTo>
                    <a:pt x="17" y="168"/>
                  </a:lnTo>
                  <a:lnTo>
                    <a:pt x="24" y="176"/>
                  </a:lnTo>
                  <a:lnTo>
                    <a:pt x="32" y="184"/>
                  </a:lnTo>
                  <a:lnTo>
                    <a:pt x="40" y="189"/>
                  </a:lnTo>
                  <a:lnTo>
                    <a:pt x="48" y="196"/>
                  </a:lnTo>
                  <a:lnTo>
                    <a:pt x="57" y="201"/>
                  </a:lnTo>
                  <a:lnTo>
                    <a:pt x="66" y="208"/>
                  </a:lnTo>
                  <a:lnTo>
                    <a:pt x="72" y="208"/>
                  </a:lnTo>
                  <a:lnTo>
                    <a:pt x="76" y="209"/>
                  </a:lnTo>
                  <a:lnTo>
                    <a:pt x="81" y="212"/>
                  </a:lnTo>
                  <a:lnTo>
                    <a:pt x="86" y="213"/>
                  </a:lnTo>
                  <a:lnTo>
                    <a:pt x="92" y="213"/>
                  </a:lnTo>
                  <a:lnTo>
                    <a:pt x="98" y="215"/>
                  </a:lnTo>
                  <a:lnTo>
                    <a:pt x="102" y="215"/>
                  </a:lnTo>
                  <a:lnTo>
                    <a:pt x="109" y="215"/>
                  </a:lnTo>
                  <a:lnTo>
                    <a:pt x="109"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5" name="Freeform 17"/>
            <p:cNvSpPr>
              <a:spLocks/>
            </p:cNvSpPr>
            <p:nvPr/>
          </p:nvSpPr>
          <p:spPr bwMode="auto">
            <a:xfrm>
              <a:off x="6469063" y="3542928"/>
              <a:ext cx="87313" cy="85725"/>
            </a:xfrm>
            <a:custGeom>
              <a:avLst/>
              <a:gdLst>
                <a:gd name="T0" fmla="*/ 111 w 219"/>
                <a:gd name="T1" fmla="*/ 215 h 215"/>
                <a:gd name="T2" fmla="*/ 122 w 219"/>
                <a:gd name="T3" fmla="*/ 213 h 215"/>
                <a:gd name="T4" fmla="*/ 134 w 219"/>
                <a:gd name="T5" fmla="*/ 212 h 215"/>
                <a:gd name="T6" fmla="*/ 144 w 219"/>
                <a:gd name="T7" fmla="*/ 208 h 215"/>
                <a:gd name="T8" fmla="*/ 159 w 219"/>
                <a:gd name="T9" fmla="*/ 201 h 215"/>
                <a:gd name="T10" fmla="*/ 176 w 219"/>
                <a:gd name="T11" fmla="*/ 189 h 215"/>
                <a:gd name="T12" fmla="*/ 192 w 219"/>
                <a:gd name="T13" fmla="*/ 176 h 215"/>
                <a:gd name="T14" fmla="*/ 203 w 219"/>
                <a:gd name="T15" fmla="*/ 159 h 215"/>
                <a:gd name="T16" fmla="*/ 209 w 219"/>
                <a:gd name="T17" fmla="*/ 143 h 215"/>
                <a:gd name="T18" fmla="*/ 213 w 219"/>
                <a:gd name="T19" fmla="*/ 132 h 215"/>
                <a:gd name="T20" fmla="*/ 215 w 219"/>
                <a:gd name="T21" fmla="*/ 123 h 215"/>
                <a:gd name="T22" fmla="*/ 217 w 219"/>
                <a:gd name="T23" fmla="*/ 111 h 215"/>
                <a:gd name="T24" fmla="*/ 217 w 219"/>
                <a:gd name="T25" fmla="*/ 102 h 215"/>
                <a:gd name="T26" fmla="*/ 215 w 219"/>
                <a:gd name="T27" fmla="*/ 91 h 215"/>
                <a:gd name="T28" fmla="*/ 213 w 219"/>
                <a:gd name="T29" fmla="*/ 79 h 215"/>
                <a:gd name="T30" fmla="*/ 209 w 219"/>
                <a:gd name="T31" fmla="*/ 69 h 215"/>
                <a:gd name="T32" fmla="*/ 203 w 219"/>
                <a:gd name="T33" fmla="*/ 55 h 215"/>
                <a:gd name="T34" fmla="*/ 192 w 219"/>
                <a:gd name="T35" fmla="*/ 38 h 215"/>
                <a:gd name="T36" fmla="*/ 176 w 219"/>
                <a:gd name="T37" fmla="*/ 22 h 215"/>
                <a:gd name="T38" fmla="*/ 159 w 219"/>
                <a:gd name="T39" fmla="*/ 10 h 215"/>
                <a:gd name="T40" fmla="*/ 144 w 219"/>
                <a:gd name="T41" fmla="*/ 5 h 215"/>
                <a:gd name="T42" fmla="*/ 134 w 219"/>
                <a:gd name="T43" fmla="*/ 1 h 215"/>
                <a:gd name="T44" fmla="*/ 122 w 219"/>
                <a:gd name="T45" fmla="*/ 0 h 215"/>
                <a:gd name="T46" fmla="*/ 111 w 219"/>
                <a:gd name="T47" fmla="*/ 0 h 215"/>
                <a:gd name="T48" fmla="*/ 101 w 219"/>
                <a:gd name="T49" fmla="*/ 0 h 215"/>
                <a:gd name="T50" fmla="*/ 90 w 219"/>
                <a:gd name="T51" fmla="*/ 0 h 215"/>
                <a:gd name="T52" fmla="*/ 78 w 219"/>
                <a:gd name="T53" fmla="*/ 1 h 215"/>
                <a:gd name="T54" fmla="*/ 69 w 219"/>
                <a:gd name="T55" fmla="*/ 5 h 215"/>
                <a:gd name="T56" fmla="*/ 53 w 219"/>
                <a:gd name="T57" fmla="*/ 10 h 215"/>
                <a:gd name="T58" fmla="*/ 36 w 219"/>
                <a:gd name="T59" fmla="*/ 22 h 215"/>
                <a:gd name="T60" fmla="*/ 22 w 219"/>
                <a:gd name="T61" fmla="*/ 38 h 215"/>
                <a:gd name="T62" fmla="*/ 11 w 219"/>
                <a:gd name="T63" fmla="*/ 55 h 215"/>
                <a:gd name="T64" fmla="*/ 5 w 219"/>
                <a:gd name="T65" fmla="*/ 69 h 215"/>
                <a:gd name="T66" fmla="*/ 1 w 219"/>
                <a:gd name="T67" fmla="*/ 79 h 215"/>
                <a:gd name="T68" fmla="*/ 0 w 219"/>
                <a:gd name="T69" fmla="*/ 91 h 215"/>
                <a:gd name="T70" fmla="*/ 0 w 219"/>
                <a:gd name="T71" fmla="*/ 102 h 215"/>
                <a:gd name="T72" fmla="*/ 0 w 219"/>
                <a:gd name="T73" fmla="*/ 111 h 215"/>
                <a:gd name="T74" fmla="*/ 0 w 219"/>
                <a:gd name="T75" fmla="*/ 123 h 215"/>
                <a:gd name="T76" fmla="*/ 1 w 219"/>
                <a:gd name="T77" fmla="*/ 132 h 215"/>
                <a:gd name="T78" fmla="*/ 5 w 219"/>
                <a:gd name="T79" fmla="*/ 143 h 215"/>
                <a:gd name="T80" fmla="*/ 11 w 219"/>
                <a:gd name="T81" fmla="*/ 159 h 215"/>
                <a:gd name="T82" fmla="*/ 22 w 219"/>
                <a:gd name="T83" fmla="*/ 176 h 215"/>
                <a:gd name="T84" fmla="*/ 36 w 219"/>
                <a:gd name="T85" fmla="*/ 189 h 215"/>
                <a:gd name="T86" fmla="*/ 53 w 219"/>
                <a:gd name="T87" fmla="*/ 201 h 215"/>
                <a:gd name="T88" fmla="*/ 69 w 219"/>
                <a:gd name="T89" fmla="*/ 208 h 215"/>
                <a:gd name="T90" fmla="*/ 78 w 219"/>
                <a:gd name="T91" fmla="*/ 212 h 215"/>
                <a:gd name="T92" fmla="*/ 90 w 219"/>
                <a:gd name="T93" fmla="*/ 213 h 215"/>
                <a:gd name="T94" fmla="*/ 101 w 219"/>
                <a:gd name="T95" fmla="*/ 215 h 215"/>
                <a:gd name="T96" fmla="*/ 107 w 219"/>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5">
                  <a:moveTo>
                    <a:pt x="107" y="215"/>
                  </a:moveTo>
                  <a:lnTo>
                    <a:pt x="111" y="215"/>
                  </a:lnTo>
                  <a:lnTo>
                    <a:pt x="118" y="215"/>
                  </a:lnTo>
                  <a:lnTo>
                    <a:pt x="122" y="213"/>
                  </a:lnTo>
                  <a:lnTo>
                    <a:pt x="129" y="213"/>
                  </a:lnTo>
                  <a:lnTo>
                    <a:pt x="134" y="212"/>
                  </a:lnTo>
                  <a:lnTo>
                    <a:pt x="138" y="209"/>
                  </a:lnTo>
                  <a:lnTo>
                    <a:pt x="144" y="208"/>
                  </a:lnTo>
                  <a:lnTo>
                    <a:pt x="150" y="208"/>
                  </a:lnTo>
                  <a:lnTo>
                    <a:pt x="159" y="201"/>
                  </a:lnTo>
                  <a:lnTo>
                    <a:pt x="168" y="196"/>
                  </a:lnTo>
                  <a:lnTo>
                    <a:pt x="176" y="189"/>
                  </a:lnTo>
                  <a:lnTo>
                    <a:pt x="186" y="184"/>
                  </a:lnTo>
                  <a:lnTo>
                    <a:pt x="192" y="176"/>
                  </a:lnTo>
                  <a:lnTo>
                    <a:pt x="198" y="168"/>
                  </a:lnTo>
                  <a:lnTo>
                    <a:pt x="203" y="159"/>
                  </a:lnTo>
                  <a:lnTo>
                    <a:pt x="209" y="149"/>
                  </a:lnTo>
                  <a:lnTo>
                    <a:pt x="209" y="143"/>
                  </a:lnTo>
                  <a:lnTo>
                    <a:pt x="212" y="138"/>
                  </a:lnTo>
                  <a:lnTo>
                    <a:pt x="213" y="132"/>
                  </a:lnTo>
                  <a:lnTo>
                    <a:pt x="215" y="128"/>
                  </a:lnTo>
                  <a:lnTo>
                    <a:pt x="215" y="123"/>
                  </a:lnTo>
                  <a:lnTo>
                    <a:pt x="217" y="116"/>
                  </a:lnTo>
                  <a:lnTo>
                    <a:pt x="217" y="111"/>
                  </a:lnTo>
                  <a:lnTo>
                    <a:pt x="219" y="107"/>
                  </a:lnTo>
                  <a:lnTo>
                    <a:pt x="217" y="102"/>
                  </a:lnTo>
                  <a:lnTo>
                    <a:pt x="217" y="95"/>
                  </a:lnTo>
                  <a:lnTo>
                    <a:pt x="215" y="91"/>
                  </a:lnTo>
                  <a:lnTo>
                    <a:pt x="215" y="85"/>
                  </a:lnTo>
                  <a:lnTo>
                    <a:pt x="213" y="79"/>
                  </a:lnTo>
                  <a:lnTo>
                    <a:pt x="212" y="74"/>
                  </a:lnTo>
                  <a:lnTo>
                    <a:pt x="209" y="69"/>
                  </a:lnTo>
                  <a:lnTo>
                    <a:pt x="209" y="65"/>
                  </a:lnTo>
                  <a:lnTo>
                    <a:pt x="203" y="55"/>
                  </a:lnTo>
                  <a:lnTo>
                    <a:pt x="198" y="47"/>
                  </a:lnTo>
                  <a:lnTo>
                    <a:pt x="192" y="38"/>
                  </a:lnTo>
                  <a:lnTo>
                    <a:pt x="186" y="31"/>
                  </a:lnTo>
                  <a:lnTo>
                    <a:pt x="176" y="22"/>
                  </a:lnTo>
                  <a:lnTo>
                    <a:pt x="168" y="17"/>
                  </a:lnTo>
                  <a:lnTo>
                    <a:pt x="159" y="10"/>
                  </a:lnTo>
                  <a:lnTo>
                    <a:pt x="150" y="8"/>
                  </a:lnTo>
                  <a:lnTo>
                    <a:pt x="144" y="5"/>
                  </a:lnTo>
                  <a:lnTo>
                    <a:pt x="138" y="2"/>
                  </a:lnTo>
                  <a:lnTo>
                    <a:pt x="134" y="1"/>
                  </a:lnTo>
                  <a:lnTo>
                    <a:pt x="129" y="1"/>
                  </a:lnTo>
                  <a:lnTo>
                    <a:pt x="122" y="0"/>
                  </a:lnTo>
                  <a:lnTo>
                    <a:pt x="118" y="0"/>
                  </a:lnTo>
                  <a:lnTo>
                    <a:pt x="111" y="0"/>
                  </a:lnTo>
                  <a:lnTo>
                    <a:pt x="107" y="0"/>
                  </a:lnTo>
                  <a:lnTo>
                    <a:pt x="101" y="0"/>
                  </a:lnTo>
                  <a:lnTo>
                    <a:pt x="96" y="0"/>
                  </a:lnTo>
                  <a:lnTo>
                    <a:pt x="90" y="0"/>
                  </a:lnTo>
                  <a:lnTo>
                    <a:pt x="85" y="1"/>
                  </a:lnTo>
                  <a:lnTo>
                    <a:pt x="78" y="1"/>
                  </a:lnTo>
                  <a:lnTo>
                    <a:pt x="74" y="2"/>
                  </a:lnTo>
                  <a:lnTo>
                    <a:pt x="69" y="5"/>
                  </a:lnTo>
                  <a:lnTo>
                    <a:pt x="65" y="8"/>
                  </a:lnTo>
                  <a:lnTo>
                    <a:pt x="53" y="10"/>
                  </a:lnTo>
                  <a:lnTo>
                    <a:pt x="45" y="17"/>
                  </a:lnTo>
                  <a:lnTo>
                    <a:pt x="36" y="22"/>
                  </a:lnTo>
                  <a:lnTo>
                    <a:pt x="30" y="31"/>
                  </a:lnTo>
                  <a:lnTo>
                    <a:pt x="22" y="38"/>
                  </a:lnTo>
                  <a:lnTo>
                    <a:pt x="17" y="47"/>
                  </a:lnTo>
                  <a:lnTo>
                    <a:pt x="11" y="55"/>
                  </a:lnTo>
                  <a:lnTo>
                    <a:pt x="8" y="65"/>
                  </a:lnTo>
                  <a:lnTo>
                    <a:pt x="5" y="69"/>
                  </a:lnTo>
                  <a:lnTo>
                    <a:pt x="3" y="74"/>
                  </a:lnTo>
                  <a:lnTo>
                    <a:pt x="1" y="79"/>
                  </a:lnTo>
                  <a:lnTo>
                    <a:pt x="1" y="85"/>
                  </a:lnTo>
                  <a:lnTo>
                    <a:pt x="0" y="91"/>
                  </a:lnTo>
                  <a:lnTo>
                    <a:pt x="0" y="95"/>
                  </a:lnTo>
                  <a:lnTo>
                    <a:pt x="0" y="102"/>
                  </a:lnTo>
                  <a:lnTo>
                    <a:pt x="0" y="107"/>
                  </a:lnTo>
                  <a:lnTo>
                    <a:pt x="0" y="111"/>
                  </a:lnTo>
                  <a:lnTo>
                    <a:pt x="0" y="116"/>
                  </a:lnTo>
                  <a:lnTo>
                    <a:pt x="0" y="123"/>
                  </a:lnTo>
                  <a:lnTo>
                    <a:pt x="1" y="128"/>
                  </a:lnTo>
                  <a:lnTo>
                    <a:pt x="1" y="132"/>
                  </a:lnTo>
                  <a:lnTo>
                    <a:pt x="3" y="138"/>
                  </a:lnTo>
                  <a:lnTo>
                    <a:pt x="5" y="143"/>
                  </a:lnTo>
                  <a:lnTo>
                    <a:pt x="8" y="149"/>
                  </a:lnTo>
                  <a:lnTo>
                    <a:pt x="11" y="159"/>
                  </a:lnTo>
                  <a:lnTo>
                    <a:pt x="17" y="168"/>
                  </a:lnTo>
                  <a:lnTo>
                    <a:pt x="22" y="176"/>
                  </a:lnTo>
                  <a:lnTo>
                    <a:pt x="30" y="184"/>
                  </a:lnTo>
                  <a:lnTo>
                    <a:pt x="36" y="189"/>
                  </a:lnTo>
                  <a:lnTo>
                    <a:pt x="45" y="196"/>
                  </a:lnTo>
                  <a:lnTo>
                    <a:pt x="53" y="201"/>
                  </a:lnTo>
                  <a:lnTo>
                    <a:pt x="65" y="208"/>
                  </a:lnTo>
                  <a:lnTo>
                    <a:pt x="69" y="208"/>
                  </a:lnTo>
                  <a:lnTo>
                    <a:pt x="74" y="209"/>
                  </a:lnTo>
                  <a:lnTo>
                    <a:pt x="78" y="212"/>
                  </a:lnTo>
                  <a:lnTo>
                    <a:pt x="85" y="213"/>
                  </a:lnTo>
                  <a:lnTo>
                    <a:pt x="90" y="213"/>
                  </a:lnTo>
                  <a:lnTo>
                    <a:pt x="96" y="215"/>
                  </a:lnTo>
                  <a:lnTo>
                    <a:pt x="101" y="215"/>
                  </a:lnTo>
                  <a:lnTo>
                    <a:pt x="107" y="215"/>
                  </a:lnTo>
                  <a:lnTo>
                    <a:pt x="107"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6" name="Freeform 18"/>
            <p:cNvSpPr>
              <a:spLocks/>
            </p:cNvSpPr>
            <p:nvPr/>
          </p:nvSpPr>
          <p:spPr bwMode="auto">
            <a:xfrm>
              <a:off x="6254751" y="3544516"/>
              <a:ext cx="87313" cy="85725"/>
            </a:xfrm>
            <a:custGeom>
              <a:avLst/>
              <a:gdLst>
                <a:gd name="T0" fmla="*/ 113 w 218"/>
                <a:gd name="T1" fmla="*/ 215 h 215"/>
                <a:gd name="T2" fmla="*/ 124 w 218"/>
                <a:gd name="T3" fmla="*/ 213 h 215"/>
                <a:gd name="T4" fmla="*/ 134 w 218"/>
                <a:gd name="T5" fmla="*/ 210 h 215"/>
                <a:gd name="T6" fmla="*/ 146 w 218"/>
                <a:gd name="T7" fmla="*/ 207 h 215"/>
                <a:gd name="T8" fmla="*/ 159 w 218"/>
                <a:gd name="T9" fmla="*/ 200 h 215"/>
                <a:gd name="T10" fmla="*/ 177 w 218"/>
                <a:gd name="T11" fmla="*/ 190 h 215"/>
                <a:gd name="T12" fmla="*/ 191 w 218"/>
                <a:gd name="T13" fmla="*/ 175 h 215"/>
                <a:gd name="T14" fmla="*/ 204 w 218"/>
                <a:gd name="T15" fmla="*/ 158 h 215"/>
                <a:gd name="T16" fmla="*/ 210 w 218"/>
                <a:gd name="T17" fmla="*/ 142 h 215"/>
                <a:gd name="T18" fmla="*/ 214 w 218"/>
                <a:gd name="T19" fmla="*/ 133 h 215"/>
                <a:gd name="T20" fmla="*/ 216 w 218"/>
                <a:gd name="T21" fmla="*/ 123 h 215"/>
                <a:gd name="T22" fmla="*/ 218 w 218"/>
                <a:gd name="T23" fmla="*/ 111 h 215"/>
                <a:gd name="T24" fmla="*/ 218 w 218"/>
                <a:gd name="T25" fmla="*/ 102 h 215"/>
                <a:gd name="T26" fmla="*/ 216 w 218"/>
                <a:gd name="T27" fmla="*/ 90 h 215"/>
                <a:gd name="T28" fmla="*/ 214 w 218"/>
                <a:gd name="T29" fmla="*/ 80 h 215"/>
                <a:gd name="T30" fmla="*/ 210 w 218"/>
                <a:gd name="T31" fmla="*/ 70 h 215"/>
                <a:gd name="T32" fmla="*/ 204 w 218"/>
                <a:gd name="T33" fmla="*/ 54 h 215"/>
                <a:gd name="T34" fmla="*/ 191 w 218"/>
                <a:gd name="T35" fmla="*/ 37 h 215"/>
                <a:gd name="T36" fmla="*/ 177 w 218"/>
                <a:gd name="T37" fmla="*/ 23 h 215"/>
                <a:gd name="T38" fmla="*/ 159 w 218"/>
                <a:gd name="T39" fmla="*/ 12 h 215"/>
                <a:gd name="T40" fmla="*/ 146 w 218"/>
                <a:gd name="T41" fmla="*/ 5 h 215"/>
                <a:gd name="T42" fmla="*/ 134 w 218"/>
                <a:gd name="T43" fmla="*/ 3 h 215"/>
                <a:gd name="T44" fmla="*/ 124 w 218"/>
                <a:gd name="T45" fmla="*/ 0 h 215"/>
                <a:gd name="T46" fmla="*/ 113 w 218"/>
                <a:gd name="T47" fmla="*/ 0 h 215"/>
                <a:gd name="T48" fmla="*/ 102 w 218"/>
                <a:gd name="T49" fmla="*/ 0 h 215"/>
                <a:gd name="T50" fmla="*/ 90 w 218"/>
                <a:gd name="T51" fmla="*/ 0 h 215"/>
                <a:gd name="T52" fmla="*/ 80 w 218"/>
                <a:gd name="T53" fmla="*/ 3 h 215"/>
                <a:gd name="T54" fmla="*/ 70 w 218"/>
                <a:gd name="T55" fmla="*/ 5 h 215"/>
                <a:gd name="T56" fmla="*/ 56 w 218"/>
                <a:gd name="T57" fmla="*/ 12 h 215"/>
                <a:gd name="T58" fmla="*/ 37 w 218"/>
                <a:gd name="T59" fmla="*/ 23 h 215"/>
                <a:gd name="T60" fmla="*/ 23 w 218"/>
                <a:gd name="T61" fmla="*/ 37 h 215"/>
                <a:gd name="T62" fmla="*/ 12 w 218"/>
                <a:gd name="T63" fmla="*/ 54 h 215"/>
                <a:gd name="T64" fmla="*/ 6 w 218"/>
                <a:gd name="T65" fmla="*/ 70 h 215"/>
                <a:gd name="T66" fmla="*/ 1 w 218"/>
                <a:gd name="T67" fmla="*/ 80 h 215"/>
                <a:gd name="T68" fmla="*/ 0 w 218"/>
                <a:gd name="T69" fmla="*/ 90 h 215"/>
                <a:gd name="T70" fmla="*/ 0 w 218"/>
                <a:gd name="T71" fmla="*/ 102 h 215"/>
                <a:gd name="T72" fmla="*/ 0 w 218"/>
                <a:gd name="T73" fmla="*/ 111 h 215"/>
                <a:gd name="T74" fmla="*/ 0 w 218"/>
                <a:gd name="T75" fmla="*/ 123 h 215"/>
                <a:gd name="T76" fmla="*/ 1 w 218"/>
                <a:gd name="T77" fmla="*/ 133 h 215"/>
                <a:gd name="T78" fmla="*/ 6 w 218"/>
                <a:gd name="T79" fmla="*/ 142 h 215"/>
                <a:gd name="T80" fmla="*/ 12 w 218"/>
                <a:gd name="T81" fmla="*/ 158 h 215"/>
                <a:gd name="T82" fmla="*/ 23 w 218"/>
                <a:gd name="T83" fmla="*/ 175 h 215"/>
                <a:gd name="T84" fmla="*/ 37 w 218"/>
                <a:gd name="T85" fmla="*/ 190 h 215"/>
                <a:gd name="T86" fmla="*/ 56 w 218"/>
                <a:gd name="T87" fmla="*/ 200 h 215"/>
                <a:gd name="T88" fmla="*/ 70 w 218"/>
                <a:gd name="T89" fmla="*/ 207 h 215"/>
                <a:gd name="T90" fmla="*/ 80 w 218"/>
                <a:gd name="T91" fmla="*/ 210 h 215"/>
                <a:gd name="T92" fmla="*/ 90 w 218"/>
                <a:gd name="T93" fmla="*/ 213 h 215"/>
                <a:gd name="T94" fmla="*/ 102 w 218"/>
                <a:gd name="T95" fmla="*/ 215 h 215"/>
                <a:gd name="T96" fmla="*/ 108 w 218"/>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5">
                  <a:moveTo>
                    <a:pt x="108" y="215"/>
                  </a:moveTo>
                  <a:lnTo>
                    <a:pt x="113" y="215"/>
                  </a:lnTo>
                  <a:lnTo>
                    <a:pt x="119" y="215"/>
                  </a:lnTo>
                  <a:lnTo>
                    <a:pt x="124" y="213"/>
                  </a:lnTo>
                  <a:lnTo>
                    <a:pt x="130" y="213"/>
                  </a:lnTo>
                  <a:lnTo>
                    <a:pt x="134" y="210"/>
                  </a:lnTo>
                  <a:lnTo>
                    <a:pt x="139" y="208"/>
                  </a:lnTo>
                  <a:lnTo>
                    <a:pt x="146" y="207"/>
                  </a:lnTo>
                  <a:lnTo>
                    <a:pt x="150" y="207"/>
                  </a:lnTo>
                  <a:lnTo>
                    <a:pt x="159" y="200"/>
                  </a:lnTo>
                  <a:lnTo>
                    <a:pt x="170" y="196"/>
                  </a:lnTo>
                  <a:lnTo>
                    <a:pt x="177" y="190"/>
                  </a:lnTo>
                  <a:lnTo>
                    <a:pt x="185" y="183"/>
                  </a:lnTo>
                  <a:lnTo>
                    <a:pt x="191" y="175"/>
                  </a:lnTo>
                  <a:lnTo>
                    <a:pt x="198" y="166"/>
                  </a:lnTo>
                  <a:lnTo>
                    <a:pt x="204" y="158"/>
                  </a:lnTo>
                  <a:lnTo>
                    <a:pt x="208" y="149"/>
                  </a:lnTo>
                  <a:lnTo>
                    <a:pt x="210" y="142"/>
                  </a:lnTo>
                  <a:lnTo>
                    <a:pt x="211" y="138"/>
                  </a:lnTo>
                  <a:lnTo>
                    <a:pt x="214" y="133"/>
                  </a:lnTo>
                  <a:lnTo>
                    <a:pt x="215" y="129"/>
                  </a:lnTo>
                  <a:lnTo>
                    <a:pt x="216" y="123"/>
                  </a:lnTo>
                  <a:lnTo>
                    <a:pt x="218" y="118"/>
                  </a:lnTo>
                  <a:lnTo>
                    <a:pt x="218" y="111"/>
                  </a:lnTo>
                  <a:lnTo>
                    <a:pt x="218" y="108"/>
                  </a:lnTo>
                  <a:lnTo>
                    <a:pt x="218" y="102"/>
                  </a:lnTo>
                  <a:lnTo>
                    <a:pt x="218" y="97"/>
                  </a:lnTo>
                  <a:lnTo>
                    <a:pt x="216" y="90"/>
                  </a:lnTo>
                  <a:lnTo>
                    <a:pt x="215" y="86"/>
                  </a:lnTo>
                  <a:lnTo>
                    <a:pt x="214" y="80"/>
                  </a:lnTo>
                  <a:lnTo>
                    <a:pt x="211" y="74"/>
                  </a:lnTo>
                  <a:lnTo>
                    <a:pt x="210" y="70"/>
                  </a:lnTo>
                  <a:lnTo>
                    <a:pt x="208" y="65"/>
                  </a:lnTo>
                  <a:lnTo>
                    <a:pt x="204" y="54"/>
                  </a:lnTo>
                  <a:lnTo>
                    <a:pt x="198" y="46"/>
                  </a:lnTo>
                  <a:lnTo>
                    <a:pt x="191" y="37"/>
                  </a:lnTo>
                  <a:lnTo>
                    <a:pt x="185" y="31"/>
                  </a:lnTo>
                  <a:lnTo>
                    <a:pt x="177" y="23"/>
                  </a:lnTo>
                  <a:lnTo>
                    <a:pt x="170" y="17"/>
                  </a:lnTo>
                  <a:lnTo>
                    <a:pt x="159" y="12"/>
                  </a:lnTo>
                  <a:lnTo>
                    <a:pt x="150" y="9"/>
                  </a:lnTo>
                  <a:lnTo>
                    <a:pt x="146" y="5"/>
                  </a:lnTo>
                  <a:lnTo>
                    <a:pt x="139" y="4"/>
                  </a:lnTo>
                  <a:lnTo>
                    <a:pt x="134" y="3"/>
                  </a:lnTo>
                  <a:lnTo>
                    <a:pt x="130" y="3"/>
                  </a:lnTo>
                  <a:lnTo>
                    <a:pt x="124" y="0"/>
                  </a:lnTo>
                  <a:lnTo>
                    <a:pt x="119" y="0"/>
                  </a:lnTo>
                  <a:lnTo>
                    <a:pt x="113" y="0"/>
                  </a:lnTo>
                  <a:lnTo>
                    <a:pt x="108" y="0"/>
                  </a:lnTo>
                  <a:lnTo>
                    <a:pt x="102" y="0"/>
                  </a:lnTo>
                  <a:lnTo>
                    <a:pt x="97" y="0"/>
                  </a:lnTo>
                  <a:lnTo>
                    <a:pt x="90" y="0"/>
                  </a:lnTo>
                  <a:lnTo>
                    <a:pt x="86" y="3"/>
                  </a:lnTo>
                  <a:lnTo>
                    <a:pt x="80" y="3"/>
                  </a:lnTo>
                  <a:lnTo>
                    <a:pt x="75" y="4"/>
                  </a:lnTo>
                  <a:lnTo>
                    <a:pt x="70" y="5"/>
                  </a:lnTo>
                  <a:lnTo>
                    <a:pt x="65" y="9"/>
                  </a:lnTo>
                  <a:lnTo>
                    <a:pt x="56" y="12"/>
                  </a:lnTo>
                  <a:lnTo>
                    <a:pt x="47" y="17"/>
                  </a:lnTo>
                  <a:lnTo>
                    <a:pt x="37" y="23"/>
                  </a:lnTo>
                  <a:lnTo>
                    <a:pt x="31" y="31"/>
                  </a:lnTo>
                  <a:lnTo>
                    <a:pt x="23" y="37"/>
                  </a:lnTo>
                  <a:lnTo>
                    <a:pt x="17" y="46"/>
                  </a:lnTo>
                  <a:lnTo>
                    <a:pt x="12" y="54"/>
                  </a:lnTo>
                  <a:lnTo>
                    <a:pt x="7" y="65"/>
                  </a:lnTo>
                  <a:lnTo>
                    <a:pt x="6" y="70"/>
                  </a:lnTo>
                  <a:lnTo>
                    <a:pt x="3" y="74"/>
                  </a:lnTo>
                  <a:lnTo>
                    <a:pt x="1" y="80"/>
                  </a:lnTo>
                  <a:lnTo>
                    <a:pt x="1" y="86"/>
                  </a:lnTo>
                  <a:lnTo>
                    <a:pt x="0" y="90"/>
                  </a:lnTo>
                  <a:lnTo>
                    <a:pt x="0" y="97"/>
                  </a:lnTo>
                  <a:lnTo>
                    <a:pt x="0" y="102"/>
                  </a:lnTo>
                  <a:lnTo>
                    <a:pt x="0" y="108"/>
                  </a:lnTo>
                  <a:lnTo>
                    <a:pt x="0" y="111"/>
                  </a:lnTo>
                  <a:lnTo>
                    <a:pt x="0" y="118"/>
                  </a:lnTo>
                  <a:lnTo>
                    <a:pt x="0" y="123"/>
                  </a:lnTo>
                  <a:lnTo>
                    <a:pt x="1" y="129"/>
                  </a:lnTo>
                  <a:lnTo>
                    <a:pt x="1" y="133"/>
                  </a:lnTo>
                  <a:lnTo>
                    <a:pt x="3" y="138"/>
                  </a:lnTo>
                  <a:lnTo>
                    <a:pt x="6" y="142"/>
                  </a:lnTo>
                  <a:lnTo>
                    <a:pt x="7" y="149"/>
                  </a:lnTo>
                  <a:lnTo>
                    <a:pt x="12" y="158"/>
                  </a:lnTo>
                  <a:lnTo>
                    <a:pt x="17" y="166"/>
                  </a:lnTo>
                  <a:lnTo>
                    <a:pt x="23" y="175"/>
                  </a:lnTo>
                  <a:lnTo>
                    <a:pt x="31" y="183"/>
                  </a:lnTo>
                  <a:lnTo>
                    <a:pt x="37" y="190"/>
                  </a:lnTo>
                  <a:lnTo>
                    <a:pt x="47" y="196"/>
                  </a:lnTo>
                  <a:lnTo>
                    <a:pt x="56" y="200"/>
                  </a:lnTo>
                  <a:lnTo>
                    <a:pt x="65" y="207"/>
                  </a:lnTo>
                  <a:lnTo>
                    <a:pt x="70" y="207"/>
                  </a:lnTo>
                  <a:lnTo>
                    <a:pt x="75" y="208"/>
                  </a:lnTo>
                  <a:lnTo>
                    <a:pt x="80" y="210"/>
                  </a:lnTo>
                  <a:lnTo>
                    <a:pt x="86" y="213"/>
                  </a:lnTo>
                  <a:lnTo>
                    <a:pt x="90" y="213"/>
                  </a:lnTo>
                  <a:lnTo>
                    <a:pt x="97" y="215"/>
                  </a:lnTo>
                  <a:lnTo>
                    <a:pt x="102" y="215"/>
                  </a:lnTo>
                  <a:lnTo>
                    <a:pt x="108" y="215"/>
                  </a:lnTo>
                  <a:lnTo>
                    <a:pt x="108"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7" name="Freeform 19"/>
            <p:cNvSpPr>
              <a:spLocks/>
            </p:cNvSpPr>
            <p:nvPr/>
          </p:nvSpPr>
          <p:spPr bwMode="auto">
            <a:xfrm>
              <a:off x="6072188" y="3001591"/>
              <a:ext cx="87313" cy="85725"/>
            </a:xfrm>
            <a:custGeom>
              <a:avLst/>
              <a:gdLst>
                <a:gd name="T0" fmla="*/ 114 w 219"/>
                <a:gd name="T1" fmla="*/ 215 h 215"/>
                <a:gd name="T2" fmla="*/ 125 w 219"/>
                <a:gd name="T3" fmla="*/ 213 h 215"/>
                <a:gd name="T4" fmla="*/ 136 w 219"/>
                <a:gd name="T5" fmla="*/ 210 h 215"/>
                <a:gd name="T6" fmla="*/ 146 w 219"/>
                <a:gd name="T7" fmla="*/ 207 h 215"/>
                <a:gd name="T8" fmla="*/ 161 w 219"/>
                <a:gd name="T9" fmla="*/ 200 h 215"/>
                <a:gd name="T10" fmla="*/ 179 w 219"/>
                <a:gd name="T11" fmla="*/ 190 h 215"/>
                <a:gd name="T12" fmla="*/ 193 w 219"/>
                <a:gd name="T13" fmla="*/ 174 h 215"/>
                <a:gd name="T14" fmla="*/ 206 w 219"/>
                <a:gd name="T15" fmla="*/ 156 h 215"/>
                <a:gd name="T16" fmla="*/ 212 w 219"/>
                <a:gd name="T17" fmla="*/ 142 h 215"/>
                <a:gd name="T18" fmla="*/ 215 w 219"/>
                <a:gd name="T19" fmla="*/ 133 h 215"/>
                <a:gd name="T20" fmla="*/ 218 w 219"/>
                <a:gd name="T21" fmla="*/ 122 h 215"/>
                <a:gd name="T22" fmla="*/ 219 w 219"/>
                <a:gd name="T23" fmla="*/ 111 h 215"/>
                <a:gd name="T24" fmla="*/ 219 w 219"/>
                <a:gd name="T25" fmla="*/ 100 h 215"/>
                <a:gd name="T26" fmla="*/ 218 w 219"/>
                <a:gd name="T27" fmla="*/ 89 h 215"/>
                <a:gd name="T28" fmla="*/ 214 w 219"/>
                <a:gd name="T29" fmla="*/ 73 h 215"/>
                <a:gd name="T30" fmla="*/ 206 w 219"/>
                <a:gd name="T31" fmla="*/ 54 h 215"/>
                <a:gd name="T32" fmla="*/ 193 w 219"/>
                <a:gd name="T33" fmla="*/ 37 h 215"/>
                <a:gd name="T34" fmla="*/ 179 w 219"/>
                <a:gd name="T35" fmla="*/ 23 h 215"/>
                <a:gd name="T36" fmla="*/ 161 w 219"/>
                <a:gd name="T37" fmla="*/ 12 h 215"/>
                <a:gd name="T38" fmla="*/ 146 w 219"/>
                <a:gd name="T39" fmla="*/ 5 h 215"/>
                <a:gd name="T40" fmla="*/ 136 w 219"/>
                <a:gd name="T41" fmla="*/ 1 h 215"/>
                <a:gd name="T42" fmla="*/ 125 w 219"/>
                <a:gd name="T43" fmla="*/ 0 h 215"/>
                <a:gd name="T44" fmla="*/ 114 w 219"/>
                <a:gd name="T45" fmla="*/ 0 h 215"/>
                <a:gd name="T46" fmla="*/ 104 w 219"/>
                <a:gd name="T47" fmla="*/ 0 h 215"/>
                <a:gd name="T48" fmla="*/ 93 w 219"/>
                <a:gd name="T49" fmla="*/ 0 h 215"/>
                <a:gd name="T50" fmla="*/ 81 w 219"/>
                <a:gd name="T51" fmla="*/ 1 h 215"/>
                <a:gd name="T52" fmla="*/ 71 w 219"/>
                <a:gd name="T53" fmla="*/ 5 h 215"/>
                <a:gd name="T54" fmla="*/ 56 w 219"/>
                <a:gd name="T55" fmla="*/ 12 h 215"/>
                <a:gd name="T56" fmla="*/ 39 w 219"/>
                <a:gd name="T57" fmla="*/ 23 h 215"/>
                <a:gd name="T58" fmla="*/ 23 w 219"/>
                <a:gd name="T59" fmla="*/ 37 h 215"/>
                <a:gd name="T60" fmla="*/ 12 w 219"/>
                <a:gd name="T61" fmla="*/ 54 h 215"/>
                <a:gd name="T62" fmla="*/ 4 w 219"/>
                <a:gd name="T63" fmla="*/ 73 h 215"/>
                <a:gd name="T64" fmla="*/ 0 w 219"/>
                <a:gd name="T65" fmla="*/ 89 h 215"/>
                <a:gd name="T66" fmla="*/ 0 w 219"/>
                <a:gd name="T67" fmla="*/ 100 h 215"/>
                <a:gd name="T68" fmla="*/ 0 w 219"/>
                <a:gd name="T69" fmla="*/ 111 h 215"/>
                <a:gd name="T70" fmla="*/ 0 w 219"/>
                <a:gd name="T71" fmla="*/ 122 h 215"/>
                <a:gd name="T72" fmla="*/ 3 w 219"/>
                <a:gd name="T73" fmla="*/ 133 h 215"/>
                <a:gd name="T74" fmla="*/ 6 w 219"/>
                <a:gd name="T75" fmla="*/ 142 h 215"/>
                <a:gd name="T76" fmla="*/ 12 w 219"/>
                <a:gd name="T77" fmla="*/ 156 h 215"/>
                <a:gd name="T78" fmla="*/ 23 w 219"/>
                <a:gd name="T79" fmla="*/ 174 h 215"/>
                <a:gd name="T80" fmla="*/ 39 w 219"/>
                <a:gd name="T81" fmla="*/ 190 h 215"/>
                <a:gd name="T82" fmla="*/ 56 w 219"/>
                <a:gd name="T83" fmla="*/ 200 h 215"/>
                <a:gd name="T84" fmla="*/ 71 w 219"/>
                <a:gd name="T85" fmla="*/ 207 h 215"/>
                <a:gd name="T86" fmla="*/ 81 w 219"/>
                <a:gd name="T87" fmla="*/ 210 h 215"/>
                <a:gd name="T88" fmla="*/ 93 w 219"/>
                <a:gd name="T89" fmla="*/ 213 h 215"/>
                <a:gd name="T90" fmla="*/ 104 w 219"/>
                <a:gd name="T91" fmla="*/ 215 h 215"/>
                <a:gd name="T92" fmla="*/ 110 w 219"/>
                <a:gd name="T93"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9" h="215">
                  <a:moveTo>
                    <a:pt x="110" y="215"/>
                  </a:moveTo>
                  <a:lnTo>
                    <a:pt x="114" y="215"/>
                  </a:lnTo>
                  <a:lnTo>
                    <a:pt x="120" y="215"/>
                  </a:lnTo>
                  <a:lnTo>
                    <a:pt x="125" y="213"/>
                  </a:lnTo>
                  <a:lnTo>
                    <a:pt x="130" y="212"/>
                  </a:lnTo>
                  <a:lnTo>
                    <a:pt x="136" y="210"/>
                  </a:lnTo>
                  <a:lnTo>
                    <a:pt x="140" y="208"/>
                  </a:lnTo>
                  <a:lnTo>
                    <a:pt x="146" y="207"/>
                  </a:lnTo>
                  <a:lnTo>
                    <a:pt x="153" y="205"/>
                  </a:lnTo>
                  <a:lnTo>
                    <a:pt x="161" y="200"/>
                  </a:lnTo>
                  <a:lnTo>
                    <a:pt x="171" y="196"/>
                  </a:lnTo>
                  <a:lnTo>
                    <a:pt x="179" y="190"/>
                  </a:lnTo>
                  <a:lnTo>
                    <a:pt x="187" y="183"/>
                  </a:lnTo>
                  <a:lnTo>
                    <a:pt x="193" y="174"/>
                  </a:lnTo>
                  <a:lnTo>
                    <a:pt x="199" y="166"/>
                  </a:lnTo>
                  <a:lnTo>
                    <a:pt x="206" y="156"/>
                  </a:lnTo>
                  <a:lnTo>
                    <a:pt x="210" y="148"/>
                  </a:lnTo>
                  <a:lnTo>
                    <a:pt x="212" y="142"/>
                  </a:lnTo>
                  <a:lnTo>
                    <a:pt x="214" y="138"/>
                  </a:lnTo>
                  <a:lnTo>
                    <a:pt x="215" y="133"/>
                  </a:lnTo>
                  <a:lnTo>
                    <a:pt x="217" y="128"/>
                  </a:lnTo>
                  <a:lnTo>
                    <a:pt x="218" y="122"/>
                  </a:lnTo>
                  <a:lnTo>
                    <a:pt x="219" y="117"/>
                  </a:lnTo>
                  <a:lnTo>
                    <a:pt x="219" y="111"/>
                  </a:lnTo>
                  <a:lnTo>
                    <a:pt x="219" y="106"/>
                  </a:lnTo>
                  <a:lnTo>
                    <a:pt x="219" y="100"/>
                  </a:lnTo>
                  <a:lnTo>
                    <a:pt x="219" y="95"/>
                  </a:lnTo>
                  <a:lnTo>
                    <a:pt x="218" y="89"/>
                  </a:lnTo>
                  <a:lnTo>
                    <a:pt x="217" y="85"/>
                  </a:lnTo>
                  <a:lnTo>
                    <a:pt x="214" y="73"/>
                  </a:lnTo>
                  <a:lnTo>
                    <a:pt x="210" y="65"/>
                  </a:lnTo>
                  <a:lnTo>
                    <a:pt x="206" y="54"/>
                  </a:lnTo>
                  <a:lnTo>
                    <a:pt x="199" y="46"/>
                  </a:lnTo>
                  <a:lnTo>
                    <a:pt x="193" y="37"/>
                  </a:lnTo>
                  <a:lnTo>
                    <a:pt x="187" y="31"/>
                  </a:lnTo>
                  <a:lnTo>
                    <a:pt x="179" y="23"/>
                  </a:lnTo>
                  <a:lnTo>
                    <a:pt x="171" y="17"/>
                  </a:lnTo>
                  <a:lnTo>
                    <a:pt x="161" y="12"/>
                  </a:lnTo>
                  <a:lnTo>
                    <a:pt x="153" y="8"/>
                  </a:lnTo>
                  <a:lnTo>
                    <a:pt x="146" y="5"/>
                  </a:lnTo>
                  <a:lnTo>
                    <a:pt x="140" y="4"/>
                  </a:lnTo>
                  <a:lnTo>
                    <a:pt x="136" y="1"/>
                  </a:lnTo>
                  <a:lnTo>
                    <a:pt x="130" y="1"/>
                  </a:lnTo>
                  <a:lnTo>
                    <a:pt x="125" y="0"/>
                  </a:lnTo>
                  <a:lnTo>
                    <a:pt x="120" y="0"/>
                  </a:lnTo>
                  <a:lnTo>
                    <a:pt x="114" y="0"/>
                  </a:lnTo>
                  <a:lnTo>
                    <a:pt x="110" y="0"/>
                  </a:lnTo>
                  <a:lnTo>
                    <a:pt x="104" y="0"/>
                  </a:lnTo>
                  <a:lnTo>
                    <a:pt x="97" y="0"/>
                  </a:lnTo>
                  <a:lnTo>
                    <a:pt x="93" y="0"/>
                  </a:lnTo>
                  <a:lnTo>
                    <a:pt x="87" y="1"/>
                  </a:lnTo>
                  <a:lnTo>
                    <a:pt x="81" y="1"/>
                  </a:lnTo>
                  <a:lnTo>
                    <a:pt x="76" y="4"/>
                  </a:lnTo>
                  <a:lnTo>
                    <a:pt x="71" y="5"/>
                  </a:lnTo>
                  <a:lnTo>
                    <a:pt x="66" y="8"/>
                  </a:lnTo>
                  <a:lnTo>
                    <a:pt x="56" y="12"/>
                  </a:lnTo>
                  <a:lnTo>
                    <a:pt x="47" y="17"/>
                  </a:lnTo>
                  <a:lnTo>
                    <a:pt x="39" y="23"/>
                  </a:lnTo>
                  <a:lnTo>
                    <a:pt x="31" y="31"/>
                  </a:lnTo>
                  <a:lnTo>
                    <a:pt x="23" y="37"/>
                  </a:lnTo>
                  <a:lnTo>
                    <a:pt x="18" y="46"/>
                  </a:lnTo>
                  <a:lnTo>
                    <a:pt x="12" y="54"/>
                  </a:lnTo>
                  <a:lnTo>
                    <a:pt x="10" y="65"/>
                  </a:lnTo>
                  <a:lnTo>
                    <a:pt x="4" y="73"/>
                  </a:lnTo>
                  <a:lnTo>
                    <a:pt x="3" y="85"/>
                  </a:lnTo>
                  <a:lnTo>
                    <a:pt x="0" y="89"/>
                  </a:lnTo>
                  <a:lnTo>
                    <a:pt x="0" y="95"/>
                  </a:lnTo>
                  <a:lnTo>
                    <a:pt x="0" y="100"/>
                  </a:lnTo>
                  <a:lnTo>
                    <a:pt x="0" y="106"/>
                  </a:lnTo>
                  <a:lnTo>
                    <a:pt x="0" y="111"/>
                  </a:lnTo>
                  <a:lnTo>
                    <a:pt x="0" y="117"/>
                  </a:lnTo>
                  <a:lnTo>
                    <a:pt x="0" y="122"/>
                  </a:lnTo>
                  <a:lnTo>
                    <a:pt x="3" y="128"/>
                  </a:lnTo>
                  <a:lnTo>
                    <a:pt x="3" y="133"/>
                  </a:lnTo>
                  <a:lnTo>
                    <a:pt x="4" y="138"/>
                  </a:lnTo>
                  <a:lnTo>
                    <a:pt x="6" y="142"/>
                  </a:lnTo>
                  <a:lnTo>
                    <a:pt x="10" y="148"/>
                  </a:lnTo>
                  <a:lnTo>
                    <a:pt x="12" y="156"/>
                  </a:lnTo>
                  <a:lnTo>
                    <a:pt x="18" y="166"/>
                  </a:lnTo>
                  <a:lnTo>
                    <a:pt x="23" y="174"/>
                  </a:lnTo>
                  <a:lnTo>
                    <a:pt x="31" y="183"/>
                  </a:lnTo>
                  <a:lnTo>
                    <a:pt x="39" y="190"/>
                  </a:lnTo>
                  <a:lnTo>
                    <a:pt x="47" y="196"/>
                  </a:lnTo>
                  <a:lnTo>
                    <a:pt x="56" y="200"/>
                  </a:lnTo>
                  <a:lnTo>
                    <a:pt x="66" y="205"/>
                  </a:lnTo>
                  <a:lnTo>
                    <a:pt x="71" y="207"/>
                  </a:lnTo>
                  <a:lnTo>
                    <a:pt x="76" y="208"/>
                  </a:lnTo>
                  <a:lnTo>
                    <a:pt x="81" y="210"/>
                  </a:lnTo>
                  <a:lnTo>
                    <a:pt x="87" y="212"/>
                  </a:lnTo>
                  <a:lnTo>
                    <a:pt x="93" y="213"/>
                  </a:lnTo>
                  <a:lnTo>
                    <a:pt x="97" y="215"/>
                  </a:lnTo>
                  <a:lnTo>
                    <a:pt x="104" y="215"/>
                  </a:lnTo>
                  <a:lnTo>
                    <a:pt x="110" y="215"/>
                  </a:lnTo>
                  <a:lnTo>
                    <a:pt x="110" y="215"/>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8" name="Freeform 20"/>
            <p:cNvSpPr>
              <a:spLocks/>
            </p:cNvSpPr>
            <p:nvPr/>
          </p:nvSpPr>
          <p:spPr bwMode="auto">
            <a:xfrm>
              <a:off x="6000751" y="2904753"/>
              <a:ext cx="87313" cy="85725"/>
            </a:xfrm>
            <a:custGeom>
              <a:avLst/>
              <a:gdLst>
                <a:gd name="T0" fmla="*/ 111 w 219"/>
                <a:gd name="T1" fmla="*/ 215 h 216"/>
                <a:gd name="T2" fmla="*/ 123 w 219"/>
                <a:gd name="T3" fmla="*/ 215 h 216"/>
                <a:gd name="T4" fmla="*/ 134 w 219"/>
                <a:gd name="T5" fmla="*/ 212 h 216"/>
                <a:gd name="T6" fmla="*/ 144 w 219"/>
                <a:gd name="T7" fmla="*/ 207 h 216"/>
                <a:gd name="T8" fmla="*/ 159 w 219"/>
                <a:gd name="T9" fmla="*/ 200 h 216"/>
                <a:gd name="T10" fmla="*/ 176 w 219"/>
                <a:gd name="T11" fmla="*/ 190 h 216"/>
                <a:gd name="T12" fmla="*/ 192 w 219"/>
                <a:gd name="T13" fmla="*/ 176 h 216"/>
                <a:gd name="T14" fmla="*/ 203 w 219"/>
                <a:gd name="T15" fmla="*/ 159 h 216"/>
                <a:gd name="T16" fmla="*/ 209 w 219"/>
                <a:gd name="T17" fmla="*/ 144 h 216"/>
                <a:gd name="T18" fmla="*/ 213 w 219"/>
                <a:gd name="T19" fmla="*/ 134 h 216"/>
                <a:gd name="T20" fmla="*/ 216 w 219"/>
                <a:gd name="T21" fmla="*/ 122 h 216"/>
                <a:gd name="T22" fmla="*/ 217 w 219"/>
                <a:gd name="T23" fmla="*/ 111 h 216"/>
                <a:gd name="T24" fmla="*/ 217 w 219"/>
                <a:gd name="T25" fmla="*/ 102 h 216"/>
                <a:gd name="T26" fmla="*/ 216 w 219"/>
                <a:gd name="T27" fmla="*/ 91 h 216"/>
                <a:gd name="T28" fmla="*/ 213 w 219"/>
                <a:gd name="T29" fmla="*/ 80 h 216"/>
                <a:gd name="T30" fmla="*/ 209 w 219"/>
                <a:gd name="T31" fmla="*/ 69 h 216"/>
                <a:gd name="T32" fmla="*/ 203 w 219"/>
                <a:gd name="T33" fmla="*/ 54 h 216"/>
                <a:gd name="T34" fmla="*/ 192 w 219"/>
                <a:gd name="T35" fmla="*/ 37 h 216"/>
                <a:gd name="T36" fmla="*/ 176 w 219"/>
                <a:gd name="T37" fmla="*/ 24 h 216"/>
                <a:gd name="T38" fmla="*/ 159 w 219"/>
                <a:gd name="T39" fmla="*/ 12 h 216"/>
                <a:gd name="T40" fmla="*/ 144 w 219"/>
                <a:gd name="T41" fmla="*/ 6 h 216"/>
                <a:gd name="T42" fmla="*/ 134 w 219"/>
                <a:gd name="T43" fmla="*/ 1 h 216"/>
                <a:gd name="T44" fmla="*/ 123 w 219"/>
                <a:gd name="T45" fmla="*/ 0 h 216"/>
                <a:gd name="T46" fmla="*/ 111 w 219"/>
                <a:gd name="T47" fmla="*/ 0 h 216"/>
                <a:gd name="T48" fmla="*/ 101 w 219"/>
                <a:gd name="T49" fmla="*/ 0 h 216"/>
                <a:gd name="T50" fmla="*/ 90 w 219"/>
                <a:gd name="T51" fmla="*/ 0 h 216"/>
                <a:gd name="T52" fmla="*/ 79 w 219"/>
                <a:gd name="T53" fmla="*/ 1 h 216"/>
                <a:gd name="T54" fmla="*/ 70 w 219"/>
                <a:gd name="T55" fmla="*/ 6 h 216"/>
                <a:gd name="T56" fmla="*/ 54 w 219"/>
                <a:gd name="T57" fmla="*/ 12 h 216"/>
                <a:gd name="T58" fmla="*/ 38 w 219"/>
                <a:gd name="T59" fmla="*/ 24 h 216"/>
                <a:gd name="T60" fmla="*/ 22 w 219"/>
                <a:gd name="T61" fmla="*/ 37 h 216"/>
                <a:gd name="T62" fmla="*/ 12 w 219"/>
                <a:gd name="T63" fmla="*/ 54 h 216"/>
                <a:gd name="T64" fmla="*/ 5 w 219"/>
                <a:gd name="T65" fmla="*/ 69 h 216"/>
                <a:gd name="T66" fmla="*/ 2 w 219"/>
                <a:gd name="T67" fmla="*/ 80 h 216"/>
                <a:gd name="T68" fmla="*/ 0 w 219"/>
                <a:gd name="T69" fmla="*/ 91 h 216"/>
                <a:gd name="T70" fmla="*/ 0 w 219"/>
                <a:gd name="T71" fmla="*/ 102 h 216"/>
                <a:gd name="T72" fmla="*/ 0 w 219"/>
                <a:gd name="T73" fmla="*/ 111 h 216"/>
                <a:gd name="T74" fmla="*/ 0 w 219"/>
                <a:gd name="T75" fmla="*/ 122 h 216"/>
                <a:gd name="T76" fmla="*/ 2 w 219"/>
                <a:gd name="T77" fmla="*/ 134 h 216"/>
                <a:gd name="T78" fmla="*/ 5 w 219"/>
                <a:gd name="T79" fmla="*/ 144 h 216"/>
                <a:gd name="T80" fmla="*/ 12 w 219"/>
                <a:gd name="T81" fmla="*/ 159 h 216"/>
                <a:gd name="T82" fmla="*/ 22 w 219"/>
                <a:gd name="T83" fmla="*/ 176 h 216"/>
                <a:gd name="T84" fmla="*/ 38 w 219"/>
                <a:gd name="T85" fmla="*/ 190 h 216"/>
                <a:gd name="T86" fmla="*/ 54 w 219"/>
                <a:gd name="T87" fmla="*/ 200 h 216"/>
                <a:gd name="T88" fmla="*/ 70 w 219"/>
                <a:gd name="T89" fmla="*/ 207 h 216"/>
                <a:gd name="T90" fmla="*/ 79 w 219"/>
                <a:gd name="T91" fmla="*/ 212 h 216"/>
                <a:gd name="T92" fmla="*/ 90 w 219"/>
                <a:gd name="T93" fmla="*/ 215 h 216"/>
                <a:gd name="T94" fmla="*/ 101 w 219"/>
                <a:gd name="T95" fmla="*/ 215 h 216"/>
                <a:gd name="T96" fmla="*/ 107 w 219"/>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6">
                  <a:moveTo>
                    <a:pt x="107" y="216"/>
                  </a:moveTo>
                  <a:lnTo>
                    <a:pt x="111" y="215"/>
                  </a:lnTo>
                  <a:lnTo>
                    <a:pt x="118" y="215"/>
                  </a:lnTo>
                  <a:lnTo>
                    <a:pt x="123" y="215"/>
                  </a:lnTo>
                  <a:lnTo>
                    <a:pt x="130" y="213"/>
                  </a:lnTo>
                  <a:lnTo>
                    <a:pt x="134" y="212"/>
                  </a:lnTo>
                  <a:lnTo>
                    <a:pt x="139" y="211"/>
                  </a:lnTo>
                  <a:lnTo>
                    <a:pt x="144" y="207"/>
                  </a:lnTo>
                  <a:lnTo>
                    <a:pt x="150" y="207"/>
                  </a:lnTo>
                  <a:lnTo>
                    <a:pt x="159" y="200"/>
                  </a:lnTo>
                  <a:lnTo>
                    <a:pt x="168" y="196"/>
                  </a:lnTo>
                  <a:lnTo>
                    <a:pt x="176" y="190"/>
                  </a:lnTo>
                  <a:lnTo>
                    <a:pt x="185" y="183"/>
                  </a:lnTo>
                  <a:lnTo>
                    <a:pt x="192" y="176"/>
                  </a:lnTo>
                  <a:lnTo>
                    <a:pt x="199" y="168"/>
                  </a:lnTo>
                  <a:lnTo>
                    <a:pt x="203" y="159"/>
                  </a:lnTo>
                  <a:lnTo>
                    <a:pt x="209" y="149"/>
                  </a:lnTo>
                  <a:lnTo>
                    <a:pt x="209" y="144"/>
                  </a:lnTo>
                  <a:lnTo>
                    <a:pt x="212" y="138"/>
                  </a:lnTo>
                  <a:lnTo>
                    <a:pt x="213" y="134"/>
                  </a:lnTo>
                  <a:lnTo>
                    <a:pt x="216" y="129"/>
                  </a:lnTo>
                  <a:lnTo>
                    <a:pt x="216" y="122"/>
                  </a:lnTo>
                  <a:lnTo>
                    <a:pt x="217" y="118"/>
                  </a:lnTo>
                  <a:lnTo>
                    <a:pt x="217" y="111"/>
                  </a:lnTo>
                  <a:lnTo>
                    <a:pt x="219" y="106"/>
                  </a:lnTo>
                  <a:lnTo>
                    <a:pt x="217" y="102"/>
                  </a:lnTo>
                  <a:lnTo>
                    <a:pt x="217" y="95"/>
                  </a:lnTo>
                  <a:lnTo>
                    <a:pt x="216" y="91"/>
                  </a:lnTo>
                  <a:lnTo>
                    <a:pt x="216" y="85"/>
                  </a:lnTo>
                  <a:lnTo>
                    <a:pt x="213" y="80"/>
                  </a:lnTo>
                  <a:lnTo>
                    <a:pt x="212" y="74"/>
                  </a:lnTo>
                  <a:lnTo>
                    <a:pt x="209" y="69"/>
                  </a:lnTo>
                  <a:lnTo>
                    <a:pt x="209" y="64"/>
                  </a:lnTo>
                  <a:lnTo>
                    <a:pt x="203" y="54"/>
                  </a:lnTo>
                  <a:lnTo>
                    <a:pt x="199" y="47"/>
                  </a:lnTo>
                  <a:lnTo>
                    <a:pt x="192" y="37"/>
                  </a:lnTo>
                  <a:lnTo>
                    <a:pt x="185" y="32"/>
                  </a:lnTo>
                  <a:lnTo>
                    <a:pt x="176" y="24"/>
                  </a:lnTo>
                  <a:lnTo>
                    <a:pt x="168" y="17"/>
                  </a:lnTo>
                  <a:lnTo>
                    <a:pt x="159" y="12"/>
                  </a:lnTo>
                  <a:lnTo>
                    <a:pt x="150" y="8"/>
                  </a:lnTo>
                  <a:lnTo>
                    <a:pt x="144" y="6"/>
                  </a:lnTo>
                  <a:lnTo>
                    <a:pt x="139" y="3"/>
                  </a:lnTo>
                  <a:lnTo>
                    <a:pt x="134" y="1"/>
                  </a:lnTo>
                  <a:lnTo>
                    <a:pt x="130" y="1"/>
                  </a:lnTo>
                  <a:lnTo>
                    <a:pt x="123" y="0"/>
                  </a:lnTo>
                  <a:lnTo>
                    <a:pt x="118" y="0"/>
                  </a:lnTo>
                  <a:lnTo>
                    <a:pt x="111" y="0"/>
                  </a:lnTo>
                  <a:lnTo>
                    <a:pt x="107" y="0"/>
                  </a:lnTo>
                  <a:lnTo>
                    <a:pt x="101" y="0"/>
                  </a:lnTo>
                  <a:lnTo>
                    <a:pt x="96" y="0"/>
                  </a:lnTo>
                  <a:lnTo>
                    <a:pt x="90" y="0"/>
                  </a:lnTo>
                  <a:lnTo>
                    <a:pt x="85" y="1"/>
                  </a:lnTo>
                  <a:lnTo>
                    <a:pt x="79" y="1"/>
                  </a:lnTo>
                  <a:lnTo>
                    <a:pt x="74" y="3"/>
                  </a:lnTo>
                  <a:lnTo>
                    <a:pt x="70" y="6"/>
                  </a:lnTo>
                  <a:lnTo>
                    <a:pt x="65" y="8"/>
                  </a:lnTo>
                  <a:lnTo>
                    <a:pt x="54" y="12"/>
                  </a:lnTo>
                  <a:lnTo>
                    <a:pt x="46" y="17"/>
                  </a:lnTo>
                  <a:lnTo>
                    <a:pt x="38" y="24"/>
                  </a:lnTo>
                  <a:lnTo>
                    <a:pt x="30" y="32"/>
                  </a:lnTo>
                  <a:lnTo>
                    <a:pt x="22" y="37"/>
                  </a:lnTo>
                  <a:lnTo>
                    <a:pt x="17" y="47"/>
                  </a:lnTo>
                  <a:lnTo>
                    <a:pt x="12" y="54"/>
                  </a:lnTo>
                  <a:lnTo>
                    <a:pt x="8" y="64"/>
                  </a:lnTo>
                  <a:lnTo>
                    <a:pt x="5" y="69"/>
                  </a:lnTo>
                  <a:lnTo>
                    <a:pt x="4" y="74"/>
                  </a:lnTo>
                  <a:lnTo>
                    <a:pt x="2" y="80"/>
                  </a:lnTo>
                  <a:lnTo>
                    <a:pt x="2" y="85"/>
                  </a:lnTo>
                  <a:lnTo>
                    <a:pt x="0" y="91"/>
                  </a:lnTo>
                  <a:lnTo>
                    <a:pt x="0" y="95"/>
                  </a:lnTo>
                  <a:lnTo>
                    <a:pt x="0" y="102"/>
                  </a:lnTo>
                  <a:lnTo>
                    <a:pt x="0" y="106"/>
                  </a:lnTo>
                  <a:lnTo>
                    <a:pt x="0" y="111"/>
                  </a:lnTo>
                  <a:lnTo>
                    <a:pt x="0" y="118"/>
                  </a:lnTo>
                  <a:lnTo>
                    <a:pt x="0" y="122"/>
                  </a:lnTo>
                  <a:lnTo>
                    <a:pt x="2" y="129"/>
                  </a:lnTo>
                  <a:lnTo>
                    <a:pt x="2" y="134"/>
                  </a:lnTo>
                  <a:lnTo>
                    <a:pt x="4" y="138"/>
                  </a:lnTo>
                  <a:lnTo>
                    <a:pt x="5" y="144"/>
                  </a:lnTo>
                  <a:lnTo>
                    <a:pt x="8" y="149"/>
                  </a:lnTo>
                  <a:lnTo>
                    <a:pt x="12" y="159"/>
                  </a:lnTo>
                  <a:lnTo>
                    <a:pt x="17" y="168"/>
                  </a:lnTo>
                  <a:lnTo>
                    <a:pt x="22" y="176"/>
                  </a:lnTo>
                  <a:lnTo>
                    <a:pt x="30" y="183"/>
                  </a:lnTo>
                  <a:lnTo>
                    <a:pt x="38" y="190"/>
                  </a:lnTo>
                  <a:lnTo>
                    <a:pt x="46" y="196"/>
                  </a:lnTo>
                  <a:lnTo>
                    <a:pt x="54" y="200"/>
                  </a:lnTo>
                  <a:lnTo>
                    <a:pt x="65" y="207"/>
                  </a:lnTo>
                  <a:lnTo>
                    <a:pt x="70" y="207"/>
                  </a:lnTo>
                  <a:lnTo>
                    <a:pt x="74" y="211"/>
                  </a:lnTo>
                  <a:lnTo>
                    <a:pt x="79" y="212"/>
                  </a:lnTo>
                  <a:lnTo>
                    <a:pt x="85" y="213"/>
                  </a:lnTo>
                  <a:lnTo>
                    <a:pt x="90" y="215"/>
                  </a:lnTo>
                  <a:lnTo>
                    <a:pt x="96" y="215"/>
                  </a:lnTo>
                  <a:lnTo>
                    <a:pt x="101" y="215"/>
                  </a:lnTo>
                  <a:lnTo>
                    <a:pt x="107" y="216"/>
                  </a:lnTo>
                  <a:lnTo>
                    <a:pt x="107"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9" name="Freeform 21"/>
            <p:cNvSpPr>
              <a:spLocks/>
            </p:cNvSpPr>
            <p:nvPr/>
          </p:nvSpPr>
          <p:spPr bwMode="auto">
            <a:xfrm>
              <a:off x="6107113" y="2904753"/>
              <a:ext cx="87313" cy="85725"/>
            </a:xfrm>
            <a:custGeom>
              <a:avLst/>
              <a:gdLst>
                <a:gd name="T0" fmla="*/ 113 w 220"/>
                <a:gd name="T1" fmla="*/ 215 h 216"/>
                <a:gd name="T2" fmla="*/ 124 w 220"/>
                <a:gd name="T3" fmla="*/ 215 h 216"/>
                <a:gd name="T4" fmla="*/ 135 w 220"/>
                <a:gd name="T5" fmla="*/ 212 h 216"/>
                <a:gd name="T6" fmla="*/ 146 w 220"/>
                <a:gd name="T7" fmla="*/ 207 h 216"/>
                <a:gd name="T8" fmla="*/ 160 w 220"/>
                <a:gd name="T9" fmla="*/ 200 h 216"/>
                <a:gd name="T10" fmla="*/ 179 w 220"/>
                <a:gd name="T11" fmla="*/ 190 h 216"/>
                <a:gd name="T12" fmla="*/ 193 w 220"/>
                <a:gd name="T13" fmla="*/ 176 h 216"/>
                <a:gd name="T14" fmla="*/ 206 w 220"/>
                <a:gd name="T15" fmla="*/ 159 h 216"/>
                <a:gd name="T16" fmla="*/ 212 w 220"/>
                <a:gd name="T17" fmla="*/ 144 h 216"/>
                <a:gd name="T18" fmla="*/ 215 w 220"/>
                <a:gd name="T19" fmla="*/ 135 h 216"/>
                <a:gd name="T20" fmla="*/ 219 w 220"/>
                <a:gd name="T21" fmla="*/ 123 h 216"/>
                <a:gd name="T22" fmla="*/ 219 w 220"/>
                <a:gd name="T23" fmla="*/ 113 h 216"/>
                <a:gd name="T24" fmla="*/ 219 w 220"/>
                <a:gd name="T25" fmla="*/ 102 h 216"/>
                <a:gd name="T26" fmla="*/ 219 w 220"/>
                <a:gd name="T27" fmla="*/ 91 h 216"/>
                <a:gd name="T28" fmla="*/ 215 w 220"/>
                <a:gd name="T29" fmla="*/ 80 h 216"/>
                <a:gd name="T30" fmla="*/ 212 w 220"/>
                <a:gd name="T31" fmla="*/ 70 h 216"/>
                <a:gd name="T32" fmla="*/ 206 w 220"/>
                <a:gd name="T33" fmla="*/ 57 h 216"/>
                <a:gd name="T34" fmla="*/ 193 w 220"/>
                <a:gd name="T35" fmla="*/ 40 h 216"/>
                <a:gd name="T36" fmla="*/ 179 w 220"/>
                <a:gd name="T37" fmla="*/ 24 h 216"/>
                <a:gd name="T38" fmla="*/ 160 w 220"/>
                <a:gd name="T39" fmla="*/ 12 h 216"/>
                <a:gd name="T40" fmla="*/ 146 w 220"/>
                <a:gd name="T41" fmla="*/ 6 h 216"/>
                <a:gd name="T42" fmla="*/ 135 w 220"/>
                <a:gd name="T43" fmla="*/ 1 h 216"/>
                <a:gd name="T44" fmla="*/ 124 w 220"/>
                <a:gd name="T45" fmla="*/ 0 h 216"/>
                <a:gd name="T46" fmla="*/ 113 w 220"/>
                <a:gd name="T47" fmla="*/ 0 h 216"/>
                <a:gd name="T48" fmla="*/ 103 w 220"/>
                <a:gd name="T49" fmla="*/ 0 h 216"/>
                <a:gd name="T50" fmla="*/ 91 w 220"/>
                <a:gd name="T51" fmla="*/ 0 h 216"/>
                <a:gd name="T52" fmla="*/ 82 w 220"/>
                <a:gd name="T53" fmla="*/ 1 h 216"/>
                <a:gd name="T54" fmla="*/ 70 w 220"/>
                <a:gd name="T55" fmla="*/ 6 h 216"/>
                <a:gd name="T56" fmla="*/ 57 w 220"/>
                <a:gd name="T57" fmla="*/ 12 h 216"/>
                <a:gd name="T58" fmla="*/ 40 w 220"/>
                <a:gd name="T59" fmla="*/ 24 h 216"/>
                <a:gd name="T60" fmla="*/ 24 w 220"/>
                <a:gd name="T61" fmla="*/ 40 h 216"/>
                <a:gd name="T62" fmla="*/ 12 w 220"/>
                <a:gd name="T63" fmla="*/ 57 h 216"/>
                <a:gd name="T64" fmla="*/ 6 w 220"/>
                <a:gd name="T65" fmla="*/ 70 h 216"/>
                <a:gd name="T66" fmla="*/ 3 w 220"/>
                <a:gd name="T67" fmla="*/ 80 h 216"/>
                <a:gd name="T68" fmla="*/ 0 w 220"/>
                <a:gd name="T69" fmla="*/ 91 h 216"/>
                <a:gd name="T70" fmla="*/ 0 w 220"/>
                <a:gd name="T71" fmla="*/ 102 h 216"/>
                <a:gd name="T72" fmla="*/ 0 w 220"/>
                <a:gd name="T73" fmla="*/ 113 h 216"/>
                <a:gd name="T74" fmla="*/ 0 w 220"/>
                <a:gd name="T75" fmla="*/ 123 h 216"/>
                <a:gd name="T76" fmla="*/ 3 w 220"/>
                <a:gd name="T77" fmla="*/ 135 h 216"/>
                <a:gd name="T78" fmla="*/ 6 w 220"/>
                <a:gd name="T79" fmla="*/ 144 h 216"/>
                <a:gd name="T80" fmla="*/ 12 w 220"/>
                <a:gd name="T81" fmla="*/ 159 h 216"/>
                <a:gd name="T82" fmla="*/ 24 w 220"/>
                <a:gd name="T83" fmla="*/ 176 h 216"/>
                <a:gd name="T84" fmla="*/ 40 w 220"/>
                <a:gd name="T85" fmla="*/ 190 h 216"/>
                <a:gd name="T86" fmla="*/ 57 w 220"/>
                <a:gd name="T87" fmla="*/ 200 h 216"/>
                <a:gd name="T88" fmla="*/ 70 w 220"/>
                <a:gd name="T89" fmla="*/ 207 h 216"/>
                <a:gd name="T90" fmla="*/ 82 w 220"/>
                <a:gd name="T91" fmla="*/ 212 h 216"/>
                <a:gd name="T92" fmla="*/ 91 w 220"/>
                <a:gd name="T93" fmla="*/ 215 h 216"/>
                <a:gd name="T94" fmla="*/ 103 w 220"/>
                <a:gd name="T95" fmla="*/ 215 h 216"/>
                <a:gd name="T96" fmla="*/ 110 w 220"/>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0" h="216">
                  <a:moveTo>
                    <a:pt x="110" y="216"/>
                  </a:moveTo>
                  <a:lnTo>
                    <a:pt x="113" y="215"/>
                  </a:lnTo>
                  <a:lnTo>
                    <a:pt x="119" y="215"/>
                  </a:lnTo>
                  <a:lnTo>
                    <a:pt x="124" y="215"/>
                  </a:lnTo>
                  <a:lnTo>
                    <a:pt x="130" y="213"/>
                  </a:lnTo>
                  <a:lnTo>
                    <a:pt x="135" y="212"/>
                  </a:lnTo>
                  <a:lnTo>
                    <a:pt x="139" y="211"/>
                  </a:lnTo>
                  <a:lnTo>
                    <a:pt x="146" y="207"/>
                  </a:lnTo>
                  <a:lnTo>
                    <a:pt x="151" y="207"/>
                  </a:lnTo>
                  <a:lnTo>
                    <a:pt x="160" y="200"/>
                  </a:lnTo>
                  <a:lnTo>
                    <a:pt x="171" y="196"/>
                  </a:lnTo>
                  <a:lnTo>
                    <a:pt x="179" y="190"/>
                  </a:lnTo>
                  <a:lnTo>
                    <a:pt x="187" y="183"/>
                  </a:lnTo>
                  <a:lnTo>
                    <a:pt x="193" y="176"/>
                  </a:lnTo>
                  <a:lnTo>
                    <a:pt x="199" y="168"/>
                  </a:lnTo>
                  <a:lnTo>
                    <a:pt x="206" y="159"/>
                  </a:lnTo>
                  <a:lnTo>
                    <a:pt x="211" y="151"/>
                  </a:lnTo>
                  <a:lnTo>
                    <a:pt x="212" y="144"/>
                  </a:lnTo>
                  <a:lnTo>
                    <a:pt x="213" y="139"/>
                  </a:lnTo>
                  <a:lnTo>
                    <a:pt x="215" y="135"/>
                  </a:lnTo>
                  <a:lnTo>
                    <a:pt x="216" y="130"/>
                  </a:lnTo>
                  <a:lnTo>
                    <a:pt x="219" y="123"/>
                  </a:lnTo>
                  <a:lnTo>
                    <a:pt x="219" y="119"/>
                  </a:lnTo>
                  <a:lnTo>
                    <a:pt x="219" y="113"/>
                  </a:lnTo>
                  <a:lnTo>
                    <a:pt x="220" y="109"/>
                  </a:lnTo>
                  <a:lnTo>
                    <a:pt x="219" y="102"/>
                  </a:lnTo>
                  <a:lnTo>
                    <a:pt x="219" y="97"/>
                  </a:lnTo>
                  <a:lnTo>
                    <a:pt x="219" y="91"/>
                  </a:lnTo>
                  <a:lnTo>
                    <a:pt x="216" y="86"/>
                  </a:lnTo>
                  <a:lnTo>
                    <a:pt x="215" y="80"/>
                  </a:lnTo>
                  <a:lnTo>
                    <a:pt x="213" y="75"/>
                  </a:lnTo>
                  <a:lnTo>
                    <a:pt x="212" y="70"/>
                  </a:lnTo>
                  <a:lnTo>
                    <a:pt x="211" y="66"/>
                  </a:lnTo>
                  <a:lnTo>
                    <a:pt x="206" y="57"/>
                  </a:lnTo>
                  <a:lnTo>
                    <a:pt x="199" y="47"/>
                  </a:lnTo>
                  <a:lnTo>
                    <a:pt x="193" y="40"/>
                  </a:lnTo>
                  <a:lnTo>
                    <a:pt x="187" y="32"/>
                  </a:lnTo>
                  <a:lnTo>
                    <a:pt x="179" y="24"/>
                  </a:lnTo>
                  <a:lnTo>
                    <a:pt x="171" y="17"/>
                  </a:lnTo>
                  <a:lnTo>
                    <a:pt x="160" y="12"/>
                  </a:lnTo>
                  <a:lnTo>
                    <a:pt x="151" y="8"/>
                  </a:lnTo>
                  <a:lnTo>
                    <a:pt x="146" y="6"/>
                  </a:lnTo>
                  <a:lnTo>
                    <a:pt x="139" y="3"/>
                  </a:lnTo>
                  <a:lnTo>
                    <a:pt x="135" y="1"/>
                  </a:lnTo>
                  <a:lnTo>
                    <a:pt x="130" y="1"/>
                  </a:lnTo>
                  <a:lnTo>
                    <a:pt x="124" y="0"/>
                  </a:lnTo>
                  <a:lnTo>
                    <a:pt x="119" y="0"/>
                  </a:lnTo>
                  <a:lnTo>
                    <a:pt x="113" y="0"/>
                  </a:lnTo>
                  <a:lnTo>
                    <a:pt x="110" y="0"/>
                  </a:lnTo>
                  <a:lnTo>
                    <a:pt x="103" y="0"/>
                  </a:lnTo>
                  <a:lnTo>
                    <a:pt x="97" y="0"/>
                  </a:lnTo>
                  <a:lnTo>
                    <a:pt x="91" y="0"/>
                  </a:lnTo>
                  <a:lnTo>
                    <a:pt x="86" y="1"/>
                  </a:lnTo>
                  <a:lnTo>
                    <a:pt x="82" y="1"/>
                  </a:lnTo>
                  <a:lnTo>
                    <a:pt x="75" y="3"/>
                  </a:lnTo>
                  <a:lnTo>
                    <a:pt x="70" y="6"/>
                  </a:lnTo>
                  <a:lnTo>
                    <a:pt x="66" y="8"/>
                  </a:lnTo>
                  <a:lnTo>
                    <a:pt x="57" y="12"/>
                  </a:lnTo>
                  <a:lnTo>
                    <a:pt x="48" y="17"/>
                  </a:lnTo>
                  <a:lnTo>
                    <a:pt x="40" y="24"/>
                  </a:lnTo>
                  <a:lnTo>
                    <a:pt x="32" y="32"/>
                  </a:lnTo>
                  <a:lnTo>
                    <a:pt x="24" y="40"/>
                  </a:lnTo>
                  <a:lnTo>
                    <a:pt x="17" y="47"/>
                  </a:lnTo>
                  <a:lnTo>
                    <a:pt x="12" y="57"/>
                  </a:lnTo>
                  <a:lnTo>
                    <a:pt x="9" y="66"/>
                  </a:lnTo>
                  <a:lnTo>
                    <a:pt x="6" y="70"/>
                  </a:lnTo>
                  <a:lnTo>
                    <a:pt x="5" y="75"/>
                  </a:lnTo>
                  <a:lnTo>
                    <a:pt x="3" y="80"/>
                  </a:lnTo>
                  <a:lnTo>
                    <a:pt x="3" y="86"/>
                  </a:lnTo>
                  <a:lnTo>
                    <a:pt x="0" y="91"/>
                  </a:lnTo>
                  <a:lnTo>
                    <a:pt x="0" y="97"/>
                  </a:lnTo>
                  <a:lnTo>
                    <a:pt x="0" y="102"/>
                  </a:lnTo>
                  <a:lnTo>
                    <a:pt x="0" y="109"/>
                  </a:lnTo>
                  <a:lnTo>
                    <a:pt x="0" y="113"/>
                  </a:lnTo>
                  <a:lnTo>
                    <a:pt x="0" y="119"/>
                  </a:lnTo>
                  <a:lnTo>
                    <a:pt x="0" y="123"/>
                  </a:lnTo>
                  <a:lnTo>
                    <a:pt x="3" y="130"/>
                  </a:lnTo>
                  <a:lnTo>
                    <a:pt x="3" y="135"/>
                  </a:lnTo>
                  <a:lnTo>
                    <a:pt x="5" y="139"/>
                  </a:lnTo>
                  <a:lnTo>
                    <a:pt x="6" y="144"/>
                  </a:lnTo>
                  <a:lnTo>
                    <a:pt x="9" y="151"/>
                  </a:lnTo>
                  <a:lnTo>
                    <a:pt x="12" y="159"/>
                  </a:lnTo>
                  <a:lnTo>
                    <a:pt x="17" y="168"/>
                  </a:lnTo>
                  <a:lnTo>
                    <a:pt x="24" y="176"/>
                  </a:lnTo>
                  <a:lnTo>
                    <a:pt x="32" y="183"/>
                  </a:lnTo>
                  <a:lnTo>
                    <a:pt x="40" y="190"/>
                  </a:lnTo>
                  <a:lnTo>
                    <a:pt x="48" y="196"/>
                  </a:lnTo>
                  <a:lnTo>
                    <a:pt x="57" y="200"/>
                  </a:lnTo>
                  <a:lnTo>
                    <a:pt x="66" y="207"/>
                  </a:lnTo>
                  <a:lnTo>
                    <a:pt x="70" y="207"/>
                  </a:lnTo>
                  <a:lnTo>
                    <a:pt x="75" y="211"/>
                  </a:lnTo>
                  <a:lnTo>
                    <a:pt x="82" y="212"/>
                  </a:lnTo>
                  <a:lnTo>
                    <a:pt x="86" y="213"/>
                  </a:lnTo>
                  <a:lnTo>
                    <a:pt x="91" y="215"/>
                  </a:lnTo>
                  <a:lnTo>
                    <a:pt x="97" y="215"/>
                  </a:lnTo>
                  <a:lnTo>
                    <a:pt x="103" y="215"/>
                  </a:lnTo>
                  <a:lnTo>
                    <a:pt x="110" y="216"/>
                  </a:lnTo>
                  <a:lnTo>
                    <a:pt x="110"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0" name="Freeform 22"/>
            <p:cNvSpPr>
              <a:spLocks/>
            </p:cNvSpPr>
            <p:nvPr/>
          </p:nvSpPr>
          <p:spPr bwMode="auto">
            <a:xfrm>
              <a:off x="5967413" y="3003178"/>
              <a:ext cx="85725" cy="85725"/>
            </a:xfrm>
            <a:custGeom>
              <a:avLst/>
              <a:gdLst>
                <a:gd name="T0" fmla="*/ 111 w 218"/>
                <a:gd name="T1" fmla="*/ 213 h 213"/>
                <a:gd name="T2" fmla="*/ 123 w 218"/>
                <a:gd name="T3" fmla="*/ 212 h 213"/>
                <a:gd name="T4" fmla="*/ 133 w 218"/>
                <a:gd name="T5" fmla="*/ 211 h 213"/>
                <a:gd name="T6" fmla="*/ 144 w 218"/>
                <a:gd name="T7" fmla="*/ 206 h 213"/>
                <a:gd name="T8" fmla="*/ 159 w 218"/>
                <a:gd name="T9" fmla="*/ 200 h 213"/>
                <a:gd name="T10" fmla="*/ 177 w 218"/>
                <a:gd name="T11" fmla="*/ 188 h 213"/>
                <a:gd name="T12" fmla="*/ 192 w 218"/>
                <a:gd name="T13" fmla="*/ 175 h 213"/>
                <a:gd name="T14" fmla="*/ 204 w 218"/>
                <a:gd name="T15" fmla="*/ 158 h 213"/>
                <a:gd name="T16" fmla="*/ 210 w 218"/>
                <a:gd name="T17" fmla="*/ 142 h 213"/>
                <a:gd name="T18" fmla="*/ 213 w 218"/>
                <a:gd name="T19" fmla="*/ 130 h 213"/>
                <a:gd name="T20" fmla="*/ 217 w 218"/>
                <a:gd name="T21" fmla="*/ 121 h 213"/>
                <a:gd name="T22" fmla="*/ 217 w 218"/>
                <a:gd name="T23" fmla="*/ 110 h 213"/>
                <a:gd name="T24" fmla="*/ 217 w 218"/>
                <a:gd name="T25" fmla="*/ 101 h 213"/>
                <a:gd name="T26" fmla="*/ 217 w 218"/>
                <a:gd name="T27" fmla="*/ 90 h 213"/>
                <a:gd name="T28" fmla="*/ 213 w 218"/>
                <a:gd name="T29" fmla="*/ 78 h 213"/>
                <a:gd name="T30" fmla="*/ 210 w 218"/>
                <a:gd name="T31" fmla="*/ 68 h 213"/>
                <a:gd name="T32" fmla="*/ 204 w 218"/>
                <a:gd name="T33" fmla="*/ 53 h 213"/>
                <a:gd name="T34" fmla="*/ 192 w 218"/>
                <a:gd name="T35" fmla="*/ 36 h 213"/>
                <a:gd name="T36" fmla="*/ 177 w 218"/>
                <a:gd name="T37" fmla="*/ 22 h 213"/>
                <a:gd name="T38" fmla="*/ 159 w 218"/>
                <a:gd name="T39" fmla="*/ 11 h 213"/>
                <a:gd name="T40" fmla="*/ 144 w 218"/>
                <a:gd name="T41" fmla="*/ 5 h 213"/>
                <a:gd name="T42" fmla="*/ 133 w 218"/>
                <a:gd name="T43" fmla="*/ 1 h 213"/>
                <a:gd name="T44" fmla="*/ 123 w 218"/>
                <a:gd name="T45" fmla="*/ 0 h 213"/>
                <a:gd name="T46" fmla="*/ 111 w 218"/>
                <a:gd name="T47" fmla="*/ 0 h 213"/>
                <a:gd name="T48" fmla="*/ 100 w 218"/>
                <a:gd name="T49" fmla="*/ 0 h 213"/>
                <a:gd name="T50" fmla="*/ 90 w 218"/>
                <a:gd name="T51" fmla="*/ 0 h 213"/>
                <a:gd name="T52" fmla="*/ 80 w 218"/>
                <a:gd name="T53" fmla="*/ 1 h 213"/>
                <a:gd name="T54" fmla="*/ 69 w 218"/>
                <a:gd name="T55" fmla="*/ 5 h 213"/>
                <a:gd name="T56" fmla="*/ 55 w 218"/>
                <a:gd name="T57" fmla="*/ 11 h 213"/>
                <a:gd name="T58" fmla="*/ 38 w 218"/>
                <a:gd name="T59" fmla="*/ 22 h 213"/>
                <a:gd name="T60" fmla="*/ 22 w 218"/>
                <a:gd name="T61" fmla="*/ 36 h 213"/>
                <a:gd name="T62" fmla="*/ 11 w 218"/>
                <a:gd name="T63" fmla="*/ 53 h 213"/>
                <a:gd name="T64" fmla="*/ 5 w 218"/>
                <a:gd name="T65" fmla="*/ 68 h 213"/>
                <a:gd name="T66" fmla="*/ 1 w 218"/>
                <a:gd name="T67" fmla="*/ 78 h 213"/>
                <a:gd name="T68" fmla="*/ 0 w 218"/>
                <a:gd name="T69" fmla="*/ 90 h 213"/>
                <a:gd name="T70" fmla="*/ 0 w 218"/>
                <a:gd name="T71" fmla="*/ 101 h 213"/>
                <a:gd name="T72" fmla="*/ 0 w 218"/>
                <a:gd name="T73" fmla="*/ 110 h 213"/>
                <a:gd name="T74" fmla="*/ 0 w 218"/>
                <a:gd name="T75" fmla="*/ 121 h 213"/>
                <a:gd name="T76" fmla="*/ 1 w 218"/>
                <a:gd name="T77" fmla="*/ 130 h 213"/>
                <a:gd name="T78" fmla="*/ 5 w 218"/>
                <a:gd name="T79" fmla="*/ 142 h 213"/>
                <a:gd name="T80" fmla="*/ 11 w 218"/>
                <a:gd name="T81" fmla="*/ 158 h 213"/>
                <a:gd name="T82" fmla="*/ 22 w 218"/>
                <a:gd name="T83" fmla="*/ 175 h 213"/>
                <a:gd name="T84" fmla="*/ 38 w 218"/>
                <a:gd name="T85" fmla="*/ 188 h 213"/>
                <a:gd name="T86" fmla="*/ 55 w 218"/>
                <a:gd name="T87" fmla="*/ 200 h 213"/>
                <a:gd name="T88" fmla="*/ 69 w 218"/>
                <a:gd name="T89" fmla="*/ 206 h 213"/>
                <a:gd name="T90" fmla="*/ 80 w 218"/>
                <a:gd name="T91" fmla="*/ 211 h 213"/>
                <a:gd name="T92" fmla="*/ 90 w 218"/>
                <a:gd name="T93" fmla="*/ 212 h 213"/>
                <a:gd name="T94" fmla="*/ 100 w 218"/>
                <a:gd name="T95" fmla="*/ 213 h 213"/>
                <a:gd name="T96" fmla="*/ 108 w 218"/>
                <a:gd name="T97" fmla="*/ 213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3">
                  <a:moveTo>
                    <a:pt x="108" y="213"/>
                  </a:moveTo>
                  <a:lnTo>
                    <a:pt x="111" y="213"/>
                  </a:lnTo>
                  <a:lnTo>
                    <a:pt x="118" y="213"/>
                  </a:lnTo>
                  <a:lnTo>
                    <a:pt x="123" y="212"/>
                  </a:lnTo>
                  <a:lnTo>
                    <a:pt x="128" y="212"/>
                  </a:lnTo>
                  <a:lnTo>
                    <a:pt x="133" y="211"/>
                  </a:lnTo>
                  <a:lnTo>
                    <a:pt x="139" y="208"/>
                  </a:lnTo>
                  <a:lnTo>
                    <a:pt x="144" y="206"/>
                  </a:lnTo>
                  <a:lnTo>
                    <a:pt x="149" y="206"/>
                  </a:lnTo>
                  <a:lnTo>
                    <a:pt x="159" y="200"/>
                  </a:lnTo>
                  <a:lnTo>
                    <a:pt x="169" y="195"/>
                  </a:lnTo>
                  <a:lnTo>
                    <a:pt x="177" y="188"/>
                  </a:lnTo>
                  <a:lnTo>
                    <a:pt x="185" y="183"/>
                  </a:lnTo>
                  <a:lnTo>
                    <a:pt x="192" y="175"/>
                  </a:lnTo>
                  <a:lnTo>
                    <a:pt x="197" y="167"/>
                  </a:lnTo>
                  <a:lnTo>
                    <a:pt x="204" y="158"/>
                  </a:lnTo>
                  <a:lnTo>
                    <a:pt x="209" y="147"/>
                  </a:lnTo>
                  <a:lnTo>
                    <a:pt x="210" y="142"/>
                  </a:lnTo>
                  <a:lnTo>
                    <a:pt x="212" y="137"/>
                  </a:lnTo>
                  <a:lnTo>
                    <a:pt x="213" y="130"/>
                  </a:lnTo>
                  <a:lnTo>
                    <a:pt x="216" y="126"/>
                  </a:lnTo>
                  <a:lnTo>
                    <a:pt x="217" y="121"/>
                  </a:lnTo>
                  <a:lnTo>
                    <a:pt x="217" y="117"/>
                  </a:lnTo>
                  <a:lnTo>
                    <a:pt x="217" y="110"/>
                  </a:lnTo>
                  <a:lnTo>
                    <a:pt x="218" y="106"/>
                  </a:lnTo>
                  <a:lnTo>
                    <a:pt x="217" y="101"/>
                  </a:lnTo>
                  <a:lnTo>
                    <a:pt x="217" y="94"/>
                  </a:lnTo>
                  <a:lnTo>
                    <a:pt x="217" y="90"/>
                  </a:lnTo>
                  <a:lnTo>
                    <a:pt x="216" y="83"/>
                  </a:lnTo>
                  <a:lnTo>
                    <a:pt x="213" y="78"/>
                  </a:lnTo>
                  <a:lnTo>
                    <a:pt x="212" y="73"/>
                  </a:lnTo>
                  <a:lnTo>
                    <a:pt x="210" y="68"/>
                  </a:lnTo>
                  <a:lnTo>
                    <a:pt x="209" y="62"/>
                  </a:lnTo>
                  <a:lnTo>
                    <a:pt x="204" y="53"/>
                  </a:lnTo>
                  <a:lnTo>
                    <a:pt x="197" y="45"/>
                  </a:lnTo>
                  <a:lnTo>
                    <a:pt x="192" y="36"/>
                  </a:lnTo>
                  <a:lnTo>
                    <a:pt x="185" y="30"/>
                  </a:lnTo>
                  <a:lnTo>
                    <a:pt x="177" y="22"/>
                  </a:lnTo>
                  <a:lnTo>
                    <a:pt x="169" y="17"/>
                  </a:lnTo>
                  <a:lnTo>
                    <a:pt x="159" y="11"/>
                  </a:lnTo>
                  <a:lnTo>
                    <a:pt x="149" y="8"/>
                  </a:lnTo>
                  <a:lnTo>
                    <a:pt x="144" y="5"/>
                  </a:lnTo>
                  <a:lnTo>
                    <a:pt x="139" y="4"/>
                  </a:lnTo>
                  <a:lnTo>
                    <a:pt x="133" y="1"/>
                  </a:lnTo>
                  <a:lnTo>
                    <a:pt x="128" y="1"/>
                  </a:lnTo>
                  <a:lnTo>
                    <a:pt x="123" y="0"/>
                  </a:lnTo>
                  <a:lnTo>
                    <a:pt x="118" y="0"/>
                  </a:lnTo>
                  <a:lnTo>
                    <a:pt x="111" y="0"/>
                  </a:lnTo>
                  <a:lnTo>
                    <a:pt x="108" y="0"/>
                  </a:lnTo>
                  <a:lnTo>
                    <a:pt x="100" y="0"/>
                  </a:lnTo>
                  <a:lnTo>
                    <a:pt x="95" y="0"/>
                  </a:lnTo>
                  <a:lnTo>
                    <a:pt x="90" y="0"/>
                  </a:lnTo>
                  <a:lnTo>
                    <a:pt x="84" y="1"/>
                  </a:lnTo>
                  <a:lnTo>
                    <a:pt x="80" y="1"/>
                  </a:lnTo>
                  <a:lnTo>
                    <a:pt x="74" y="4"/>
                  </a:lnTo>
                  <a:lnTo>
                    <a:pt x="69" y="5"/>
                  </a:lnTo>
                  <a:lnTo>
                    <a:pt x="64" y="8"/>
                  </a:lnTo>
                  <a:lnTo>
                    <a:pt x="55" y="11"/>
                  </a:lnTo>
                  <a:lnTo>
                    <a:pt x="47" y="17"/>
                  </a:lnTo>
                  <a:lnTo>
                    <a:pt x="38" y="22"/>
                  </a:lnTo>
                  <a:lnTo>
                    <a:pt x="31" y="30"/>
                  </a:lnTo>
                  <a:lnTo>
                    <a:pt x="22" y="36"/>
                  </a:lnTo>
                  <a:lnTo>
                    <a:pt x="17" y="45"/>
                  </a:lnTo>
                  <a:lnTo>
                    <a:pt x="11" y="53"/>
                  </a:lnTo>
                  <a:lnTo>
                    <a:pt x="8" y="62"/>
                  </a:lnTo>
                  <a:lnTo>
                    <a:pt x="5" y="68"/>
                  </a:lnTo>
                  <a:lnTo>
                    <a:pt x="3" y="73"/>
                  </a:lnTo>
                  <a:lnTo>
                    <a:pt x="1" y="78"/>
                  </a:lnTo>
                  <a:lnTo>
                    <a:pt x="1" y="83"/>
                  </a:lnTo>
                  <a:lnTo>
                    <a:pt x="0" y="90"/>
                  </a:lnTo>
                  <a:lnTo>
                    <a:pt x="0" y="94"/>
                  </a:lnTo>
                  <a:lnTo>
                    <a:pt x="0" y="101"/>
                  </a:lnTo>
                  <a:lnTo>
                    <a:pt x="0" y="106"/>
                  </a:lnTo>
                  <a:lnTo>
                    <a:pt x="0" y="110"/>
                  </a:lnTo>
                  <a:lnTo>
                    <a:pt x="0" y="117"/>
                  </a:lnTo>
                  <a:lnTo>
                    <a:pt x="0" y="121"/>
                  </a:lnTo>
                  <a:lnTo>
                    <a:pt x="1" y="126"/>
                  </a:lnTo>
                  <a:lnTo>
                    <a:pt x="1" y="130"/>
                  </a:lnTo>
                  <a:lnTo>
                    <a:pt x="3" y="137"/>
                  </a:lnTo>
                  <a:lnTo>
                    <a:pt x="5" y="142"/>
                  </a:lnTo>
                  <a:lnTo>
                    <a:pt x="8" y="147"/>
                  </a:lnTo>
                  <a:lnTo>
                    <a:pt x="11" y="158"/>
                  </a:lnTo>
                  <a:lnTo>
                    <a:pt x="17" y="167"/>
                  </a:lnTo>
                  <a:lnTo>
                    <a:pt x="22" y="175"/>
                  </a:lnTo>
                  <a:lnTo>
                    <a:pt x="31" y="183"/>
                  </a:lnTo>
                  <a:lnTo>
                    <a:pt x="38" y="188"/>
                  </a:lnTo>
                  <a:lnTo>
                    <a:pt x="47" y="195"/>
                  </a:lnTo>
                  <a:lnTo>
                    <a:pt x="55" y="200"/>
                  </a:lnTo>
                  <a:lnTo>
                    <a:pt x="64" y="206"/>
                  </a:lnTo>
                  <a:lnTo>
                    <a:pt x="69" y="206"/>
                  </a:lnTo>
                  <a:lnTo>
                    <a:pt x="74" y="208"/>
                  </a:lnTo>
                  <a:lnTo>
                    <a:pt x="80" y="211"/>
                  </a:lnTo>
                  <a:lnTo>
                    <a:pt x="84" y="212"/>
                  </a:lnTo>
                  <a:lnTo>
                    <a:pt x="90" y="212"/>
                  </a:lnTo>
                  <a:lnTo>
                    <a:pt x="95" y="213"/>
                  </a:lnTo>
                  <a:lnTo>
                    <a:pt x="100" y="213"/>
                  </a:lnTo>
                  <a:lnTo>
                    <a:pt x="108" y="213"/>
                  </a:lnTo>
                  <a:lnTo>
                    <a:pt x="108" y="213"/>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1" name="Freeform 23"/>
            <p:cNvSpPr>
              <a:spLocks/>
            </p:cNvSpPr>
            <p:nvPr/>
          </p:nvSpPr>
          <p:spPr bwMode="auto">
            <a:xfrm>
              <a:off x="6180138" y="3001591"/>
              <a:ext cx="87313" cy="85725"/>
            </a:xfrm>
            <a:custGeom>
              <a:avLst/>
              <a:gdLst>
                <a:gd name="T0" fmla="*/ 113 w 218"/>
                <a:gd name="T1" fmla="*/ 215 h 215"/>
                <a:gd name="T2" fmla="*/ 124 w 218"/>
                <a:gd name="T3" fmla="*/ 213 h 215"/>
                <a:gd name="T4" fmla="*/ 133 w 218"/>
                <a:gd name="T5" fmla="*/ 210 h 215"/>
                <a:gd name="T6" fmla="*/ 145 w 218"/>
                <a:gd name="T7" fmla="*/ 207 h 215"/>
                <a:gd name="T8" fmla="*/ 160 w 218"/>
                <a:gd name="T9" fmla="*/ 200 h 215"/>
                <a:gd name="T10" fmla="*/ 177 w 218"/>
                <a:gd name="T11" fmla="*/ 190 h 215"/>
                <a:gd name="T12" fmla="*/ 191 w 218"/>
                <a:gd name="T13" fmla="*/ 174 h 215"/>
                <a:gd name="T14" fmla="*/ 204 w 218"/>
                <a:gd name="T15" fmla="*/ 156 h 215"/>
                <a:gd name="T16" fmla="*/ 210 w 218"/>
                <a:gd name="T17" fmla="*/ 142 h 215"/>
                <a:gd name="T18" fmla="*/ 214 w 218"/>
                <a:gd name="T19" fmla="*/ 133 h 215"/>
                <a:gd name="T20" fmla="*/ 216 w 218"/>
                <a:gd name="T21" fmla="*/ 122 h 215"/>
                <a:gd name="T22" fmla="*/ 216 w 218"/>
                <a:gd name="T23" fmla="*/ 111 h 215"/>
                <a:gd name="T24" fmla="*/ 216 w 218"/>
                <a:gd name="T25" fmla="*/ 100 h 215"/>
                <a:gd name="T26" fmla="*/ 216 w 218"/>
                <a:gd name="T27" fmla="*/ 89 h 215"/>
                <a:gd name="T28" fmla="*/ 211 w 218"/>
                <a:gd name="T29" fmla="*/ 73 h 215"/>
                <a:gd name="T30" fmla="*/ 204 w 218"/>
                <a:gd name="T31" fmla="*/ 54 h 215"/>
                <a:gd name="T32" fmla="*/ 191 w 218"/>
                <a:gd name="T33" fmla="*/ 37 h 215"/>
                <a:gd name="T34" fmla="*/ 177 w 218"/>
                <a:gd name="T35" fmla="*/ 23 h 215"/>
                <a:gd name="T36" fmla="*/ 160 w 218"/>
                <a:gd name="T37" fmla="*/ 12 h 215"/>
                <a:gd name="T38" fmla="*/ 145 w 218"/>
                <a:gd name="T39" fmla="*/ 5 h 215"/>
                <a:gd name="T40" fmla="*/ 133 w 218"/>
                <a:gd name="T41" fmla="*/ 1 h 215"/>
                <a:gd name="T42" fmla="*/ 124 w 218"/>
                <a:gd name="T43" fmla="*/ 0 h 215"/>
                <a:gd name="T44" fmla="*/ 113 w 218"/>
                <a:gd name="T45" fmla="*/ 0 h 215"/>
                <a:gd name="T46" fmla="*/ 102 w 218"/>
                <a:gd name="T47" fmla="*/ 0 h 215"/>
                <a:gd name="T48" fmla="*/ 91 w 218"/>
                <a:gd name="T49" fmla="*/ 0 h 215"/>
                <a:gd name="T50" fmla="*/ 80 w 218"/>
                <a:gd name="T51" fmla="*/ 1 h 215"/>
                <a:gd name="T52" fmla="*/ 70 w 218"/>
                <a:gd name="T53" fmla="*/ 5 h 215"/>
                <a:gd name="T54" fmla="*/ 55 w 218"/>
                <a:gd name="T55" fmla="*/ 12 h 215"/>
                <a:gd name="T56" fmla="*/ 37 w 218"/>
                <a:gd name="T57" fmla="*/ 23 h 215"/>
                <a:gd name="T58" fmla="*/ 22 w 218"/>
                <a:gd name="T59" fmla="*/ 37 h 215"/>
                <a:gd name="T60" fmla="*/ 11 w 218"/>
                <a:gd name="T61" fmla="*/ 54 h 215"/>
                <a:gd name="T62" fmla="*/ 3 w 218"/>
                <a:gd name="T63" fmla="*/ 73 h 215"/>
                <a:gd name="T64" fmla="*/ 0 w 218"/>
                <a:gd name="T65" fmla="*/ 89 h 215"/>
                <a:gd name="T66" fmla="*/ 0 w 218"/>
                <a:gd name="T67" fmla="*/ 100 h 215"/>
                <a:gd name="T68" fmla="*/ 0 w 218"/>
                <a:gd name="T69" fmla="*/ 111 h 215"/>
                <a:gd name="T70" fmla="*/ 0 w 218"/>
                <a:gd name="T71" fmla="*/ 122 h 215"/>
                <a:gd name="T72" fmla="*/ 1 w 218"/>
                <a:gd name="T73" fmla="*/ 133 h 215"/>
                <a:gd name="T74" fmla="*/ 4 w 218"/>
                <a:gd name="T75" fmla="*/ 142 h 215"/>
                <a:gd name="T76" fmla="*/ 11 w 218"/>
                <a:gd name="T77" fmla="*/ 156 h 215"/>
                <a:gd name="T78" fmla="*/ 22 w 218"/>
                <a:gd name="T79" fmla="*/ 174 h 215"/>
                <a:gd name="T80" fmla="*/ 37 w 218"/>
                <a:gd name="T81" fmla="*/ 190 h 215"/>
                <a:gd name="T82" fmla="*/ 55 w 218"/>
                <a:gd name="T83" fmla="*/ 200 h 215"/>
                <a:gd name="T84" fmla="*/ 70 w 218"/>
                <a:gd name="T85" fmla="*/ 207 h 215"/>
                <a:gd name="T86" fmla="*/ 80 w 218"/>
                <a:gd name="T87" fmla="*/ 210 h 215"/>
                <a:gd name="T88" fmla="*/ 91 w 218"/>
                <a:gd name="T89" fmla="*/ 213 h 215"/>
                <a:gd name="T90" fmla="*/ 102 w 218"/>
                <a:gd name="T91" fmla="*/ 215 h 215"/>
                <a:gd name="T92" fmla="*/ 108 w 218"/>
                <a:gd name="T93"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8" h="215">
                  <a:moveTo>
                    <a:pt x="108" y="215"/>
                  </a:moveTo>
                  <a:lnTo>
                    <a:pt x="113" y="215"/>
                  </a:lnTo>
                  <a:lnTo>
                    <a:pt x="117" y="215"/>
                  </a:lnTo>
                  <a:lnTo>
                    <a:pt x="124" y="213"/>
                  </a:lnTo>
                  <a:lnTo>
                    <a:pt x="129" y="212"/>
                  </a:lnTo>
                  <a:lnTo>
                    <a:pt x="133" y="210"/>
                  </a:lnTo>
                  <a:lnTo>
                    <a:pt x="139" y="208"/>
                  </a:lnTo>
                  <a:lnTo>
                    <a:pt x="145" y="207"/>
                  </a:lnTo>
                  <a:lnTo>
                    <a:pt x="150" y="205"/>
                  </a:lnTo>
                  <a:lnTo>
                    <a:pt x="160" y="200"/>
                  </a:lnTo>
                  <a:lnTo>
                    <a:pt x="167" y="196"/>
                  </a:lnTo>
                  <a:lnTo>
                    <a:pt x="177" y="190"/>
                  </a:lnTo>
                  <a:lnTo>
                    <a:pt x="185" y="183"/>
                  </a:lnTo>
                  <a:lnTo>
                    <a:pt x="191" y="174"/>
                  </a:lnTo>
                  <a:lnTo>
                    <a:pt x="198" y="166"/>
                  </a:lnTo>
                  <a:lnTo>
                    <a:pt x="204" y="156"/>
                  </a:lnTo>
                  <a:lnTo>
                    <a:pt x="208" y="148"/>
                  </a:lnTo>
                  <a:lnTo>
                    <a:pt x="210" y="142"/>
                  </a:lnTo>
                  <a:lnTo>
                    <a:pt x="211" y="138"/>
                  </a:lnTo>
                  <a:lnTo>
                    <a:pt x="214" y="133"/>
                  </a:lnTo>
                  <a:lnTo>
                    <a:pt x="215" y="128"/>
                  </a:lnTo>
                  <a:lnTo>
                    <a:pt x="216" y="122"/>
                  </a:lnTo>
                  <a:lnTo>
                    <a:pt x="216" y="117"/>
                  </a:lnTo>
                  <a:lnTo>
                    <a:pt x="216" y="111"/>
                  </a:lnTo>
                  <a:lnTo>
                    <a:pt x="218" y="106"/>
                  </a:lnTo>
                  <a:lnTo>
                    <a:pt x="216" y="100"/>
                  </a:lnTo>
                  <a:lnTo>
                    <a:pt x="216" y="95"/>
                  </a:lnTo>
                  <a:lnTo>
                    <a:pt x="216" y="89"/>
                  </a:lnTo>
                  <a:lnTo>
                    <a:pt x="215" y="85"/>
                  </a:lnTo>
                  <a:lnTo>
                    <a:pt x="211" y="73"/>
                  </a:lnTo>
                  <a:lnTo>
                    <a:pt x="208" y="65"/>
                  </a:lnTo>
                  <a:lnTo>
                    <a:pt x="204" y="54"/>
                  </a:lnTo>
                  <a:lnTo>
                    <a:pt x="198" y="46"/>
                  </a:lnTo>
                  <a:lnTo>
                    <a:pt x="191" y="37"/>
                  </a:lnTo>
                  <a:lnTo>
                    <a:pt x="185" y="31"/>
                  </a:lnTo>
                  <a:lnTo>
                    <a:pt x="177" y="23"/>
                  </a:lnTo>
                  <a:lnTo>
                    <a:pt x="167" y="17"/>
                  </a:lnTo>
                  <a:lnTo>
                    <a:pt x="160" y="12"/>
                  </a:lnTo>
                  <a:lnTo>
                    <a:pt x="150" y="8"/>
                  </a:lnTo>
                  <a:lnTo>
                    <a:pt x="145" y="5"/>
                  </a:lnTo>
                  <a:lnTo>
                    <a:pt x="139" y="4"/>
                  </a:lnTo>
                  <a:lnTo>
                    <a:pt x="133" y="1"/>
                  </a:lnTo>
                  <a:lnTo>
                    <a:pt x="129" y="1"/>
                  </a:lnTo>
                  <a:lnTo>
                    <a:pt x="124" y="0"/>
                  </a:lnTo>
                  <a:lnTo>
                    <a:pt x="117" y="0"/>
                  </a:lnTo>
                  <a:lnTo>
                    <a:pt x="113" y="0"/>
                  </a:lnTo>
                  <a:lnTo>
                    <a:pt x="108" y="0"/>
                  </a:lnTo>
                  <a:lnTo>
                    <a:pt x="102" y="0"/>
                  </a:lnTo>
                  <a:lnTo>
                    <a:pt x="96" y="0"/>
                  </a:lnTo>
                  <a:lnTo>
                    <a:pt x="91" y="0"/>
                  </a:lnTo>
                  <a:lnTo>
                    <a:pt x="85" y="1"/>
                  </a:lnTo>
                  <a:lnTo>
                    <a:pt x="80" y="1"/>
                  </a:lnTo>
                  <a:lnTo>
                    <a:pt x="73" y="4"/>
                  </a:lnTo>
                  <a:lnTo>
                    <a:pt x="70" y="5"/>
                  </a:lnTo>
                  <a:lnTo>
                    <a:pt x="65" y="8"/>
                  </a:lnTo>
                  <a:lnTo>
                    <a:pt x="55" y="12"/>
                  </a:lnTo>
                  <a:lnTo>
                    <a:pt x="45" y="17"/>
                  </a:lnTo>
                  <a:lnTo>
                    <a:pt x="37" y="23"/>
                  </a:lnTo>
                  <a:lnTo>
                    <a:pt x="31" y="31"/>
                  </a:lnTo>
                  <a:lnTo>
                    <a:pt x="22" y="37"/>
                  </a:lnTo>
                  <a:lnTo>
                    <a:pt x="17" y="46"/>
                  </a:lnTo>
                  <a:lnTo>
                    <a:pt x="11" y="54"/>
                  </a:lnTo>
                  <a:lnTo>
                    <a:pt x="8" y="65"/>
                  </a:lnTo>
                  <a:lnTo>
                    <a:pt x="3" y="73"/>
                  </a:lnTo>
                  <a:lnTo>
                    <a:pt x="1" y="85"/>
                  </a:lnTo>
                  <a:lnTo>
                    <a:pt x="0" y="89"/>
                  </a:lnTo>
                  <a:lnTo>
                    <a:pt x="0" y="95"/>
                  </a:lnTo>
                  <a:lnTo>
                    <a:pt x="0" y="100"/>
                  </a:lnTo>
                  <a:lnTo>
                    <a:pt x="0" y="106"/>
                  </a:lnTo>
                  <a:lnTo>
                    <a:pt x="0" y="111"/>
                  </a:lnTo>
                  <a:lnTo>
                    <a:pt x="0" y="117"/>
                  </a:lnTo>
                  <a:lnTo>
                    <a:pt x="0" y="122"/>
                  </a:lnTo>
                  <a:lnTo>
                    <a:pt x="1" y="128"/>
                  </a:lnTo>
                  <a:lnTo>
                    <a:pt x="1" y="133"/>
                  </a:lnTo>
                  <a:lnTo>
                    <a:pt x="3" y="138"/>
                  </a:lnTo>
                  <a:lnTo>
                    <a:pt x="4" y="142"/>
                  </a:lnTo>
                  <a:lnTo>
                    <a:pt x="8" y="148"/>
                  </a:lnTo>
                  <a:lnTo>
                    <a:pt x="11" y="156"/>
                  </a:lnTo>
                  <a:lnTo>
                    <a:pt x="17" y="166"/>
                  </a:lnTo>
                  <a:lnTo>
                    <a:pt x="22" y="174"/>
                  </a:lnTo>
                  <a:lnTo>
                    <a:pt x="31" y="183"/>
                  </a:lnTo>
                  <a:lnTo>
                    <a:pt x="37" y="190"/>
                  </a:lnTo>
                  <a:lnTo>
                    <a:pt x="45" y="196"/>
                  </a:lnTo>
                  <a:lnTo>
                    <a:pt x="55" y="200"/>
                  </a:lnTo>
                  <a:lnTo>
                    <a:pt x="65" y="205"/>
                  </a:lnTo>
                  <a:lnTo>
                    <a:pt x="70" y="207"/>
                  </a:lnTo>
                  <a:lnTo>
                    <a:pt x="73" y="208"/>
                  </a:lnTo>
                  <a:lnTo>
                    <a:pt x="80" y="210"/>
                  </a:lnTo>
                  <a:lnTo>
                    <a:pt x="85" y="212"/>
                  </a:lnTo>
                  <a:lnTo>
                    <a:pt x="91" y="213"/>
                  </a:lnTo>
                  <a:lnTo>
                    <a:pt x="96" y="215"/>
                  </a:lnTo>
                  <a:lnTo>
                    <a:pt x="102" y="215"/>
                  </a:lnTo>
                  <a:lnTo>
                    <a:pt x="108" y="215"/>
                  </a:lnTo>
                  <a:lnTo>
                    <a:pt x="108" y="215"/>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2" name="Freeform 24"/>
            <p:cNvSpPr>
              <a:spLocks/>
            </p:cNvSpPr>
            <p:nvPr/>
          </p:nvSpPr>
          <p:spPr bwMode="auto">
            <a:xfrm>
              <a:off x="6089651" y="3001591"/>
              <a:ext cx="69850" cy="61913"/>
            </a:xfrm>
            <a:custGeom>
              <a:avLst/>
              <a:gdLst>
                <a:gd name="T0" fmla="*/ 158 w 176"/>
                <a:gd name="T1" fmla="*/ 150 h 156"/>
                <a:gd name="T2" fmla="*/ 150 w 176"/>
                <a:gd name="T3" fmla="*/ 139 h 156"/>
                <a:gd name="T4" fmla="*/ 139 w 176"/>
                <a:gd name="T5" fmla="*/ 128 h 156"/>
                <a:gd name="T6" fmla="*/ 130 w 176"/>
                <a:gd name="T7" fmla="*/ 117 h 156"/>
                <a:gd name="T8" fmla="*/ 119 w 176"/>
                <a:gd name="T9" fmla="*/ 106 h 156"/>
                <a:gd name="T10" fmla="*/ 110 w 176"/>
                <a:gd name="T11" fmla="*/ 97 h 156"/>
                <a:gd name="T12" fmla="*/ 97 w 176"/>
                <a:gd name="T13" fmla="*/ 87 h 156"/>
                <a:gd name="T14" fmla="*/ 87 w 176"/>
                <a:gd name="T15" fmla="*/ 79 h 156"/>
                <a:gd name="T16" fmla="*/ 77 w 176"/>
                <a:gd name="T17" fmla="*/ 70 h 156"/>
                <a:gd name="T18" fmla="*/ 65 w 176"/>
                <a:gd name="T19" fmla="*/ 62 h 156"/>
                <a:gd name="T20" fmla="*/ 54 w 176"/>
                <a:gd name="T21" fmla="*/ 54 h 156"/>
                <a:gd name="T22" fmla="*/ 44 w 176"/>
                <a:gd name="T23" fmla="*/ 48 h 156"/>
                <a:gd name="T24" fmla="*/ 34 w 176"/>
                <a:gd name="T25" fmla="*/ 40 h 156"/>
                <a:gd name="T26" fmla="*/ 23 w 176"/>
                <a:gd name="T27" fmla="*/ 34 h 156"/>
                <a:gd name="T28" fmla="*/ 8 w 176"/>
                <a:gd name="T29" fmla="*/ 26 h 156"/>
                <a:gd name="T30" fmla="*/ 5 w 176"/>
                <a:gd name="T31" fmla="*/ 17 h 156"/>
                <a:gd name="T32" fmla="*/ 21 w 176"/>
                <a:gd name="T33" fmla="*/ 8 h 156"/>
                <a:gd name="T34" fmla="*/ 37 w 176"/>
                <a:gd name="T35" fmla="*/ 3 h 156"/>
                <a:gd name="T36" fmla="*/ 56 w 176"/>
                <a:gd name="T37" fmla="*/ 0 h 156"/>
                <a:gd name="T38" fmla="*/ 71 w 176"/>
                <a:gd name="T39" fmla="*/ 0 h 156"/>
                <a:gd name="T40" fmla="*/ 82 w 176"/>
                <a:gd name="T41" fmla="*/ 0 h 156"/>
                <a:gd name="T42" fmla="*/ 93 w 176"/>
                <a:gd name="T43" fmla="*/ 1 h 156"/>
                <a:gd name="T44" fmla="*/ 103 w 176"/>
                <a:gd name="T45" fmla="*/ 5 h 156"/>
                <a:gd name="T46" fmla="*/ 118 w 176"/>
                <a:gd name="T47" fmla="*/ 12 h 156"/>
                <a:gd name="T48" fmla="*/ 136 w 176"/>
                <a:gd name="T49" fmla="*/ 23 h 156"/>
                <a:gd name="T50" fmla="*/ 150 w 176"/>
                <a:gd name="T51" fmla="*/ 37 h 156"/>
                <a:gd name="T52" fmla="*/ 163 w 176"/>
                <a:gd name="T53" fmla="*/ 54 h 156"/>
                <a:gd name="T54" fmla="*/ 171 w 176"/>
                <a:gd name="T55" fmla="*/ 73 h 156"/>
                <a:gd name="T56" fmla="*/ 175 w 176"/>
                <a:gd name="T57" fmla="*/ 89 h 156"/>
                <a:gd name="T58" fmla="*/ 176 w 176"/>
                <a:gd name="T59" fmla="*/ 100 h 156"/>
                <a:gd name="T60" fmla="*/ 176 w 176"/>
                <a:gd name="T61" fmla="*/ 113 h 156"/>
                <a:gd name="T62" fmla="*/ 174 w 176"/>
                <a:gd name="T63" fmla="*/ 125 h 156"/>
                <a:gd name="T64" fmla="*/ 171 w 176"/>
                <a:gd name="T65" fmla="*/ 138 h 156"/>
                <a:gd name="T66" fmla="*/ 166 w 176"/>
                <a:gd name="T67" fmla="*/ 150 h 156"/>
                <a:gd name="T68" fmla="*/ 164 w 176"/>
                <a:gd name="T69" fmla="*/ 156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6" h="156">
                  <a:moveTo>
                    <a:pt x="164" y="156"/>
                  </a:moveTo>
                  <a:lnTo>
                    <a:pt x="158" y="150"/>
                  </a:lnTo>
                  <a:lnTo>
                    <a:pt x="155" y="144"/>
                  </a:lnTo>
                  <a:lnTo>
                    <a:pt x="150" y="139"/>
                  </a:lnTo>
                  <a:lnTo>
                    <a:pt x="146" y="133"/>
                  </a:lnTo>
                  <a:lnTo>
                    <a:pt x="139" y="128"/>
                  </a:lnTo>
                  <a:lnTo>
                    <a:pt x="135" y="122"/>
                  </a:lnTo>
                  <a:lnTo>
                    <a:pt x="130" y="117"/>
                  </a:lnTo>
                  <a:lnTo>
                    <a:pt x="125" y="113"/>
                  </a:lnTo>
                  <a:lnTo>
                    <a:pt x="119" y="106"/>
                  </a:lnTo>
                  <a:lnTo>
                    <a:pt x="114" y="102"/>
                  </a:lnTo>
                  <a:lnTo>
                    <a:pt x="110" y="97"/>
                  </a:lnTo>
                  <a:lnTo>
                    <a:pt x="103" y="93"/>
                  </a:lnTo>
                  <a:lnTo>
                    <a:pt x="97" y="87"/>
                  </a:lnTo>
                  <a:lnTo>
                    <a:pt x="93" y="85"/>
                  </a:lnTo>
                  <a:lnTo>
                    <a:pt x="87" y="79"/>
                  </a:lnTo>
                  <a:lnTo>
                    <a:pt x="82" y="74"/>
                  </a:lnTo>
                  <a:lnTo>
                    <a:pt x="77" y="70"/>
                  </a:lnTo>
                  <a:lnTo>
                    <a:pt x="71" y="66"/>
                  </a:lnTo>
                  <a:lnTo>
                    <a:pt x="65" y="62"/>
                  </a:lnTo>
                  <a:lnTo>
                    <a:pt x="61" y="57"/>
                  </a:lnTo>
                  <a:lnTo>
                    <a:pt x="54" y="54"/>
                  </a:lnTo>
                  <a:lnTo>
                    <a:pt x="50" y="52"/>
                  </a:lnTo>
                  <a:lnTo>
                    <a:pt x="44" y="48"/>
                  </a:lnTo>
                  <a:lnTo>
                    <a:pt x="38" y="45"/>
                  </a:lnTo>
                  <a:lnTo>
                    <a:pt x="34" y="40"/>
                  </a:lnTo>
                  <a:lnTo>
                    <a:pt x="28" y="38"/>
                  </a:lnTo>
                  <a:lnTo>
                    <a:pt x="23" y="34"/>
                  </a:lnTo>
                  <a:lnTo>
                    <a:pt x="18" y="32"/>
                  </a:lnTo>
                  <a:lnTo>
                    <a:pt x="8" y="26"/>
                  </a:lnTo>
                  <a:lnTo>
                    <a:pt x="0" y="21"/>
                  </a:lnTo>
                  <a:lnTo>
                    <a:pt x="5" y="17"/>
                  </a:lnTo>
                  <a:lnTo>
                    <a:pt x="12" y="12"/>
                  </a:lnTo>
                  <a:lnTo>
                    <a:pt x="21" y="8"/>
                  </a:lnTo>
                  <a:lnTo>
                    <a:pt x="29" y="5"/>
                  </a:lnTo>
                  <a:lnTo>
                    <a:pt x="37" y="3"/>
                  </a:lnTo>
                  <a:lnTo>
                    <a:pt x="48" y="1"/>
                  </a:lnTo>
                  <a:lnTo>
                    <a:pt x="56" y="0"/>
                  </a:lnTo>
                  <a:lnTo>
                    <a:pt x="67" y="0"/>
                  </a:lnTo>
                  <a:lnTo>
                    <a:pt x="71" y="0"/>
                  </a:lnTo>
                  <a:lnTo>
                    <a:pt x="77" y="0"/>
                  </a:lnTo>
                  <a:lnTo>
                    <a:pt x="82" y="0"/>
                  </a:lnTo>
                  <a:lnTo>
                    <a:pt x="87" y="1"/>
                  </a:lnTo>
                  <a:lnTo>
                    <a:pt x="93" y="1"/>
                  </a:lnTo>
                  <a:lnTo>
                    <a:pt x="97" y="4"/>
                  </a:lnTo>
                  <a:lnTo>
                    <a:pt x="103" y="5"/>
                  </a:lnTo>
                  <a:lnTo>
                    <a:pt x="110" y="8"/>
                  </a:lnTo>
                  <a:lnTo>
                    <a:pt x="118" y="12"/>
                  </a:lnTo>
                  <a:lnTo>
                    <a:pt x="128" y="17"/>
                  </a:lnTo>
                  <a:lnTo>
                    <a:pt x="136" y="23"/>
                  </a:lnTo>
                  <a:lnTo>
                    <a:pt x="144" y="31"/>
                  </a:lnTo>
                  <a:lnTo>
                    <a:pt x="150" y="37"/>
                  </a:lnTo>
                  <a:lnTo>
                    <a:pt x="156" y="46"/>
                  </a:lnTo>
                  <a:lnTo>
                    <a:pt x="163" y="54"/>
                  </a:lnTo>
                  <a:lnTo>
                    <a:pt x="167" y="65"/>
                  </a:lnTo>
                  <a:lnTo>
                    <a:pt x="171" y="73"/>
                  </a:lnTo>
                  <a:lnTo>
                    <a:pt x="174" y="85"/>
                  </a:lnTo>
                  <a:lnTo>
                    <a:pt x="175" y="89"/>
                  </a:lnTo>
                  <a:lnTo>
                    <a:pt x="176" y="95"/>
                  </a:lnTo>
                  <a:lnTo>
                    <a:pt x="176" y="100"/>
                  </a:lnTo>
                  <a:lnTo>
                    <a:pt x="176" y="106"/>
                  </a:lnTo>
                  <a:lnTo>
                    <a:pt x="176" y="113"/>
                  </a:lnTo>
                  <a:lnTo>
                    <a:pt x="175" y="119"/>
                  </a:lnTo>
                  <a:lnTo>
                    <a:pt x="174" y="125"/>
                  </a:lnTo>
                  <a:lnTo>
                    <a:pt x="174" y="131"/>
                  </a:lnTo>
                  <a:lnTo>
                    <a:pt x="171" y="138"/>
                  </a:lnTo>
                  <a:lnTo>
                    <a:pt x="169" y="144"/>
                  </a:lnTo>
                  <a:lnTo>
                    <a:pt x="166" y="150"/>
                  </a:lnTo>
                  <a:lnTo>
                    <a:pt x="164" y="156"/>
                  </a:lnTo>
                  <a:lnTo>
                    <a:pt x="164" y="15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3" name="Freeform 25"/>
            <p:cNvSpPr>
              <a:spLocks/>
            </p:cNvSpPr>
            <p:nvPr/>
          </p:nvSpPr>
          <p:spPr bwMode="auto">
            <a:xfrm>
              <a:off x="5892801" y="2904753"/>
              <a:ext cx="85725" cy="85725"/>
            </a:xfrm>
            <a:custGeom>
              <a:avLst/>
              <a:gdLst>
                <a:gd name="T0" fmla="*/ 113 w 218"/>
                <a:gd name="T1" fmla="*/ 215 h 216"/>
                <a:gd name="T2" fmla="*/ 124 w 218"/>
                <a:gd name="T3" fmla="*/ 215 h 216"/>
                <a:gd name="T4" fmla="*/ 135 w 218"/>
                <a:gd name="T5" fmla="*/ 212 h 216"/>
                <a:gd name="T6" fmla="*/ 147 w 218"/>
                <a:gd name="T7" fmla="*/ 207 h 216"/>
                <a:gd name="T8" fmla="*/ 160 w 218"/>
                <a:gd name="T9" fmla="*/ 200 h 216"/>
                <a:gd name="T10" fmla="*/ 177 w 218"/>
                <a:gd name="T11" fmla="*/ 190 h 216"/>
                <a:gd name="T12" fmla="*/ 192 w 218"/>
                <a:gd name="T13" fmla="*/ 176 h 216"/>
                <a:gd name="T14" fmla="*/ 204 w 218"/>
                <a:gd name="T15" fmla="*/ 159 h 216"/>
                <a:gd name="T16" fmla="*/ 210 w 218"/>
                <a:gd name="T17" fmla="*/ 144 h 216"/>
                <a:gd name="T18" fmla="*/ 213 w 218"/>
                <a:gd name="T19" fmla="*/ 135 h 216"/>
                <a:gd name="T20" fmla="*/ 217 w 218"/>
                <a:gd name="T21" fmla="*/ 123 h 216"/>
                <a:gd name="T22" fmla="*/ 218 w 218"/>
                <a:gd name="T23" fmla="*/ 113 h 216"/>
                <a:gd name="T24" fmla="*/ 218 w 218"/>
                <a:gd name="T25" fmla="*/ 102 h 216"/>
                <a:gd name="T26" fmla="*/ 217 w 218"/>
                <a:gd name="T27" fmla="*/ 91 h 216"/>
                <a:gd name="T28" fmla="*/ 213 w 218"/>
                <a:gd name="T29" fmla="*/ 80 h 216"/>
                <a:gd name="T30" fmla="*/ 210 w 218"/>
                <a:gd name="T31" fmla="*/ 70 h 216"/>
                <a:gd name="T32" fmla="*/ 204 w 218"/>
                <a:gd name="T33" fmla="*/ 57 h 216"/>
                <a:gd name="T34" fmla="*/ 192 w 218"/>
                <a:gd name="T35" fmla="*/ 40 h 216"/>
                <a:gd name="T36" fmla="*/ 177 w 218"/>
                <a:gd name="T37" fmla="*/ 24 h 216"/>
                <a:gd name="T38" fmla="*/ 160 w 218"/>
                <a:gd name="T39" fmla="*/ 12 h 216"/>
                <a:gd name="T40" fmla="*/ 147 w 218"/>
                <a:gd name="T41" fmla="*/ 6 h 216"/>
                <a:gd name="T42" fmla="*/ 135 w 218"/>
                <a:gd name="T43" fmla="*/ 1 h 216"/>
                <a:gd name="T44" fmla="*/ 124 w 218"/>
                <a:gd name="T45" fmla="*/ 0 h 216"/>
                <a:gd name="T46" fmla="*/ 113 w 218"/>
                <a:gd name="T47" fmla="*/ 0 h 216"/>
                <a:gd name="T48" fmla="*/ 102 w 218"/>
                <a:gd name="T49" fmla="*/ 0 h 216"/>
                <a:gd name="T50" fmla="*/ 91 w 218"/>
                <a:gd name="T51" fmla="*/ 0 h 216"/>
                <a:gd name="T52" fmla="*/ 80 w 218"/>
                <a:gd name="T53" fmla="*/ 1 h 216"/>
                <a:gd name="T54" fmla="*/ 71 w 218"/>
                <a:gd name="T55" fmla="*/ 6 h 216"/>
                <a:gd name="T56" fmla="*/ 57 w 218"/>
                <a:gd name="T57" fmla="*/ 12 h 216"/>
                <a:gd name="T58" fmla="*/ 39 w 218"/>
                <a:gd name="T59" fmla="*/ 24 h 216"/>
                <a:gd name="T60" fmla="*/ 23 w 218"/>
                <a:gd name="T61" fmla="*/ 40 h 216"/>
                <a:gd name="T62" fmla="*/ 13 w 218"/>
                <a:gd name="T63" fmla="*/ 57 h 216"/>
                <a:gd name="T64" fmla="*/ 6 w 218"/>
                <a:gd name="T65" fmla="*/ 70 h 216"/>
                <a:gd name="T66" fmla="*/ 1 w 218"/>
                <a:gd name="T67" fmla="*/ 80 h 216"/>
                <a:gd name="T68" fmla="*/ 0 w 218"/>
                <a:gd name="T69" fmla="*/ 91 h 216"/>
                <a:gd name="T70" fmla="*/ 0 w 218"/>
                <a:gd name="T71" fmla="*/ 102 h 216"/>
                <a:gd name="T72" fmla="*/ 0 w 218"/>
                <a:gd name="T73" fmla="*/ 113 h 216"/>
                <a:gd name="T74" fmla="*/ 0 w 218"/>
                <a:gd name="T75" fmla="*/ 123 h 216"/>
                <a:gd name="T76" fmla="*/ 1 w 218"/>
                <a:gd name="T77" fmla="*/ 135 h 216"/>
                <a:gd name="T78" fmla="*/ 6 w 218"/>
                <a:gd name="T79" fmla="*/ 144 h 216"/>
                <a:gd name="T80" fmla="*/ 13 w 218"/>
                <a:gd name="T81" fmla="*/ 159 h 216"/>
                <a:gd name="T82" fmla="*/ 23 w 218"/>
                <a:gd name="T83" fmla="*/ 176 h 216"/>
                <a:gd name="T84" fmla="*/ 39 w 218"/>
                <a:gd name="T85" fmla="*/ 190 h 216"/>
                <a:gd name="T86" fmla="*/ 57 w 218"/>
                <a:gd name="T87" fmla="*/ 200 h 216"/>
                <a:gd name="T88" fmla="*/ 71 w 218"/>
                <a:gd name="T89" fmla="*/ 207 h 216"/>
                <a:gd name="T90" fmla="*/ 80 w 218"/>
                <a:gd name="T91" fmla="*/ 212 h 216"/>
                <a:gd name="T92" fmla="*/ 91 w 218"/>
                <a:gd name="T93" fmla="*/ 215 h 216"/>
                <a:gd name="T94" fmla="*/ 102 w 218"/>
                <a:gd name="T95" fmla="*/ 215 h 216"/>
                <a:gd name="T96" fmla="*/ 108 w 218"/>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6">
                  <a:moveTo>
                    <a:pt x="108" y="216"/>
                  </a:moveTo>
                  <a:lnTo>
                    <a:pt x="113" y="215"/>
                  </a:lnTo>
                  <a:lnTo>
                    <a:pt x="119" y="215"/>
                  </a:lnTo>
                  <a:lnTo>
                    <a:pt x="124" y="215"/>
                  </a:lnTo>
                  <a:lnTo>
                    <a:pt x="131" y="213"/>
                  </a:lnTo>
                  <a:lnTo>
                    <a:pt x="135" y="212"/>
                  </a:lnTo>
                  <a:lnTo>
                    <a:pt x="140" y="211"/>
                  </a:lnTo>
                  <a:lnTo>
                    <a:pt x="147" y="207"/>
                  </a:lnTo>
                  <a:lnTo>
                    <a:pt x="151" y="207"/>
                  </a:lnTo>
                  <a:lnTo>
                    <a:pt x="160" y="200"/>
                  </a:lnTo>
                  <a:lnTo>
                    <a:pt x="169" y="196"/>
                  </a:lnTo>
                  <a:lnTo>
                    <a:pt x="177" y="190"/>
                  </a:lnTo>
                  <a:lnTo>
                    <a:pt x="185" y="183"/>
                  </a:lnTo>
                  <a:lnTo>
                    <a:pt x="192" y="176"/>
                  </a:lnTo>
                  <a:lnTo>
                    <a:pt x="198" y="168"/>
                  </a:lnTo>
                  <a:lnTo>
                    <a:pt x="204" y="159"/>
                  </a:lnTo>
                  <a:lnTo>
                    <a:pt x="209" y="151"/>
                  </a:lnTo>
                  <a:lnTo>
                    <a:pt x="210" y="144"/>
                  </a:lnTo>
                  <a:lnTo>
                    <a:pt x="212" y="139"/>
                  </a:lnTo>
                  <a:lnTo>
                    <a:pt x="213" y="135"/>
                  </a:lnTo>
                  <a:lnTo>
                    <a:pt x="216" y="130"/>
                  </a:lnTo>
                  <a:lnTo>
                    <a:pt x="217" y="123"/>
                  </a:lnTo>
                  <a:lnTo>
                    <a:pt x="218" y="119"/>
                  </a:lnTo>
                  <a:lnTo>
                    <a:pt x="218" y="113"/>
                  </a:lnTo>
                  <a:lnTo>
                    <a:pt x="218" y="109"/>
                  </a:lnTo>
                  <a:lnTo>
                    <a:pt x="218" y="102"/>
                  </a:lnTo>
                  <a:lnTo>
                    <a:pt x="218" y="97"/>
                  </a:lnTo>
                  <a:lnTo>
                    <a:pt x="217" y="91"/>
                  </a:lnTo>
                  <a:lnTo>
                    <a:pt x="216" y="86"/>
                  </a:lnTo>
                  <a:lnTo>
                    <a:pt x="213" y="80"/>
                  </a:lnTo>
                  <a:lnTo>
                    <a:pt x="212" y="75"/>
                  </a:lnTo>
                  <a:lnTo>
                    <a:pt x="210" y="70"/>
                  </a:lnTo>
                  <a:lnTo>
                    <a:pt x="209" y="66"/>
                  </a:lnTo>
                  <a:lnTo>
                    <a:pt x="204" y="57"/>
                  </a:lnTo>
                  <a:lnTo>
                    <a:pt x="198" y="47"/>
                  </a:lnTo>
                  <a:lnTo>
                    <a:pt x="192" y="40"/>
                  </a:lnTo>
                  <a:lnTo>
                    <a:pt x="185" y="32"/>
                  </a:lnTo>
                  <a:lnTo>
                    <a:pt x="177" y="24"/>
                  </a:lnTo>
                  <a:lnTo>
                    <a:pt x="169" y="17"/>
                  </a:lnTo>
                  <a:lnTo>
                    <a:pt x="160" y="12"/>
                  </a:lnTo>
                  <a:lnTo>
                    <a:pt x="151" y="8"/>
                  </a:lnTo>
                  <a:lnTo>
                    <a:pt x="147" y="6"/>
                  </a:lnTo>
                  <a:lnTo>
                    <a:pt x="140" y="3"/>
                  </a:lnTo>
                  <a:lnTo>
                    <a:pt x="135" y="1"/>
                  </a:lnTo>
                  <a:lnTo>
                    <a:pt x="131" y="1"/>
                  </a:lnTo>
                  <a:lnTo>
                    <a:pt x="124" y="0"/>
                  </a:lnTo>
                  <a:lnTo>
                    <a:pt x="119" y="0"/>
                  </a:lnTo>
                  <a:lnTo>
                    <a:pt x="113" y="0"/>
                  </a:lnTo>
                  <a:lnTo>
                    <a:pt x="108" y="0"/>
                  </a:lnTo>
                  <a:lnTo>
                    <a:pt x="102" y="0"/>
                  </a:lnTo>
                  <a:lnTo>
                    <a:pt x="98" y="0"/>
                  </a:lnTo>
                  <a:lnTo>
                    <a:pt x="91" y="0"/>
                  </a:lnTo>
                  <a:lnTo>
                    <a:pt x="86" y="1"/>
                  </a:lnTo>
                  <a:lnTo>
                    <a:pt x="80" y="1"/>
                  </a:lnTo>
                  <a:lnTo>
                    <a:pt x="75" y="3"/>
                  </a:lnTo>
                  <a:lnTo>
                    <a:pt x="71" y="6"/>
                  </a:lnTo>
                  <a:lnTo>
                    <a:pt x="66" y="8"/>
                  </a:lnTo>
                  <a:lnTo>
                    <a:pt x="57" y="12"/>
                  </a:lnTo>
                  <a:lnTo>
                    <a:pt x="47" y="17"/>
                  </a:lnTo>
                  <a:lnTo>
                    <a:pt x="39" y="24"/>
                  </a:lnTo>
                  <a:lnTo>
                    <a:pt x="31" y="32"/>
                  </a:lnTo>
                  <a:lnTo>
                    <a:pt x="23" y="40"/>
                  </a:lnTo>
                  <a:lnTo>
                    <a:pt x="17" y="47"/>
                  </a:lnTo>
                  <a:lnTo>
                    <a:pt x="13" y="57"/>
                  </a:lnTo>
                  <a:lnTo>
                    <a:pt x="8" y="66"/>
                  </a:lnTo>
                  <a:lnTo>
                    <a:pt x="6" y="70"/>
                  </a:lnTo>
                  <a:lnTo>
                    <a:pt x="3" y="75"/>
                  </a:lnTo>
                  <a:lnTo>
                    <a:pt x="1" y="80"/>
                  </a:lnTo>
                  <a:lnTo>
                    <a:pt x="1" y="86"/>
                  </a:lnTo>
                  <a:lnTo>
                    <a:pt x="0" y="91"/>
                  </a:lnTo>
                  <a:lnTo>
                    <a:pt x="0" y="97"/>
                  </a:lnTo>
                  <a:lnTo>
                    <a:pt x="0" y="102"/>
                  </a:lnTo>
                  <a:lnTo>
                    <a:pt x="0" y="109"/>
                  </a:lnTo>
                  <a:lnTo>
                    <a:pt x="0" y="113"/>
                  </a:lnTo>
                  <a:lnTo>
                    <a:pt x="0" y="119"/>
                  </a:lnTo>
                  <a:lnTo>
                    <a:pt x="0" y="123"/>
                  </a:lnTo>
                  <a:lnTo>
                    <a:pt x="1" y="130"/>
                  </a:lnTo>
                  <a:lnTo>
                    <a:pt x="1" y="135"/>
                  </a:lnTo>
                  <a:lnTo>
                    <a:pt x="3" y="139"/>
                  </a:lnTo>
                  <a:lnTo>
                    <a:pt x="6" y="144"/>
                  </a:lnTo>
                  <a:lnTo>
                    <a:pt x="8" y="151"/>
                  </a:lnTo>
                  <a:lnTo>
                    <a:pt x="13" y="159"/>
                  </a:lnTo>
                  <a:lnTo>
                    <a:pt x="17" y="168"/>
                  </a:lnTo>
                  <a:lnTo>
                    <a:pt x="23" y="176"/>
                  </a:lnTo>
                  <a:lnTo>
                    <a:pt x="31" y="183"/>
                  </a:lnTo>
                  <a:lnTo>
                    <a:pt x="39" y="190"/>
                  </a:lnTo>
                  <a:lnTo>
                    <a:pt x="47" y="196"/>
                  </a:lnTo>
                  <a:lnTo>
                    <a:pt x="57" y="200"/>
                  </a:lnTo>
                  <a:lnTo>
                    <a:pt x="66" y="207"/>
                  </a:lnTo>
                  <a:lnTo>
                    <a:pt x="71" y="207"/>
                  </a:lnTo>
                  <a:lnTo>
                    <a:pt x="75" y="211"/>
                  </a:lnTo>
                  <a:lnTo>
                    <a:pt x="80" y="212"/>
                  </a:lnTo>
                  <a:lnTo>
                    <a:pt x="86" y="213"/>
                  </a:lnTo>
                  <a:lnTo>
                    <a:pt x="91" y="215"/>
                  </a:lnTo>
                  <a:lnTo>
                    <a:pt x="98" y="215"/>
                  </a:lnTo>
                  <a:lnTo>
                    <a:pt x="102" y="215"/>
                  </a:lnTo>
                  <a:lnTo>
                    <a:pt x="108" y="216"/>
                  </a:lnTo>
                  <a:lnTo>
                    <a:pt x="108"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baseline="-25000" dirty="0">
                <a:solidFill>
                  <a:srgbClr val="172982"/>
                </a:solidFill>
              </a:endParaRPr>
            </a:p>
          </p:txBody>
        </p:sp>
        <p:sp>
          <p:nvSpPr>
            <p:cNvPr id="54" name="Freeform 26"/>
            <p:cNvSpPr>
              <a:spLocks/>
            </p:cNvSpPr>
            <p:nvPr/>
          </p:nvSpPr>
          <p:spPr bwMode="auto">
            <a:xfrm>
              <a:off x="6511926" y="3442916"/>
              <a:ext cx="85725" cy="85725"/>
            </a:xfrm>
            <a:custGeom>
              <a:avLst/>
              <a:gdLst>
                <a:gd name="T0" fmla="*/ 114 w 219"/>
                <a:gd name="T1" fmla="*/ 216 h 216"/>
                <a:gd name="T2" fmla="*/ 124 w 219"/>
                <a:gd name="T3" fmla="*/ 214 h 216"/>
                <a:gd name="T4" fmla="*/ 135 w 219"/>
                <a:gd name="T5" fmla="*/ 211 h 216"/>
                <a:gd name="T6" fmla="*/ 147 w 219"/>
                <a:gd name="T7" fmla="*/ 208 h 216"/>
                <a:gd name="T8" fmla="*/ 160 w 219"/>
                <a:gd name="T9" fmla="*/ 201 h 216"/>
                <a:gd name="T10" fmla="*/ 177 w 219"/>
                <a:gd name="T11" fmla="*/ 191 h 216"/>
                <a:gd name="T12" fmla="*/ 192 w 219"/>
                <a:gd name="T13" fmla="*/ 175 h 216"/>
                <a:gd name="T14" fmla="*/ 204 w 219"/>
                <a:gd name="T15" fmla="*/ 158 h 216"/>
                <a:gd name="T16" fmla="*/ 211 w 219"/>
                <a:gd name="T17" fmla="*/ 143 h 216"/>
                <a:gd name="T18" fmla="*/ 214 w 219"/>
                <a:gd name="T19" fmla="*/ 132 h 216"/>
                <a:gd name="T20" fmla="*/ 217 w 219"/>
                <a:gd name="T21" fmla="*/ 123 h 216"/>
                <a:gd name="T22" fmla="*/ 219 w 219"/>
                <a:gd name="T23" fmla="*/ 112 h 216"/>
                <a:gd name="T24" fmla="*/ 219 w 219"/>
                <a:gd name="T25" fmla="*/ 101 h 216"/>
                <a:gd name="T26" fmla="*/ 217 w 219"/>
                <a:gd name="T27" fmla="*/ 90 h 216"/>
                <a:gd name="T28" fmla="*/ 214 w 219"/>
                <a:gd name="T29" fmla="*/ 79 h 216"/>
                <a:gd name="T30" fmla="*/ 211 w 219"/>
                <a:gd name="T31" fmla="*/ 70 h 216"/>
                <a:gd name="T32" fmla="*/ 204 w 219"/>
                <a:gd name="T33" fmla="*/ 55 h 216"/>
                <a:gd name="T34" fmla="*/ 192 w 219"/>
                <a:gd name="T35" fmla="*/ 37 h 216"/>
                <a:gd name="T36" fmla="*/ 177 w 219"/>
                <a:gd name="T37" fmla="*/ 22 h 216"/>
                <a:gd name="T38" fmla="*/ 160 w 219"/>
                <a:gd name="T39" fmla="*/ 12 h 216"/>
                <a:gd name="T40" fmla="*/ 147 w 219"/>
                <a:gd name="T41" fmla="*/ 5 h 216"/>
                <a:gd name="T42" fmla="*/ 135 w 219"/>
                <a:gd name="T43" fmla="*/ 2 h 216"/>
                <a:gd name="T44" fmla="*/ 124 w 219"/>
                <a:gd name="T45" fmla="*/ 0 h 216"/>
                <a:gd name="T46" fmla="*/ 114 w 219"/>
                <a:gd name="T47" fmla="*/ 0 h 216"/>
                <a:gd name="T48" fmla="*/ 102 w 219"/>
                <a:gd name="T49" fmla="*/ 0 h 216"/>
                <a:gd name="T50" fmla="*/ 91 w 219"/>
                <a:gd name="T51" fmla="*/ 0 h 216"/>
                <a:gd name="T52" fmla="*/ 81 w 219"/>
                <a:gd name="T53" fmla="*/ 2 h 216"/>
                <a:gd name="T54" fmla="*/ 71 w 219"/>
                <a:gd name="T55" fmla="*/ 5 h 216"/>
                <a:gd name="T56" fmla="*/ 57 w 219"/>
                <a:gd name="T57" fmla="*/ 12 h 216"/>
                <a:gd name="T58" fmla="*/ 39 w 219"/>
                <a:gd name="T59" fmla="*/ 22 h 216"/>
                <a:gd name="T60" fmla="*/ 24 w 219"/>
                <a:gd name="T61" fmla="*/ 37 h 216"/>
                <a:gd name="T62" fmla="*/ 13 w 219"/>
                <a:gd name="T63" fmla="*/ 55 h 216"/>
                <a:gd name="T64" fmla="*/ 6 w 219"/>
                <a:gd name="T65" fmla="*/ 70 h 216"/>
                <a:gd name="T66" fmla="*/ 2 w 219"/>
                <a:gd name="T67" fmla="*/ 79 h 216"/>
                <a:gd name="T68" fmla="*/ 0 w 219"/>
                <a:gd name="T69" fmla="*/ 90 h 216"/>
                <a:gd name="T70" fmla="*/ 0 w 219"/>
                <a:gd name="T71" fmla="*/ 101 h 216"/>
                <a:gd name="T72" fmla="*/ 0 w 219"/>
                <a:gd name="T73" fmla="*/ 112 h 216"/>
                <a:gd name="T74" fmla="*/ 0 w 219"/>
                <a:gd name="T75" fmla="*/ 123 h 216"/>
                <a:gd name="T76" fmla="*/ 2 w 219"/>
                <a:gd name="T77" fmla="*/ 132 h 216"/>
                <a:gd name="T78" fmla="*/ 6 w 219"/>
                <a:gd name="T79" fmla="*/ 143 h 216"/>
                <a:gd name="T80" fmla="*/ 13 w 219"/>
                <a:gd name="T81" fmla="*/ 158 h 216"/>
                <a:gd name="T82" fmla="*/ 24 w 219"/>
                <a:gd name="T83" fmla="*/ 175 h 216"/>
                <a:gd name="T84" fmla="*/ 39 w 219"/>
                <a:gd name="T85" fmla="*/ 191 h 216"/>
                <a:gd name="T86" fmla="*/ 57 w 219"/>
                <a:gd name="T87" fmla="*/ 201 h 216"/>
                <a:gd name="T88" fmla="*/ 71 w 219"/>
                <a:gd name="T89" fmla="*/ 208 h 216"/>
                <a:gd name="T90" fmla="*/ 81 w 219"/>
                <a:gd name="T91" fmla="*/ 211 h 216"/>
                <a:gd name="T92" fmla="*/ 91 w 219"/>
                <a:gd name="T93" fmla="*/ 214 h 216"/>
                <a:gd name="T94" fmla="*/ 102 w 219"/>
                <a:gd name="T95" fmla="*/ 216 h 216"/>
                <a:gd name="T96" fmla="*/ 108 w 219"/>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6">
                  <a:moveTo>
                    <a:pt x="108" y="216"/>
                  </a:moveTo>
                  <a:lnTo>
                    <a:pt x="114" y="216"/>
                  </a:lnTo>
                  <a:lnTo>
                    <a:pt x="119" y="216"/>
                  </a:lnTo>
                  <a:lnTo>
                    <a:pt x="124" y="214"/>
                  </a:lnTo>
                  <a:lnTo>
                    <a:pt x="131" y="212"/>
                  </a:lnTo>
                  <a:lnTo>
                    <a:pt x="135" y="211"/>
                  </a:lnTo>
                  <a:lnTo>
                    <a:pt x="140" y="209"/>
                  </a:lnTo>
                  <a:lnTo>
                    <a:pt x="147" y="208"/>
                  </a:lnTo>
                  <a:lnTo>
                    <a:pt x="151" y="206"/>
                  </a:lnTo>
                  <a:lnTo>
                    <a:pt x="160" y="201"/>
                  </a:lnTo>
                  <a:lnTo>
                    <a:pt x="170" y="197"/>
                  </a:lnTo>
                  <a:lnTo>
                    <a:pt x="177" y="191"/>
                  </a:lnTo>
                  <a:lnTo>
                    <a:pt x="185" y="184"/>
                  </a:lnTo>
                  <a:lnTo>
                    <a:pt x="192" y="175"/>
                  </a:lnTo>
                  <a:lnTo>
                    <a:pt x="199" y="167"/>
                  </a:lnTo>
                  <a:lnTo>
                    <a:pt x="204" y="158"/>
                  </a:lnTo>
                  <a:lnTo>
                    <a:pt x="209" y="150"/>
                  </a:lnTo>
                  <a:lnTo>
                    <a:pt x="211" y="143"/>
                  </a:lnTo>
                  <a:lnTo>
                    <a:pt x="212" y="139"/>
                  </a:lnTo>
                  <a:lnTo>
                    <a:pt x="214" y="132"/>
                  </a:lnTo>
                  <a:lnTo>
                    <a:pt x="216" y="127"/>
                  </a:lnTo>
                  <a:lnTo>
                    <a:pt x="217" y="123"/>
                  </a:lnTo>
                  <a:lnTo>
                    <a:pt x="219" y="116"/>
                  </a:lnTo>
                  <a:lnTo>
                    <a:pt x="219" y="112"/>
                  </a:lnTo>
                  <a:lnTo>
                    <a:pt x="219" y="107"/>
                  </a:lnTo>
                  <a:lnTo>
                    <a:pt x="219" y="101"/>
                  </a:lnTo>
                  <a:lnTo>
                    <a:pt x="219" y="96"/>
                  </a:lnTo>
                  <a:lnTo>
                    <a:pt x="217" y="90"/>
                  </a:lnTo>
                  <a:lnTo>
                    <a:pt x="216" y="85"/>
                  </a:lnTo>
                  <a:lnTo>
                    <a:pt x="214" y="79"/>
                  </a:lnTo>
                  <a:lnTo>
                    <a:pt x="212" y="74"/>
                  </a:lnTo>
                  <a:lnTo>
                    <a:pt x="211" y="70"/>
                  </a:lnTo>
                  <a:lnTo>
                    <a:pt x="209" y="65"/>
                  </a:lnTo>
                  <a:lnTo>
                    <a:pt x="204" y="55"/>
                  </a:lnTo>
                  <a:lnTo>
                    <a:pt x="199" y="46"/>
                  </a:lnTo>
                  <a:lnTo>
                    <a:pt x="192" y="37"/>
                  </a:lnTo>
                  <a:lnTo>
                    <a:pt x="185" y="30"/>
                  </a:lnTo>
                  <a:lnTo>
                    <a:pt x="177" y="22"/>
                  </a:lnTo>
                  <a:lnTo>
                    <a:pt x="170" y="17"/>
                  </a:lnTo>
                  <a:lnTo>
                    <a:pt x="160" y="12"/>
                  </a:lnTo>
                  <a:lnTo>
                    <a:pt x="151" y="8"/>
                  </a:lnTo>
                  <a:lnTo>
                    <a:pt x="147" y="5"/>
                  </a:lnTo>
                  <a:lnTo>
                    <a:pt x="140" y="4"/>
                  </a:lnTo>
                  <a:lnTo>
                    <a:pt x="135" y="2"/>
                  </a:lnTo>
                  <a:lnTo>
                    <a:pt x="131" y="2"/>
                  </a:lnTo>
                  <a:lnTo>
                    <a:pt x="124" y="0"/>
                  </a:lnTo>
                  <a:lnTo>
                    <a:pt x="119" y="0"/>
                  </a:lnTo>
                  <a:lnTo>
                    <a:pt x="114" y="0"/>
                  </a:lnTo>
                  <a:lnTo>
                    <a:pt x="108" y="0"/>
                  </a:lnTo>
                  <a:lnTo>
                    <a:pt x="102" y="0"/>
                  </a:lnTo>
                  <a:lnTo>
                    <a:pt x="98" y="0"/>
                  </a:lnTo>
                  <a:lnTo>
                    <a:pt x="91" y="0"/>
                  </a:lnTo>
                  <a:lnTo>
                    <a:pt x="87" y="2"/>
                  </a:lnTo>
                  <a:lnTo>
                    <a:pt x="81" y="2"/>
                  </a:lnTo>
                  <a:lnTo>
                    <a:pt x="75" y="4"/>
                  </a:lnTo>
                  <a:lnTo>
                    <a:pt x="71" y="5"/>
                  </a:lnTo>
                  <a:lnTo>
                    <a:pt x="66" y="8"/>
                  </a:lnTo>
                  <a:lnTo>
                    <a:pt x="57" y="12"/>
                  </a:lnTo>
                  <a:lnTo>
                    <a:pt x="47" y="17"/>
                  </a:lnTo>
                  <a:lnTo>
                    <a:pt x="39" y="22"/>
                  </a:lnTo>
                  <a:lnTo>
                    <a:pt x="32" y="30"/>
                  </a:lnTo>
                  <a:lnTo>
                    <a:pt x="24" y="37"/>
                  </a:lnTo>
                  <a:lnTo>
                    <a:pt x="17" y="46"/>
                  </a:lnTo>
                  <a:lnTo>
                    <a:pt x="13" y="55"/>
                  </a:lnTo>
                  <a:lnTo>
                    <a:pt x="8" y="65"/>
                  </a:lnTo>
                  <a:lnTo>
                    <a:pt x="6" y="70"/>
                  </a:lnTo>
                  <a:lnTo>
                    <a:pt x="4" y="74"/>
                  </a:lnTo>
                  <a:lnTo>
                    <a:pt x="2" y="79"/>
                  </a:lnTo>
                  <a:lnTo>
                    <a:pt x="2" y="85"/>
                  </a:lnTo>
                  <a:lnTo>
                    <a:pt x="0" y="90"/>
                  </a:lnTo>
                  <a:lnTo>
                    <a:pt x="0" y="96"/>
                  </a:lnTo>
                  <a:lnTo>
                    <a:pt x="0" y="101"/>
                  </a:lnTo>
                  <a:lnTo>
                    <a:pt x="0" y="107"/>
                  </a:lnTo>
                  <a:lnTo>
                    <a:pt x="0" y="112"/>
                  </a:lnTo>
                  <a:lnTo>
                    <a:pt x="0" y="116"/>
                  </a:lnTo>
                  <a:lnTo>
                    <a:pt x="0" y="123"/>
                  </a:lnTo>
                  <a:lnTo>
                    <a:pt x="2" y="127"/>
                  </a:lnTo>
                  <a:lnTo>
                    <a:pt x="2" y="132"/>
                  </a:lnTo>
                  <a:lnTo>
                    <a:pt x="4" y="139"/>
                  </a:lnTo>
                  <a:lnTo>
                    <a:pt x="6" y="143"/>
                  </a:lnTo>
                  <a:lnTo>
                    <a:pt x="8" y="150"/>
                  </a:lnTo>
                  <a:lnTo>
                    <a:pt x="13" y="158"/>
                  </a:lnTo>
                  <a:lnTo>
                    <a:pt x="17" y="167"/>
                  </a:lnTo>
                  <a:lnTo>
                    <a:pt x="24" y="175"/>
                  </a:lnTo>
                  <a:lnTo>
                    <a:pt x="32" y="184"/>
                  </a:lnTo>
                  <a:lnTo>
                    <a:pt x="39" y="191"/>
                  </a:lnTo>
                  <a:lnTo>
                    <a:pt x="47" y="197"/>
                  </a:lnTo>
                  <a:lnTo>
                    <a:pt x="57" y="201"/>
                  </a:lnTo>
                  <a:lnTo>
                    <a:pt x="66" y="206"/>
                  </a:lnTo>
                  <a:lnTo>
                    <a:pt x="71" y="208"/>
                  </a:lnTo>
                  <a:lnTo>
                    <a:pt x="75" y="209"/>
                  </a:lnTo>
                  <a:lnTo>
                    <a:pt x="81" y="211"/>
                  </a:lnTo>
                  <a:lnTo>
                    <a:pt x="87" y="212"/>
                  </a:lnTo>
                  <a:lnTo>
                    <a:pt x="91" y="214"/>
                  </a:lnTo>
                  <a:lnTo>
                    <a:pt x="98" y="216"/>
                  </a:lnTo>
                  <a:lnTo>
                    <a:pt x="102" y="216"/>
                  </a:lnTo>
                  <a:lnTo>
                    <a:pt x="108" y="216"/>
                  </a:lnTo>
                  <a:lnTo>
                    <a:pt x="108" y="216"/>
                  </a:lnTo>
                  <a:close/>
                </a:path>
              </a:pathLst>
            </a:custGeom>
            <a:solidFill>
              <a:srgbClr val="708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5" name="Freeform 27"/>
            <p:cNvSpPr>
              <a:spLocks/>
            </p:cNvSpPr>
            <p:nvPr/>
          </p:nvSpPr>
          <p:spPr bwMode="auto">
            <a:xfrm>
              <a:off x="6061076" y="3233366"/>
              <a:ext cx="377825" cy="20638"/>
            </a:xfrm>
            <a:custGeom>
              <a:avLst/>
              <a:gdLst>
                <a:gd name="T0" fmla="*/ 0 w 952"/>
                <a:gd name="T1" fmla="*/ 53 h 53"/>
                <a:gd name="T2" fmla="*/ 952 w 952"/>
                <a:gd name="T3" fmla="*/ 53 h 53"/>
                <a:gd name="T4" fmla="*/ 952 w 952"/>
                <a:gd name="T5" fmla="*/ 0 h 53"/>
                <a:gd name="T6" fmla="*/ 0 w 952"/>
                <a:gd name="T7" fmla="*/ 0 h 53"/>
                <a:gd name="T8" fmla="*/ 0 w 952"/>
                <a:gd name="T9" fmla="*/ 53 h 53"/>
                <a:gd name="T10" fmla="*/ 0 w 952"/>
                <a:gd name="T11" fmla="*/ 53 h 53"/>
              </a:gdLst>
              <a:ahLst/>
              <a:cxnLst>
                <a:cxn ang="0">
                  <a:pos x="T0" y="T1"/>
                </a:cxn>
                <a:cxn ang="0">
                  <a:pos x="T2" y="T3"/>
                </a:cxn>
                <a:cxn ang="0">
                  <a:pos x="T4" y="T5"/>
                </a:cxn>
                <a:cxn ang="0">
                  <a:pos x="T6" y="T7"/>
                </a:cxn>
                <a:cxn ang="0">
                  <a:pos x="T8" y="T9"/>
                </a:cxn>
                <a:cxn ang="0">
                  <a:pos x="T10" y="T11"/>
                </a:cxn>
              </a:cxnLst>
              <a:rect l="0" t="0" r="r" b="b"/>
              <a:pathLst>
                <a:path w="952" h="53">
                  <a:moveTo>
                    <a:pt x="0" y="53"/>
                  </a:moveTo>
                  <a:lnTo>
                    <a:pt x="952" y="53"/>
                  </a:lnTo>
                  <a:lnTo>
                    <a:pt x="952" y="0"/>
                  </a:lnTo>
                  <a:lnTo>
                    <a:pt x="0" y="0"/>
                  </a:lnTo>
                  <a:lnTo>
                    <a:pt x="0" y="53"/>
                  </a:lnTo>
                  <a:lnTo>
                    <a:pt x="0" y="53"/>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6" name="Freeform 28"/>
            <p:cNvSpPr>
              <a:spLocks/>
            </p:cNvSpPr>
            <p:nvPr/>
          </p:nvSpPr>
          <p:spPr bwMode="auto">
            <a:xfrm>
              <a:off x="6410326" y="3146053"/>
              <a:ext cx="320675" cy="101600"/>
            </a:xfrm>
            <a:custGeom>
              <a:avLst/>
              <a:gdLst>
                <a:gd name="T0" fmla="*/ 0 w 809"/>
                <a:gd name="T1" fmla="*/ 257 h 257"/>
                <a:gd name="T2" fmla="*/ 271 w 809"/>
                <a:gd name="T3" fmla="*/ 0 h 257"/>
                <a:gd name="T4" fmla="*/ 803 w 809"/>
                <a:gd name="T5" fmla="*/ 0 h 257"/>
                <a:gd name="T6" fmla="*/ 809 w 809"/>
                <a:gd name="T7" fmla="*/ 39 h 257"/>
                <a:gd name="T8" fmla="*/ 124 w 809"/>
                <a:gd name="T9" fmla="*/ 257 h 257"/>
                <a:gd name="T10" fmla="*/ 0 w 809"/>
                <a:gd name="T11" fmla="*/ 257 h 257"/>
                <a:gd name="T12" fmla="*/ 0 w 809"/>
                <a:gd name="T13" fmla="*/ 257 h 257"/>
              </a:gdLst>
              <a:ahLst/>
              <a:cxnLst>
                <a:cxn ang="0">
                  <a:pos x="T0" y="T1"/>
                </a:cxn>
                <a:cxn ang="0">
                  <a:pos x="T2" y="T3"/>
                </a:cxn>
                <a:cxn ang="0">
                  <a:pos x="T4" y="T5"/>
                </a:cxn>
                <a:cxn ang="0">
                  <a:pos x="T6" y="T7"/>
                </a:cxn>
                <a:cxn ang="0">
                  <a:pos x="T8" y="T9"/>
                </a:cxn>
                <a:cxn ang="0">
                  <a:pos x="T10" y="T11"/>
                </a:cxn>
                <a:cxn ang="0">
                  <a:pos x="T12" y="T13"/>
                </a:cxn>
              </a:cxnLst>
              <a:rect l="0" t="0" r="r" b="b"/>
              <a:pathLst>
                <a:path w="809" h="257">
                  <a:moveTo>
                    <a:pt x="0" y="257"/>
                  </a:moveTo>
                  <a:lnTo>
                    <a:pt x="271" y="0"/>
                  </a:lnTo>
                  <a:lnTo>
                    <a:pt x="803" y="0"/>
                  </a:lnTo>
                  <a:lnTo>
                    <a:pt x="809" y="39"/>
                  </a:lnTo>
                  <a:lnTo>
                    <a:pt x="124" y="257"/>
                  </a:lnTo>
                  <a:lnTo>
                    <a:pt x="0" y="257"/>
                  </a:lnTo>
                  <a:lnTo>
                    <a:pt x="0" y="257"/>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7" name="Freeform 29"/>
            <p:cNvSpPr>
              <a:spLocks/>
            </p:cNvSpPr>
            <p:nvPr/>
          </p:nvSpPr>
          <p:spPr bwMode="auto">
            <a:xfrm>
              <a:off x="6029326" y="3246066"/>
              <a:ext cx="625475" cy="23813"/>
            </a:xfrm>
            <a:custGeom>
              <a:avLst/>
              <a:gdLst>
                <a:gd name="T0" fmla="*/ 0 w 1575"/>
                <a:gd name="T1" fmla="*/ 60 h 60"/>
                <a:gd name="T2" fmla="*/ 1575 w 1575"/>
                <a:gd name="T3" fmla="*/ 60 h 60"/>
                <a:gd name="T4" fmla="*/ 1575 w 1575"/>
                <a:gd name="T5" fmla="*/ 0 h 60"/>
                <a:gd name="T6" fmla="*/ 0 w 1575"/>
                <a:gd name="T7" fmla="*/ 0 h 60"/>
                <a:gd name="T8" fmla="*/ 0 w 1575"/>
                <a:gd name="T9" fmla="*/ 60 h 60"/>
                <a:gd name="T10" fmla="*/ 0 w 1575"/>
                <a:gd name="T11" fmla="*/ 60 h 60"/>
              </a:gdLst>
              <a:ahLst/>
              <a:cxnLst>
                <a:cxn ang="0">
                  <a:pos x="T0" y="T1"/>
                </a:cxn>
                <a:cxn ang="0">
                  <a:pos x="T2" y="T3"/>
                </a:cxn>
                <a:cxn ang="0">
                  <a:pos x="T4" y="T5"/>
                </a:cxn>
                <a:cxn ang="0">
                  <a:pos x="T6" y="T7"/>
                </a:cxn>
                <a:cxn ang="0">
                  <a:pos x="T8" y="T9"/>
                </a:cxn>
                <a:cxn ang="0">
                  <a:pos x="T10" y="T11"/>
                </a:cxn>
              </a:cxnLst>
              <a:rect l="0" t="0" r="r" b="b"/>
              <a:pathLst>
                <a:path w="1575" h="60">
                  <a:moveTo>
                    <a:pt x="0" y="60"/>
                  </a:moveTo>
                  <a:lnTo>
                    <a:pt x="1575" y="60"/>
                  </a:lnTo>
                  <a:lnTo>
                    <a:pt x="1575" y="0"/>
                  </a:lnTo>
                  <a:lnTo>
                    <a:pt x="0" y="0"/>
                  </a:lnTo>
                  <a:lnTo>
                    <a:pt x="0" y="60"/>
                  </a:lnTo>
                  <a:lnTo>
                    <a:pt x="0" y="60"/>
                  </a:lnTo>
                  <a:close/>
                </a:path>
              </a:pathLst>
            </a:custGeom>
            <a:solidFill>
              <a:srgbClr val="8529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8" name="Freeform 30"/>
            <p:cNvSpPr>
              <a:spLocks/>
            </p:cNvSpPr>
            <p:nvPr/>
          </p:nvSpPr>
          <p:spPr bwMode="auto">
            <a:xfrm>
              <a:off x="6438901" y="3160341"/>
              <a:ext cx="290513" cy="85725"/>
            </a:xfrm>
            <a:custGeom>
              <a:avLst/>
              <a:gdLst>
                <a:gd name="T0" fmla="*/ 0 w 732"/>
                <a:gd name="T1" fmla="*/ 214 h 214"/>
                <a:gd name="T2" fmla="*/ 223 w 732"/>
                <a:gd name="T3" fmla="*/ 0 h 214"/>
                <a:gd name="T4" fmla="*/ 732 w 732"/>
                <a:gd name="T5" fmla="*/ 0 h 214"/>
                <a:gd name="T6" fmla="*/ 502 w 732"/>
                <a:gd name="T7" fmla="*/ 214 h 214"/>
                <a:gd name="T8" fmla="*/ 0 w 732"/>
                <a:gd name="T9" fmla="*/ 214 h 214"/>
                <a:gd name="T10" fmla="*/ 0 w 732"/>
                <a:gd name="T11" fmla="*/ 214 h 214"/>
              </a:gdLst>
              <a:ahLst/>
              <a:cxnLst>
                <a:cxn ang="0">
                  <a:pos x="T0" y="T1"/>
                </a:cxn>
                <a:cxn ang="0">
                  <a:pos x="T2" y="T3"/>
                </a:cxn>
                <a:cxn ang="0">
                  <a:pos x="T4" y="T5"/>
                </a:cxn>
                <a:cxn ang="0">
                  <a:pos x="T6" y="T7"/>
                </a:cxn>
                <a:cxn ang="0">
                  <a:pos x="T8" y="T9"/>
                </a:cxn>
                <a:cxn ang="0">
                  <a:pos x="T10" y="T11"/>
                </a:cxn>
              </a:cxnLst>
              <a:rect l="0" t="0" r="r" b="b"/>
              <a:pathLst>
                <a:path w="732" h="214">
                  <a:moveTo>
                    <a:pt x="0" y="214"/>
                  </a:moveTo>
                  <a:lnTo>
                    <a:pt x="223" y="0"/>
                  </a:lnTo>
                  <a:lnTo>
                    <a:pt x="732" y="0"/>
                  </a:lnTo>
                  <a:lnTo>
                    <a:pt x="502" y="214"/>
                  </a:lnTo>
                  <a:lnTo>
                    <a:pt x="0" y="214"/>
                  </a:lnTo>
                  <a:lnTo>
                    <a:pt x="0" y="214"/>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9" name="Freeform 31"/>
            <p:cNvSpPr>
              <a:spLocks/>
            </p:cNvSpPr>
            <p:nvPr/>
          </p:nvSpPr>
          <p:spPr bwMode="auto">
            <a:xfrm>
              <a:off x="6443663" y="3268291"/>
              <a:ext cx="288925" cy="82550"/>
            </a:xfrm>
            <a:custGeom>
              <a:avLst/>
              <a:gdLst>
                <a:gd name="T0" fmla="*/ 0 w 729"/>
                <a:gd name="T1" fmla="*/ 0 h 207"/>
                <a:gd name="T2" fmla="*/ 213 w 729"/>
                <a:gd name="T3" fmla="*/ 207 h 207"/>
                <a:gd name="T4" fmla="*/ 729 w 729"/>
                <a:gd name="T5" fmla="*/ 207 h 207"/>
                <a:gd name="T6" fmla="*/ 492 w 729"/>
                <a:gd name="T7" fmla="*/ 0 h 207"/>
                <a:gd name="T8" fmla="*/ 0 w 729"/>
                <a:gd name="T9" fmla="*/ 0 h 207"/>
                <a:gd name="T10" fmla="*/ 0 w 729"/>
                <a:gd name="T11" fmla="*/ 0 h 207"/>
              </a:gdLst>
              <a:ahLst/>
              <a:cxnLst>
                <a:cxn ang="0">
                  <a:pos x="T0" y="T1"/>
                </a:cxn>
                <a:cxn ang="0">
                  <a:pos x="T2" y="T3"/>
                </a:cxn>
                <a:cxn ang="0">
                  <a:pos x="T4" y="T5"/>
                </a:cxn>
                <a:cxn ang="0">
                  <a:pos x="T6" y="T7"/>
                </a:cxn>
                <a:cxn ang="0">
                  <a:pos x="T8" y="T9"/>
                </a:cxn>
                <a:cxn ang="0">
                  <a:pos x="T10" y="T11"/>
                </a:cxn>
              </a:cxnLst>
              <a:rect l="0" t="0" r="r" b="b"/>
              <a:pathLst>
                <a:path w="729" h="207">
                  <a:moveTo>
                    <a:pt x="0" y="0"/>
                  </a:moveTo>
                  <a:lnTo>
                    <a:pt x="213" y="207"/>
                  </a:lnTo>
                  <a:lnTo>
                    <a:pt x="729" y="207"/>
                  </a:lnTo>
                  <a:lnTo>
                    <a:pt x="492" y="0"/>
                  </a:lnTo>
                  <a:lnTo>
                    <a:pt x="0" y="0"/>
                  </a:lnTo>
                  <a:lnTo>
                    <a:pt x="0" y="0"/>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60" name="Freeform 32"/>
            <p:cNvSpPr>
              <a:spLocks/>
            </p:cNvSpPr>
            <p:nvPr/>
          </p:nvSpPr>
          <p:spPr bwMode="auto">
            <a:xfrm>
              <a:off x="5994401" y="3207966"/>
              <a:ext cx="85725" cy="96838"/>
            </a:xfrm>
            <a:custGeom>
              <a:avLst/>
              <a:gdLst>
                <a:gd name="T0" fmla="*/ 0 w 214"/>
                <a:gd name="T1" fmla="*/ 130 h 246"/>
                <a:gd name="T2" fmla="*/ 0 w 214"/>
                <a:gd name="T3" fmla="*/ 124 h 246"/>
                <a:gd name="T4" fmla="*/ 0 w 214"/>
                <a:gd name="T5" fmla="*/ 120 h 246"/>
                <a:gd name="T6" fmla="*/ 0 w 214"/>
                <a:gd name="T7" fmla="*/ 113 h 246"/>
                <a:gd name="T8" fmla="*/ 0 w 214"/>
                <a:gd name="T9" fmla="*/ 108 h 246"/>
                <a:gd name="T10" fmla="*/ 214 w 214"/>
                <a:gd name="T11" fmla="*/ 0 h 246"/>
                <a:gd name="T12" fmla="*/ 214 w 214"/>
                <a:gd name="T13" fmla="*/ 246 h 246"/>
                <a:gd name="T14" fmla="*/ 0 w 214"/>
                <a:gd name="T15" fmla="*/ 130 h 246"/>
                <a:gd name="T16" fmla="*/ 0 w 214"/>
                <a:gd name="T17" fmla="*/ 13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4" h="246">
                  <a:moveTo>
                    <a:pt x="0" y="130"/>
                  </a:moveTo>
                  <a:lnTo>
                    <a:pt x="0" y="124"/>
                  </a:lnTo>
                  <a:lnTo>
                    <a:pt x="0" y="120"/>
                  </a:lnTo>
                  <a:lnTo>
                    <a:pt x="0" y="113"/>
                  </a:lnTo>
                  <a:lnTo>
                    <a:pt x="0" y="108"/>
                  </a:lnTo>
                  <a:lnTo>
                    <a:pt x="214" y="0"/>
                  </a:lnTo>
                  <a:lnTo>
                    <a:pt x="214" y="246"/>
                  </a:lnTo>
                  <a:lnTo>
                    <a:pt x="0" y="130"/>
                  </a:lnTo>
                  <a:lnTo>
                    <a:pt x="0" y="130"/>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61" name="Freeform 33"/>
            <p:cNvSpPr>
              <a:spLocks/>
            </p:cNvSpPr>
            <p:nvPr/>
          </p:nvSpPr>
          <p:spPr bwMode="auto">
            <a:xfrm>
              <a:off x="6511926" y="3458791"/>
              <a:ext cx="74613" cy="69850"/>
            </a:xfrm>
            <a:custGeom>
              <a:avLst/>
              <a:gdLst>
                <a:gd name="T0" fmla="*/ 104 w 191"/>
                <a:gd name="T1" fmla="*/ 174 h 174"/>
                <a:gd name="T2" fmla="*/ 93 w 191"/>
                <a:gd name="T3" fmla="*/ 172 h 174"/>
                <a:gd name="T4" fmla="*/ 82 w 191"/>
                <a:gd name="T5" fmla="*/ 169 h 174"/>
                <a:gd name="T6" fmla="*/ 71 w 191"/>
                <a:gd name="T7" fmla="*/ 166 h 174"/>
                <a:gd name="T8" fmla="*/ 57 w 191"/>
                <a:gd name="T9" fmla="*/ 159 h 174"/>
                <a:gd name="T10" fmla="*/ 39 w 191"/>
                <a:gd name="T11" fmla="*/ 149 h 174"/>
                <a:gd name="T12" fmla="*/ 24 w 191"/>
                <a:gd name="T13" fmla="*/ 133 h 174"/>
                <a:gd name="T14" fmla="*/ 13 w 191"/>
                <a:gd name="T15" fmla="*/ 116 h 174"/>
                <a:gd name="T16" fmla="*/ 6 w 191"/>
                <a:gd name="T17" fmla="*/ 101 h 174"/>
                <a:gd name="T18" fmla="*/ 2 w 191"/>
                <a:gd name="T19" fmla="*/ 90 h 174"/>
                <a:gd name="T20" fmla="*/ 0 w 191"/>
                <a:gd name="T21" fmla="*/ 81 h 174"/>
                <a:gd name="T22" fmla="*/ 0 w 191"/>
                <a:gd name="T23" fmla="*/ 70 h 174"/>
                <a:gd name="T24" fmla="*/ 0 w 191"/>
                <a:gd name="T25" fmla="*/ 56 h 174"/>
                <a:gd name="T26" fmla="*/ 4 w 191"/>
                <a:gd name="T27" fmla="*/ 39 h 174"/>
                <a:gd name="T28" fmla="*/ 8 w 191"/>
                <a:gd name="T29" fmla="*/ 21 h 174"/>
                <a:gd name="T30" fmla="*/ 17 w 191"/>
                <a:gd name="T31" fmla="*/ 5 h 174"/>
                <a:gd name="T32" fmla="*/ 29 w 191"/>
                <a:gd name="T33" fmla="*/ 4 h 174"/>
                <a:gd name="T34" fmla="*/ 41 w 191"/>
                <a:gd name="T35" fmla="*/ 15 h 174"/>
                <a:gd name="T36" fmla="*/ 54 w 191"/>
                <a:gd name="T37" fmla="*/ 24 h 174"/>
                <a:gd name="T38" fmla="*/ 63 w 191"/>
                <a:gd name="T39" fmla="*/ 32 h 174"/>
                <a:gd name="T40" fmla="*/ 74 w 191"/>
                <a:gd name="T41" fmla="*/ 41 h 174"/>
                <a:gd name="T42" fmla="*/ 87 w 191"/>
                <a:gd name="T43" fmla="*/ 49 h 174"/>
                <a:gd name="T44" fmla="*/ 98 w 191"/>
                <a:gd name="T45" fmla="*/ 59 h 174"/>
                <a:gd name="T46" fmla="*/ 110 w 191"/>
                <a:gd name="T47" fmla="*/ 68 h 174"/>
                <a:gd name="T48" fmla="*/ 123 w 191"/>
                <a:gd name="T49" fmla="*/ 80 h 174"/>
                <a:gd name="T50" fmla="*/ 135 w 191"/>
                <a:gd name="T51" fmla="*/ 90 h 174"/>
                <a:gd name="T52" fmla="*/ 147 w 191"/>
                <a:gd name="T53" fmla="*/ 101 h 174"/>
                <a:gd name="T54" fmla="*/ 159 w 191"/>
                <a:gd name="T55" fmla="*/ 110 h 174"/>
                <a:gd name="T56" fmla="*/ 172 w 191"/>
                <a:gd name="T57" fmla="*/ 123 h 174"/>
                <a:gd name="T58" fmla="*/ 184 w 191"/>
                <a:gd name="T59" fmla="*/ 133 h 174"/>
                <a:gd name="T60" fmla="*/ 181 w 191"/>
                <a:gd name="T61" fmla="*/ 145 h 174"/>
                <a:gd name="T62" fmla="*/ 164 w 191"/>
                <a:gd name="T63" fmla="*/ 158 h 174"/>
                <a:gd name="T64" fmla="*/ 148 w 191"/>
                <a:gd name="T65" fmla="*/ 166 h 174"/>
                <a:gd name="T66" fmla="*/ 136 w 191"/>
                <a:gd name="T67" fmla="*/ 169 h 174"/>
                <a:gd name="T68" fmla="*/ 127 w 191"/>
                <a:gd name="T69" fmla="*/ 172 h 174"/>
                <a:gd name="T70" fmla="*/ 116 w 191"/>
                <a:gd name="T71" fmla="*/ 174 h 174"/>
                <a:gd name="T72" fmla="*/ 110 w 191"/>
                <a:gd name="T73"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91" h="174">
                  <a:moveTo>
                    <a:pt x="110" y="174"/>
                  </a:moveTo>
                  <a:lnTo>
                    <a:pt x="104" y="174"/>
                  </a:lnTo>
                  <a:lnTo>
                    <a:pt x="99" y="174"/>
                  </a:lnTo>
                  <a:lnTo>
                    <a:pt x="93" y="172"/>
                  </a:lnTo>
                  <a:lnTo>
                    <a:pt x="88" y="170"/>
                  </a:lnTo>
                  <a:lnTo>
                    <a:pt x="82" y="169"/>
                  </a:lnTo>
                  <a:lnTo>
                    <a:pt x="78" y="167"/>
                  </a:lnTo>
                  <a:lnTo>
                    <a:pt x="71" y="166"/>
                  </a:lnTo>
                  <a:lnTo>
                    <a:pt x="67" y="164"/>
                  </a:lnTo>
                  <a:lnTo>
                    <a:pt x="57" y="159"/>
                  </a:lnTo>
                  <a:lnTo>
                    <a:pt x="47" y="155"/>
                  </a:lnTo>
                  <a:lnTo>
                    <a:pt x="39" y="149"/>
                  </a:lnTo>
                  <a:lnTo>
                    <a:pt x="32" y="142"/>
                  </a:lnTo>
                  <a:lnTo>
                    <a:pt x="24" y="133"/>
                  </a:lnTo>
                  <a:lnTo>
                    <a:pt x="19" y="125"/>
                  </a:lnTo>
                  <a:lnTo>
                    <a:pt x="13" y="116"/>
                  </a:lnTo>
                  <a:lnTo>
                    <a:pt x="8" y="108"/>
                  </a:lnTo>
                  <a:lnTo>
                    <a:pt x="6" y="101"/>
                  </a:lnTo>
                  <a:lnTo>
                    <a:pt x="4" y="97"/>
                  </a:lnTo>
                  <a:lnTo>
                    <a:pt x="2" y="90"/>
                  </a:lnTo>
                  <a:lnTo>
                    <a:pt x="2" y="85"/>
                  </a:lnTo>
                  <a:lnTo>
                    <a:pt x="0" y="81"/>
                  </a:lnTo>
                  <a:lnTo>
                    <a:pt x="0" y="74"/>
                  </a:lnTo>
                  <a:lnTo>
                    <a:pt x="0" y="70"/>
                  </a:lnTo>
                  <a:lnTo>
                    <a:pt x="0" y="65"/>
                  </a:lnTo>
                  <a:lnTo>
                    <a:pt x="0" y="56"/>
                  </a:lnTo>
                  <a:lnTo>
                    <a:pt x="2" y="47"/>
                  </a:lnTo>
                  <a:lnTo>
                    <a:pt x="4" y="39"/>
                  </a:lnTo>
                  <a:lnTo>
                    <a:pt x="6" y="31"/>
                  </a:lnTo>
                  <a:lnTo>
                    <a:pt x="8" y="21"/>
                  </a:lnTo>
                  <a:lnTo>
                    <a:pt x="13" y="13"/>
                  </a:lnTo>
                  <a:lnTo>
                    <a:pt x="17" y="5"/>
                  </a:lnTo>
                  <a:lnTo>
                    <a:pt x="24" y="0"/>
                  </a:lnTo>
                  <a:lnTo>
                    <a:pt x="29" y="4"/>
                  </a:lnTo>
                  <a:lnTo>
                    <a:pt x="33" y="8"/>
                  </a:lnTo>
                  <a:lnTo>
                    <a:pt x="41" y="15"/>
                  </a:lnTo>
                  <a:lnTo>
                    <a:pt x="49" y="21"/>
                  </a:lnTo>
                  <a:lnTo>
                    <a:pt x="54" y="24"/>
                  </a:lnTo>
                  <a:lnTo>
                    <a:pt x="58" y="28"/>
                  </a:lnTo>
                  <a:lnTo>
                    <a:pt x="63" y="32"/>
                  </a:lnTo>
                  <a:lnTo>
                    <a:pt x="70" y="37"/>
                  </a:lnTo>
                  <a:lnTo>
                    <a:pt x="74" y="41"/>
                  </a:lnTo>
                  <a:lnTo>
                    <a:pt x="81" y="47"/>
                  </a:lnTo>
                  <a:lnTo>
                    <a:pt x="87" y="49"/>
                  </a:lnTo>
                  <a:lnTo>
                    <a:pt x="93" y="56"/>
                  </a:lnTo>
                  <a:lnTo>
                    <a:pt x="98" y="59"/>
                  </a:lnTo>
                  <a:lnTo>
                    <a:pt x="104" y="64"/>
                  </a:lnTo>
                  <a:lnTo>
                    <a:pt x="110" y="68"/>
                  </a:lnTo>
                  <a:lnTo>
                    <a:pt x="116" y="74"/>
                  </a:lnTo>
                  <a:lnTo>
                    <a:pt x="123" y="80"/>
                  </a:lnTo>
                  <a:lnTo>
                    <a:pt x="130" y="85"/>
                  </a:lnTo>
                  <a:lnTo>
                    <a:pt x="135" y="90"/>
                  </a:lnTo>
                  <a:lnTo>
                    <a:pt x="142" y="97"/>
                  </a:lnTo>
                  <a:lnTo>
                    <a:pt x="147" y="101"/>
                  </a:lnTo>
                  <a:lnTo>
                    <a:pt x="152" y="106"/>
                  </a:lnTo>
                  <a:lnTo>
                    <a:pt x="159" y="110"/>
                  </a:lnTo>
                  <a:lnTo>
                    <a:pt x="165" y="117"/>
                  </a:lnTo>
                  <a:lnTo>
                    <a:pt x="172" y="123"/>
                  </a:lnTo>
                  <a:lnTo>
                    <a:pt x="177" y="128"/>
                  </a:lnTo>
                  <a:lnTo>
                    <a:pt x="184" y="133"/>
                  </a:lnTo>
                  <a:lnTo>
                    <a:pt x="191" y="139"/>
                  </a:lnTo>
                  <a:lnTo>
                    <a:pt x="181" y="145"/>
                  </a:lnTo>
                  <a:lnTo>
                    <a:pt x="173" y="153"/>
                  </a:lnTo>
                  <a:lnTo>
                    <a:pt x="164" y="158"/>
                  </a:lnTo>
                  <a:lnTo>
                    <a:pt x="155" y="164"/>
                  </a:lnTo>
                  <a:lnTo>
                    <a:pt x="148" y="166"/>
                  </a:lnTo>
                  <a:lnTo>
                    <a:pt x="143" y="167"/>
                  </a:lnTo>
                  <a:lnTo>
                    <a:pt x="136" y="169"/>
                  </a:lnTo>
                  <a:lnTo>
                    <a:pt x="132" y="170"/>
                  </a:lnTo>
                  <a:lnTo>
                    <a:pt x="127" y="172"/>
                  </a:lnTo>
                  <a:lnTo>
                    <a:pt x="123" y="174"/>
                  </a:lnTo>
                  <a:lnTo>
                    <a:pt x="116" y="174"/>
                  </a:lnTo>
                  <a:lnTo>
                    <a:pt x="110" y="174"/>
                  </a:lnTo>
                  <a:lnTo>
                    <a:pt x="110" y="174"/>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grpSp>
      <p:grpSp>
        <p:nvGrpSpPr>
          <p:cNvPr id="82" name="Group 81"/>
          <p:cNvGrpSpPr/>
          <p:nvPr/>
        </p:nvGrpSpPr>
        <p:grpSpPr>
          <a:xfrm rot="21360417" flipV="1">
            <a:off x="7369609" y="1899727"/>
            <a:ext cx="1382848" cy="3805021"/>
            <a:chOff x="6729414" y="1169740"/>
            <a:chExt cx="1960386" cy="4670489"/>
          </a:xfrm>
        </p:grpSpPr>
        <p:pic>
          <p:nvPicPr>
            <p:cNvPr id="83" name="Picture 8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729414" y="1169740"/>
              <a:ext cx="1513673" cy="1622500"/>
            </a:xfrm>
            <a:prstGeom prst="rect">
              <a:avLst/>
            </a:prstGeom>
          </p:spPr>
        </p:pic>
        <p:pic>
          <p:nvPicPr>
            <p:cNvPr id="84" name="Picture 8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987561" y="2126443"/>
              <a:ext cx="1513673" cy="1622500"/>
            </a:xfrm>
            <a:prstGeom prst="rect">
              <a:avLst/>
            </a:prstGeom>
          </p:spPr>
        </p:pic>
        <p:pic>
          <p:nvPicPr>
            <p:cNvPr id="85" name="Picture 8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934130" y="3249460"/>
              <a:ext cx="1513673" cy="1622500"/>
            </a:xfrm>
            <a:prstGeom prst="rect">
              <a:avLst/>
            </a:prstGeom>
          </p:spPr>
        </p:pic>
        <p:pic>
          <p:nvPicPr>
            <p:cNvPr id="86" name="Picture 8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176127" y="4217729"/>
              <a:ext cx="1513673" cy="1622500"/>
            </a:xfrm>
            <a:prstGeom prst="rect">
              <a:avLst/>
            </a:prstGeom>
          </p:spPr>
        </p:pic>
      </p:grpSp>
      <p:pic>
        <p:nvPicPr>
          <p:cNvPr id="63" name="Picture 6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flipH="1">
            <a:off x="7555709" y="3351831"/>
            <a:ext cx="1303675" cy="1303675"/>
          </a:xfrm>
          <a:prstGeom prst="rect">
            <a:avLst/>
          </a:prstGeom>
        </p:spPr>
      </p:pic>
      <p:pic>
        <p:nvPicPr>
          <p:cNvPr id="111"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283292">
            <a:off x="2176399" y="2476165"/>
            <a:ext cx="1300946" cy="1552697"/>
          </a:xfrm>
          <a:prstGeom prst="rect">
            <a:avLst/>
          </a:prstGeom>
          <a:noFill/>
          <a:extLst>
            <a:ext uri="{909E8E84-426E-40DD-AFC4-6F175D3DCCD1}">
              <a14:hiddenFill xmlns:a14="http://schemas.microsoft.com/office/drawing/2010/main">
                <a:solidFill>
                  <a:srgbClr val="FFFFFF"/>
                </a:solidFill>
              </a14:hiddenFill>
            </a:ext>
          </a:extLst>
        </p:spPr>
      </p:pic>
      <p:pic>
        <p:nvPicPr>
          <p:cNvPr id="112" name="Picture 1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21360417" flipV="1">
            <a:off x="5465508" y="2250917"/>
            <a:ext cx="1696366" cy="1818328"/>
          </a:xfrm>
          <a:prstGeom prst="rect">
            <a:avLst/>
          </a:prstGeom>
        </p:spPr>
      </p:pic>
      <p:sp>
        <p:nvSpPr>
          <p:cNvPr id="110" name="Rounded Rectangle 109"/>
          <p:cNvSpPr/>
          <p:nvPr/>
        </p:nvSpPr>
        <p:spPr bwMode="auto">
          <a:xfrm>
            <a:off x="2768990" y="1627572"/>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Their own processes</a:t>
            </a:r>
          </a:p>
        </p:txBody>
      </p:sp>
      <p:grpSp>
        <p:nvGrpSpPr>
          <p:cNvPr id="65" name="Group 64"/>
          <p:cNvGrpSpPr/>
          <p:nvPr/>
        </p:nvGrpSpPr>
        <p:grpSpPr>
          <a:xfrm>
            <a:off x="7364449" y="4826234"/>
            <a:ext cx="1260918" cy="1328175"/>
            <a:chOff x="5326371" y="1007017"/>
            <a:chExt cx="1630908" cy="1562669"/>
          </a:xfrm>
        </p:grpSpPr>
        <p:sp>
          <p:nvSpPr>
            <p:cNvPr id="66" name="Rounded Rectangle 65"/>
            <p:cNvSpPr/>
            <p:nvPr/>
          </p:nvSpPr>
          <p:spPr bwMode="auto">
            <a:xfrm>
              <a:off x="5326371" y="1007017"/>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67" name="Rectangle 66"/>
            <p:cNvSpPr/>
            <p:nvPr/>
          </p:nvSpPr>
          <p:spPr bwMode="auto">
            <a:xfrm>
              <a:off x="5504061" y="1178758"/>
              <a:ext cx="45719" cy="1008112"/>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8" name="Rectangle 67"/>
            <p:cNvSpPr/>
            <p:nvPr/>
          </p:nvSpPr>
          <p:spPr bwMode="auto">
            <a:xfrm rot="5400000">
              <a:off x="5641024" y="1308408"/>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9" name="Rectangle 68"/>
            <p:cNvSpPr/>
            <p:nvPr/>
          </p:nvSpPr>
          <p:spPr bwMode="auto">
            <a:xfrm rot="5400000">
              <a:off x="5643296" y="1808832"/>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0" name="Rectangle 69"/>
            <p:cNvSpPr/>
            <p:nvPr/>
          </p:nvSpPr>
          <p:spPr bwMode="auto">
            <a:xfrm rot="5400000">
              <a:off x="5645568" y="201582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1" name="Rectangle 70"/>
            <p:cNvSpPr/>
            <p:nvPr/>
          </p:nvSpPr>
          <p:spPr bwMode="auto">
            <a:xfrm>
              <a:off x="5663285" y="1433186"/>
              <a:ext cx="45719" cy="360164"/>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2" name="Rectangle 71"/>
            <p:cNvSpPr/>
            <p:nvPr/>
          </p:nvSpPr>
          <p:spPr bwMode="auto">
            <a:xfrm rot="5400000">
              <a:off x="5795696" y="1463080"/>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3" name="Rectangle 72"/>
            <p:cNvSpPr/>
            <p:nvPr/>
          </p:nvSpPr>
          <p:spPr bwMode="auto">
            <a:xfrm rot="5400000">
              <a:off x="5804792" y="162230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4" name="Rectangle 73"/>
            <p:cNvSpPr/>
            <p:nvPr/>
          </p:nvSpPr>
          <p:spPr bwMode="auto">
            <a:xfrm>
              <a:off x="5665557" y="2161484"/>
              <a:ext cx="45719" cy="18688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5" name="Rectangle 74"/>
            <p:cNvSpPr/>
            <p:nvPr/>
          </p:nvSpPr>
          <p:spPr bwMode="auto">
            <a:xfrm rot="5400000">
              <a:off x="5807064" y="218414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6" name="Rectangle 75"/>
            <p:cNvSpPr/>
            <p:nvPr/>
          </p:nvSpPr>
          <p:spPr bwMode="auto">
            <a:xfrm>
              <a:off x="5840434" y="1378927"/>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7" name="Rectangle 76"/>
            <p:cNvSpPr/>
            <p:nvPr/>
          </p:nvSpPr>
          <p:spPr bwMode="auto">
            <a:xfrm>
              <a:off x="5965538" y="1538151"/>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8" name="Rectangle 77"/>
            <p:cNvSpPr/>
            <p:nvPr/>
          </p:nvSpPr>
          <p:spPr bwMode="auto">
            <a:xfrm>
              <a:off x="5974634" y="1697375"/>
              <a:ext cx="777928"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9" name="Rectangle 78"/>
            <p:cNvSpPr/>
            <p:nvPr/>
          </p:nvSpPr>
          <p:spPr bwMode="auto">
            <a:xfrm>
              <a:off x="5840426" y="1877071"/>
              <a:ext cx="591414"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80" name="Rectangle 79"/>
            <p:cNvSpPr/>
            <p:nvPr/>
          </p:nvSpPr>
          <p:spPr bwMode="auto">
            <a:xfrm>
              <a:off x="5829050" y="2090887"/>
              <a:ext cx="707420"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a:solidFill>
                  <a:srgbClr val="172982"/>
                </a:solidFill>
                <a:latin typeface="Arial" pitchFamily="-60" charset="0"/>
              </a:endParaRPr>
            </a:p>
          </p:txBody>
        </p:sp>
        <p:sp>
          <p:nvSpPr>
            <p:cNvPr id="81" name="Rectangle 80"/>
            <p:cNvSpPr/>
            <p:nvPr/>
          </p:nvSpPr>
          <p:spPr bwMode="auto">
            <a:xfrm>
              <a:off x="5988274" y="2256935"/>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a:solidFill>
                  <a:srgbClr val="172982"/>
                </a:solidFill>
                <a:latin typeface="Arial" pitchFamily="-60" charset="0"/>
              </a:endParaRPr>
            </a:p>
          </p:txBody>
        </p:sp>
      </p:grpSp>
      <p:grpSp>
        <p:nvGrpSpPr>
          <p:cNvPr id="115" name="Group 114"/>
          <p:cNvGrpSpPr/>
          <p:nvPr/>
        </p:nvGrpSpPr>
        <p:grpSpPr>
          <a:xfrm>
            <a:off x="402573" y="4839624"/>
            <a:ext cx="1285959" cy="1315460"/>
            <a:chOff x="1009934" y="736979"/>
            <a:chExt cx="1630908" cy="1562669"/>
          </a:xfrm>
        </p:grpSpPr>
        <p:sp>
          <p:nvSpPr>
            <p:cNvPr id="116" name="Rounded Rectangle 1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17" name="Group 116"/>
            <p:cNvGrpSpPr/>
            <p:nvPr/>
          </p:nvGrpSpPr>
          <p:grpSpPr>
            <a:xfrm>
              <a:off x="1187624" y="908720"/>
              <a:ext cx="473277" cy="1175660"/>
              <a:chOff x="1187624" y="908720"/>
              <a:chExt cx="473277" cy="1175660"/>
            </a:xfrm>
          </p:grpSpPr>
          <p:sp>
            <p:nvSpPr>
              <p:cNvPr id="126" name="Rectangle 1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7" name="Rectangle 1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8" name="Rectangle 1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9" name="Rectangle 1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0" name="Rectangle 1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1" name="Rectangle 1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2" name="Rectangle 1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3" name="Rectangle 1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4" name="Rectangle 1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5" name="Rectangle 1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18" name="Group 117"/>
            <p:cNvGrpSpPr/>
            <p:nvPr/>
          </p:nvGrpSpPr>
          <p:grpSpPr>
            <a:xfrm>
              <a:off x="1512613" y="970169"/>
              <a:ext cx="923512" cy="1164252"/>
              <a:chOff x="1512613" y="970169"/>
              <a:chExt cx="923512" cy="1164252"/>
            </a:xfrm>
          </p:grpSpPr>
          <p:sp>
            <p:nvSpPr>
              <p:cNvPr id="119" name="Rectangle 1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0" name="Rectangle 1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1" name="Rectangle 1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2" name="Rectangle 1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3" name="Rectangle 1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4" name="Rectangle 1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5" name="Rectangle 1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sp>
        <p:nvSpPr>
          <p:cNvPr id="136" name="Rounded Rectangle 135"/>
          <p:cNvSpPr/>
          <p:nvPr/>
        </p:nvSpPr>
        <p:spPr bwMode="auto">
          <a:xfrm>
            <a:off x="3085766" y="2059929"/>
            <a:ext cx="2990188" cy="903067"/>
          </a:xfrm>
          <a:prstGeom prst="roundRect">
            <a:avLst/>
          </a:prstGeom>
          <a:no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algn="ctr" eaLnBrk="0" hangingPunct="0"/>
            <a:r>
              <a:rPr lang="en-GB" sz="2400" b="1" dirty="0" smtClean="0">
                <a:solidFill>
                  <a:srgbClr val="FFFFFF"/>
                </a:solidFill>
                <a:latin typeface="Arial" pitchFamily="-60" charset="0"/>
              </a:rPr>
              <a:t>CM and Change Management</a:t>
            </a:r>
          </a:p>
        </p:txBody>
      </p:sp>
      <p:sp>
        <p:nvSpPr>
          <p:cNvPr id="113" name="Striped Right Arrow 112"/>
          <p:cNvSpPr/>
          <p:nvPr/>
        </p:nvSpPr>
        <p:spPr bwMode="auto">
          <a:xfrm>
            <a:off x="3192081" y="3062222"/>
            <a:ext cx="2883873" cy="238292"/>
          </a:xfrm>
          <a:prstGeom prst="stripedRightArrow">
            <a:avLst>
              <a:gd name="adj1" fmla="val 64464"/>
              <a:gd name="adj2" fmla="val 111475"/>
            </a:avLst>
          </a:prstGeom>
          <a:solidFill>
            <a:schemeClr val="tx2"/>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14" name="Striped Right Arrow 113"/>
          <p:cNvSpPr/>
          <p:nvPr/>
        </p:nvSpPr>
        <p:spPr bwMode="auto">
          <a:xfrm>
            <a:off x="3217869" y="3606490"/>
            <a:ext cx="2896741" cy="238292"/>
          </a:xfrm>
          <a:prstGeom prst="stripedRightArrow">
            <a:avLst>
              <a:gd name="adj1" fmla="val 64464"/>
              <a:gd name="adj2" fmla="val 111475"/>
            </a:avLst>
          </a:prstGeom>
          <a:solidFill>
            <a:schemeClr val="tx1">
              <a:lumMod val="60000"/>
              <a:lumOff val="4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37" name="Striped Right Arrow 136"/>
          <p:cNvSpPr/>
          <p:nvPr/>
        </p:nvSpPr>
        <p:spPr bwMode="auto">
          <a:xfrm flipH="1">
            <a:off x="3159249" y="3310750"/>
            <a:ext cx="2896741" cy="238292"/>
          </a:xfrm>
          <a:prstGeom prst="stripedRightArrow">
            <a:avLst>
              <a:gd name="adj1" fmla="val 64464"/>
              <a:gd name="adj2" fmla="val 111475"/>
            </a:avLst>
          </a:prstGeom>
          <a:solidFill>
            <a:schemeClr val="tx2"/>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38" name="Striped Right Arrow 137"/>
          <p:cNvSpPr/>
          <p:nvPr/>
        </p:nvSpPr>
        <p:spPr bwMode="auto">
          <a:xfrm flipH="1">
            <a:off x="3173005" y="3855018"/>
            <a:ext cx="2896741" cy="238292"/>
          </a:xfrm>
          <a:prstGeom prst="stripedRightArrow">
            <a:avLst>
              <a:gd name="adj1" fmla="val 64464"/>
              <a:gd name="adj2" fmla="val 111475"/>
            </a:avLst>
          </a:prstGeom>
          <a:solidFill>
            <a:schemeClr val="tx1">
              <a:lumMod val="60000"/>
              <a:lumOff val="4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39" name="Title 1"/>
          <p:cNvSpPr txBox="1">
            <a:spLocks/>
          </p:cNvSpPr>
          <p:nvPr/>
        </p:nvSpPr>
        <p:spPr bwMode="auto">
          <a:xfrm>
            <a:off x="3982452" y="159497"/>
            <a:ext cx="4636163" cy="74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500">
                <a:solidFill>
                  <a:schemeClr val="tx1"/>
                </a:solidFill>
                <a:latin typeface="+mj-lt"/>
                <a:ea typeface="+mj-ea"/>
                <a:cs typeface="+mj-cs"/>
              </a:defRPr>
            </a:lvl1pPr>
            <a:lvl2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2pPr>
            <a:lvl3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3pPr>
            <a:lvl4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4pPr>
            <a:lvl5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5pPr>
            <a:lvl6pPr marL="4572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6pPr>
            <a:lvl7pPr marL="9144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7pPr>
            <a:lvl8pPr marL="13716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8pPr>
            <a:lvl9pPr marL="18288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9pPr>
          </a:lstStyle>
          <a:p>
            <a:pPr algn="r"/>
            <a:r>
              <a:rPr lang="en-GB" dirty="0" smtClean="0">
                <a:solidFill>
                  <a:srgbClr val="172982"/>
                </a:solidFill>
              </a:rPr>
              <a:t>- using data exchange</a:t>
            </a:r>
            <a:endParaRPr lang="en-GB" dirty="0">
              <a:solidFill>
                <a:srgbClr val="172982"/>
              </a:solidFill>
            </a:endParaRPr>
          </a:p>
        </p:txBody>
      </p:sp>
      <p:sp>
        <p:nvSpPr>
          <p:cNvPr id="140" name="Rounded Rectangle 139"/>
          <p:cNvSpPr/>
          <p:nvPr/>
        </p:nvSpPr>
        <p:spPr bwMode="auto">
          <a:xfrm>
            <a:off x="2778362" y="5093129"/>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Overlapping content</a:t>
            </a:r>
          </a:p>
        </p:txBody>
      </p:sp>
      <p:sp>
        <p:nvSpPr>
          <p:cNvPr id="161" name="Rounded Rectangle 160"/>
          <p:cNvSpPr>
            <a:spLocks noChangeAspect="1"/>
          </p:cNvSpPr>
          <p:nvPr/>
        </p:nvSpPr>
        <p:spPr bwMode="auto">
          <a:xfrm>
            <a:off x="1875954" y="4937720"/>
            <a:ext cx="5380859" cy="767954"/>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sz="4200" dirty="0" smtClean="0">
                <a:solidFill>
                  <a:srgbClr val="172982"/>
                </a:solidFill>
                <a:latin typeface="Arial" pitchFamily="-60" charset="0"/>
              </a:rPr>
              <a:t>Overlapping content</a:t>
            </a:r>
          </a:p>
        </p:txBody>
      </p:sp>
      <p:grpSp>
        <p:nvGrpSpPr>
          <p:cNvPr id="3" name="Group 2"/>
          <p:cNvGrpSpPr/>
          <p:nvPr/>
        </p:nvGrpSpPr>
        <p:grpSpPr>
          <a:xfrm>
            <a:off x="2947737" y="4948737"/>
            <a:ext cx="1375546" cy="767954"/>
            <a:chOff x="2947737" y="4948737"/>
            <a:chExt cx="1375546" cy="767954"/>
          </a:xfrm>
        </p:grpSpPr>
        <p:cxnSp>
          <p:nvCxnSpPr>
            <p:cNvPr id="162" name="Straight Connector 161"/>
            <p:cNvCxnSpPr/>
            <p:nvPr/>
          </p:nvCxnSpPr>
          <p:spPr bwMode="auto">
            <a:xfrm>
              <a:off x="2947737" y="4948737"/>
              <a:ext cx="270132" cy="203962"/>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63" name="Straight Connector 162"/>
            <p:cNvCxnSpPr/>
            <p:nvPr/>
          </p:nvCxnSpPr>
          <p:spPr bwMode="auto">
            <a:xfrm>
              <a:off x="3221880" y="5041056"/>
              <a:ext cx="270132" cy="203962"/>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64" name="Straight Connector 163"/>
            <p:cNvCxnSpPr/>
            <p:nvPr/>
          </p:nvCxnSpPr>
          <p:spPr bwMode="auto">
            <a:xfrm>
              <a:off x="3435738" y="5301700"/>
              <a:ext cx="270132" cy="112328"/>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65" name="Straight Connector 164"/>
            <p:cNvCxnSpPr/>
            <p:nvPr/>
          </p:nvCxnSpPr>
          <p:spPr bwMode="auto">
            <a:xfrm flipV="1">
              <a:off x="3221880" y="5041056"/>
              <a:ext cx="0" cy="111643"/>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66" name="Straight Connector 165"/>
            <p:cNvCxnSpPr/>
            <p:nvPr/>
          </p:nvCxnSpPr>
          <p:spPr bwMode="auto">
            <a:xfrm flipV="1">
              <a:off x="3435738" y="5236673"/>
              <a:ext cx="56274" cy="80070"/>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67" name="Straight Connector 166"/>
            <p:cNvCxnSpPr/>
            <p:nvPr/>
          </p:nvCxnSpPr>
          <p:spPr bwMode="auto">
            <a:xfrm flipV="1">
              <a:off x="3705870" y="5340359"/>
              <a:ext cx="0" cy="68153"/>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68" name="Straight Connector 167"/>
            <p:cNvCxnSpPr/>
            <p:nvPr/>
          </p:nvCxnSpPr>
          <p:spPr bwMode="auto">
            <a:xfrm>
              <a:off x="3705870" y="5316743"/>
              <a:ext cx="332120" cy="189563"/>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69" name="Straight Connector 168"/>
            <p:cNvCxnSpPr/>
            <p:nvPr/>
          </p:nvCxnSpPr>
          <p:spPr bwMode="auto">
            <a:xfrm flipH="1">
              <a:off x="3982452" y="5506306"/>
              <a:ext cx="55538" cy="38649"/>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70" name="Straight Connector 169"/>
            <p:cNvCxnSpPr/>
            <p:nvPr/>
          </p:nvCxnSpPr>
          <p:spPr bwMode="auto">
            <a:xfrm>
              <a:off x="3982452" y="5549341"/>
              <a:ext cx="340831" cy="167350"/>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grpSp>
      <p:grpSp>
        <p:nvGrpSpPr>
          <p:cNvPr id="4" name="Group 3"/>
          <p:cNvGrpSpPr/>
          <p:nvPr/>
        </p:nvGrpSpPr>
        <p:grpSpPr>
          <a:xfrm>
            <a:off x="4871118" y="4948738"/>
            <a:ext cx="1184871" cy="771956"/>
            <a:chOff x="4871118" y="4948738"/>
            <a:chExt cx="1184871" cy="771956"/>
          </a:xfrm>
        </p:grpSpPr>
        <p:cxnSp>
          <p:nvCxnSpPr>
            <p:cNvPr id="171" name="Straight Connector 170"/>
            <p:cNvCxnSpPr/>
            <p:nvPr/>
          </p:nvCxnSpPr>
          <p:spPr bwMode="auto">
            <a:xfrm flipH="1">
              <a:off x="5823302" y="4948738"/>
              <a:ext cx="232687" cy="205025"/>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72" name="Straight Connector 171"/>
            <p:cNvCxnSpPr/>
            <p:nvPr/>
          </p:nvCxnSpPr>
          <p:spPr bwMode="auto">
            <a:xfrm flipH="1">
              <a:off x="5587160" y="5041538"/>
              <a:ext cx="232687" cy="205025"/>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73" name="Straight Connector 172"/>
            <p:cNvCxnSpPr/>
            <p:nvPr/>
          </p:nvCxnSpPr>
          <p:spPr bwMode="auto">
            <a:xfrm flipH="1">
              <a:off x="5402947" y="5303540"/>
              <a:ext cx="232687" cy="112913"/>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74" name="Straight Connector 173"/>
            <p:cNvCxnSpPr/>
            <p:nvPr/>
          </p:nvCxnSpPr>
          <p:spPr bwMode="auto">
            <a:xfrm flipH="1" flipV="1">
              <a:off x="5819847" y="5041538"/>
              <a:ext cx="0" cy="112225"/>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75" name="Straight Connector 174"/>
            <p:cNvCxnSpPr/>
            <p:nvPr/>
          </p:nvCxnSpPr>
          <p:spPr bwMode="auto">
            <a:xfrm flipH="1" flipV="1">
              <a:off x="5587160" y="5238175"/>
              <a:ext cx="48473" cy="80487"/>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76" name="Straight Connector 175"/>
            <p:cNvCxnSpPr/>
            <p:nvPr/>
          </p:nvCxnSpPr>
          <p:spPr bwMode="auto">
            <a:xfrm flipH="1" flipV="1">
              <a:off x="5402946" y="5337663"/>
              <a:ext cx="1311" cy="114411"/>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77" name="Straight Connector 176"/>
            <p:cNvCxnSpPr/>
            <p:nvPr/>
          </p:nvCxnSpPr>
          <p:spPr bwMode="auto">
            <a:xfrm flipH="1">
              <a:off x="5116864" y="5318662"/>
              <a:ext cx="286082" cy="190551"/>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78" name="Straight Connector 177"/>
            <p:cNvCxnSpPr/>
            <p:nvPr/>
          </p:nvCxnSpPr>
          <p:spPr bwMode="auto">
            <a:xfrm>
              <a:off x="5116864" y="5509213"/>
              <a:ext cx="47839" cy="38850"/>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79" name="Straight Connector 178"/>
            <p:cNvCxnSpPr/>
            <p:nvPr/>
          </p:nvCxnSpPr>
          <p:spPr bwMode="auto">
            <a:xfrm flipH="1">
              <a:off x="4871118" y="5552472"/>
              <a:ext cx="293586" cy="168222"/>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grpSp>
      <p:pic>
        <p:nvPicPr>
          <p:cNvPr id="180" name="Picture 17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47737" y="4873177"/>
            <a:ext cx="3142833" cy="807819"/>
          </a:xfrm>
          <a:prstGeom prst="rect">
            <a:avLst/>
          </a:prstGeom>
        </p:spPr>
      </p:pic>
      <p:pic>
        <p:nvPicPr>
          <p:cNvPr id="141" name="Picture 2" descr="C:\Users\nsw\Pictures\All icons\users1.pn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912215" y="3360052"/>
            <a:ext cx="1095151" cy="1095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1490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repeatCount="indefinite" fill="hold" grpId="0" nodeType="afterEffect">
                                  <p:stCondLst>
                                    <p:cond delay="1000"/>
                                  </p:stCondLst>
                                  <p:childTnLst>
                                    <p:set>
                                      <p:cBhvr>
                                        <p:cTn id="6" dur="1" fill="hold">
                                          <p:stCondLst>
                                            <p:cond delay="0"/>
                                          </p:stCondLst>
                                        </p:cTn>
                                        <p:tgtEl>
                                          <p:spTgt spid="113"/>
                                        </p:tgtEl>
                                        <p:attrNameLst>
                                          <p:attrName>style.visibility</p:attrName>
                                        </p:attrNameLst>
                                      </p:cBhvr>
                                      <p:to>
                                        <p:strVal val="visible"/>
                                      </p:to>
                                    </p:set>
                                    <p:animEffect transition="in" filter="wipe(left)">
                                      <p:cBhvr>
                                        <p:cTn id="7" dur="1000"/>
                                        <p:tgtEl>
                                          <p:spTgt spid="113"/>
                                        </p:tgtEl>
                                      </p:cBhvr>
                                    </p:animEffect>
                                  </p:childTnLst>
                                  <p:subTnLst>
                                    <p:set>
                                      <p:cBhvr override="childStyle">
                                        <p:cTn dur="1" fill="hold" display="0" masterRel="sameClick" afterEffect="1">
                                          <p:stCondLst>
                                            <p:cond evt="end" delay="0">
                                              <p:tn val="5"/>
                                            </p:cond>
                                          </p:stCondLst>
                                        </p:cTn>
                                        <p:tgtEl>
                                          <p:spTgt spid="113"/>
                                        </p:tgtEl>
                                        <p:attrNameLst>
                                          <p:attrName>style.visibility</p:attrName>
                                        </p:attrNameLst>
                                      </p:cBhvr>
                                      <p:to>
                                        <p:strVal val="hidden"/>
                                      </p:to>
                                    </p:set>
                                  </p:subTnLst>
                                </p:cTn>
                              </p:par>
                              <p:par>
                                <p:cTn id="8" presetID="22" presetClass="entr" presetSubtype="2" repeatCount="indefinite" fill="hold" grpId="0" nodeType="withEffect">
                                  <p:stCondLst>
                                    <p:cond delay="1500"/>
                                  </p:stCondLst>
                                  <p:childTnLst>
                                    <p:set>
                                      <p:cBhvr>
                                        <p:cTn id="9" dur="1" fill="hold">
                                          <p:stCondLst>
                                            <p:cond delay="0"/>
                                          </p:stCondLst>
                                        </p:cTn>
                                        <p:tgtEl>
                                          <p:spTgt spid="138"/>
                                        </p:tgtEl>
                                        <p:attrNameLst>
                                          <p:attrName>style.visibility</p:attrName>
                                        </p:attrNameLst>
                                      </p:cBhvr>
                                      <p:to>
                                        <p:strVal val="visible"/>
                                      </p:to>
                                    </p:set>
                                    <p:animEffect transition="in" filter="wipe(right)">
                                      <p:cBhvr>
                                        <p:cTn id="10" dur="2000"/>
                                        <p:tgtEl>
                                          <p:spTgt spid="138"/>
                                        </p:tgtEl>
                                      </p:cBhvr>
                                    </p:animEffect>
                                  </p:childTnLst>
                                </p:cTn>
                              </p:par>
                            </p:childTnLst>
                          </p:cTn>
                        </p:par>
                        <p:par>
                          <p:cTn id="11" fill="hold">
                            <p:stCondLst>
                              <p:cond delay="3500"/>
                            </p:stCondLst>
                            <p:childTnLst>
                              <p:par>
                                <p:cTn id="12" presetID="1" presetClass="entr" presetSubtype="0" fill="hold" grpId="0" nodeType="afterEffect">
                                  <p:stCondLst>
                                    <p:cond delay="0"/>
                                  </p:stCondLst>
                                  <p:childTnLst>
                                    <p:set>
                                      <p:cBhvr>
                                        <p:cTn id="13" dur="1" fill="hold">
                                          <p:stCondLst>
                                            <p:cond delay="0"/>
                                          </p:stCondLst>
                                        </p:cTn>
                                        <p:tgtEl>
                                          <p:spTgt spid="140"/>
                                        </p:tgtEl>
                                        <p:attrNameLst>
                                          <p:attrName>style.visibility</p:attrName>
                                        </p:attrNameLst>
                                      </p:cBhvr>
                                      <p:to>
                                        <p:strVal val="visible"/>
                                      </p:to>
                                    </p:set>
                                  </p:childTnLst>
                                </p:cTn>
                              </p:par>
                            </p:childTnLst>
                          </p:cTn>
                        </p:par>
                        <p:par>
                          <p:cTn id="14" fill="hold">
                            <p:stCondLst>
                              <p:cond delay="3500"/>
                            </p:stCondLst>
                            <p:childTnLst>
                              <p:par>
                                <p:cTn id="15" presetID="22" presetClass="entr" presetSubtype="8" repeatCount="indefinite" fill="hold" grpId="0" nodeType="afterEffect">
                                  <p:stCondLst>
                                    <p:cond delay="0"/>
                                  </p:stCondLst>
                                  <p:childTnLst>
                                    <p:set>
                                      <p:cBhvr>
                                        <p:cTn id="16" dur="1" fill="hold">
                                          <p:stCondLst>
                                            <p:cond delay="0"/>
                                          </p:stCondLst>
                                        </p:cTn>
                                        <p:tgtEl>
                                          <p:spTgt spid="114"/>
                                        </p:tgtEl>
                                        <p:attrNameLst>
                                          <p:attrName>style.visibility</p:attrName>
                                        </p:attrNameLst>
                                      </p:cBhvr>
                                      <p:to>
                                        <p:strVal val="visible"/>
                                      </p:to>
                                    </p:set>
                                    <p:animEffect transition="in" filter="wipe(left)">
                                      <p:cBhvr>
                                        <p:cTn id="17" dur="2000"/>
                                        <p:tgtEl>
                                          <p:spTgt spid="114"/>
                                        </p:tgtEl>
                                      </p:cBhvr>
                                    </p:animEffect>
                                  </p:childTnLst>
                                  <p:subTnLst>
                                    <p:set>
                                      <p:cBhvr override="childStyle">
                                        <p:cTn dur="1" fill="hold" display="0" masterRel="sameClick" afterEffect="1">
                                          <p:stCondLst>
                                            <p:cond evt="end" delay="0">
                                              <p:tn val="15"/>
                                            </p:cond>
                                          </p:stCondLst>
                                        </p:cTn>
                                        <p:tgtEl>
                                          <p:spTgt spid="114"/>
                                        </p:tgtEl>
                                        <p:attrNameLst>
                                          <p:attrName>style.visibility</p:attrName>
                                        </p:attrNameLst>
                                      </p:cBhvr>
                                      <p:to>
                                        <p:strVal val="hidden"/>
                                      </p:to>
                                    </p:set>
                                  </p:subTnLst>
                                </p:cTn>
                              </p:par>
                            </p:childTnLst>
                          </p:cTn>
                        </p:par>
                        <p:par>
                          <p:cTn id="18" fill="hold">
                            <p:stCondLst>
                              <p:cond delay="5500"/>
                            </p:stCondLst>
                            <p:childTnLst>
                              <p:par>
                                <p:cTn id="19" presetID="6" presetClass="emph" presetSubtype="0" fill="hold" grpId="1" nodeType="afterEffect">
                                  <p:stCondLst>
                                    <p:cond delay="0"/>
                                  </p:stCondLst>
                                  <p:childTnLst>
                                    <p:animScale>
                                      <p:cBhvr>
                                        <p:cTn id="20" dur="5000" fill="hold"/>
                                        <p:tgtEl>
                                          <p:spTgt spid="140"/>
                                        </p:tgtEl>
                                      </p:cBhvr>
                                      <p:by x="150000" y="150000"/>
                                    </p:animScale>
                                  </p:childTnLst>
                                </p:cTn>
                              </p:par>
                            </p:childTnLst>
                          </p:cTn>
                        </p:par>
                        <p:par>
                          <p:cTn id="21" fill="hold">
                            <p:stCondLst>
                              <p:cond delay="10500"/>
                            </p:stCondLst>
                            <p:childTnLst>
                              <p:par>
                                <p:cTn id="22" presetID="22" presetClass="entr" presetSubtype="2" repeatCount="indefinite" fill="hold" grpId="0" nodeType="afterEffect">
                                  <p:stCondLst>
                                    <p:cond delay="2500"/>
                                  </p:stCondLst>
                                  <p:childTnLst>
                                    <p:set>
                                      <p:cBhvr>
                                        <p:cTn id="23" dur="1" fill="hold">
                                          <p:stCondLst>
                                            <p:cond delay="0"/>
                                          </p:stCondLst>
                                        </p:cTn>
                                        <p:tgtEl>
                                          <p:spTgt spid="137"/>
                                        </p:tgtEl>
                                        <p:attrNameLst>
                                          <p:attrName>style.visibility</p:attrName>
                                        </p:attrNameLst>
                                      </p:cBhvr>
                                      <p:to>
                                        <p:strVal val="visible"/>
                                      </p:to>
                                    </p:set>
                                    <p:animEffect transition="in" filter="wipe(right)">
                                      <p:cBhvr>
                                        <p:cTn id="24" dur="1000"/>
                                        <p:tgtEl>
                                          <p:spTgt spid="137"/>
                                        </p:tgtEl>
                                      </p:cBhvr>
                                    </p:animEffect>
                                  </p:childTnLst>
                                  <p:subTnLst>
                                    <p:set>
                                      <p:cBhvr override="childStyle">
                                        <p:cTn dur="1" fill="hold" display="0" masterRel="sameClick" afterEffect="1">
                                          <p:stCondLst>
                                            <p:cond evt="end" delay="0">
                                              <p:tn val="22"/>
                                            </p:cond>
                                          </p:stCondLst>
                                        </p:cTn>
                                        <p:tgtEl>
                                          <p:spTgt spid="137"/>
                                        </p:tgtEl>
                                        <p:attrNameLst>
                                          <p:attrName>style.visibility</p:attrName>
                                        </p:attrNameLst>
                                      </p:cBhvr>
                                      <p:to>
                                        <p:strVal val="hidden"/>
                                      </p:to>
                                    </p:set>
                                  </p:sub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61"/>
                                        </p:tgtEl>
                                        <p:attrNameLst>
                                          <p:attrName>style.visibility</p:attrName>
                                        </p:attrNameLst>
                                      </p:cBhvr>
                                      <p:to>
                                        <p:strVal val="visible"/>
                                      </p:to>
                                    </p:set>
                                    <p:animEffect transition="in" filter="fade">
                                      <p:cBhvr>
                                        <p:cTn id="29" dur="500"/>
                                        <p:tgtEl>
                                          <p:spTgt spid="161"/>
                                        </p:tgtEl>
                                      </p:cBhvr>
                                    </p:animEffect>
                                  </p:childTnLst>
                                </p:cTn>
                              </p:par>
                            </p:childTnLst>
                          </p:cTn>
                        </p:par>
                        <p:par>
                          <p:cTn id="30" fill="hold">
                            <p:stCondLst>
                              <p:cond delay="500"/>
                            </p:stCondLst>
                            <p:childTnLst>
                              <p:par>
                                <p:cTn id="31" presetID="22" presetClass="entr" presetSubtype="8" fill="hold" nodeType="afterEffect">
                                  <p:stCondLst>
                                    <p:cond delay="1000"/>
                                  </p:stCondLst>
                                  <p:childTnLst>
                                    <p:set>
                                      <p:cBhvr>
                                        <p:cTn id="32" dur="1" fill="hold">
                                          <p:stCondLst>
                                            <p:cond delay="0"/>
                                          </p:stCondLst>
                                        </p:cTn>
                                        <p:tgtEl>
                                          <p:spTgt spid="3"/>
                                        </p:tgtEl>
                                        <p:attrNameLst>
                                          <p:attrName>style.visibility</p:attrName>
                                        </p:attrNameLst>
                                      </p:cBhvr>
                                      <p:to>
                                        <p:strVal val="visible"/>
                                      </p:to>
                                    </p:set>
                                    <p:animEffect transition="in" filter="wipe(left)">
                                      <p:cBhvr>
                                        <p:cTn id="33" dur="1000"/>
                                        <p:tgtEl>
                                          <p:spTgt spid="3"/>
                                        </p:tgtEl>
                                      </p:cBhvr>
                                    </p:animEffect>
                                  </p:childTnLst>
                                </p:cTn>
                              </p:par>
                            </p:childTnLst>
                          </p:cTn>
                        </p:par>
                        <p:par>
                          <p:cTn id="34" fill="hold">
                            <p:stCondLst>
                              <p:cond delay="2500"/>
                            </p:stCondLst>
                            <p:childTnLst>
                              <p:par>
                                <p:cTn id="35" presetID="22" presetClass="entr" presetSubtype="4"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wipe(down)">
                                      <p:cBhvr>
                                        <p:cTn id="37" dur="1000"/>
                                        <p:tgtEl>
                                          <p:spTgt spid="4"/>
                                        </p:tgtEl>
                                      </p:cBhvr>
                                    </p:animEffect>
                                  </p:childTnLst>
                                </p:cTn>
                              </p:par>
                            </p:childTnLst>
                          </p:cTn>
                        </p:par>
                        <p:par>
                          <p:cTn id="38" fill="hold">
                            <p:stCondLst>
                              <p:cond delay="3500"/>
                            </p:stCondLst>
                            <p:childTnLst>
                              <p:par>
                                <p:cTn id="39" presetID="1" presetClass="entr" presetSubtype="0" fill="hold" nodeType="afterEffect">
                                  <p:stCondLst>
                                    <p:cond delay="500"/>
                                  </p:stCondLst>
                                  <p:childTnLst>
                                    <p:set>
                                      <p:cBhvr>
                                        <p:cTn id="40" dur="1" fill="hold">
                                          <p:stCondLst>
                                            <p:cond delay="0"/>
                                          </p:stCondLst>
                                        </p:cTn>
                                        <p:tgtEl>
                                          <p:spTgt spid="1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 grpId="0" animBg="1"/>
      <p:bldP spid="114" grpId="0" animBg="1"/>
      <p:bldP spid="137" grpId="0" animBg="1"/>
      <p:bldP spid="138" grpId="0" animBg="1"/>
      <p:bldP spid="140" grpId="0" animBg="1"/>
      <p:bldP spid="140" grpId="1" animBg="1"/>
      <p:bldP spid="161"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Working together </a:t>
            </a:r>
            <a:endParaRPr lang="en-GB" dirty="0"/>
          </a:p>
        </p:txBody>
      </p:sp>
      <p:pic>
        <p:nvPicPr>
          <p:cNvPr id="1027" name="Picture 3" descr="C:\Users\nsw\AppData\Local\Microsoft\Windows\Temporary Internet Files\Content.IE5\41ZRXAEW\MP900443955[1].jpg"/>
          <p:cNvPicPr>
            <a:picLocks noChangeAspect="1" noChangeArrowheads="1"/>
          </p:cNvPicPr>
          <p:nvPr/>
        </p:nvPicPr>
        <p:blipFill rotWithShape="1">
          <a:blip r:embed="rId3">
            <a:extLst>
              <a:ext uri="{28A0092B-C50C-407E-A947-70E740481C1C}">
                <a14:useLocalDpi xmlns:a14="http://schemas.microsoft.com/office/drawing/2010/main" val="0"/>
              </a:ext>
            </a:extLst>
          </a:blip>
          <a:srcRect r="15760"/>
          <a:stretch/>
        </p:blipFill>
        <p:spPr bwMode="auto">
          <a:xfrm>
            <a:off x="4572000" y="908720"/>
            <a:ext cx="4030579" cy="3180357"/>
          </a:xfrm>
          <a:prstGeom prst="rect">
            <a:avLst/>
          </a:prstGeom>
          <a:noFill/>
          <a:effectLst>
            <a:reflection blurRad="6350" stA="50000" endA="300" endPos="55500" dist="50800" dir="5400000" sy="-100000" algn="bl" rotWithShape="0"/>
            <a:softEdge rad="63500"/>
          </a:effectLst>
          <a:extLst>
            <a:ext uri="{909E8E84-426E-40DD-AFC4-6F175D3DCCD1}">
              <a14:hiddenFill xmlns:a14="http://schemas.microsoft.com/office/drawing/2010/main">
                <a:solidFill>
                  <a:srgbClr val="FFFFFF"/>
                </a:solidFill>
              </a14:hiddenFill>
            </a:ext>
          </a:extLst>
        </p:spPr>
      </p:pic>
      <p:pic>
        <p:nvPicPr>
          <p:cNvPr id="1029" name="Picture 5" descr="C:\Users\nsw\AppData\Local\Microsoft\Windows\Temporary Internet Files\Content.IE5\N62NKWIZ\MP900444110[1].jpg"/>
          <p:cNvPicPr>
            <a:picLocks noChangeAspect="1" noChangeArrowheads="1"/>
          </p:cNvPicPr>
          <p:nvPr/>
        </p:nvPicPr>
        <p:blipFill rotWithShape="1">
          <a:blip r:embed="rId4">
            <a:extLst>
              <a:ext uri="{28A0092B-C50C-407E-A947-70E740481C1C}">
                <a14:useLocalDpi xmlns:a14="http://schemas.microsoft.com/office/drawing/2010/main" val="0"/>
              </a:ext>
            </a:extLst>
          </a:blip>
          <a:srcRect l="13754"/>
          <a:stretch/>
        </p:blipFill>
        <p:spPr bwMode="auto">
          <a:xfrm>
            <a:off x="433314" y="908720"/>
            <a:ext cx="4138686" cy="3180357"/>
          </a:xfrm>
          <a:prstGeom prst="rect">
            <a:avLst/>
          </a:prstGeom>
          <a:noFill/>
          <a:effectLst>
            <a:reflection blurRad="6350" stA="50000" endA="300" endPos="55500" dist="50800" dir="5400000" sy="-100000" algn="bl" rotWithShape="0"/>
            <a:softEdge rad="63500"/>
          </a:effectLst>
          <a:extLst>
            <a:ext uri="{909E8E84-426E-40DD-AFC4-6F175D3DCCD1}">
              <a14:hiddenFill xmlns:a14="http://schemas.microsoft.com/office/drawing/2010/main">
                <a:solidFill>
                  <a:srgbClr val="FFFFFF"/>
                </a:solidFill>
              </a14:hiddenFill>
            </a:ext>
          </a:extLst>
        </p:spPr>
      </p:pic>
      <p:grpSp>
        <p:nvGrpSpPr>
          <p:cNvPr id="6" name="Group 5"/>
          <p:cNvGrpSpPr/>
          <p:nvPr/>
        </p:nvGrpSpPr>
        <p:grpSpPr>
          <a:xfrm>
            <a:off x="263196" y="1006884"/>
            <a:ext cx="1692741" cy="5147526"/>
            <a:chOff x="4571708" y="1133128"/>
            <a:chExt cx="1692741" cy="5147526"/>
          </a:xfrm>
        </p:grpSpPr>
        <p:grpSp>
          <p:nvGrpSpPr>
            <p:cNvPr id="7" name="Group 6"/>
            <p:cNvGrpSpPr/>
            <p:nvPr/>
          </p:nvGrpSpPr>
          <p:grpSpPr>
            <a:xfrm>
              <a:off x="4712369" y="4976100"/>
              <a:ext cx="1269628" cy="1304554"/>
              <a:chOff x="1009934" y="736979"/>
              <a:chExt cx="1630908" cy="1562669"/>
            </a:xfrm>
          </p:grpSpPr>
          <p:sp>
            <p:nvSpPr>
              <p:cNvPr id="16" name="Rounded Rectangle 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7" name="Group 16"/>
              <p:cNvGrpSpPr/>
              <p:nvPr/>
            </p:nvGrpSpPr>
            <p:grpSpPr>
              <a:xfrm>
                <a:off x="1187624" y="908720"/>
                <a:ext cx="473277" cy="1175660"/>
                <a:chOff x="1187624" y="908720"/>
                <a:chExt cx="473277" cy="1175660"/>
              </a:xfrm>
            </p:grpSpPr>
            <p:sp>
              <p:nvSpPr>
                <p:cNvPr id="26" name="Rectangle 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7" name="Rectangle 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8" name="Rectangle 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9" name="Rectangle 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0" name="Rectangle 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1" name="Rectangle 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2" name="Rectangle 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3" name="Rectangle 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4" name="Rectangle 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5" name="Rectangle 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8" name="Group 17"/>
              <p:cNvGrpSpPr/>
              <p:nvPr/>
            </p:nvGrpSpPr>
            <p:grpSpPr>
              <a:xfrm>
                <a:off x="1512613" y="970169"/>
                <a:ext cx="923512" cy="1164252"/>
                <a:chOff x="1512613" y="970169"/>
                <a:chExt cx="923512" cy="1164252"/>
              </a:xfrm>
            </p:grpSpPr>
            <p:sp>
              <p:nvSpPr>
                <p:cNvPr id="19" name="Rectangle 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0" name="Rectangle 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1" name="Rectangle 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2" name="Rectangle 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3" name="Rectangle 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4" name="Rectangle 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5" name="Rectangle 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grpSp>
          <p:nvGrpSpPr>
            <p:cNvPr id="8" name="Group 7"/>
            <p:cNvGrpSpPr/>
            <p:nvPr/>
          </p:nvGrpSpPr>
          <p:grpSpPr>
            <a:xfrm>
              <a:off x="4886288" y="2239738"/>
              <a:ext cx="1220266" cy="3351071"/>
              <a:chOff x="6131814" y="-371597"/>
              <a:chExt cx="1886083" cy="4339731"/>
            </a:xfrm>
          </p:grpSpPr>
          <p:pic>
            <p:nvPicPr>
              <p:cNvPr id="13"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283292">
                <a:off x="6390711" y="2340947"/>
                <a:ext cx="1627186" cy="1627187"/>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Group 11"/>
              <p:cNvGrpSpPr/>
              <p:nvPr/>
            </p:nvGrpSpPr>
            <p:grpSpPr>
              <a:xfrm rot="20283292">
                <a:off x="6131814" y="-371597"/>
                <a:ext cx="1815250" cy="2919083"/>
                <a:chOff x="6450863" y="2329284"/>
                <a:chExt cx="1815250" cy="2919083"/>
              </a:xfrm>
            </p:grpSpPr>
            <p:pic>
              <p:nvPicPr>
                <p:cNvPr id="14"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50863" y="3621180"/>
                  <a:ext cx="1627187" cy="162718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8926" y="2329284"/>
                  <a:ext cx="1627187" cy="1627187"/>
                </a:xfrm>
                <a:prstGeom prst="rect">
                  <a:avLst/>
                </a:prstGeom>
                <a:noFill/>
                <a:extLst>
                  <a:ext uri="{909E8E84-426E-40DD-AFC4-6F175D3DCCD1}">
                    <a14:hiddenFill xmlns:a14="http://schemas.microsoft.com/office/drawing/2010/main">
                      <a:solidFill>
                        <a:srgbClr val="FFFFFF"/>
                      </a:solidFill>
                    </a14:hiddenFill>
                  </a:ext>
                </a:extLst>
              </p:spPr>
            </p:pic>
          </p:grpSp>
        </p:grpSp>
        <p:pic>
          <p:nvPicPr>
            <p:cNvPr id="9" name="Picture 35" descr="C:\Users\nsw\Pictures\All icons\businessmen.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17855" y="3606616"/>
              <a:ext cx="1046594" cy="104659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C:\Users\nsw\AppData\Local\Microsoft\Windows\Temporary Internet Files\Content.IE5\HO1UL1D0\MC900336175[1].wm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68416" y="1133128"/>
              <a:ext cx="1064207" cy="96701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C:\Users\nsw\Pictures\All icons\clients.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71708" y="3589514"/>
              <a:ext cx="1277936" cy="1277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6" name="Group 35"/>
          <p:cNvGrpSpPr/>
          <p:nvPr/>
        </p:nvGrpSpPr>
        <p:grpSpPr>
          <a:xfrm>
            <a:off x="7385221" y="1006884"/>
            <a:ext cx="1063625" cy="966788"/>
            <a:chOff x="5668963" y="2780928"/>
            <a:chExt cx="1063625" cy="966788"/>
          </a:xfrm>
        </p:grpSpPr>
        <p:sp>
          <p:nvSpPr>
            <p:cNvPr id="37" name="AutoShape 8"/>
            <p:cNvSpPr>
              <a:spLocks noChangeAspect="1" noChangeArrowheads="1" noTextEdit="1"/>
            </p:cNvSpPr>
            <p:nvPr/>
          </p:nvSpPr>
          <p:spPr bwMode="auto">
            <a:xfrm>
              <a:off x="5668963" y="2780928"/>
              <a:ext cx="1063625" cy="96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38" name="Freeform 10"/>
            <p:cNvSpPr>
              <a:spLocks/>
            </p:cNvSpPr>
            <p:nvPr/>
          </p:nvSpPr>
          <p:spPr bwMode="auto">
            <a:xfrm>
              <a:off x="5670551" y="2780928"/>
              <a:ext cx="968375" cy="965200"/>
            </a:xfrm>
            <a:custGeom>
              <a:avLst/>
              <a:gdLst>
                <a:gd name="T0" fmla="*/ 2441 w 2442"/>
                <a:gd name="T1" fmla="*/ 967 h 2434"/>
                <a:gd name="T2" fmla="*/ 2421 w 2442"/>
                <a:gd name="T3" fmla="*/ 888 h 2434"/>
                <a:gd name="T4" fmla="*/ 2396 w 2442"/>
                <a:gd name="T5" fmla="*/ 814 h 2434"/>
                <a:gd name="T6" fmla="*/ 2365 w 2442"/>
                <a:gd name="T7" fmla="*/ 740 h 2434"/>
                <a:gd name="T8" fmla="*/ 2331 w 2442"/>
                <a:gd name="T9" fmla="*/ 670 h 2434"/>
                <a:gd name="T10" fmla="*/ 2292 w 2442"/>
                <a:gd name="T11" fmla="*/ 602 h 2434"/>
                <a:gd name="T12" fmla="*/ 2250 w 2442"/>
                <a:gd name="T13" fmla="*/ 537 h 2434"/>
                <a:gd name="T14" fmla="*/ 2201 w 2442"/>
                <a:gd name="T15" fmla="*/ 475 h 2434"/>
                <a:gd name="T16" fmla="*/ 2151 w 2442"/>
                <a:gd name="T17" fmla="*/ 416 h 2434"/>
                <a:gd name="T18" fmla="*/ 2096 w 2442"/>
                <a:gd name="T19" fmla="*/ 360 h 2434"/>
                <a:gd name="T20" fmla="*/ 2038 w 2442"/>
                <a:gd name="T21" fmla="*/ 308 h 2434"/>
                <a:gd name="T22" fmla="*/ 1977 w 2442"/>
                <a:gd name="T23" fmla="*/ 260 h 2434"/>
                <a:gd name="T24" fmla="*/ 1910 w 2442"/>
                <a:gd name="T25" fmla="*/ 214 h 2434"/>
                <a:gd name="T26" fmla="*/ 1843 w 2442"/>
                <a:gd name="T27" fmla="*/ 171 h 2434"/>
                <a:gd name="T28" fmla="*/ 1772 w 2442"/>
                <a:gd name="T29" fmla="*/ 131 h 2434"/>
                <a:gd name="T30" fmla="*/ 1698 w 2442"/>
                <a:gd name="T31" fmla="*/ 99 h 2434"/>
                <a:gd name="T32" fmla="*/ 1624 w 2442"/>
                <a:gd name="T33" fmla="*/ 73 h 2434"/>
                <a:gd name="T34" fmla="*/ 1546 w 2442"/>
                <a:gd name="T35" fmla="*/ 48 h 2434"/>
                <a:gd name="T36" fmla="*/ 1468 w 2442"/>
                <a:gd name="T37" fmla="*/ 27 h 2434"/>
                <a:gd name="T38" fmla="*/ 1387 w 2442"/>
                <a:gd name="T39" fmla="*/ 12 h 2434"/>
                <a:gd name="T40" fmla="*/ 1306 w 2442"/>
                <a:gd name="T41" fmla="*/ 5 h 2434"/>
                <a:gd name="T42" fmla="*/ 1222 w 2442"/>
                <a:gd name="T43" fmla="*/ 0 h 2434"/>
                <a:gd name="T44" fmla="*/ 1129 w 2442"/>
                <a:gd name="T45" fmla="*/ 0 h 2434"/>
                <a:gd name="T46" fmla="*/ 1035 w 2442"/>
                <a:gd name="T47" fmla="*/ 7 h 2434"/>
                <a:gd name="T48" fmla="*/ 945 w 2442"/>
                <a:gd name="T49" fmla="*/ 20 h 2434"/>
                <a:gd name="T50" fmla="*/ 856 w 2442"/>
                <a:gd name="T51" fmla="*/ 36 h 2434"/>
                <a:gd name="T52" fmla="*/ 770 w 2442"/>
                <a:gd name="T53" fmla="*/ 61 h 2434"/>
                <a:gd name="T54" fmla="*/ 688 w 2442"/>
                <a:gd name="T55" fmla="*/ 91 h 2434"/>
                <a:gd name="T56" fmla="*/ 608 w 2442"/>
                <a:gd name="T57" fmla="*/ 126 h 2434"/>
                <a:gd name="T58" fmla="*/ 534 w 2442"/>
                <a:gd name="T59" fmla="*/ 165 h 2434"/>
                <a:gd name="T60" fmla="*/ 462 w 2442"/>
                <a:gd name="T61" fmla="*/ 211 h 2434"/>
                <a:gd name="T62" fmla="*/ 395 w 2442"/>
                <a:gd name="T63" fmla="*/ 261 h 2434"/>
                <a:gd name="T64" fmla="*/ 334 w 2442"/>
                <a:gd name="T65" fmla="*/ 319 h 2434"/>
                <a:gd name="T66" fmla="*/ 273 w 2442"/>
                <a:gd name="T67" fmla="*/ 379 h 2434"/>
                <a:gd name="T68" fmla="*/ 221 w 2442"/>
                <a:gd name="T69" fmla="*/ 444 h 2434"/>
                <a:gd name="T70" fmla="*/ 173 w 2442"/>
                <a:gd name="T71" fmla="*/ 516 h 2434"/>
                <a:gd name="T72" fmla="*/ 131 w 2442"/>
                <a:gd name="T73" fmla="*/ 591 h 2434"/>
                <a:gd name="T74" fmla="*/ 93 w 2442"/>
                <a:gd name="T75" fmla="*/ 672 h 2434"/>
                <a:gd name="T76" fmla="*/ 62 w 2442"/>
                <a:gd name="T77" fmla="*/ 756 h 2434"/>
                <a:gd name="T78" fmla="*/ 37 w 2442"/>
                <a:gd name="T79" fmla="*/ 846 h 2434"/>
                <a:gd name="T80" fmla="*/ 17 w 2442"/>
                <a:gd name="T81" fmla="*/ 940 h 2434"/>
                <a:gd name="T82" fmla="*/ 5 w 2442"/>
                <a:gd name="T83" fmla="*/ 1037 h 2434"/>
                <a:gd name="T84" fmla="*/ 0 w 2442"/>
                <a:gd name="T85" fmla="*/ 1139 h 2434"/>
                <a:gd name="T86" fmla="*/ 1265 w 2442"/>
                <a:gd name="T87" fmla="*/ 243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2" h="2434">
                  <a:moveTo>
                    <a:pt x="1265" y="2434"/>
                  </a:moveTo>
                  <a:lnTo>
                    <a:pt x="2442" y="2346"/>
                  </a:lnTo>
                  <a:lnTo>
                    <a:pt x="2441" y="967"/>
                  </a:lnTo>
                  <a:lnTo>
                    <a:pt x="2433" y="940"/>
                  </a:lnTo>
                  <a:lnTo>
                    <a:pt x="2428" y="915"/>
                  </a:lnTo>
                  <a:lnTo>
                    <a:pt x="2421" y="888"/>
                  </a:lnTo>
                  <a:lnTo>
                    <a:pt x="2413" y="863"/>
                  </a:lnTo>
                  <a:lnTo>
                    <a:pt x="2405" y="839"/>
                  </a:lnTo>
                  <a:lnTo>
                    <a:pt x="2396" y="814"/>
                  </a:lnTo>
                  <a:lnTo>
                    <a:pt x="2387" y="789"/>
                  </a:lnTo>
                  <a:lnTo>
                    <a:pt x="2377" y="765"/>
                  </a:lnTo>
                  <a:lnTo>
                    <a:pt x="2365" y="740"/>
                  </a:lnTo>
                  <a:lnTo>
                    <a:pt x="2355" y="716"/>
                  </a:lnTo>
                  <a:lnTo>
                    <a:pt x="2344" y="693"/>
                  </a:lnTo>
                  <a:lnTo>
                    <a:pt x="2331" y="670"/>
                  </a:lnTo>
                  <a:lnTo>
                    <a:pt x="2319" y="647"/>
                  </a:lnTo>
                  <a:lnTo>
                    <a:pt x="2306" y="623"/>
                  </a:lnTo>
                  <a:lnTo>
                    <a:pt x="2292" y="602"/>
                  </a:lnTo>
                  <a:lnTo>
                    <a:pt x="2279" y="582"/>
                  </a:lnTo>
                  <a:lnTo>
                    <a:pt x="2263" y="560"/>
                  </a:lnTo>
                  <a:lnTo>
                    <a:pt x="2250" y="537"/>
                  </a:lnTo>
                  <a:lnTo>
                    <a:pt x="2234" y="516"/>
                  </a:lnTo>
                  <a:lnTo>
                    <a:pt x="2220" y="496"/>
                  </a:lnTo>
                  <a:lnTo>
                    <a:pt x="2201" y="475"/>
                  </a:lnTo>
                  <a:lnTo>
                    <a:pt x="2185" y="455"/>
                  </a:lnTo>
                  <a:lnTo>
                    <a:pt x="2168" y="435"/>
                  </a:lnTo>
                  <a:lnTo>
                    <a:pt x="2151" y="416"/>
                  </a:lnTo>
                  <a:lnTo>
                    <a:pt x="2133" y="398"/>
                  </a:lnTo>
                  <a:lnTo>
                    <a:pt x="2115" y="377"/>
                  </a:lnTo>
                  <a:lnTo>
                    <a:pt x="2096" y="360"/>
                  </a:lnTo>
                  <a:lnTo>
                    <a:pt x="2076" y="342"/>
                  </a:lnTo>
                  <a:lnTo>
                    <a:pt x="2056" y="325"/>
                  </a:lnTo>
                  <a:lnTo>
                    <a:pt x="2038" y="308"/>
                  </a:lnTo>
                  <a:lnTo>
                    <a:pt x="2017" y="291"/>
                  </a:lnTo>
                  <a:lnTo>
                    <a:pt x="1998" y="275"/>
                  </a:lnTo>
                  <a:lnTo>
                    <a:pt x="1977" y="260"/>
                  </a:lnTo>
                  <a:lnTo>
                    <a:pt x="1954" y="243"/>
                  </a:lnTo>
                  <a:lnTo>
                    <a:pt x="1932" y="227"/>
                  </a:lnTo>
                  <a:lnTo>
                    <a:pt x="1910" y="214"/>
                  </a:lnTo>
                  <a:lnTo>
                    <a:pt x="1888" y="198"/>
                  </a:lnTo>
                  <a:lnTo>
                    <a:pt x="1865" y="186"/>
                  </a:lnTo>
                  <a:lnTo>
                    <a:pt x="1843" y="171"/>
                  </a:lnTo>
                  <a:lnTo>
                    <a:pt x="1819" y="159"/>
                  </a:lnTo>
                  <a:lnTo>
                    <a:pt x="1795" y="145"/>
                  </a:lnTo>
                  <a:lnTo>
                    <a:pt x="1772" y="131"/>
                  </a:lnTo>
                  <a:lnTo>
                    <a:pt x="1747" y="121"/>
                  </a:lnTo>
                  <a:lnTo>
                    <a:pt x="1723" y="110"/>
                  </a:lnTo>
                  <a:lnTo>
                    <a:pt x="1698" y="99"/>
                  </a:lnTo>
                  <a:lnTo>
                    <a:pt x="1675" y="91"/>
                  </a:lnTo>
                  <a:lnTo>
                    <a:pt x="1649" y="80"/>
                  </a:lnTo>
                  <a:lnTo>
                    <a:pt x="1624" y="73"/>
                  </a:lnTo>
                  <a:lnTo>
                    <a:pt x="1598" y="62"/>
                  </a:lnTo>
                  <a:lnTo>
                    <a:pt x="1572" y="56"/>
                  </a:lnTo>
                  <a:lnTo>
                    <a:pt x="1546" y="48"/>
                  </a:lnTo>
                  <a:lnTo>
                    <a:pt x="1521" y="40"/>
                  </a:lnTo>
                  <a:lnTo>
                    <a:pt x="1494" y="33"/>
                  </a:lnTo>
                  <a:lnTo>
                    <a:pt x="1468" y="27"/>
                  </a:lnTo>
                  <a:lnTo>
                    <a:pt x="1441" y="22"/>
                  </a:lnTo>
                  <a:lnTo>
                    <a:pt x="1413" y="17"/>
                  </a:lnTo>
                  <a:lnTo>
                    <a:pt x="1387" y="12"/>
                  </a:lnTo>
                  <a:lnTo>
                    <a:pt x="1359" y="9"/>
                  </a:lnTo>
                  <a:lnTo>
                    <a:pt x="1332" y="7"/>
                  </a:lnTo>
                  <a:lnTo>
                    <a:pt x="1306" y="5"/>
                  </a:lnTo>
                  <a:lnTo>
                    <a:pt x="1278" y="1"/>
                  </a:lnTo>
                  <a:lnTo>
                    <a:pt x="1249" y="0"/>
                  </a:lnTo>
                  <a:lnTo>
                    <a:pt x="1222" y="0"/>
                  </a:lnTo>
                  <a:lnTo>
                    <a:pt x="1194" y="0"/>
                  </a:lnTo>
                  <a:lnTo>
                    <a:pt x="1163" y="0"/>
                  </a:lnTo>
                  <a:lnTo>
                    <a:pt x="1129" y="0"/>
                  </a:lnTo>
                  <a:lnTo>
                    <a:pt x="1098" y="1"/>
                  </a:lnTo>
                  <a:lnTo>
                    <a:pt x="1067" y="5"/>
                  </a:lnTo>
                  <a:lnTo>
                    <a:pt x="1035" y="7"/>
                  </a:lnTo>
                  <a:lnTo>
                    <a:pt x="1004" y="11"/>
                  </a:lnTo>
                  <a:lnTo>
                    <a:pt x="974" y="15"/>
                  </a:lnTo>
                  <a:lnTo>
                    <a:pt x="945" y="20"/>
                  </a:lnTo>
                  <a:lnTo>
                    <a:pt x="915" y="25"/>
                  </a:lnTo>
                  <a:lnTo>
                    <a:pt x="884" y="32"/>
                  </a:lnTo>
                  <a:lnTo>
                    <a:pt x="856" y="36"/>
                  </a:lnTo>
                  <a:lnTo>
                    <a:pt x="828" y="44"/>
                  </a:lnTo>
                  <a:lnTo>
                    <a:pt x="798" y="53"/>
                  </a:lnTo>
                  <a:lnTo>
                    <a:pt x="770" y="61"/>
                  </a:lnTo>
                  <a:lnTo>
                    <a:pt x="742" y="70"/>
                  </a:lnTo>
                  <a:lnTo>
                    <a:pt x="715" y="82"/>
                  </a:lnTo>
                  <a:lnTo>
                    <a:pt x="688" y="91"/>
                  </a:lnTo>
                  <a:lnTo>
                    <a:pt x="661" y="102"/>
                  </a:lnTo>
                  <a:lnTo>
                    <a:pt x="635" y="113"/>
                  </a:lnTo>
                  <a:lnTo>
                    <a:pt x="608" y="126"/>
                  </a:lnTo>
                  <a:lnTo>
                    <a:pt x="583" y="138"/>
                  </a:lnTo>
                  <a:lnTo>
                    <a:pt x="558" y="153"/>
                  </a:lnTo>
                  <a:lnTo>
                    <a:pt x="534" y="165"/>
                  </a:lnTo>
                  <a:lnTo>
                    <a:pt x="509" y="180"/>
                  </a:lnTo>
                  <a:lnTo>
                    <a:pt x="485" y="195"/>
                  </a:lnTo>
                  <a:lnTo>
                    <a:pt x="462" y="211"/>
                  </a:lnTo>
                  <a:lnTo>
                    <a:pt x="440" y="228"/>
                  </a:lnTo>
                  <a:lnTo>
                    <a:pt x="417" y="245"/>
                  </a:lnTo>
                  <a:lnTo>
                    <a:pt x="395" y="261"/>
                  </a:lnTo>
                  <a:lnTo>
                    <a:pt x="374" y="281"/>
                  </a:lnTo>
                  <a:lnTo>
                    <a:pt x="352" y="298"/>
                  </a:lnTo>
                  <a:lnTo>
                    <a:pt x="334" y="319"/>
                  </a:lnTo>
                  <a:lnTo>
                    <a:pt x="313" y="338"/>
                  </a:lnTo>
                  <a:lnTo>
                    <a:pt x="293" y="358"/>
                  </a:lnTo>
                  <a:lnTo>
                    <a:pt x="273" y="379"/>
                  </a:lnTo>
                  <a:lnTo>
                    <a:pt x="257" y="401"/>
                  </a:lnTo>
                  <a:lnTo>
                    <a:pt x="237" y="422"/>
                  </a:lnTo>
                  <a:lnTo>
                    <a:pt x="221" y="444"/>
                  </a:lnTo>
                  <a:lnTo>
                    <a:pt x="204" y="468"/>
                  </a:lnTo>
                  <a:lnTo>
                    <a:pt x="189" y="492"/>
                  </a:lnTo>
                  <a:lnTo>
                    <a:pt x="173" y="516"/>
                  </a:lnTo>
                  <a:lnTo>
                    <a:pt x="157" y="541"/>
                  </a:lnTo>
                  <a:lnTo>
                    <a:pt x="143" y="565"/>
                  </a:lnTo>
                  <a:lnTo>
                    <a:pt x="131" y="591"/>
                  </a:lnTo>
                  <a:lnTo>
                    <a:pt x="116" y="618"/>
                  </a:lnTo>
                  <a:lnTo>
                    <a:pt x="106" y="644"/>
                  </a:lnTo>
                  <a:lnTo>
                    <a:pt x="93" y="672"/>
                  </a:lnTo>
                  <a:lnTo>
                    <a:pt x="83" y="701"/>
                  </a:lnTo>
                  <a:lnTo>
                    <a:pt x="73" y="728"/>
                  </a:lnTo>
                  <a:lnTo>
                    <a:pt x="62" y="756"/>
                  </a:lnTo>
                  <a:lnTo>
                    <a:pt x="51" y="786"/>
                  </a:lnTo>
                  <a:lnTo>
                    <a:pt x="45" y="816"/>
                  </a:lnTo>
                  <a:lnTo>
                    <a:pt x="37" y="846"/>
                  </a:lnTo>
                  <a:lnTo>
                    <a:pt x="29" y="877"/>
                  </a:lnTo>
                  <a:lnTo>
                    <a:pt x="22" y="907"/>
                  </a:lnTo>
                  <a:lnTo>
                    <a:pt x="17" y="940"/>
                  </a:lnTo>
                  <a:lnTo>
                    <a:pt x="13" y="971"/>
                  </a:lnTo>
                  <a:lnTo>
                    <a:pt x="8" y="1004"/>
                  </a:lnTo>
                  <a:lnTo>
                    <a:pt x="5" y="1037"/>
                  </a:lnTo>
                  <a:lnTo>
                    <a:pt x="4" y="1071"/>
                  </a:lnTo>
                  <a:lnTo>
                    <a:pt x="0" y="1105"/>
                  </a:lnTo>
                  <a:lnTo>
                    <a:pt x="0" y="1139"/>
                  </a:lnTo>
                  <a:lnTo>
                    <a:pt x="0" y="1175"/>
                  </a:lnTo>
                  <a:lnTo>
                    <a:pt x="2" y="1212"/>
                  </a:lnTo>
                  <a:lnTo>
                    <a:pt x="1265" y="2434"/>
                  </a:lnTo>
                  <a:lnTo>
                    <a:pt x="1265" y="2434"/>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39" name="Freeform 11"/>
            <p:cNvSpPr>
              <a:spLocks/>
            </p:cNvSpPr>
            <p:nvPr/>
          </p:nvSpPr>
          <p:spPr bwMode="auto">
            <a:xfrm>
              <a:off x="5668963" y="3195266"/>
              <a:ext cx="969963" cy="552450"/>
            </a:xfrm>
            <a:custGeom>
              <a:avLst/>
              <a:gdLst>
                <a:gd name="T0" fmla="*/ 2445 w 2445"/>
                <a:gd name="T1" fmla="*/ 935 h 1391"/>
                <a:gd name="T2" fmla="*/ 2368 w 2445"/>
                <a:gd name="T3" fmla="*/ 855 h 1391"/>
                <a:gd name="T4" fmla="*/ 2286 w 2445"/>
                <a:gd name="T5" fmla="*/ 777 h 1391"/>
                <a:gd name="T6" fmla="*/ 2196 w 2445"/>
                <a:gd name="T7" fmla="*/ 703 h 1391"/>
                <a:gd name="T8" fmla="*/ 2103 w 2445"/>
                <a:gd name="T9" fmla="*/ 632 h 1391"/>
                <a:gd name="T10" fmla="*/ 2002 w 2445"/>
                <a:gd name="T11" fmla="*/ 565 h 1391"/>
                <a:gd name="T12" fmla="*/ 1899 w 2445"/>
                <a:gd name="T13" fmla="*/ 500 h 1391"/>
                <a:gd name="T14" fmla="*/ 1790 w 2445"/>
                <a:gd name="T15" fmla="*/ 440 h 1391"/>
                <a:gd name="T16" fmla="*/ 1679 w 2445"/>
                <a:gd name="T17" fmla="*/ 382 h 1391"/>
                <a:gd name="T18" fmla="*/ 1563 w 2445"/>
                <a:gd name="T19" fmla="*/ 329 h 1391"/>
                <a:gd name="T20" fmla="*/ 1445 w 2445"/>
                <a:gd name="T21" fmla="*/ 280 h 1391"/>
                <a:gd name="T22" fmla="*/ 1325 w 2445"/>
                <a:gd name="T23" fmla="*/ 233 h 1391"/>
                <a:gd name="T24" fmla="*/ 1200 w 2445"/>
                <a:gd name="T25" fmla="*/ 192 h 1391"/>
                <a:gd name="T26" fmla="*/ 1074 w 2445"/>
                <a:gd name="T27" fmla="*/ 152 h 1391"/>
                <a:gd name="T28" fmla="*/ 948 w 2445"/>
                <a:gd name="T29" fmla="*/ 119 h 1391"/>
                <a:gd name="T30" fmla="*/ 820 w 2445"/>
                <a:gd name="T31" fmla="*/ 89 h 1391"/>
                <a:gd name="T32" fmla="*/ 692 w 2445"/>
                <a:gd name="T33" fmla="*/ 65 h 1391"/>
                <a:gd name="T34" fmla="*/ 562 w 2445"/>
                <a:gd name="T35" fmla="*/ 41 h 1391"/>
                <a:gd name="T36" fmla="*/ 432 w 2445"/>
                <a:gd name="T37" fmla="*/ 24 h 1391"/>
                <a:gd name="T38" fmla="*/ 304 w 2445"/>
                <a:gd name="T39" fmla="*/ 11 h 1391"/>
                <a:gd name="T40" fmla="*/ 176 w 2445"/>
                <a:gd name="T41" fmla="*/ 4 h 1391"/>
                <a:gd name="T42" fmla="*/ 49 w 2445"/>
                <a:gd name="T43" fmla="*/ 0 h 1391"/>
                <a:gd name="T44" fmla="*/ 3 w 2445"/>
                <a:gd name="T45" fmla="*/ 77 h 1391"/>
                <a:gd name="T46" fmla="*/ 0 w 2445"/>
                <a:gd name="T47" fmla="*/ 191 h 1391"/>
                <a:gd name="T48" fmla="*/ 7 w 2445"/>
                <a:gd name="T49" fmla="*/ 298 h 1391"/>
                <a:gd name="T50" fmla="*/ 19 w 2445"/>
                <a:gd name="T51" fmla="*/ 404 h 1391"/>
                <a:gd name="T52" fmla="*/ 40 w 2445"/>
                <a:gd name="T53" fmla="*/ 506 h 1391"/>
                <a:gd name="T54" fmla="*/ 65 w 2445"/>
                <a:gd name="T55" fmla="*/ 603 h 1391"/>
                <a:gd name="T56" fmla="*/ 97 w 2445"/>
                <a:gd name="T57" fmla="*/ 696 h 1391"/>
                <a:gd name="T58" fmla="*/ 137 w 2445"/>
                <a:gd name="T59" fmla="*/ 782 h 1391"/>
                <a:gd name="T60" fmla="*/ 182 w 2445"/>
                <a:gd name="T61" fmla="*/ 866 h 1391"/>
                <a:gd name="T62" fmla="*/ 235 w 2445"/>
                <a:gd name="T63" fmla="*/ 943 h 1391"/>
                <a:gd name="T64" fmla="*/ 293 w 2445"/>
                <a:gd name="T65" fmla="*/ 1015 h 1391"/>
                <a:gd name="T66" fmla="*/ 357 w 2445"/>
                <a:gd name="T67" fmla="*/ 1082 h 1391"/>
                <a:gd name="T68" fmla="*/ 427 w 2445"/>
                <a:gd name="T69" fmla="*/ 1140 h 1391"/>
                <a:gd name="T70" fmla="*/ 501 w 2445"/>
                <a:gd name="T71" fmla="*/ 1194 h 1391"/>
                <a:gd name="T72" fmla="*/ 582 w 2445"/>
                <a:gd name="T73" fmla="*/ 1243 h 1391"/>
                <a:gd name="T74" fmla="*/ 671 w 2445"/>
                <a:gd name="T75" fmla="*/ 1286 h 1391"/>
                <a:gd name="T76" fmla="*/ 760 w 2445"/>
                <a:gd name="T77" fmla="*/ 1320 h 1391"/>
                <a:gd name="T78" fmla="*/ 856 w 2445"/>
                <a:gd name="T79" fmla="*/ 1348 h 1391"/>
                <a:gd name="T80" fmla="*/ 960 w 2445"/>
                <a:gd name="T81" fmla="*/ 1371 h 1391"/>
                <a:gd name="T82" fmla="*/ 1065 w 2445"/>
                <a:gd name="T83" fmla="*/ 1383 h 1391"/>
                <a:gd name="T84" fmla="*/ 1176 w 2445"/>
                <a:gd name="T85" fmla="*/ 1391 h 1391"/>
                <a:gd name="T86" fmla="*/ 1253 w 2445"/>
                <a:gd name="T87" fmla="*/ 1391 h 1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5" h="1391">
                  <a:moveTo>
                    <a:pt x="1253" y="1391"/>
                  </a:moveTo>
                  <a:lnTo>
                    <a:pt x="2445" y="1391"/>
                  </a:lnTo>
                  <a:lnTo>
                    <a:pt x="2445" y="935"/>
                  </a:lnTo>
                  <a:lnTo>
                    <a:pt x="2420" y="908"/>
                  </a:lnTo>
                  <a:lnTo>
                    <a:pt x="2396" y="882"/>
                  </a:lnTo>
                  <a:lnTo>
                    <a:pt x="2368" y="855"/>
                  </a:lnTo>
                  <a:lnTo>
                    <a:pt x="2342" y="828"/>
                  </a:lnTo>
                  <a:lnTo>
                    <a:pt x="2314" y="802"/>
                  </a:lnTo>
                  <a:lnTo>
                    <a:pt x="2286" y="777"/>
                  </a:lnTo>
                  <a:lnTo>
                    <a:pt x="2256" y="752"/>
                  </a:lnTo>
                  <a:lnTo>
                    <a:pt x="2228" y="728"/>
                  </a:lnTo>
                  <a:lnTo>
                    <a:pt x="2196" y="703"/>
                  </a:lnTo>
                  <a:lnTo>
                    <a:pt x="2167" y="679"/>
                  </a:lnTo>
                  <a:lnTo>
                    <a:pt x="2135" y="655"/>
                  </a:lnTo>
                  <a:lnTo>
                    <a:pt x="2103" y="632"/>
                  </a:lnTo>
                  <a:lnTo>
                    <a:pt x="2070" y="608"/>
                  </a:lnTo>
                  <a:lnTo>
                    <a:pt x="2037" y="586"/>
                  </a:lnTo>
                  <a:lnTo>
                    <a:pt x="2002" y="565"/>
                  </a:lnTo>
                  <a:lnTo>
                    <a:pt x="1969" y="542"/>
                  </a:lnTo>
                  <a:lnTo>
                    <a:pt x="1935" y="520"/>
                  </a:lnTo>
                  <a:lnTo>
                    <a:pt x="1899" y="500"/>
                  </a:lnTo>
                  <a:lnTo>
                    <a:pt x="1863" y="480"/>
                  </a:lnTo>
                  <a:lnTo>
                    <a:pt x="1829" y="459"/>
                  </a:lnTo>
                  <a:lnTo>
                    <a:pt x="1790" y="440"/>
                  </a:lnTo>
                  <a:lnTo>
                    <a:pt x="1753" y="420"/>
                  </a:lnTo>
                  <a:lnTo>
                    <a:pt x="1717" y="400"/>
                  </a:lnTo>
                  <a:lnTo>
                    <a:pt x="1679" y="382"/>
                  </a:lnTo>
                  <a:lnTo>
                    <a:pt x="1642" y="363"/>
                  </a:lnTo>
                  <a:lnTo>
                    <a:pt x="1602" y="346"/>
                  </a:lnTo>
                  <a:lnTo>
                    <a:pt x="1563" y="329"/>
                  </a:lnTo>
                  <a:lnTo>
                    <a:pt x="1525" y="313"/>
                  </a:lnTo>
                  <a:lnTo>
                    <a:pt x="1484" y="296"/>
                  </a:lnTo>
                  <a:lnTo>
                    <a:pt x="1445" y="280"/>
                  </a:lnTo>
                  <a:lnTo>
                    <a:pt x="1406" y="264"/>
                  </a:lnTo>
                  <a:lnTo>
                    <a:pt x="1367" y="248"/>
                  </a:lnTo>
                  <a:lnTo>
                    <a:pt x="1325" y="233"/>
                  </a:lnTo>
                  <a:lnTo>
                    <a:pt x="1284" y="219"/>
                  </a:lnTo>
                  <a:lnTo>
                    <a:pt x="1241" y="204"/>
                  </a:lnTo>
                  <a:lnTo>
                    <a:pt x="1200" y="192"/>
                  </a:lnTo>
                  <a:lnTo>
                    <a:pt x="1158" y="178"/>
                  </a:lnTo>
                  <a:lnTo>
                    <a:pt x="1117" y="164"/>
                  </a:lnTo>
                  <a:lnTo>
                    <a:pt x="1074" y="152"/>
                  </a:lnTo>
                  <a:lnTo>
                    <a:pt x="1033" y="142"/>
                  </a:lnTo>
                  <a:lnTo>
                    <a:pt x="989" y="130"/>
                  </a:lnTo>
                  <a:lnTo>
                    <a:pt x="948" y="119"/>
                  </a:lnTo>
                  <a:lnTo>
                    <a:pt x="904" y="109"/>
                  </a:lnTo>
                  <a:lnTo>
                    <a:pt x="862" y="99"/>
                  </a:lnTo>
                  <a:lnTo>
                    <a:pt x="820" y="89"/>
                  </a:lnTo>
                  <a:lnTo>
                    <a:pt x="777" y="81"/>
                  </a:lnTo>
                  <a:lnTo>
                    <a:pt x="733" y="70"/>
                  </a:lnTo>
                  <a:lnTo>
                    <a:pt x="692" y="65"/>
                  </a:lnTo>
                  <a:lnTo>
                    <a:pt x="649" y="55"/>
                  </a:lnTo>
                  <a:lnTo>
                    <a:pt x="605" y="49"/>
                  </a:lnTo>
                  <a:lnTo>
                    <a:pt x="562" y="41"/>
                  </a:lnTo>
                  <a:lnTo>
                    <a:pt x="520" y="36"/>
                  </a:lnTo>
                  <a:lnTo>
                    <a:pt x="476" y="28"/>
                  </a:lnTo>
                  <a:lnTo>
                    <a:pt x="432" y="24"/>
                  </a:lnTo>
                  <a:lnTo>
                    <a:pt x="390" y="19"/>
                  </a:lnTo>
                  <a:lnTo>
                    <a:pt x="347" y="16"/>
                  </a:lnTo>
                  <a:lnTo>
                    <a:pt x="304" y="11"/>
                  </a:lnTo>
                  <a:lnTo>
                    <a:pt x="261" y="8"/>
                  </a:lnTo>
                  <a:lnTo>
                    <a:pt x="219" y="5"/>
                  </a:lnTo>
                  <a:lnTo>
                    <a:pt x="176" y="4"/>
                  </a:lnTo>
                  <a:lnTo>
                    <a:pt x="134" y="0"/>
                  </a:lnTo>
                  <a:lnTo>
                    <a:pt x="91" y="0"/>
                  </a:lnTo>
                  <a:lnTo>
                    <a:pt x="49" y="0"/>
                  </a:lnTo>
                  <a:lnTo>
                    <a:pt x="8" y="0"/>
                  </a:lnTo>
                  <a:lnTo>
                    <a:pt x="5" y="38"/>
                  </a:lnTo>
                  <a:lnTo>
                    <a:pt x="3" y="77"/>
                  </a:lnTo>
                  <a:lnTo>
                    <a:pt x="0" y="115"/>
                  </a:lnTo>
                  <a:lnTo>
                    <a:pt x="0" y="152"/>
                  </a:lnTo>
                  <a:lnTo>
                    <a:pt x="0" y="191"/>
                  </a:lnTo>
                  <a:lnTo>
                    <a:pt x="0" y="227"/>
                  </a:lnTo>
                  <a:lnTo>
                    <a:pt x="3" y="262"/>
                  </a:lnTo>
                  <a:lnTo>
                    <a:pt x="7" y="298"/>
                  </a:lnTo>
                  <a:lnTo>
                    <a:pt x="9" y="335"/>
                  </a:lnTo>
                  <a:lnTo>
                    <a:pt x="14" y="370"/>
                  </a:lnTo>
                  <a:lnTo>
                    <a:pt x="19" y="404"/>
                  </a:lnTo>
                  <a:lnTo>
                    <a:pt x="25" y="440"/>
                  </a:lnTo>
                  <a:lnTo>
                    <a:pt x="32" y="473"/>
                  </a:lnTo>
                  <a:lnTo>
                    <a:pt x="40" y="506"/>
                  </a:lnTo>
                  <a:lnTo>
                    <a:pt x="48" y="539"/>
                  </a:lnTo>
                  <a:lnTo>
                    <a:pt x="57" y="573"/>
                  </a:lnTo>
                  <a:lnTo>
                    <a:pt x="65" y="603"/>
                  </a:lnTo>
                  <a:lnTo>
                    <a:pt x="76" y="635"/>
                  </a:lnTo>
                  <a:lnTo>
                    <a:pt x="86" y="664"/>
                  </a:lnTo>
                  <a:lnTo>
                    <a:pt x="97" y="696"/>
                  </a:lnTo>
                  <a:lnTo>
                    <a:pt x="110" y="724"/>
                  </a:lnTo>
                  <a:lnTo>
                    <a:pt x="122" y="753"/>
                  </a:lnTo>
                  <a:lnTo>
                    <a:pt x="137" y="782"/>
                  </a:lnTo>
                  <a:lnTo>
                    <a:pt x="152" y="811"/>
                  </a:lnTo>
                  <a:lnTo>
                    <a:pt x="167" y="838"/>
                  </a:lnTo>
                  <a:lnTo>
                    <a:pt x="182" y="866"/>
                  </a:lnTo>
                  <a:lnTo>
                    <a:pt x="199" y="891"/>
                  </a:lnTo>
                  <a:lnTo>
                    <a:pt x="216" y="918"/>
                  </a:lnTo>
                  <a:lnTo>
                    <a:pt x="235" y="943"/>
                  </a:lnTo>
                  <a:lnTo>
                    <a:pt x="255" y="968"/>
                  </a:lnTo>
                  <a:lnTo>
                    <a:pt x="273" y="992"/>
                  </a:lnTo>
                  <a:lnTo>
                    <a:pt x="293" y="1015"/>
                  </a:lnTo>
                  <a:lnTo>
                    <a:pt x="314" y="1037"/>
                  </a:lnTo>
                  <a:lnTo>
                    <a:pt x="337" y="1059"/>
                  </a:lnTo>
                  <a:lnTo>
                    <a:pt x="357" y="1082"/>
                  </a:lnTo>
                  <a:lnTo>
                    <a:pt x="380" y="1102"/>
                  </a:lnTo>
                  <a:lnTo>
                    <a:pt x="402" y="1120"/>
                  </a:lnTo>
                  <a:lnTo>
                    <a:pt x="427" y="1140"/>
                  </a:lnTo>
                  <a:lnTo>
                    <a:pt x="451" y="1160"/>
                  </a:lnTo>
                  <a:lnTo>
                    <a:pt x="477" y="1179"/>
                  </a:lnTo>
                  <a:lnTo>
                    <a:pt x="501" y="1194"/>
                  </a:lnTo>
                  <a:lnTo>
                    <a:pt x="528" y="1213"/>
                  </a:lnTo>
                  <a:lnTo>
                    <a:pt x="556" y="1228"/>
                  </a:lnTo>
                  <a:lnTo>
                    <a:pt x="582" y="1243"/>
                  </a:lnTo>
                  <a:lnTo>
                    <a:pt x="611" y="1257"/>
                  </a:lnTo>
                  <a:lnTo>
                    <a:pt x="639" y="1271"/>
                  </a:lnTo>
                  <a:lnTo>
                    <a:pt x="671" y="1286"/>
                  </a:lnTo>
                  <a:lnTo>
                    <a:pt x="700" y="1298"/>
                  </a:lnTo>
                  <a:lnTo>
                    <a:pt x="731" y="1309"/>
                  </a:lnTo>
                  <a:lnTo>
                    <a:pt x="760" y="1320"/>
                  </a:lnTo>
                  <a:lnTo>
                    <a:pt x="792" y="1330"/>
                  </a:lnTo>
                  <a:lnTo>
                    <a:pt x="825" y="1340"/>
                  </a:lnTo>
                  <a:lnTo>
                    <a:pt x="856" y="1348"/>
                  </a:lnTo>
                  <a:lnTo>
                    <a:pt x="891" y="1356"/>
                  </a:lnTo>
                  <a:lnTo>
                    <a:pt x="924" y="1363"/>
                  </a:lnTo>
                  <a:lnTo>
                    <a:pt x="960" y="1371"/>
                  </a:lnTo>
                  <a:lnTo>
                    <a:pt x="993" y="1375"/>
                  </a:lnTo>
                  <a:lnTo>
                    <a:pt x="1029" y="1380"/>
                  </a:lnTo>
                  <a:lnTo>
                    <a:pt x="1065" y="1383"/>
                  </a:lnTo>
                  <a:lnTo>
                    <a:pt x="1101" y="1386"/>
                  </a:lnTo>
                  <a:lnTo>
                    <a:pt x="1139" y="1388"/>
                  </a:lnTo>
                  <a:lnTo>
                    <a:pt x="1176" y="1391"/>
                  </a:lnTo>
                  <a:lnTo>
                    <a:pt x="1215" y="1391"/>
                  </a:lnTo>
                  <a:lnTo>
                    <a:pt x="1253" y="1391"/>
                  </a:lnTo>
                  <a:lnTo>
                    <a:pt x="1253" y="1391"/>
                  </a:lnTo>
                  <a:close/>
                </a:path>
              </a:pathLst>
            </a:custGeom>
            <a:solidFill>
              <a:srgbClr val="708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0" name="Freeform 12"/>
            <p:cNvSpPr>
              <a:spLocks/>
            </p:cNvSpPr>
            <p:nvPr/>
          </p:nvSpPr>
          <p:spPr bwMode="auto">
            <a:xfrm>
              <a:off x="5705476" y="2846016"/>
              <a:ext cx="620713" cy="831850"/>
            </a:xfrm>
            <a:custGeom>
              <a:avLst/>
              <a:gdLst>
                <a:gd name="T0" fmla="*/ 859 w 1561"/>
                <a:gd name="T1" fmla="*/ 2093 h 2099"/>
                <a:gd name="T2" fmla="*/ 955 w 1561"/>
                <a:gd name="T3" fmla="*/ 2071 h 2099"/>
                <a:gd name="T4" fmla="*/ 1046 w 1561"/>
                <a:gd name="T5" fmla="*/ 2035 h 2099"/>
                <a:gd name="T6" fmla="*/ 1134 w 1561"/>
                <a:gd name="T7" fmla="*/ 1983 h 2099"/>
                <a:gd name="T8" fmla="*/ 1216 w 1561"/>
                <a:gd name="T9" fmla="*/ 1920 h 2099"/>
                <a:gd name="T10" fmla="*/ 1289 w 1561"/>
                <a:gd name="T11" fmla="*/ 1842 h 2099"/>
                <a:gd name="T12" fmla="*/ 1357 w 1561"/>
                <a:gd name="T13" fmla="*/ 1754 h 2099"/>
                <a:gd name="T14" fmla="*/ 1415 w 1561"/>
                <a:gd name="T15" fmla="*/ 1656 h 2099"/>
                <a:gd name="T16" fmla="*/ 1465 w 1561"/>
                <a:gd name="T17" fmla="*/ 1550 h 2099"/>
                <a:gd name="T18" fmla="*/ 1505 w 1561"/>
                <a:gd name="T19" fmla="*/ 1433 h 2099"/>
                <a:gd name="T20" fmla="*/ 1537 w 1561"/>
                <a:gd name="T21" fmla="*/ 1309 h 2099"/>
                <a:gd name="T22" fmla="*/ 1554 w 1561"/>
                <a:gd name="T23" fmla="*/ 1181 h 2099"/>
                <a:gd name="T24" fmla="*/ 1561 w 1561"/>
                <a:gd name="T25" fmla="*/ 1050 h 2099"/>
                <a:gd name="T26" fmla="*/ 1554 w 1561"/>
                <a:gd name="T27" fmla="*/ 915 h 2099"/>
                <a:gd name="T28" fmla="*/ 1537 w 1561"/>
                <a:gd name="T29" fmla="*/ 786 h 2099"/>
                <a:gd name="T30" fmla="*/ 1505 w 1561"/>
                <a:gd name="T31" fmla="*/ 664 h 2099"/>
                <a:gd name="T32" fmla="*/ 1465 w 1561"/>
                <a:gd name="T33" fmla="*/ 549 h 2099"/>
                <a:gd name="T34" fmla="*/ 1415 w 1561"/>
                <a:gd name="T35" fmla="*/ 440 h 2099"/>
                <a:gd name="T36" fmla="*/ 1357 w 1561"/>
                <a:gd name="T37" fmla="*/ 342 h 2099"/>
                <a:gd name="T38" fmla="*/ 1289 w 1561"/>
                <a:gd name="T39" fmla="*/ 256 h 2099"/>
                <a:gd name="T40" fmla="*/ 1216 w 1561"/>
                <a:gd name="T41" fmla="*/ 179 h 2099"/>
                <a:gd name="T42" fmla="*/ 1134 w 1561"/>
                <a:gd name="T43" fmla="*/ 113 h 2099"/>
                <a:gd name="T44" fmla="*/ 1046 w 1561"/>
                <a:gd name="T45" fmla="*/ 62 h 2099"/>
                <a:gd name="T46" fmla="*/ 955 w 1561"/>
                <a:gd name="T47" fmla="*/ 25 h 2099"/>
                <a:gd name="T48" fmla="*/ 859 w 1561"/>
                <a:gd name="T49" fmla="*/ 5 h 2099"/>
                <a:gd name="T50" fmla="*/ 760 w 1561"/>
                <a:gd name="T51" fmla="*/ 0 h 2099"/>
                <a:gd name="T52" fmla="*/ 661 w 1561"/>
                <a:gd name="T53" fmla="*/ 11 h 2099"/>
                <a:gd name="T54" fmla="*/ 567 w 1561"/>
                <a:gd name="T55" fmla="*/ 38 h 2099"/>
                <a:gd name="T56" fmla="*/ 477 w 1561"/>
                <a:gd name="T57" fmla="*/ 82 h 2099"/>
                <a:gd name="T58" fmla="*/ 391 w 1561"/>
                <a:gd name="T59" fmla="*/ 136 h 2099"/>
                <a:gd name="T60" fmla="*/ 313 w 1561"/>
                <a:gd name="T61" fmla="*/ 208 h 2099"/>
                <a:gd name="T62" fmla="*/ 241 w 1561"/>
                <a:gd name="T63" fmla="*/ 289 h 2099"/>
                <a:gd name="T64" fmla="*/ 177 w 1561"/>
                <a:gd name="T65" fmla="*/ 380 h 2099"/>
                <a:gd name="T66" fmla="*/ 121 w 1561"/>
                <a:gd name="T67" fmla="*/ 482 h 2099"/>
                <a:gd name="T68" fmla="*/ 75 w 1561"/>
                <a:gd name="T69" fmla="*/ 594 h 2099"/>
                <a:gd name="T70" fmla="*/ 38 w 1561"/>
                <a:gd name="T71" fmla="*/ 712 h 2099"/>
                <a:gd name="T72" fmla="*/ 16 w 1561"/>
                <a:gd name="T73" fmla="*/ 838 h 2099"/>
                <a:gd name="T74" fmla="*/ 0 w 1561"/>
                <a:gd name="T75" fmla="*/ 968 h 2099"/>
                <a:gd name="T76" fmla="*/ 0 w 1561"/>
                <a:gd name="T77" fmla="*/ 1103 h 2099"/>
                <a:gd name="T78" fmla="*/ 10 w 1561"/>
                <a:gd name="T79" fmla="*/ 1233 h 2099"/>
                <a:gd name="T80" fmla="*/ 33 w 1561"/>
                <a:gd name="T81" fmla="*/ 1359 h 2099"/>
                <a:gd name="T82" fmla="*/ 67 w 1561"/>
                <a:gd name="T83" fmla="*/ 1481 h 2099"/>
                <a:gd name="T84" fmla="*/ 111 w 1561"/>
                <a:gd name="T85" fmla="*/ 1594 h 2099"/>
                <a:gd name="T86" fmla="*/ 164 w 1561"/>
                <a:gd name="T87" fmla="*/ 1696 h 2099"/>
                <a:gd name="T88" fmla="*/ 229 w 1561"/>
                <a:gd name="T89" fmla="*/ 1791 h 2099"/>
                <a:gd name="T90" fmla="*/ 298 w 1561"/>
                <a:gd name="T91" fmla="*/ 1873 h 2099"/>
                <a:gd name="T92" fmla="*/ 375 w 1561"/>
                <a:gd name="T93" fmla="*/ 1946 h 2099"/>
                <a:gd name="T94" fmla="*/ 459 w 1561"/>
                <a:gd name="T95" fmla="*/ 2005 h 2099"/>
                <a:gd name="T96" fmla="*/ 550 w 1561"/>
                <a:gd name="T97" fmla="*/ 2052 h 2099"/>
                <a:gd name="T98" fmla="*/ 642 w 1561"/>
                <a:gd name="T99" fmla="*/ 2082 h 2099"/>
                <a:gd name="T100" fmla="*/ 740 w 1561"/>
                <a:gd name="T101" fmla="*/ 2098 h 2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61" h="2099">
                  <a:moveTo>
                    <a:pt x="781" y="2099"/>
                  </a:moveTo>
                  <a:lnTo>
                    <a:pt x="801" y="2099"/>
                  </a:lnTo>
                  <a:lnTo>
                    <a:pt x="819" y="2098"/>
                  </a:lnTo>
                  <a:lnTo>
                    <a:pt x="840" y="2096"/>
                  </a:lnTo>
                  <a:lnTo>
                    <a:pt x="859" y="2093"/>
                  </a:lnTo>
                  <a:lnTo>
                    <a:pt x="879" y="2090"/>
                  </a:lnTo>
                  <a:lnTo>
                    <a:pt x="899" y="2087"/>
                  </a:lnTo>
                  <a:lnTo>
                    <a:pt x="917" y="2082"/>
                  </a:lnTo>
                  <a:lnTo>
                    <a:pt x="936" y="2077"/>
                  </a:lnTo>
                  <a:lnTo>
                    <a:pt x="955" y="2071"/>
                  </a:lnTo>
                  <a:lnTo>
                    <a:pt x="973" y="2064"/>
                  </a:lnTo>
                  <a:lnTo>
                    <a:pt x="991" y="2059"/>
                  </a:lnTo>
                  <a:lnTo>
                    <a:pt x="1012" y="2052"/>
                  </a:lnTo>
                  <a:lnTo>
                    <a:pt x="1029" y="2043"/>
                  </a:lnTo>
                  <a:lnTo>
                    <a:pt x="1046" y="2035"/>
                  </a:lnTo>
                  <a:lnTo>
                    <a:pt x="1065" y="2026"/>
                  </a:lnTo>
                  <a:lnTo>
                    <a:pt x="1083" y="2016"/>
                  </a:lnTo>
                  <a:lnTo>
                    <a:pt x="1099" y="2005"/>
                  </a:lnTo>
                  <a:lnTo>
                    <a:pt x="1116" y="1994"/>
                  </a:lnTo>
                  <a:lnTo>
                    <a:pt x="1134" y="1983"/>
                  </a:lnTo>
                  <a:lnTo>
                    <a:pt x="1151" y="1972"/>
                  </a:lnTo>
                  <a:lnTo>
                    <a:pt x="1167" y="1960"/>
                  </a:lnTo>
                  <a:lnTo>
                    <a:pt x="1183" y="1946"/>
                  </a:lnTo>
                  <a:lnTo>
                    <a:pt x="1198" y="1933"/>
                  </a:lnTo>
                  <a:lnTo>
                    <a:pt x="1216" y="1920"/>
                  </a:lnTo>
                  <a:lnTo>
                    <a:pt x="1229" y="1904"/>
                  </a:lnTo>
                  <a:lnTo>
                    <a:pt x="1245" y="1889"/>
                  </a:lnTo>
                  <a:lnTo>
                    <a:pt x="1260" y="1873"/>
                  </a:lnTo>
                  <a:lnTo>
                    <a:pt x="1275" y="1859"/>
                  </a:lnTo>
                  <a:lnTo>
                    <a:pt x="1289" y="1842"/>
                  </a:lnTo>
                  <a:lnTo>
                    <a:pt x="1303" y="1826"/>
                  </a:lnTo>
                  <a:lnTo>
                    <a:pt x="1318" y="1808"/>
                  </a:lnTo>
                  <a:lnTo>
                    <a:pt x="1331" y="1791"/>
                  </a:lnTo>
                  <a:lnTo>
                    <a:pt x="1343" y="1773"/>
                  </a:lnTo>
                  <a:lnTo>
                    <a:pt x="1357" y="1754"/>
                  </a:lnTo>
                  <a:lnTo>
                    <a:pt x="1368" y="1734"/>
                  </a:lnTo>
                  <a:lnTo>
                    <a:pt x="1380" y="1716"/>
                  </a:lnTo>
                  <a:lnTo>
                    <a:pt x="1391" y="1696"/>
                  </a:lnTo>
                  <a:lnTo>
                    <a:pt x="1404" y="1677"/>
                  </a:lnTo>
                  <a:lnTo>
                    <a:pt x="1415" y="1656"/>
                  </a:lnTo>
                  <a:lnTo>
                    <a:pt x="1427" y="1636"/>
                  </a:lnTo>
                  <a:lnTo>
                    <a:pt x="1436" y="1614"/>
                  </a:lnTo>
                  <a:lnTo>
                    <a:pt x="1447" y="1594"/>
                  </a:lnTo>
                  <a:lnTo>
                    <a:pt x="1456" y="1571"/>
                  </a:lnTo>
                  <a:lnTo>
                    <a:pt x="1465" y="1550"/>
                  </a:lnTo>
                  <a:lnTo>
                    <a:pt x="1473" y="1526"/>
                  </a:lnTo>
                  <a:lnTo>
                    <a:pt x="1482" y="1502"/>
                  </a:lnTo>
                  <a:lnTo>
                    <a:pt x="1490" y="1481"/>
                  </a:lnTo>
                  <a:lnTo>
                    <a:pt x="1498" y="1457"/>
                  </a:lnTo>
                  <a:lnTo>
                    <a:pt x="1505" y="1433"/>
                  </a:lnTo>
                  <a:lnTo>
                    <a:pt x="1513" y="1408"/>
                  </a:lnTo>
                  <a:lnTo>
                    <a:pt x="1518" y="1384"/>
                  </a:lnTo>
                  <a:lnTo>
                    <a:pt x="1525" y="1359"/>
                  </a:lnTo>
                  <a:lnTo>
                    <a:pt x="1530" y="1334"/>
                  </a:lnTo>
                  <a:lnTo>
                    <a:pt x="1537" y="1309"/>
                  </a:lnTo>
                  <a:lnTo>
                    <a:pt x="1541" y="1286"/>
                  </a:lnTo>
                  <a:lnTo>
                    <a:pt x="1546" y="1261"/>
                  </a:lnTo>
                  <a:lnTo>
                    <a:pt x="1547" y="1233"/>
                  </a:lnTo>
                  <a:lnTo>
                    <a:pt x="1551" y="1208"/>
                  </a:lnTo>
                  <a:lnTo>
                    <a:pt x="1554" y="1181"/>
                  </a:lnTo>
                  <a:lnTo>
                    <a:pt x="1557" y="1156"/>
                  </a:lnTo>
                  <a:lnTo>
                    <a:pt x="1558" y="1130"/>
                  </a:lnTo>
                  <a:lnTo>
                    <a:pt x="1559" y="1103"/>
                  </a:lnTo>
                  <a:lnTo>
                    <a:pt x="1559" y="1076"/>
                  </a:lnTo>
                  <a:lnTo>
                    <a:pt x="1561" y="1050"/>
                  </a:lnTo>
                  <a:lnTo>
                    <a:pt x="1559" y="1021"/>
                  </a:lnTo>
                  <a:lnTo>
                    <a:pt x="1559" y="994"/>
                  </a:lnTo>
                  <a:lnTo>
                    <a:pt x="1558" y="968"/>
                  </a:lnTo>
                  <a:lnTo>
                    <a:pt x="1557" y="941"/>
                  </a:lnTo>
                  <a:lnTo>
                    <a:pt x="1554" y="915"/>
                  </a:lnTo>
                  <a:lnTo>
                    <a:pt x="1551" y="889"/>
                  </a:lnTo>
                  <a:lnTo>
                    <a:pt x="1547" y="863"/>
                  </a:lnTo>
                  <a:lnTo>
                    <a:pt x="1546" y="838"/>
                  </a:lnTo>
                  <a:lnTo>
                    <a:pt x="1541" y="811"/>
                  </a:lnTo>
                  <a:lnTo>
                    <a:pt x="1537" y="786"/>
                  </a:lnTo>
                  <a:lnTo>
                    <a:pt x="1530" y="761"/>
                  </a:lnTo>
                  <a:lnTo>
                    <a:pt x="1525" y="737"/>
                  </a:lnTo>
                  <a:lnTo>
                    <a:pt x="1518" y="712"/>
                  </a:lnTo>
                  <a:lnTo>
                    <a:pt x="1513" y="688"/>
                  </a:lnTo>
                  <a:lnTo>
                    <a:pt x="1505" y="664"/>
                  </a:lnTo>
                  <a:lnTo>
                    <a:pt x="1498" y="641"/>
                  </a:lnTo>
                  <a:lnTo>
                    <a:pt x="1490" y="616"/>
                  </a:lnTo>
                  <a:lnTo>
                    <a:pt x="1482" y="594"/>
                  </a:lnTo>
                  <a:lnTo>
                    <a:pt x="1473" y="570"/>
                  </a:lnTo>
                  <a:lnTo>
                    <a:pt x="1465" y="549"/>
                  </a:lnTo>
                  <a:lnTo>
                    <a:pt x="1456" y="526"/>
                  </a:lnTo>
                  <a:lnTo>
                    <a:pt x="1447" y="505"/>
                  </a:lnTo>
                  <a:lnTo>
                    <a:pt x="1436" y="482"/>
                  </a:lnTo>
                  <a:lnTo>
                    <a:pt x="1427" y="461"/>
                  </a:lnTo>
                  <a:lnTo>
                    <a:pt x="1415" y="440"/>
                  </a:lnTo>
                  <a:lnTo>
                    <a:pt x="1404" y="421"/>
                  </a:lnTo>
                  <a:lnTo>
                    <a:pt x="1391" y="400"/>
                  </a:lnTo>
                  <a:lnTo>
                    <a:pt x="1380" y="380"/>
                  </a:lnTo>
                  <a:lnTo>
                    <a:pt x="1368" y="362"/>
                  </a:lnTo>
                  <a:lnTo>
                    <a:pt x="1357" y="342"/>
                  </a:lnTo>
                  <a:lnTo>
                    <a:pt x="1343" y="323"/>
                  </a:lnTo>
                  <a:lnTo>
                    <a:pt x="1331" y="308"/>
                  </a:lnTo>
                  <a:lnTo>
                    <a:pt x="1318" y="289"/>
                  </a:lnTo>
                  <a:lnTo>
                    <a:pt x="1303" y="272"/>
                  </a:lnTo>
                  <a:lnTo>
                    <a:pt x="1289" y="256"/>
                  </a:lnTo>
                  <a:lnTo>
                    <a:pt x="1275" y="239"/>
                  </a:lnTo>
                  <a:lnTo>
                    <a:pt x="1260" y="223"/>
                  </a:lnTo>
                  <a:lnTo>
                    <a:pt x="1245" y="208"/>
                  </a:lnTo>
                  <a:lnTo>
                    <a:pt x="1229" y="192"/>
                  </a:lnTo>
                  <a:lnTo>
                    <a:pt x="1216" y="179"/>
                  </a:lnTo>
                  <a:lnTo>
                    <a:pt x="1198" y="163"/>
                  </a:lnTo>
                  <a:lnTo>
                    <a:pt x="1183" y="151"/>
                  </a:lnTo>
                  <a:lnTo>
                    <a:pt x="1167" y="136"/>
                  </a:lnTo>
                  <a:lnTo>
                    <a:pt x="1151" y="126"/>
                  </a:lnTo>
                  <a:lnTo>
                    <a:pt x="1134" y="113"/>
                  </a:lnTo>
                  <a:lnTo>
                    <a:pt x="1116" y="102"/>
                  </a:lnTo>
                  <a:lnTo>
                    <a:pt x="1099" y="91"/>
                  </a:lnTo>
                  <a:lnTo>
                    <a:pt x="1083" y="82"/>
                  </a:lnTo>
                  <a:lnTo>
                    <a:pt x="1065" y="70"/>
                  </a:lnTo>
                  <a:lnTo>
                    <a:pt x="1046" y="62"/>
                  </a:lnTo>
                  <a:lnTo>
                    <a:pt x="1029" y="53"/>
                  </a:lnTo>
                  <a:lnTo>
                    <a:pt x="1012" y="47"/>
                  </a:lnTo>
                  <a:lnTo>
                    <a:pt x="991" y="38"/>
                  </a:lnTo>
                  <a:lnTo>
                    <a:pt x="973" y="32"/>
                  </a:lnTo>
                  <a:lnTo>
                    <a:pt x="955" y="25"/>
                  </a:lnTo>
                  <a:lnTo>
                    <a:pt x="936" y="21"/>
                  </a:lnTo>
                  <a:lnTo>
                    <a:pt x="917" y="16"/>
                  </a:lnTo>
                  <a:lnTo>
                    <a:pt x="899" y="11"/>
                  </a:lnTo>
                  <a:lnTo>
                    <a:pt x="879" y="8"/>
                  </a:lnTo>
                  <a:lnTo>
                    <a:pt x="859" y="5"/>
                  </a:lnTo>
                  <a:lnTo>
                    <a:pt x="840" y="1"/>
                  </a:lnTo>
                  <a:lnTo>
                    <a:pt x="819" y="1"/>
                  </a:lnTo>
                  <a:lnTo>
                    <a:pt x="801" y="0"/>
                  </a:lnTo>
                  <a:lnTo>
                    <a:pt x="781" y="0"/>
                  </a:lnTo>
                  <a:lnTo>
                    <a:pt x="760" y="0"/>
                  </a:lnTo>
                  <a:lnTo>
                    <a:pt x="740" y="1"/>
                  </a:lnTo>
                  <a:lnTo>
                    <a:pt x="719" y="1"/>
                  </a:lnTo>
                  <a:lnTo>
                    <a:pt x="700" y="5"/>
                  </a:lnTo>
                  <a:lnTo>
                    <a:pt x="680" y="8"/>
                  </a:lnTo>
                  <a:lnTo>
                    <a:pt x="661" y="11"/>
                  </a:lnTo>
                  <a:lnTo>
                    <a:pt x="642" y="16"/>
                  </a:lnTo>
                  <a:lnTo>
                    <a:pt x="623" y="21"/>
                  </a:lnTo>
                  <a:lnTo>
                    <a:pt x="604" y="25"/>
                  </a:lnTo>
                  <a:lnTo>
                    <a:pt x="586" y="32"/>
                  </a:lnTo>
                  <a:lnTo>
                    <a:pt x="567" y="38"/>
                  </a:lnTo>
                  <a:lnTo>
                    <a:pt x="550" y="47"/>
                  </a:lnTo>
                  <a:lnTo>
                    <a:pt x="529" y="53"/>
                  </a:lnTo>
                  <a:lnTo>
                    <a:pt x="512" y="62"/>
                  </a:lnTo>
                  <a:lnTo>
                    <a:pt x="494" y="70"/>
                  </a:lnTo>
                  <a:lnTo>
                    <a:pt x="477" y="82"/>
                  </a:lnTo>
                  <a:lnTo>
                    <a:pt x="459" y="91"/>
                  </a:lnTo>
                  <a:lnTo>
                    <a:pt x="441" y="102"/>
                  </a:lnTo>
                  <a:lnTo>
                    <a:pt x="424" y="113"/>
                  </a:lnTo>
                  <a:lnTo>
                    <a:pt x="408" y="126"/>
                  </a:lnTo>
                  <a:lnTo>
                    <a:pt x="391" y="136"/>
                  </a:lnTo>
                  <a:lnTo>
                    <a:pt x="375" y="151"/>
                  </a:lnTo>
                  <a:lnTo>
                    <a:pt x="358" y="163"/>
                  </a:lnTo>
                  <a:lnTo>
                    <a:pt x="343" y="179"/>
                  </a:lnTo>
                  <a:lnTo>
                    <a:pt x="327" y="192"/>
                  </a:lnTo>
                  <a:lnTo>
                    <a:pt x="313" y="208"/>
                  </a:lnTo>
                  <a:lnTo>
                    <a:pt x="298" y="223"/>
                  </a:lnTo>
                  <a:lnTo>
                    <a:pt x="284" y="239"/>
                  </a:lnTo>
                  <a:lnTo>
                    <a:pt x="268" y="256"/>
                  </a:lnTo>
                  <a:lnTo>
                    <a:pt x="256" y="272"/>
                  </a:lnTo>
                  <a:lnTo>
                    <a:pt x="241" y="289"/>
                  </a:lnTo>
                  <a:lnTo>
                    <a:pt x="229" y="308"/>
                  </a:lnTo>
                  <a:lnTo>
                    <a:pt x="215" y="323"/>
                  </a:lnTo>
                  <a:lnTo>
                    <a:pt x="200" y="342"/>
                  </a:lnTo>
                  <a:lnTo>
                    <a:pt x="188" y="362"/>
                  </a:lnTo>
                  <a:lnTo>
                    <a:pt x="177" y="380"/>
                  </a:lnTo>
                  <a:lnTo>
                    <a:pt x="164" y="400"/>
                  </a:lnTo>
                  <a:lnTo>
                    <a:pt x="154" y="421"/>
                  </a:lnTo>
                  <a:lnTo>
                    <a:pt x="142" y="440"/>
                  </a:lnTo>
                  <a:lnTo>
                    <a:pt x="131" y="461"/>
                  </a:lnTo>
                  <a:lnTo>
                    <a:pt x="121" y="482"/>
                  </a:lnTo>
                  <a:lnTo>
                    <a:pt x="111" y="505"/>
                  </a:lnTo>
                  <a:lnTo>
                    <a:pt x="100" y="526"/>
                  </a:lnTo>
                  <a:lnTo>
                    <a:pt x="93" y="549"/>
                  </a:lnTo>
                  <a:lnTo>
                    <a:pt x="83" y="570"/>
                  </a:lnTo>
                  <a:lnTo>
                    <a:pt x="75" y="594"/>
                  </a:lnTo>
                  <a:lnTo>
                    <a:pt x="67" y="616"/>
                  </a:lnTo>
                  <a:lnTo>
                    <a:pt x="61" y="641"/>
                  </a:lnTo>
                  <a:lnTo>
                    <a:pt x="52" y="664"/>
                  </a:lnTo>
                  <a:lnTo>
                    <a:pt x="45" y="688"/>
                  </a:lnTo>
                  <a:lnTo>
                    <a:pt x="38" y="712"/>
                  </a:lnTo>
                  <a:lnTo>
                    <a:pt x="33" y="737"/>
                  </a:lnTo>
                  <a:lnTo>
                    <a:pt x="28" y="761"/>
                  </a:lnTo>
                  <a:lnTo>
                    <a:pt x="21" y="786"/>
                  </a:lnTo>
                  <a:lnTo>
                    <a:pt x="17" y="811"/>
                  </a:lnTo>
                  <a:lnTo>
                    <a:pt x="16" y="838"/>
                  </a:lnTo>
                  <a:lnTo>
                    <a:pt x="10" y="863"/>
                  </a:lnTo>
                  <a:lnTo>
                    <a:pt x="8" y="889"/>
                  </a:lnTo>
                  <a:lnTo>
                    <a:pt x="4" y="915"/>
                  </a:lnTo>
                  <a:lnTo>
                    <a:pt x="3" y="941"/>
                  </a:lnTo>
                  <a:lnTo>
                    <a:pt x="0" y="968"/>
                  </a:lnTo>
                  <a:lnTo>
                    <a:pt x="0" y="994"/>
                  </a:lnTo>
                  <a:lnTo>
                    <a:pt x="0" y="1021"/>
                  </a:lnTo>
                  <a:lnTo>
                    <a:pt x="0" y="1050"/>
                  </a:lnTo>
                  <a:lnTo>
                    <a:pt x="0" y="1076"/>
                  </a:lnTo>
                  <a:lnTo>
                    <a:pt x="0" y="1103"/>
                  </a:lnTo>
                  <a:lnTo>
                    <a:pt x="0" y="1130"/>
                  </a:lnTo>
                  <a:lnTo>
                    <a:pt x="3" y="1156"/>
                  </a:lnTo>
                  <a:lnTo>
                    <a:pt x="4" y="1181"/>
                  </a:lnTo>
                  <a:lnTo>
                    <a:pt x="8" y="1208"/>
                  </a:lnTo>
                  <a:lnTo>
                    <a:pt x="10" y="1233"/>
                  </a:lnTo>
                  <a:lnTo>
                    <a:pt x="16" y="1261"/>
                  </a:lnTo>
                  <a:lnTo>
                    <a:pt x="17" y="1286"/>
                  </a:lnTo>
                  <a:lnTo>
                    <a:pt x="21" y="1309"/>
                  </a:lnTo>
                  <a:lnTo>
                    <a:pt x="28" y="1334"/>
                  </a:lnTo>
                  <a:lnTo>
                    <a:pt x="33" y="1359"/>
                  </a:lnTo>
                  <a:lnTo>
                    <a:pt x="38" y="1384"/>
                  </a:lnTo>
                  <a:lnTo>
                    <a:pt x="45" y="1408"/>
                  </a:lnTo>
                  <a:lnTo>
                    <a:pt x="52" y="1433"/>
                  </a:lnTo>
                  <a:lnTo>
                    <a:pt x="61" y="1457"/>
                  </a:lnTo>
                  <a:lnTo>
                    <a:pt x="67" y="1481"/>
                  </a:lnTo>
                  <a:lnTo>
                    <a:pt x="75" y="1502"/>
                  </a:lnTo>
                  <a:lnTo>
                    <a:pt x="83" y="1526"/>
                  </a:lnTo>
                  <a:lnTo>
                    <a:pt x="93" y="1550"/>
                  </a:lnTo>
                  <a:lnTo>
                    <a:pt x="100" y="1571"/>
                  </a:lnTo>
                  <a:lnTo>
                    <a:pt x="111" y="1594"/>
                  </a:lnTo>
                  <a:lnTo>
                    <a:pt x="121" y="1614"/>
                  </a:lnTo>
                  <a:lnTo>
                    <a:pt x="131" y="1636"/>
                  </a:lnTo>
                  <a:lnTo>
                    <a:pt x="142" y="1656"/>
                  </a:lnTo>
                  <a:lnTo>
                    <a:pt x="154" y="1677"/>
                  </a:lnTo>
                  <a:lnTo>
                    <a:pt x="164" y="1696"/>
                  </a:lnTo>
                  <a:lnTo>
                    <a:pt x="177" y="1716"/>
                  </a:lnTo>
                  <a:lnTo>
                    <a:pt x="188" y="1734"/>
                  </a:lnTo>
                  <a:lnTo>
                    <a:pt x="200" y="1754"/>
                  </a:lnTo>
                  <a:lnTo>
                    <a:pt x="215" y="1773"/>
                  </a:lnTo>
                  <a:lnTo>
                    <a:pt x="229" y="1791"/>
                  </a:lnTo>
                  <a:lnTo>
                    <a:pt x="241" y="1808"/>
                  </a:lnTo>
                  <a:lnTo>
                    <a:pt x="256" y="1826"/>
                  </a:lnTo>
                  <a:lnTo>
                    <a:pt x="268" y="1842"/>
                  </a:lnTo>
                  <a:lnTo>
                    <a:pt x="284" y="1859"/>
                  </a:lnTo>
                  <a:lnTo>
                    <a:pt x="298" y="1873"/>
                  </a:lnTo>
                  <a:lnTo>
                    <a:pt x="313" y="1889"/>
                  </a:lnTo>
                  <a:lnTo>
                    <a:pt x="327" y="1904"/>
                  </a:lnTo>
                  <a:lnTo>
                    <a:pt x="343" y="1920"/>
                  </a:lnTo>
                  <a:lnTo>
                    <a:pt x="358" y="1933"/>
                  </a:lnTo>
                  <a:lnTo>
                    <a:pt x="375" y="1946"/>
                  </a:lnTo>
                  <a:lnTo>
                    <a:pt x="391" y="1960"/>
                  </a:lnTo>
                  <a:lnTo>
                    <a:pt x="408" y="1972"/>
                  </a:lnTo>
                  <a:lnTo>
                    <a:pt x="424" y="1983"/>
                  </a:lnTo>
                  <a:lnTo>
                    <a:pt x="441" y="1994"/>
                  </a:lnTo>
                  <a:lnTo>
                    <a:pt x="459" y="2005"/>
                  </a:lnTo>
                  <a:lnTo>
                    <a:pt x="477" y="2016"/>
                  </a:lnTo>
                  <a:lnTo>
                    <a:pt x="494" y="2026"/>
                  </a:lnTo>
                  <a:lnTo>
                    <a:pt x="512" y="2035"/>
                  </a:lnTo>
                  <a:lnTo>
                    <a:pt x="529" y="2043"/>
                  </a:lnTo>
                  <a:lnTo>
                    <a:pt x="550" y="2052"/>
                  </a:lnTo>
                  <a:lnTo>
                    <a:pt x="567" y="2059"/>
                  </a:lnTo>
                  <a:lnTo>
                    <a:pt x="586" y="2064"/>
                  </a:lnTo>
                  <a:lnTo>
                    <a:pt x="604" y="2071"/>
                  </a:lnTo>
                  <a:lnTo>
                    <a:pt x="623" y="2077"/>
                  </a:lnTo>
                  <a:lnTo>
                    <a:pt x="642" y="2082"/>
                  </a:lnTo>
                  <a:lnTo>
                    <a:pt x="661" y="2087"/>
                  </a:lnTo>
                  <a:lnTo>
                    <a:pt x="680" y="2090"/>
                  </a:lnTo>
                  <a:lnTo>
                    <a:pt x="700" y="2093"/>
                  </a:lnTo>
                  <a:lnTo>
                    <a:pt x="719" y="2096"/>
                  </a:lnTo>
                  <a:lnTo>
                    <a:pt x="740" y="2098"/>
                  </a:lnTo>
                  <a:lnTo>
                    <a:pt x="760" y="2099"/>
                  </a:lnTo>
                  <a:lnTo>
                    <a:pt x="781" y="2099"/>
                  </a:lnTo>
                  <a:lnTo>
                    <a:pt x="781" y="2099"/>
                  </a:lnTo>
                  <a:close/>
                </a:path>
              </a:pathLst>
            </a:custGeom>
            <a:solidFill>
              <a:srgbClr val="92D050"/>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1" name="Freeform 13"/>
            <p:cNvSpPr>
              <a:spLocks/>
            </p:cNvSpPr>
            <p:nvPr/>
          </p:nvSpPr>
          <p:spPr bwMode="auto">
            <a:xfrm>
              <a:off x="5822951" y="2993653"/>
              <a:ext cx="395288" cy="531813"/>
            </a:xfrm>
            <a:custGeom>
              <a:avLst/>
              <a:gdLst>
                <a:gd name="T0" fmla="*/ 548 w 996"/>
                <a:gd name="T1" fmla="*/ 1334 h 1338"/>
                <a:gd name="T2" fmla="*/ 608 w 996"/>
                <a:gd name="T3" fmla="*/ 1319 h 1338"/>
                <a:gd name="T4" fmla="*/ 668 w 996"/>
                <a:gd name="T5" fmla="*/ 1297 h 1338"/>
                <a:gd name="T6" fmla="*/ 723 w 996"/>
                <a:gd name="T7" fmla="*/ 1264 h 1338"/>
                <a:gd name="T8" fmla="*/ 775 w 996"/>
                <a:gd name="T9" fmla="*/ 1223 h 1338"/>
                <a:gd name="T10" fmla="*/ 823 w 996"/>
                <a:gd name="T11" fmla="*/ 1175 h 1338"/>
                <a:gd name="T12" fmla="*/ 865 w 996"/>
                <a:gd name="T13" fmla="*/ 1119 h 1338"/>
                <a:gd name="T14" fmla="*/ 903 w 996"/>
                <a:gd name="T15" fmla="*/ 1055 h 1338"/>
                <a:gd name="T16" fmla="*/ 934 w 996"/>
                <a:gd name="T17" fmla="*/ 988 h 1338"/>
                <a:gd name="T18" fmla="*/ 959 w 996"/>
                <a:gd name="T19" fmla="*/ 914 h 1338"/>
                <a:gd name="T20" fmla="*/ 979 w 996"/>
                <a:gd name="T21" fmla="*/ 835 h 1338"/>
                <a:gd name="T22" fmla="*/ 991 w 996"/>
                <a:gd name="T23" fmla="*/ 755 h 1338"/>
                <a:gd name="T24" fmla="*/ 996 w 996"/>
                <a:gd name="T25" fmla="*/ 670 h 1338"/>
                <a:gd name="T26" fmla="*/ 991 w 996"/>
                <a:gd name="T27" fmla="*/ 583 h 1338"/>
                <a:gd name="T28" fmla="*/ 979 w 996"/>
                <a:gd name="T29" fmla="*/ 501 h 1338"/>
                <a:gd name="T30" fmla="*/ 959 w 996"/>
                <a:gd name="T31" fmla="*/ 423 h 1338"/>
                <a:gd name="T32" fmla="*/ 934 w 996"/>
                <a:gd name="T33" fmla="*/ 349 h 1338"/>
                <a:gd name="T34" fmla="*/ 903 w 996"/>
                <a:gd name="T35" fmla="*/ 280 h 1338"/>
                <a:gd name="T36" fmla="*/ 865 w 996"/>
                <a:gd name="T37" fmla="*/ 219 h 1338"/>
                <a:gd name="T38" fmla="*/ 823 w 996"/>
                <a:gd name="T39" fmla="*/ 162 h 1338"/>
                <a:gd name="T40" fmla="*/ 775 w 996"/>
                <a:gd name="T41" fmla="*/ 114 h 1338"/>
                <a:gd name="T42" fmla="*/ 723 w 996"/>
                <a:gd name="T43" fmla="*/ 72 h 1338"/>
                <a:gd name="T44" fmla="*/ 668 w 996"/>
                <a:gd name="T45" fmla="*/ 40 h 1338"/>
                <a:gd name="T46" fmla="*/ 608 w 996"/>
                <a:gd name="T47" fmla="*/ 16 h 1338"/>
                <a:gd name="T48" fmla="*/ 548 w 996"/>
                <a:gd name="T49" fmla="*/ 4 h 1338"/>
                <a:gd name="T50" fmla="*/ 483 w 996"/>
                <a:gd name="T51" fmla="*/ 0 h 1338"/>
                <a:gd name="T52" fmla="*/ 421 w 996"/>
                <a:gd name="T53" fmla="*/ 7 h 1338"/>
                <a:gd name="T54" fmla="*/ 360 w 996"/>
                <a:gd name="T55" fmla="*/ 24 h 1338"/>
                <a:gd name="T56" fmla="*/ 304 w 996"/>
                <a:gd name="T57" fmla="*/ 52 h 1338"/>
                <a:gd name="T58" fmla="*/ 250 w 996"/>
                <a:gd name="T59" fmla="*/ 86 h 1338"/>
                <a:gd name="T60" fmla="*/ 199 w 996"/>
                <a:gd name="T61" fmla="*/ 133 h 1338"/>
                <a:gd name="T62" fmla="*/ 154 w 996"/>
                <a:gd name="T63" fmla="*/ 184 h 1338"/>
                <a:gd name="T64" fmla="*/ 113 w 996"/>
                <a:gd name="T65" fmla="*/ 243 h 1338"/>
                <a:gd name="T66" fmla="*/ 77 w 996"/>
                <a:gd name="T67" fmla="*/ 306 h 1338"/>
                <a:gd name="T68" fmla="*/ 48 w 996"/>
                <a:gd name="T69" fmla="*/ 379 h 1338"/>
                <a:gd name="T70" fmla="*/ 26 w 996"/>
                <a:gd name="T71" fmla="*/ 453 h 1338"/>
                <a:gd name="T72" fmla="*/ 10 w 996"/>
                <a:gd name="T73" fmla="*/ 534 h 1338"/>
                <a:gd name="T74" fmla="*/ 0 w 996"/>
                <a:gd name="T75" fmla="*/ 617 h 1338"/>
                <a:gd name="T76" fmla="*/ 0 w 996"/>
                <a:gd name="T77" fmla="*/ 704 h 1338"/>
                <a:gd name="T78" fmla="*/ 6 w 996"/>
                <a:gd name="T79" fmla="*/ 788 h 1338"/>
                <a:gd name="T80" fmla="*/ 22 w 996"/>
                <a:gd name="T81" fmla="*/ 866 h 1338"/>
                <a:gd name="T82" fmla="*/ 44 w 996"/>
                <a:gd name="T83" fmla="*/ 943 h 1338"/>
                <a:gd name="T84" fmla="*/ 71 w 996"/>
                <a:gd name="T85" fmla="*/ 1014 h 1338"/>
                <a:gd name="T86" fmla="*/ 105 w 996"/>
                <a:gd name="T87" fmla="*/ 1082 h 1338"/>
                <a:gd name="T88" fmla="*/ 146 w 996"/>
                <a:gd name="T89" fmla="*/ 1143 h 1338"/>
                <a:gd name="T90" fmla="*/ 189 w 996"/>
                <a:gd name="T91" fmla="*/ 1193 h 1338"/>
                <a:gd name="T92" fmla="*/ 239 w 996"/>
                <a:gd name="T93" fmla="*/ 1240 h 1338"/>
                <a:gd name="T94" fmla="*/ 292 w 996"/>
                <a:gd name="T95" fmla="*/ 1278 h 1338"/>
                <a:gd name="T96" fmla="*/ 349 w 996"/>
                <a:gd name="T97" fmla="*/ 1308 h 1338"/>
                <a:gd name="T98" fmla="*/ 409 w 996"/>
                <a:gd name="T99" fmla="*/ 1327 h 1338"/>
                <a:gd name="T100" fmla="*/ 471 w 996"/>
                <a:gd name="T101" fmla="*/ 1336 h 1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96" h="1338">
                  <a:moveTo>
                    <a:pt x="498" y="1338"/>
                  </a:moveTo>
                  <a:lnTo>
                    <a:pt x="511" y="1338"/>
                  </a:lnTo>
                  <a:lnTo>
                    <a:pt x="523" y="1336"/>
                  </a:lnTo>
                  <a:lnTo>
                    <a:pt x="536" y="1334"/>
                  </a:lnTo>
                  <a:lnTo>
                    <a:pt x="548" y="1334"/>
                  </a:lnTo>
                  <a:lnTo>
                    <a:pt x="560" y="1331"/>
                  </a:lnTo>
                  <a:lnTo>
                    <a:pt x="573" y="1330"/>
                  </a:lnTo>
                  <a:lnTo>
                    <a:pt x="584" y="1327"/>
                  </a:lnTo>
                  <a:lnTo>
                    <a:pt x="597" y="1323"/>
                  </a:lnTo>
                  <a:lnTo>
                    <a:pt x="608" y="1319"/>
                  </a:lnTo>
                  <a:lnTo>
                    <a:pt x="621" y="1315"/>
                  </a:lnTo>
                  <a:lnTo>
                    <a:pt x="633" y="1311"/>
                  </a:lnTo>
                  <a:lnTo>
                    <a:pt x="644" y="1308"/>
                  </a:lnTo>
                  <a:lnTo>
                    <a:pt x="655" y="1302"/>
                  </a:lnTo>
                  <a:lnTo>
                    <a:pt x="668" y="1297"/>
                  </a:lnTo>
                  <a:lnTo>
                    <a:pt x="678" y="1290"/>
                  </a:lnTo>
                  <a:lnTo>
                    <a:pt x="691" y="1286"/>
                  </a:lnTo>
                  <a:lnTo>
                    <a:pt x="701" y="1278"/>
                  </a:lnTo>
                  <a:lnTo>
                    <a:pt x="711" y="1270"/>
                  </a:lnTo>
                  <a:lnTo>
                    <a:pt x="723" y="1264"/>
                  </a:lnTo>
                  <a:lnTo>
                    <a:pt x="734" y="1257"/>
                  </a:lnTo>
                  <a:lnTo>
                    <a:pt x="744" y="1248"/>
                  </a:lnTo>
                  <a:lnTo>
                    <a:pt x="754" y="1240"/>
                  </a:lnTo>
                  <a:lnTo>
                    <a:pt x="763" y="1231"/>
                  </a:lnTo>
                  <a:lnTo>
                    <a:pt x="775" y="1223"/>
                  </a:lnTo>
                  <a:lnTo>
                    <a:pt x="784" y="1213"/>
                  </a:lnTo>
                  <a:lnTo>
                    <a:pt x="795" y="1204"/>
                  </a:lnTo>
                  <a:lnTo>
                    <a:pt x="803" y="1193"/>
                  </a:lnTo>
                  <a:lnTo>
                    <a:pt x="813" y="1185"/>
                  </a:lnTo>
                  <a:lnTo>
                    <a:pt x="823" y="1175"/>
                  </a:lnTo>
                  <a:lnTo>
                    <a:pt x="831" y="1163"/>
                  </a:lnTo>
                  <a:lnTo>
                    <a:pt x="840" y="1152"/>
                  </a:lnTo>
                  <a:lnTo>
                    <a:pt x="849" y="1143"/>
                  </a:lnTo>
                  <a:lnTo>
                    <a:pt x="857" y="1130"/>
                  </a:lnTo>
                  <a:lnTo>
                    <a:pt x="865" y="1119"/>
                  </a:lnTo>
                  <a:lnTo>
                    <a:pt x="873" y="1106"/>
                  </a:lnTo>
                  <a:lnTo>
                    <a:pt x="881" y="1094"/>
                  </a:lnTo>
                  <a:lnTo>
                    <a:pt x="889" y="1082"/>
                  </a:lnTo>
                  <a:lnTo>
                    <a:pt x="896" y="1069"/>
                  </a:lnTo>
                  <a:lnTo>
                    <a:pt x="903" y="1055"/>
                  </a:lnTo>
                  <a:lnTo>
                    <a:pt x="911" y="1042"/>
                  </a:lnTo>
                  <a:lnTo>
                    <a:pt x="916" y="1028"/>
                  </a:lnTo>
                  <a:lnTo>
                    <a:pt x="922" y="1014"/>
                  </a:lnTo>
                  <a:lnTo>
                    <a:pt x="929" y="1000"/>
                  </a:lnTo>
                  <a:lnTo>
                    <a:pt x="934" y="988"/>
                  </a:lnTo>
                  <a:lnTo>
                    <a:pt x="939" y="972"/>
                  </a:lnTo>
                  <a:lnTo>
                    <a:pt x="946" y="959"/>
                  </a:lnTo>
                  <a:lnTo>
                    <a:pt x="950" y="943"/>
                  </a:lnTo>
                  <a:lnTo>
                    <a:pt x="957" y="929"/>
                  </a:lnTo>
                  <a:lnTo>
                    <a:pt x="959" y="914"/>
                  </a:lnTo>
                  <a:lnTo>
                    <a:pt x="965" y="898"/>
                  </a:lnTo>
                  <a:lnTo>
                    <a:pt x="967" y="882"/>
                  </a:lnTo>
                  <a:lnTo>
                    <a:pt x="972" y="866"/>
                  </a:lnTo>
                  <a:lnTo>
                    <a:pt x="975" y="850"/>
                  </a:lnTo>
                  <a:lnTo>
                    <a:pt x="979" y="835"/>
                  </a:lnTo>
                  <a:lnTo>
                    <a:pt x="982" y="819"/>
                  </a:lnTo>
                  <a:lnTo>
                    <a:pt x="985" y="804"/>
                  </a:lnTo>
                  <a:lnTo>
                    <a:pt x="987" y="788"/>
                  </a:lnTo>
                  <a:lnTo>
                    <a:pt x="990" y="770"/>
                  </a:lnTo>
                  <a:lnTo>
                    <a:pt x="991" y="755"/>
                  </a:lnTo>
                  <a:lnTo>
                    <a:pt x="994" y="737"/>
                  </a:lnTo>
                  <a:lnTo>
                    <a:pt x="994" y="720"/>
                  </a:lnTo>
                  <a:lnTo>
                    <a:pt x="996" y="704"/>
                  </a:lnTo>
                  <a:lnTo>
                    <a:pt x="996" y="686"/>
                  </a:lnTo>
                  <a:lnTo>
                    <a:pt x="996" y="670"/>
                  </a:lnTo>
                  <a:lnTo>
                    <a:pt x="996" y="651"/>
                  </a:lnTo>
                  <a:lnTo>
                    <a:pt x="996" y="634"/>
                  </a:lnTo>
                  <a:lnTo>
                    <a:pt x="994" y="617"/>
                  </a:lnTo>
                  <a:lnTo>
                    <a:pt x="994" y="601"/>
                  </a:lnTo>
                  <a:lnTo>
                    <a:pt x="991" y="583"/>
                  </a:lnTo>
                  <a:lnTo>
                    <a:pt x="990" y="568"/>
                  </a:lnTo>
                  <a:lnTo>
                    <a:pt x="987" y="550"/>
                  </a:lnTo>
                  <a:lnTo>
                    <a:pt x="985" y="534"/>
                  </a:lnTo>
                  <a:lnTo>
                    <a:pt x="982" y="517"/>
                  </a:lnTo>
                  <a:lnTo>
                    <a:pt x="979" y="501"/>
                  </a:lnTo>
                  <a:lnTo>
                    <a:pt x="975" y="484"/>
                  </a:lnTo>
                  <a:lnTo>
                    <a:pt x="972" y="468"/>
                  </a:lnTo>
                  <a:lnTo>
                    <a:pt x="967" y="453"/>
                  </a:lnTo>
                  <a:lnTo>
                    <a:pt x="965" y="439"/>
                  </a:lnTo>
                  <a:lnTo>
                    <a:pt x="959" y="423"/>
                  </a:lnTo>
                  <a:lnTo>
                    <a:pt x="957" y="410"/>
                  </a:lnTo>
                  <a:lnTo>
                    <a:pt x="950" y="394"/>
                  </a:lnTo>
                  <a:lnTo>
                    <a:pt x="946" y="379"/>
                  </a:lnTo>
                  <a:lnTo>
                    <a:pt x="939" y="363"/>
                  </a:lnTo>
                  <a:lnTo>
                    <a:pt x="934" y="349"/>
                  </a:lnTo>
                  <a:lnTo>
                    <a:pt x="929" y="335"/>
                  </a:lnTo>
                  <a:lnTo>
                    <a:pt x="922" y="321"/>
                  </a:lnTo>
                  <a:lnTo>
                    <a:pt x="916" y="306"/>
                  </a:lnTo>
                  <a:lnTo>
                    <a:pt x="911" y="294"/>
                  </a:lnTo>
                  <a:lnTo>
                    <a:pt x="903" y="280"/>
                  </a:lnTo>
                  <a:lnTo>
                    <a:pt x="896" y="268"/>
                  </a:lnTo>
                  <a:lnTo>
                    <a:pt x="889" y="255"/>
                  </a:lnTo>
                  <a:lnTo>
                    <a:pt x="881" y="243"/>
                  </a:lnTo>
                  <a:lnTo>
                    <a:pt x="873" y="230"/>
                  </a:lnTo>
                  <a:lnTo>
                    <a:pt x="865" y="219"/>
                  </a:lnTo>
                  <a:lnTo>
                    <a:pt x="857" y="208"/>
                  </a:lnTo>
                  <a:lnTo>
                    <a:pt x="849" y="196"/>
                  </a:lnTo>
                  <a:lnTo>
                    <a:pt x="840" y="184"/>
                  </a:lnTo>
                  <a:lnTo>
                    <a:pt x="831" y="174"/>
                  </a:lnTo>
                  <a:lnTo>
                    <a:pt x="823" y="162"/>
                  </a:lnTo>
                  <a:lnTo>
                    <a:pt x="813" y="153"/>
                  </a:lnTo>
                  <a:lnTo>
                    <a:pt x="803" y="142"/>
                  </a:lnTo>
                  <a:lnTo>
                    <a:pt x="795" y="133"/>
                  </a:lnTo>
                  <a:lnTo>
                    <a:pt x="784" y="122"/>
                  </a:lnTo>
                  <a:lnTo>
                    <a:pt x="775" y="114"/>
                  </a:lnTo>
                  <a:lnTo>
                    <a:pt x="763" y="105"/>
                  </a:lnTo>
                  <a:lnTo>
                    <a:pt x="754" y="94"/>
                  </a:lnTo>
                  <a:lnTo>
                    <a:pt x="744" y="86"/>
                  </a:lnTo>
                  <a:lnTo>
                    <a:pt x="734" y="81"/>
                  </a:lnTo>
                  <a:lnTo>
                    <a:pt x="723" y="72"/>
                  </a:lnTo>
                  <a:lnTo>
                    <a:pt x="711" y="65"/>
                  </a:lnTo>
                  <a:lnTo>
                    <a:pt x="701" y="58"/>
                  </a:lnTo>
                  <a:lnTo>
                    <a:pt x="691" y="52"/>
                  </a:lnTo>
                  <a:lnTo>
                    <a:pt x="678" y="46"/>
                  </a:lnTo>
                  <a:lnTo>
                    <a:pt x="668" y="40"/>
                  </a:lnTo>
                  <a:lnTo>
                    <a:pt x="655" y="33"/>
                  </a:lnTo>
                  <a:lnTo>
                    <a:pt x="644" y="30"/>
                  </a:lnTo>
                  <a:lnTo>
                    <a:pt x="633" y="24"/>
                  </a:lnTo>
                  <a:lnTo>
                    <a:pt x="621" y="21"/>
                  </a:lnTo>
                  <a:lnTo>
                    <a:pt x="608" y="16"/>
                  </a:lnTo>
                  <a:lnTo>
                    <a:pt x="597" y="13"/>
                  </a:lnTo>
                  <a:lnTo>
                    <a:pt x="584" y="9"/>
                  </a:lnTo>
                  <a:lnTo>
                    <a:pt x="573" y="7"/>
                  </a:lnTo>
                  <a:lnTo>
                    <a:pt x="560" y="5"/>
                  </a:lnTo>
                  <a:lnTo>
                    <a:pt x="548" y="4"/>
                  </a:lnTo>
                  <a:lnTo>
                    <a:pt x="536" y="0"/>
                  </a:lnTo>
                  <a:lnTo>
                    <a:pt x="523" y="0"/>
                  </a:lnTo>
                  <a:lnTo>
                    <a:pt x="511" y="0"/>
                  </a:lnTo>
                  <a:lnTo>
                    <a:pt x="498" y="0"/>
                  </a:lnTo>
                  <a:lnTo>
                    <a:pt x="483" y="0"/>
                  </a:lnTo>
                  <a:lnTo>
                    <a:pt x="471" y="0"/>
                  </a:lnTo>
                  <a:lnTo>
                    <a:pt x="458" y="0"/>
                  </a:lnTo>
                  <a:lnTo>
                    <a:pt x="446" y="4"/>
                  </a:lnTo>
                  <a:lnTo>
                    <a:pt x="434" y="5"/>
                  </a:lnTo>
                  <a:lnTo>
                    <a:pt x="421" y="7"/>
                  </a:lnTo>
                  <a:lnTo>
                    <a:pt x="409" y="9"/>
                  </a:lnTo>
                  <a:lnTo>
                    <a:pt x="397" y="13"/>
                  </a:lnTo>
                  <a:lnTo>
                    <a:pt x="385" y="16"/>
                  </a:lnTo>
                  <a:lnTo>
                    <a:pt x="372" y="21"/>
                  </a:lnTo>
                  <a:lnTo>
                    <a:pt x="360" y="24"/>
                  </a:lnTo>
                  <a:lnTo>
                    <a:pt x="349" y="30"/>
                  </a:lnTo>
                  <a:lnTo>
                    <a:pt x="337" y="33"/>
                  </a:lnTo>
                  <a:lnTo>
                    <a:pt x="327" y="40"/>
                  </a:lnTo>
                  <a:lnTo>
                    <a:pt x="316" y="46"/>
                  </a:lnTo>
                  <a:lnTo>
                    <a:pt x="304" y="52"/>
                  </a:lnTo>
                  <a:lnTo>
                    <a:pt x="292" y="58"/>
                  </a:lnTo>
                  <a:lnTo>
                    <a:pt x="282" y="65"/>
                  </a:lnTo>
                  <a:lnTo>
                    <a:pt x="270" y="72"/>
                  </a:lnTo>
                  <a:lnTo>
                    <a:pt x="261" y="81"/>
                  </a:lnTo>
                  <a:lnTo>
                    <a:pt x="250" y="86"/>
                  </a:lnTo>
                  <a:lnTo>
                    <a:pt x="239" y="94"/>
                  </a:lnTo>
                  <a:lnTo>
                    <a:pt x="227" y="105"/>
                  </a:lnTo>
                  <a:lnTo>
                    <a:pt x="218" y="114"/>
                  </a:lnTo>
                  <a:lnTo>
                    <a:pt x="207" y="122"/>
                  </a:lnTo>
                  <a:lnTo>
                    <a:pt x="199" y="133"/>
                  </a:lnTo>
                  <a:lnTo>
                    <a:pt x="189" y="142"/>
                  </a:lnTo>
                  <a:lnTo>
                    <a:pt x="181" y="153"/>
                  </a:lnTo>
                  <a:lnTo>
                    <a:pt x="171" y="162"/>
                  </a:lnTo>
                  <a:lnTo>
                    <a:pt x="162" y="174"/>
                  </a:lnTo>
                  <a:lnTo>
                    <a:pt x="154" y="184"/>
                  </a:lnTo>
                  <a:lnTo>
                    <a:pt x="146" y="196"/>
                  </a:lnTo>
                  <a:lnTo>
                    <a:pt x="137" y="208"/>
                  </a:lnTo>
                  <a:lnTo>
                    <a:pt x="129" y="219"/>
                  </a:lnTo>
                  <a:lnTo>
                    <a:pt x="121" y="230"/>
                  </a:lnTo>
                  <a:lnTo>
                    <a:pt x="113" y="243"/>
                  </a:lnTo>
                  <a:lnTo>
                    <a:pt x="105" y="255"/>
                  </a:lnTo>
                  <a:lnTo>
                    <a:pt x="99" y="268"/>
                  </a:lnTo>
                  <a:lnTo>
                    <a:pt x="91" y="280"/>
                  </a:lnTo>
                  <a:lnTo>
                    <a:pt x="85" y="294"/>
                  </a:lnTo>
                  <a:lnTo>
                    <a:pt x="77" y="306"/>
                  </a:lnTo>
                  <a:lnTo>
                    <a:pt x="71" y="321"/>
                  </a:lnTo>
                  <a:lnTo>
                    <a:pt x="66" y="335"/>
                  </a:lnTo>
                  <a:lnTo>
                    <a:pt x="60" y="349"/>
                  </a:lnTo>
                  <a:lnTo>
                    <a:pt x="54" y="363"/>
                  </a:lnTo>
                  <a:lnTo>
                    <a:pt x="48" y="379"/>
                  </a:lnTo>
                  <a:lnTo>
                    <a:pt x="44" y="394"/>
                  </a:lnTo>
                  <a:lnTo>
                    <a:pt x="39" y="410"/>
                  </a:lnTo>
                  <a:lnTo>
                    <a:pt x="32" y="423"/>
                  </a:lnTo>
                  <a:lnTo>
                    <a:pt x="30" y="439"/>
                  </a:lnTo>
                  <a:lnTo>
                    <a:pt x="26" y="453"/>
                  </a:lnTo>
                  <a:lnTo>
                    <a:pt x="22" y="468"/>
                  </a:lnTo>
                  <a:lnTo>
                    <a:pt x="18" y="484"/>
                  </a:lnTo>
                  <a:lnTo>
                    <a:pt x="15" y="501"/>
                  </a:lnTo>
                  <a:lnTo>
                    <a:pt x="12" y="517"/>
                  </a:lnTo>
                  <a:lnTo>
                    <a:pt x="10" y="534"/>
                  </a:lnTo>
                  <a:lnTo>
                    <a:pt x="6" y="550"/>
                  </a:lnTo>
                  <a:lnTo>
                    <a:pt x="5" y="568"/>
                  </a:lnTo>
                  <a:lnTo>
                    <a:pt x="3" y="583"/>
                  </a:lnTo>
                  <a:lnTo>
                    <a:pt x="3" y="601"/>
                  </a:lnTo>
                  <a:lnTo>
                    <a:pt x="0" y="617"/>
                  </a:lnTo>
                  <a:lnTo>
                    <a:pt x="0" y="634"/>
                  </a:lnTo>
                  <a:lnTo>
                    <a:pt x="0" y="651"/>
                  </a:lnTo>
                  <a:lnTo>
                    <a:pt x="0" y="670"/>
                  </a:lnTo>
                  <a:lnTo>
                    <a:pt x="0" y="686"/>
                  </a:lnTo>
                  <a:lnTo>
                    <a:pt x="0" y="704"/>
                  </a:lnTo>
                  <a:lnTo>
                    <a:pt x="0" y="720"/>
                  </a:lnTo>
                  <a:lnTo>
                    <a:pt x="3" y="737"/>
                  </a:lnTo>
                  <a:lnTo>
                    <a:pt x="3" y="755"/>
                  </a:lnTo>
                  <a:lnTo>
                    <a:pt x="5" y="770"/>
                  </a:lnTo>
                  <a:lnTo>
                    <a:pt x="6" y="788"/>
                  </a:lnTo>
                  <a:lnTo>
                    <a:pt x="10" y="804"/>
                  </a:lnTo>
                  <a:lnTo>
                    <a:pt x="12" y="819"/>
                  </a:lnTo>
                  <a:lnTo>
                    <a:pt x="15" y="835"/>
                  </a:lnTo>
                  <a:lnTo>
                    <a:pt x="18" y="850"/>
                  </a:lnTo>
                  <a:lnTo>
                    <a:pt x="22" y="866"/>
                  </a:lnTo>
                  <a:lnTo>
                    <a:pt x="26" y="882"/>
                  </a:lnTo>
                  <a:lnTo>
                    <a:pt x="30" y="898"/>
                  </a:lnTo>
                  <a:lnTo>
                    <a:pt x="32" y="914"/>
                  </a:lnTo>
                  <a:lnTo>
                    <a:pt x="39" y="929"/>
                  </a:lnTo>
                  <a:lnTo>
                    <a:pt x="44" y="943"/>
                  </a:lnTo>
                  <a:lnTo>
                    <a:pt x="48" y="959"/>
                  </a:lnTo>
                  <a:lnTo>
                    <a:pt x="54" y="972"/>
                  </a:lnTo>
                  <a:lnTo>
                    <a:pt x="60" y="988"/>
                  </a:lnTo>
                  <a:lnTo>
                    <a:pt x="66" y="1000"/>
                  </a:lnTo>
                  <a:lnTo>
                    <a:pt x="71" y="1014"/>
                  </a:lnTo>
                  <a:lnTo>
                    <a:pt x="77" y="1028"/>
                  </a:lnTo>
                  <a:lnTo>
                    <a:pt x="85" y="1042"/>
                  </a:lnTo>
                  <a:lnTo>
                    <a:pt x="91" y="1055"/>
                  </a:lnTo>
                  <a:lnTo>
                    <a:pt x="99" y="1069"/>
                  </a:lnTo>
                  <a:lnTo>
                    <a:pt x="105" y="1082"/>
                  </a:lnTo>
                  <a:lnTo>
                    <a:pt x="113" y="1094"/>
                  </a:lnTo>
                  <a:lnTo>
                    <a:pt x="121" y="1106"/>
                  </a:lnTo>
                  <a:lnTo>
                    <a:pt x="129" y="1119"/>
                  </a:lnTo>
                  <a:lnTo>
                    <a:pt x="137" y="1130"/>
                  </a:lnTo>
                  <a:lnTo>
                    <a:pt x="146" y="1143"/>
                  </a:lnTo>
                  <a:lnTo>
                    <a:pt x="154" y="1152"/>
                  </a:lnTo>
                  <a:lnTo>
                    <a:pt x="162" y="1163"/>
                  </a:lnTo>
                  <a:lnTo>
                    <a:pt x="171" y="1175"/>
                  </a:lnTo>
                  <a:lnTo>
                    <a:pt x="181" y="1185"/>
                  </a:lnTo>
                  <a:lnTo>
                    <a:pt x="189" y="1193"/>
                  </a:lnTo>
                  <a:lnTo>
                    <a:pt x="199" y="1204"/>
                  </a:lnTo>
                  <a:lnTo>
                    <a:pt x="207" y="1213"/>
                  </a:lnTo>
                  <a:lnTo>
                    <a:pt x="218" y="1223"/>
                  </a:lnTo>
                  <a:lnTo>
                    <a:pt x="227" y="1231"/>
                  </a:lnTo>
                  <a:lnTo>
                    <a:pt x="239" y="1240"/>
                  </a:lnTo>
                  <a:lnTo>
                    <a:pt x="250" y="1248"/>
                  </a:lnTo>
                  <a:lnTo>
                    <a:pt x="261" y="1257"/>
                  </a:lnTo>
                  <a:lnTo>
                    <a:pt x="270" y="1264"/>
                  </a:lnTo>
                  <a:lnTo>
                    <a:pt x="282" y="1270"/>
                  </a:lnTo>
                  <a:lnTo>
                    <a:pt x="292" y="1278"/>
                  </a:lnTo>
                  <a:lnTo>
                    <a:pt x="304" y="1286"/>
                  </a:lnTo>
                  <a:lnTo>
                    <a:pt x="316" y="1290"/>
                  </a:lnTo>
                  <a:lnTo>
                    <a:pt x="327" y="1297"/>
                  </a:lnTo>
                  <a:lnTo>
                    <a:pt x="337" y="1302"/>
                  </a:lnTo>
                  <a:lnTo>
                    <a:pt x="349" y="1308"/>
                  </a:lnTo>
                  <a:lnTo>
                    <a:pt x="360" y="1311"/>
                  </a:lnTo>
                  <a:lnTo>
                    <a:pt x="372" y="1315"/>
                  </a:lnTo>
                  <a:lnTo>
                    <a:pt x="385" y="1319"/>
                  </a:lnTo>
                  <a:lnTo>
                    <a:pt x="397" y="1323"/>
                  </a:lnTo>
                  <a:lnTo>
                    <a:pt x="409" y="1327"/>
                  </a:lnTo>
                  <a:lnTo>
                    <a:pt x="421" y="1330"/>
                  </a:lnTo>
                  <a:lnTo>
                    <a:pt x="434" y="1331"/>
                  </a:lnTo>
                  <a:lnTo>
                    <a:pt x="446" y="1334"/>
                  </a:lnTo>
                  <a:lnTo>
                    <a:pt x="458" y="1334"/>
                  </a:lnTo>
                  <a:lnTo>
                    <a:pt x="471" y="1336"/>
                  </a:lnTo>
                  <a:lnTo>
                    <a:pt x="483" y="1338"/>
                  </a:lnTo>
                  <a:lnTo>
                    <a:pt x="498" y="1338"/>
                  </a:lnTo>
                  <a:lnTo>
                    <a:pt x="498" y="1338"/>
                  </a:lnTo>
                  <a:close/>
                </a:path>
              </a:pathLst>
            </a:custGeom>
            <a:solidFill>
              <a:schemeClr val="tx2">
                <a:lumMod val="40000"/>
                <a:lumOff val="6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2" name="Freeform 14"/>
            <p:cNvSpPr>
              <a:spLocks/>
            </p:cNvSpPr>
            <p:nvPr/>
          </p:nvSpPr>
          <p:spPr bwMode="auto">
            <a:xfrm>
              <a:off x="5942013" y="3142878"/>
              <a:ext cx="176213" cy="233363"/>
            </a:xfrm>
            <a:custGeom>
              <a:avLst/>
              <a:gdLst>
                <a:gd name="T0" fmla="*/ 239 w 443"/>
                <a:gd name="T1" fmla="*/ 591 h 592"/>
                <a:gd name="T2" fmla="*/ 260 w 443"/>
                <a:gd name="T3" fmla="*/ 587 h 592"/>
                <a:gd name="T4" fmla="*/ 281 w 443"/>
                <a:gd name="T5" fmla="*/ 579 h 592"/>
                <a:gd name="T6" fmla="*/ 301 w 443"/>
                <a:gd name="T7" fmla="*/ 570 h 592"/>
                <a:gd name="T8" fmla="*/ 334 w 443"/>
                <a:gd name="T9" fmla="*/ 549 h 592"/>
                <a:gd name="T10" fmla="*/ 369 w 443"/>
                <a:gd name="T11" fmla="*/ 515 h 592"/>
                <a:gd name="T12" fmla="*/ 386 w 443"/>
                <a:gd name="T13" fmla="*/ 489 h 592"/>
                <a:gd name="T14" fmla="*/ 401 w 443"/>
                <a:gd name="T15" fmla="*/ 466 h 592"/>
                <a:gd name="T16" fmla="*/ 411 w 443"/>
                <a:gd name="T17" fmla="*/ 441 h 592"/>
                <a:gd name="T18" fmla="*/ 423 w 443"/>
                <a:gd name="T19" fmla="*/ 416 h 592"/>
                <a:gd name="T20" fmla="*/ 429 w 443"/>
                <a:gd name="T21" fmla="*/ 389 h 592"/>
                <a:gd name="T22" fmla="*/ 435 w 443"/>
                <a:gd name="T23" fmla="*/ 362 h 592"/>
                <a:gd name="T24" fmla="*/ 440 w 443"/>
                <a:gd name="T25" fmla="*/ 334 h 592"/>
                <a:gd name="T26" fmla="*/ 442 w 443"/>
                <a:gd name="T27" fmla="*/ 303 h 592"/>
                <a:gd name="T28" fmla="*/ 442 w 443"/>
                <a:gd name="T29" fmla="*/ 273 h 592"/>
                <a:gd name="T30" fmla="*/ 438 w 443"/>
                <a:gd name="T31" fmla="*/ 244 h 592"/>
                <a:gd name="T32" fmla="*/ 434 w 443"/>
                <a:gd name="T33" fmla="*/ 213 h 592"/>
                <a:gd name="T34" fmla="*/ 426 w 443"/>
                <a:gd name="T35" fmla="*/ 185 h 592"/>
                <a:gd name="T36" fmla="*/ 417 w 443"/>
                <a:gd name="T37" fmla="*/ 160 h 592"/>
                <a:gd name="T38" fmla="*/ 407 w 443"/>
                <a:gd name="T39" fmla="*/ 135 h 592"/>
                <a:gd name="T40" fmla="*/ 394 w 443"/>
                <a:gd name="T41" fmla="*/ 111 h 592"/>
                <a:gd name="T42" fmla="*/ 381 w 443"/>
                <a:gd name="T43" fmla="*/ 91 h 592"/>
                <a:gd name="T44" fmla="*/ 365 w 443"/>
                <a:gd name="T45" fmla="*/ 71 h 592"/>
                <a:gd name="T46" fmla="*/ 334 w 443"/>
                <a:gd name="T47" fmla="*/ 41 h 592"/>
                <a:gd name="T48" fmla="*/ 301 w 443"/>
                <a:gd name="T49" fmla="*/ 21 h 592"/>
                <a:gd name="T50" fmla="*/ 281 w 443"/>
                <a:gd name="T51" fmla="*/ 10 h 592"/>
                <a:gd name="T52" fmla="*/ 260 w 443"/>
                <a:gd name="T53" fmla="*/ 3 h 592"/>
                <a:gd name="T54" fmla="*/ 239 w 443"/>
                <a:gd name="T55" fmla="*/ 0 h 592"/>
                <a:gd name="T56" fmla="*/ 216 w 443"/>
                <a:gd name="T57" fmla="*/ 0 h 592"/>
                <a:gd name="T58" fmla="*/ 194 w 443"/>
                <a:gd name="T59" fmla="*/ 1 h 592"/>
                <a:gd name="T60" fmla="*/ 171 w 443"/>
                <a:gd name="T61" fmla="*/ 6 h 592"/>
                <a:gd name="T62" fmla="*/ 145 w 443"/>
                <a:gd name="T63" fmla="*/ 17 h 592"/>
                <a:gd name="T64" fmla="*/ 121 w 443"/>
                <a:gd name="T65" fmla="*/ 31 h 592"/>
                <a:gd name="T66" fmla="*/ 89 w 443"/>
                <a:gd name="T67" fmla="*/ 58 h 592"/>
                <a:gd name="T68" fmla="*/ 68 w 443"/>
                <a:gd name="T69" fmla="*/ 80 h 592"/>
                <a:gd name="T70" fmla="*/ 53 w 443"/>
                <a:gd name="T71" fmla="*/ 100 h 592"/>
                <a:gd name="T72" fmla="*/ 41 w 443"/>
                <a:gd name="T73" fmla="*/ 123 h 592"/>
                <a:gd name="T74" fmla="*/ 28 w 443"/>
                <a:gd name="T75" fmla="*/ 148 h 592"/>
                <a:gd name="T76" fmla="*/ 20 w 443"/>
                <a:gd name="T77" fmla="*/ 173 h 592"/>
                <a:gd name="T78" fmla="*/ 11 w 443"/>
                <a:gd name="T79" fmla="*/ 200 h 592"/>
                <a:gd name="T80" fmla="*/ 4 w 443"/>
                <a:gd name="T81" fmla="*/ 228 h 592"/>
                <a:gd name="T82" fmla="*/ 0 w 443"/>
                <a:gd name="T83" fmla="*/ 258 h 592"/>
                <a:gd name="T84" fmla="*/ 0 w 443"/>
                <a:gd name="T85" fmla="*/ 289 h 592"/>
                <a:gd name="T86" fmla="*/ 0 w 443"/>
                <a:gd name="T87" fmla="*/ 318 h 592"/>
                <a:gd name="T88" fmla="*/ 2 w 443"/>
                <a:gd name="T89" fmla="*/ 347 h 592"/>
                <a:gd name="T90" fmla="*/ 7 w 443"/>
                <a:gd name="T91" fmla="*/ 375 h 592"/>
                <a:gd name="T92" fmla="*/ 16 w 443"/>
                <a:gd name="T93" fmla="*/ 404 h 592"/>
                <a:gd name="T94" fmla="*/ 24 w 443"/>
                <a:gd name="T95" fmla="*/ 431 h 592"/>
                <a:gd name="T96" fmla="*/ 35 w 443"/>
                <a:gd name="T97" fmla="*/ 454 h 592"/>
                <a:gd name="T98" fmla="*/ 47 w 443"/>
                <a:gd name="T99" fmla="*/ 477 h 592"/>
                <a:gd name="T100" fmla="*/ 61 w 443"/>
                <a:gd name="T101" fmla="*/ 500 h 592"/>
                <a:gd name="T102" fmla="*/ 89 w 443"/>
                <a:gd name="T103" fmla="*/ 533 h 592"/>
                <a:gd name="T104" fmla="*/ 121 w 443"/>
                <a:gd name="T105" fmla="*/ 558 h 592"/>
                <a:gd name="T106" fmla="*/ 145 w 443"/>
                <a:gd name="T107" fmla="*/ 574 h 592"/>
                <a:gd name="T108" fmla="*/ 171 w 443"/>
                <a:gd name="T109" fmla="*/ 583 h 592"/>
                <a:gd name="T110" fmla="*/ 194 w 443"/>
                <a:gd name="T111" fmla="*/ 590 h 592"/>
                <a:gd name="T112" fmla="*/ 216 w 443"/>
                <a:gd name="T113" fmla="*/ 592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43" h="592">
                  <a:moveTo>
                    <a:pt x="223" y="592"/>
                  </a:moveTo>
                  <a:lnTo>
                    <a:pt x="228" y="592"/>
                  </a:lnTo>
                  <a:lnTo>
                    <a:pt x="234" y="592"/>
                  </a:lnTo>
                  <a:lnTo>
                    <a:pt x="239" y="591"/>
                  </a:lnTo>
                  <a:lnTo>
                    <a:pt x="245" y="591"/>
                  </a:lnTo>
                  <a:lnTo>
                    <a:pt x="250" y="590"/>
                  </a:lnTo>
                  <a:lnTo>
                    <a:pt x="256" y="587"/>
                  </a:lnTo>
                  <a:lnTo>
                    <a:pt x="260" y="587"/>
                  </a:lnTo>
                  <a:lnTo>
                    <a:pt x="267" y="586"/>
                  </a:lnTo>
                  <a:lnTo>
                    <a:pt x="272" y="583"/>
                  </a:lnTo>
                  <a:lnTo>
                    <a:pt x="276" y="582"/>
                  </a:lnTo>
                  <a:lnTo>
                    <a:pt x="281" y="579"/>
                  </a:lnTo>
                  <a:lnTo>
                    <a:pt x="285" y="578"/>
                  </a:lnTo>
                  <a:lnTo>
                    <a:pt x="291" y="575"/>
                  </a:lnTo>
                  <a:lnTo>
                    <a:pt x="297" y="574"/>
                  </a:lnTo>
                  <a:lnTo>
                    <a:pt x="301" y="570"/>
                  </a:lnTo>
                  <a:lnTo>
                    <a:pt x="308" y="569"/>
                  </a:lnTo>
                  <a:lnTo>
                    <a:pt x="317" y="561"/>
                  </a:lnTo>
                  <a:lnTo>
                    <a:pt x="325" y="555"/>
                  </a:lnTo>
                  <a:lnTo>
                    <a:pt x="334" y="549"/>
                  </a:lnTo>
                  <a:lnTo>
                    <a:pt x="345" y="542"/>
                  </a:lnTo>
                  <a:lnTo>
                    <a:pt x="353" y="533"/>
                  </a:lnTo>
                  <a:lnTo>
                    <a:pt x="361" y="525"/>
                  </a:lnTo>
                  <a:lnTo>
                    <a:pt x="369" y="515"/>
                  </a:lnTo>
                  <a:lnTo>
                    <a:pt x="378" y="506"/>
                  </a:lnTo>
                  <a:lnTo>
                    <a:pt x="381" y="500"/>
                  </a:lnTo>
                  <a:lnTo>
                    <a:pt x="385" y="494"/>
                  </a:lnTo>
                  <a:lnTo>
                    <a:pt x="386" y="489"/>
                  </a:lnTo>
                  <a:lnTo>
                    <a:pt x="391" y="484"/>
                  </a:lnTo>
                  <a:lnTo>
                    <a:pt x="394" y="477"/>
                  </a:lnTo>
                  <a:lnTo>
                    <a:pt x="398" y="472"/>
                  </a:lnTo>
                  <a:lnTo>
                    <a:pt x="401" y="466"/>
                  </a:lnTo>
                  <a:lnTo>
                    <a:pt x="403" y="460"/>
                  </a:lnTo>
                  <a:lnTo>
                    <a:pt x="407" y="454"/>
                  </a:lnTo>
                  <a:lnTo>
                    <a:pt x="409" y="448"/>
                  </a:lnTo>
                  <a:lnTo>
                    <a:pt x="411" y="441"/>
                  </a:lnTo>
                  <a:lnTo>
                    <a:pt x="415" y="437"/>
                  </a:lnTo>
                  <a:lnTo>
                    <a:pt x="417" y="431"/>
                  </a:lnTo>
                  <a:lnTo>
                    <a:pt x="419" y="423"/>
                  </a:lnTo>
                  <a:lnTo>
                    <a:pt x="423" y="416"/>
                  </a:lnTo>
                  <a:lnTo>
                    <a:pt x="424" y="412"/>
                  </a:lnTo>
                  <a:lnTo>
                    <a:pt x="426" y="404"/>
                  </a:lnTo>
                  <a:lnTo>
                    <a:pt x="429" y="396"/>
                  </a:lnTo>
                  <a:lnTo>
                    <a:pt x="429" y="389"/>
                  </a:lnTo>
                  <a:lnTo>
                    <a:pt x="432" y="383"/>
                  </a:lnTo>
                  <a:lnTo>
                    <a:pt x="434" y="375"/>
                  </a:lnTo>
                  <a:lnTo>
                    <a:pt x="435" y="369"/>
                  </a:lnTo>
                  <a:lnTo>
                    <a:pt x="435" y="362"/>
                  </a:lnTo>
                  <a:lnTo>
                    <a:pt x="438" y="355"/>
                  </a:lnTo>
                  <a:lnTo>
                    <a:pt x="438" y="347"/>
                  </a:lnTo>
                  <a:lnTo>
                    <a:pt x="440" y="341"/>
                  </a:lnTo>
                  <a:lnTo>
                    <a:pt x="440" y="334"/>
                  </a:lnTo>
                  <a:lnTo>
                    <a:pt x="442" y="327"/>
                  </a:lnTo>
                  <a:lnTo>
                    <a:pt x="442" y="318"/>
                  </a:lnTo>
                  <a:lnTo>
                    <a:pt x="442" y="311"/>
                  </a:lnTo>
                  <a:lnTo>
                    <a:pt x="442" y="303"/>
                  </a:lnTo>
                  <a:lnTo>
                    <a:pt x="443" y="297"/>
                  </a:lnTo>
                  <a:lnTo>
                    <a:pt x="442" y="289"/>
                  </a:lnTo>
                  <a:lnTo>
                    <a:pt x="442" y="279"/>
                  </a:lnTo>
                  <a:lnTo>
                    <a:pt x="442" y="273"/>
                  </a:lnTo>
                  <a:lnTo>
                    <a:pt x="442" y="265"/>
                  </a:lnTo>
                  <a:lnTo>
                    <a:pt x="440" y="258"/>
                  </a:lnTo>
                  <a:lnTo>
                    <a:pt x="440" y="250"/>
                  </a:lnTo>
                  <a:lnTo>
                    <a:pt x="438" y="244"/>
                  </a:lnTo>
                  <a:lnTo>
                    <a:pt x="438" y="236"/>
                  </a:lnTo>
                  <a:lnTo>
                    <a:pt x="435" y="228"/>
                  </a:lnTo>
                  <a:lnTo>
                    <a:pt x="435" y="221"/>
                  </a:lnTo>
                  <a:lnTo>
                    <a:pt x="434" y="213"/>
                  </a:lnTo>
                  <a:lnTo>
                    <a:pt x="432" y="208"/>
                  </a:lnTo>
                  <a:lnTo>
                    <a:pt x="429" y="200"/>
                  </a:lnTo>
                  <a:lnTo>
                    <a:pt x="429" y="193"/>
                  </a:lnTo>
                  <a:lnTo>
                    <a:pt x="426" y="185"/>
                  </a:lnTo>
                  <a:lnTo>
                    <a:pt x="424" y="180"/>
                  </a:lnTo>
                  <a:lnTo>
                    <a:pt x="423" y="173"/>
                  </a:lnTo>
                  <a:lnTo>
                    <a:pt x="419" y="167"/>
                  </a:lnTo>
                  <a:lnTo>
                    <a:pt x="417" y="160"/>
                  </a:lnTo>
                  <a:lnTo>
                    <a:pt x="415" y="154"/>
                  </a:lnTo>
                  <a:lnTo>
                    <a:pt x="411" y="148"/>
                  </a:lnTo>
                  <a:lnTo>
                    <a:pt x="409" y="141"/>
                  </a:lnTo>
                  <a:lnTo>
                    <a:pt x="407" y="135"/>
                  </a:lnTo>
                  <a:lnTo>
                    <a:pt x="403" y="128"/>
                  </a:lnTo>
                  <a:lnTo>
                    <a:pt x="401" y="123"/>
                  </a:lnTo>
                  <a:lnTo>
                    <a:pt x="398" y="118"/>
                  </a:lnTo>
                  <a:lnTo>
                    <a:pt x="394" y="111"/>
                  </a:lnTo>
                  <a:lnTo>
                    <a:pt x="391" y="107"/>
                  </a:lnTo>
                  <a:lnTo>
                    <a:pt x="386" y="100"/>
                  </a:lnTo>
                  <a:lnTo>
                    <a:pt x="385" y="95"/>
                  </a:lnTo>
                  <a:lnTo>
                    <a:pt x="381" y="91"/>
                  </a:lnTo>
                  <a:lnTo>
                    <a:pt x="378" y="86"/>
                  </a:lnTo>
                  <a:lnTo>
                    <a:pt x="374" y="80"/>
                  </a:lnTo>
                  <a:lnTo>
                    <a:pt x="369" y="75"/>
                  </a:lnTo>
                  <a:lnTo>
                    <a:pt x="365" y="71"/>
                  </a:lnTo>
                  <a:lnTo>
                    <a:pt x="361" y="66"/>
                  </a:lnTo>
                  <a:lnTo>
                    <a:pt x="353" y="58"/>
                  </a:lnTo>
                  <a:lnTo>
                    <a:pt x="345" y="50"/>
                  </a:lnTo>
                  <a:lnTo>
                    <a:pt x="334" y="41"/>
                  </a:lnTo>
                  <a:lnTo>
                    <a:pt x="325" y="34"/>
                  </a:lnTo>
                  <a:lnTo>
                    <a:pt x="317" y="29"/>
                  </a:lnTo>
                  <a:lnTo>
                    <a:pt x="308" y="23"/>
                  </a:lnTo>
                  <a:lnTo>
                    <a:pt x="301" y="21"/>
                  </a:lnTo>
                  <a:lnTo>
                    <a:pt x="297" y="17"/>
                  </a:lnTo>
                  <a:lnTo>
                    <a:pt x="291" y="14"/>
                  </a:lnTo>
                  <a:lnTo>
                    <a:pt x="285" y="13"/>
                  </a:lnTo>
                  <a:lnTo>
                    <a:pt x="281" y="10"/>
                  </a:lnTo>
                  <a:lnTo>
                    <a:pt x="276" y="8"/>
                  </a:lnTo>
                  <a:lnTo>
                    <a:pt x="272" y="6"/>
                  </a:lnTo>
                  <a:lnTo>
                    <a:pt x="267" y="6"/>
                  </a:lnTo>
                  <a:lnTo>
                    <a:pt x="260" y="3"/>
                  </a:lnTo>
                  <a:lnTo>
                    <a:pt x="256" y="3"/>
                  </a:lnTo>
                  <a:lnTo>
                    <a:pt x="250" y="1"/>
                  </a:lnTo>
                  <a:lnTo>
                    <a:pt x="245" y="1"/>
                  </a:lnTo>
                  <a:lnTo>
                    <a:pt x="239" y="0"/>
                  </a:lnTo>
                  <a:lnTo>
                    <a:pt x="234" y="0"/>
                  </a:lnTo>
                  <a:lnTo>
                    <a:pt x="228" y="0"/>
                  </a:lnTo>
                  <a:lnTo>
                    <a:pt x="223" y="0"/>
                  </a:lnTo>
                  <a:lnTo>
                    <a:pt x="216" y="0"/>
                  </a:lnTo>
                  <a:lnTo>
                    <a:pt x="211" y="0"/>
                  </a:lnTo>
                  <a:lnTo>
                    <a:pt x="204" y="0"/>
                  </a:lnTo>
                  <a:lnTo>
                    <a:pt x="199" y="1"/>
                  </a:lnTo>
                  <a:lnTo>
                    <a:pt x="194" y="1"/>
                  </a:lnTo>
                  <a:lnTo>
                    <a:pt x="189" y="3"/>
                  </a:lnTo>
                  <a:lnTo>
                    <a:pt x="182" y="3"/>
                  </a:lnTo>
                  <a:lnTo>
                    <a:pt x="178" y="6"/>
                  </a:lnTo>
                  <a:lnTo>
                    <a:pt x="171" y="6"/>
                  </a:lnTo>
                  <a:lnTo>
                    <a:pt x="166" y="8"/>
                  </a:lnTo>
                  <a:lnTo>
                    <a:pt x="161" y="10"/>
                  </a:lnTo>
                  <a:lnTo>
                    <a:pt x="155" y="13"/>
                  </a:lnTo>
                  <a:lnTo>
                    <a:pt x="145" y="17"/>
                  </a:lnTo>
                  <a:lnTo>
                    <a:pt x="135" y="23"/>
                  </a:lnTo>
                  <a:lnTo>
                    <a:pt x="130" y="25"/>
                  </a:lnTo>
                  <a:lnTo>
                    <a:pt x="124" y="29"/>
                  </a:lnTo>
                  <a:lnTo>
                    <a:pt x="121" y="31"/>
                  </a:lnTo>
                  <a:lnTo>
                    <a:pt x="117" y="34"/>
                  </a:lnTo>
                  <a:lnTo>
                    <a:pt x="105" y="41"/>
                  </a:lnTo>
                  <a:lnTo>
                    <a:pt x="97" y="50"/>
                  </a:lnTo>
                  <a:lnTo>
                    <a:pt x="89" y="58"/>
                  </a:lnTo>
                  <a:lnTo>
                    <a:pt x="81" y="66"/>
                  </a:lnTo>
                  <a:lnTo>
                    <a:pt x="77" y="71"/>
                  </a:lnTo>
                  <a:lnTo>
                    <a:pt x="72" y="75"/>
                  </a:lnTo>
                  <a:lnTo>
                    <a:pt x="68" y="80"/>
                  </a:lnTo>
                  <a:lnTo>
                    <a:pt x="66" y="86"/>
                  </a:lnTo>
                  <a:lnTo>
                    <a:pt x="61" y="91"/>
                  </a:lnTo>
                  <a:lnTo>
                    <a:pt x="57" y="95"/>
                  </a:lnTo>
                  <a:lnTo>
                    <a:pt x="53" y="100"/>
                  </a:lnTo>
                  <a:lnTo>
                    <a:pt x="51" y="107"/>
                  </a:lnTo>
                  <a:lnTo>
                    <a:pt x="47" y="111"/>
                  </a:lnTo>
                  <a:lnTo>
                    <a:pt x="44" y="118"/>
                  </a:lnTo>
                  <a:lnTo>
                    <a:pt x="41" y="123"/>
                  </a:lnTo>
                  <a:lnTo>
                    <a:pt x="37" y="128"/>
                  </a:lnTo>
                  <a:lnTo>
                    <a:pt x="35" y="135"/>
                  </a:lnTo>
                  <a:lnTo>
                    <a:pt x="32" y="141"/>
                  </a:lnTo>
                  <a:lnTo>
                    <a:pt x="28" y="148"/>
                  </a:lnTo>
                  <a:lnTo>
                    <a:pt x="27" y="154"/>
                  </a:lnTo>
                  <a:lnTo>
                    <a:pt x="24" y="160"/>
                  </a:lnTo>
                  <a:lnTo>
                    <a:pt x="23" y="167"/>
                  </a:lnTo>
                  <a:lnTo>
                    <a:pt x="20" y="173"/>
                  </a:lnTo>
                  <a:lnTo>
                    <a:pt x="17" y="180"/>
                  </a:lnTo>
                  <a:lnTo>
                    <a:pt x="16" y="185"/>
                  </a:lnTo>
                  <a:lnTo>
                    <a:pt x="12" y="193"/>
                  </a:lnTo>
                  <a:lnTo>
                    <a:pt x="11" y="200"/>
                  </a:lnTo>
                  <a:lnTo>
                    <a:pt x="9" y="208"/>
                  </a:lnTo>
                  <a:lnTo>
                    <a:pt x="7" y="213"/>
                  </a:lnTo>
                  <a:lnTo>
                    <a:pt x="7" y="221"/>
                  </a:lnTo>
                  <a:lnTo>
                    <a:pt x="4" y="228"/>
                  </a:lnTo>
                  <a:lnTo>
                    <a:pt x="4" y="236"/>
                  </a:lnTo>
                  <a:lnTo>
                    <a:pt x="2" y="244"/>
                  </a:lnTo>
                  <a:lnTo>
                    <a:pt x="2" y="250"/>
                  </a:lnTo>
                  <a:lnTo>
                    <a:pt x="0" y="258"/>
                  </a:lnTo>
                  <a:lnTo>
                    <a:pt x="0" y="265"/>
                  </a:lnTo>
                  <a:lnTo>
                    <a:pt x="0" y="273"/>
                  </a:lnTo>
                  <a:lnTo>
                    <a:pt x="0" y="279"/>
                  </a:lnTo>
                  <a:lnTo>
                    <a:pt x="0" y="289"/>
                  </a:lnTo>
                  <a:lnTo>
                    <a:pt x="0" y="297"/>
                  </a:lnTo>
                  <a:lnTo>
                    <a:pt x="0" y="303"/>
                  </a:lnTo>
                  <a:lnTo>
                    <a:pt x="0" y="311"/>
                  </a:lnTo>
                  <a:lnTo>
                    <a:pt x="0" y="318"/>
                  </a:lnTo>
                  <a:lnTo>
                    <a:pt x="0" y="327"/>
                  </a:lnTo>
                  <a:lnTo>
                    <a:pt x="0" y="334"/>
                  </a:lnTo>
                  <a:lnTo>
                    <a:pt x="2" y="341"/>
                  </a:lnTo>
                  <a:lnTo>
                    <a:pt x="2" y="347"/>
                  </a:lnTo>
                  <a:lnTo>
                    <a:pt x="4" y="355"/>
                  </a:lnTo>
                  <a:lnTo>
                    <a:pt x="4" y="362"/>
                  </a:lnTo>
                  <a:lnTo>
                    <a:pt x="7" y="369"/>
                  </a:lnTo>
                  <a:lnTo>
                    <a:pt x="7" y="375"/>
                  </a:lnTo>
                  <a:lnTo>
                    <a:pt x="9" y="383"/>
                  </a:lnTo>
                  <a:lnTo>
                    <a:pt x="11" y="389"/>
                  </a:lnTo>
                  <a:lnTo>
                    <a:pt x="12" y="396"/>
                  </a:lnTo>
                  <a:lnTo>
                    <a:pt x="16" y="404"/>
                  </a:lnTo>
                  <a:lnTo>
                    <a:pt x="17" y="412"/>
                  </a:lnTo>
                  <a:lnTo>
                    <a:pt x="20" y="416"/>
                  </a:lnTo>
                  <a:lnTo>
                    <a:pt x="23" y="423"/>
                  </a:lnTo>
                  <a:lnTo>
                    <a:pt x="24" y="431"/>
                  </a:lnTo>
                  <a:lnTo>
                    <a:pt x="27" y="437"/>
                  </a:lnTo>
                  <a:lnTo>
                    <a:pt x="28" y="441"/>
                  </a:lnTo>
                  <a:lnTo>
                    <a:pt x="32" y="448"/>
                  </a:lnTo>
                  <a:lnTo>
                    <a:pt x="35" y="454"/>
                  </a:lnTo>
                  <a:lnTo>
                    <a:pt x="37" y="460"/>
                  </a:lnTo>
                  <a:lnTo>
                    <a:pt x="41" y="466"/>
                  </a:lnTo>
                  <a:lnTo>
                    <a:pt x="44" y="472"/>
                  </a:lnTo>
                  <a:lnTo>
                    <a:pt x="47" y="477"/>
                  </a:lnTo>
                  <a:lnTo>
                    <a:pt x="51" y="484"/>
                  </a:lnTo>
                  <a:lnTo>
                    <a:pt x="53" y="489"/>
                  </a:lnTo>
                  <a:lnTo>
                    <a:pt x="57" y="494"/>
                  </a:lnTo>
                  <a:lnTo>
                    <a:pt x="61" y="500"/>
                  </a:lnTo>
                  <a:lnTo>
                    <a:pt x="66" y="506"/>
                  </a:lnTo>
                  <a:lnTo>
                    <a:pt x="72" y="515"/>
                  </a:lnTo>
                  <a:lnTo>
                    <a:pt x="81" y="525"/>
                  </a:lnTo>
                  <a:lnTo>
                    <a:pt x="89" y="533"/>
                  </a:lnTo>
                  <a:lnTo>
                    <a:pt x="97" y="542"/>
                  </a:lnTo>
                  <a:lnTo>
                    <a:pt x="105" y="549"/>
                  </a:lnTo>
                  <a:lnTo>
                    <a:pt x="117" y="555"/>
                  </a:lnTo>
                  <a:lnTo>
                    <a:pt x="121" y="558"/>
                  </a:lnTo>
                  <a:lnTo>
                    <a:pt x="124" y="561"/>
                  </a:lnTo>
                  <a:lnTo>
                    <a:pt x="130" y="566"/>
                  </a:lnTo>
                  <a:lnTo>
                    <a:pt x="135" y="569"/>
                  </a:lnTo>
                  <a:lnTo>
                    <a:pt x="145" y="574"/>
                  </a:lnTo>
                  <a:lnTo>
                    <a:pt x="155" y="578"/>
                  </a:lnTo>
                  <a:lnTo>
                    <a:pt x="161" y="579"/>
                  </a:lnTo>
                  <a:lnTo>
                    <a:pt x="166" y="582"/>
                  </a:lnTo>
                  <a:lnTo>
                    <a:pt x="171" y="583"/>
                  </a:lnTo>
                  <a:lnTo>
                    <a:pt x="178" y="586"/>
                  </a:lnTo>
                  <a:lnTo>
                    <a:pt x="182" y="587"/>
                  </a:lnTo>
                  <a:lnTo>
                    <a:pt x="189" y="587"/>
                  </a:lnTo>
                  <a:lnTo>
                    <a:pt x="194" y="590"/>
                  </a:lnTo>
                  <a:lnTo>
                    <a:pt x="199" y="591"/>
                  </a:lnTo>
                  <a:lnTo>
                    <a:pt x="204" y="591"/>
                  </a:lnTo>
                  <a:lnTo>
                    <a:pt x="211" y="592"/>
                  </a:lnTo>
                  <a:lnTo>
                    <a:pt x="216" y="592"/>
                  </a:lnTo>
                  <a:lnTo>
                    <a:pt x="223" y="592"/>
                  </a:lnTo>
                  <a:lnTo>
                    <a:pt x="223" y="592"/>
                  </a:lnTo>
                  <a:close/>
                </a:path>
              </a:pathLst>
            </a:custGeom>
            <a:solidFill>
              <a:schemeClr val="tx1">
                <a:lumMod val="75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3" name="Freeform 15"/>
            <p:cNvSpPr>
              <a:spLocks/>
            </p:cNvSpPr>
            <p:nvPr/>
          </p:nvSpPr>
          <p:spPr bwMode="auto">
            <a:xfrm>
              <a:off x="6403976" y="3442916"/>
              <a:ext cx="87313" cy="85725"/>
            </a:xfrm>
            <a:custGeom>
              <a:avLst/>
              <a:gdLst>
                <a:gd name="T0" fmla="*/ 115 w 218"/>
                <a:gd name="T1" fmla="*/ 216 h 216"/>
                <a:gd name="T2" fmla="*/ 125 w 218"/>
                <a:gd name="T3" fmla="*/ 214 h 216"/>
                <a:gd name="T4" fmla="*/ 137 w 218"/>
                <a:gd name="T5" fmla="*/ 211 h 216"/>
                <a:gd name="T6" fmla="*/ 146 w 218"/>
                <a:gd name="T7" fmla="*/ 208 h 216"/>
                <a:gd name="T8" fmla="*/ 162 w 218"/>
                <a:gd name="T9" fmla="*/ 201 h 216"/>
                <a:gd name="T10" fmla="*/ 179 w 218"/>
                <a:gd name="T11" fmla="*/ 191 h 216"/>
                <a:gd name="T12" fmla="*/ 193 w 218"/>
                <a:gd name="T13" fmla="*/ 175 h 216"/>
                <a:gd name="T14" fmla="*/ 205 w 218"/>
                <a:gd name="T15" fmla="*/ 158 h 216"/>
                <a:gd name="T16" fmla="*/ 210 w 218"/>
                <a:gd name="T17" fmla="*/ 143 h 216"/>
                <a:gd name="T18" fmla="*/ 215 w 218"/>
                <a:gd name="T19" fmla="*/ 132 h 216"/>
                <a:gd name="T20" fmla="*/ 217 w 218"/>
                <a:gd name="T21" fmla="*/ 123 h 216"/>
                <a:gd name="T22" fmla="*/ 218 w 218"/>
                <a:gd name="T23" fmla="*/ 112 h 216"/>
                <a:gd name="T24" fmla="*/ 218 w 218"/>
                <a:gd name="T25" fmla="*/ 101 h 216"/>
                <a:gd name="T26" fmla="*/ 217 w 218"/>
                <a:gd name="T27" fmla="*/ 90 h 216"/>
                <a:gd name="T28" fmla="*/ 215 w 218"/>
                <a:gd name="T29" fmla="*/ 79 h 216"/>
                <a:gd name="T30" fmla="*/ 210 w 218"/>
                <a:gd name="T31" fmla="*/ 70 h 216"/>
                <a:gd name="T32" fmla="*/ 205 w 218"/>
                <a:gd name="T33" fmla="*/ 55 h 216"/>
                <a:gd name="T34" fmla="*/ 193 w 218"/>
                <a:gd name="T35" fmla="*/ 37 h 216"/>
                <a:gd name="T36" fmla="*/ 179 w 218"/>
                <a:gd name="T37" fmla="*/ 22 h 216"/>
                <a:gd name="T38" fmla="*/ 162 w 218"/>
                <a:gd name="T39" fmla="*/ 12 h 216"/>
                <a:gd name="T40" fmla="*/ 146 w 218"/>
                <a:gd name="T41" fmla="*/ 5 h 216"/>
                <a:gd name="T42" fmla="*/ 137 w 218"/>
                <a:gd name="T43" fmla="*/ 2 h 216"/>
                <a:gd name="T44" fmla="*/ 125 w 218"/>
                <a:gd name="T45" fmla="*/ 0 h 216"/>
                <a:gd name="T46" fmla="*/ 115 w 218"/>
                <a:gd name="T47" fmla="*/ 0 h 216"/>
                <a:gd name="T48" fmla="*/ 104 w 218"/>
                <a:gd name="T49" fmla="*/ 0 h 216"/>
                <a:gd name="T50" fmla="*/ 93 w 218"/>
                <a:gd name="T51" fmla="*/ 0 h 216"/>
                <a:gd name="T52" fmla="*/ 81 w 218"/>
                <a:gd name="T53" fmla="*/ 2 h 216"/>
                <a:gd name="T54" fmla="*/ 72 w 218"/>
                <a:gd name="T55" fmla="*/ 5 h 216"/>
                <a:gd name="T56" fmla="*/ 56 w 218"/>
                <a:gd name="T57" fmla="*/ 12 h 216"/>
                <a:gd name="T58" fmla="*/ 39 w 218"/>
                <a:gd name="T59" fmla="*/ 22 h 216"/>
                <a:gd name="T60" fmla="*/ 23 w 218"/>
                <a:gd name="T61" fmla="*/ 37 h 216"/>
                <a:gd name="T62" fmla="*/ 12 w 218"/>
                <a:gd name="T63" fmla="*/ 55 h 216"/>
                <a:gd name="T64" fmla="*/ 6 w 218"/>
                <a:gd name="T65" fmla="*/ 70 h 216"/>
                <a:gd name="T66" fmla="*/ 2 w 218"/>
                <a:gd name="T67" fmla="*/ 79 h 216"/>
                <a:gd name="T68" fmla="*/ 0 w 218"/>
                <a:gd name="T69" fmla="*/ 90 h 216"/>
                <a:gd name="T70" fmla="*/ 0 w 218"/>
                <a:gd name="T71" fmla="*/ 101 h 216"/>
                <a:gd name="T72" fmla="*/ 0 w 218"/>
                <a:gd name="T73" fmla="*/ 112 h 216"/>
                <a:gd name="T74" fmla="*/ 0 w 218"/>
                <a:gd name="T75" fmla="*/ 123 h 216"/>
                <a:gd name="T76" fmla="*/ 2 w 218"/>
                <a:gd name="T77" fmla="*/ 132 h 216"/>
                <a:gd name="T78" fmla="*/ 6 w 218"/>
                <a:gd name="T79" fmla="*/ 143 h 216"/>
                <a:gd name="T80" fmla="*/ 12 w 218"/>
                <a:gd name="T81" fmla="*/ 158 h 216"/>
                <a:gd name="T82" fmla="*/ 23 w 218"/>
                <a:gd name="T83" fmla="*/ 175 h 216"/>
                <a:gd name="T84" fmla="*/ 39 w 218"/>
                <a:gd name="T85" fmla="*/ 191 h 216"/>
                <a:gd name="T86" fmla="*/ 56 w 218"/>
                <a:gd name="T87" fmla="*/ 201 h 216"/>
                <a:gd name="T88" fmla="*/ 72 w 218"/>
                <a:gd name="T89" fmla="*/ 208 h 216"/>
                <a:gd name="T90" fmla="*/ 81 w 218"/>
                <a:gd name="T91" fmla="*/ 211 h 216"/>
                <a:gd name="T92" fmla="*/ 93 w 218"/>
                <a:gd name="T93" fmla="*/ 214 h 216"/>
                <a:gd name="T94" fmla="*/ 104 w 218"/>
                <a:gd name="T95" fmla="*/ 216 h 216"/>
                <a:gd name="T96" fmla="*/ 110 w 218"/>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6">
                  <a:moveTo>
                    <a:pt x="110" y="216"/>
                  </a:moveTo>
                  <a:lnTo>
                    <a:pt x="115" y="216"/>
                  </a:lnTo>
                  <a:lnTo>
                    <a:pt x="121" y="216"/>
                  </a:lnTo>
                  <a:lnTo>
                    <a:pt x="125" y="214"/>
                  </a:lnTo>
                  <a:lnTo>
                    <a:pt x="132" y="212"/>
                  </a:lnTo>
                  <a:lnTo>
                    <a:pt x="137" y="211"/>
                  </a:lnTo>
                  <a:lnTo>
                    <a:pt x="141" y="209"/>
                  </a:lnTo>
                  <a:lnTo>
                    <a:pt x="146" y="208"/>
                  </a:lnTo>
                  <a:lnTo>
                    <a:pt x="153" y="206"/>
                  </a:lnTo>
                  <a:lnTo>
                    <a:pt x="162" y="201"/>
                  </a:lnTo>
                  <a:lnTo>
                    <a:pt x="172" y="197"/>
                  </a:lnTo>
                  <a:lnTo>
                    <a:pt x="179" y="191"/>
                  </a:lnTo>
                  <a:lnTo>
                    <a:pt x="187" y="184"/>
                  </a:lnTo>
                  <a:lnTo>
                    <a:pt x="193" y="175"/>
                  </a:lnTo>
                  <a:lnTo>
                    <a:pt x="199" y="167"/>
                  </a:lnTo>
                  <a:lnTo>
                    <a:pt x="205" y="158"/>
                  </a:lnTo>
                  <a:lnTo>
                    <a:pt x="210" y="150"/>
                  </a:lnTo>
                  <a:lnTo>
                    <a:pt x="210" y="143"/>
                  </a:lnTo>
                  <a:lnTo>
                    <a:pt x="213" y="139"/>
                  </a:lnTo>
                  <a:lnTo>
                    <a:pt x="215" y="132"/>
                  </a:lnTo>
                  <a:lnTo>
                    <a:pt x="217" y="127"/>
                  </a:lnTo>
                  <a:lnTo>
                    <a:pt x="217" y="123"/>
                  </a:lnTo>
                  <a:lnTo>
                    <a:pt x="218" y="116"/>
                  </a:lnTo>
                  <a:lnTo>
                    <a:pt x="218" y="112"/>
                  </a:lnTo>
                  <a:lnTo>
                    <a:pt x="218" y="107"/>
                  </a:lnTo>
                  <a:lnTo>
                    <a:pt x="218" y="101"/>
                  </a:lnTo>
                  <a:lnTo>
                    <a:pt x="218" y="96"/>
                  </a:lnTo>
                  <a:lnTo>
                    <a:pt x="217" y="90"/>
                  </a:lnTo>
                  <a:lnTo>
                    <a:pt x="217" y="85"/>
                  </a:lnTo>
                  <a:lnTo>
                    <a:pt x="215" y="79"/>
                  </a:lnTo>
                  <a:lnTo>
                    <a:pt x="213" y="74"/>
                  </a:lnTo>
                  <a:lnTo>
                    <a:pt x="210" y="70"/>
                  </a:lnTo>
                  <a:lnTo>
                    <a:pt x="210" y="65"/>
                  </a:lnTo>
                  <a:lnTo>
                    <a:pt x="205" y="55"/>
                  </a:lnTo>
                  <a:lnTo>
                    <a:pt x="199" y="46"/>
                  </a:lnTo>
                  <a:lnTo>
                    <a:pt x="193" y="37"/>
                  </a:lnTo>
                  <a:lnTo>
                    <a:pt x="187" y="30"/>
                  </a:lnTo>
                  <a:lnTo>
                    <a:pt x="179" y="22"/>
                  </a:lnTo>
                  <a:lnTo>
                    <a:pt x="172" y="17"/>
                  </a:lnTo>
                  <a:lnTo>
                    <a:pt x="162" y="12"/>
                  </a:lnTo>
                  <a:lnTo>
                    <a:pt x="153" y="8"/>
                  </a:lnTo>
                  <a:lnTo>
                    <a:pt x="146" y="5"/>
                  </a:lnTo>
                  <a:lnTo>
                    <a:pt x="141" y="4"/>
                  </a:lnTo>
                  <a:lnTo>
                    <a:pt x="137" y="2"/>
                  </a:lnTo>
                  <a:lnTo>
                    <a:pt x="132" y="2"/>
                  </a:lnTo>
                  <a:lnTo>
                    <a:pt x="125" y="0"/>
                  </a:lnTo>
                  <a:lnTo>
                    <a:pt x="121" y="0"/>
                  </a:lnTo>
                  <a:lnTo>
                    <a:pt x="115" y="0"/>
                  </a:lnTo>
                  <a:lnTo>
                    <a:pt x="110" y="0"/>
                  </a:lnTo>
                  <a:lnTo>
                    <a:pt x="104" y="0"/>
                  </a:lnTo>
                  <a:lnTo>
                    <a:pt x="99" y="0"/>
                  </a:lnTo>
                  <a:lnTo>
                    <a:pt x="93" y="0"/>
                  </a:lnTo>
                  <a:lnTo>
                    <a:pt x="88" y="2"/>
                  </a:lnTo>
                  <a:lnTo>
                    <a:pt x="81" y="2"/>
                  </a:lnTo>
                  <a:lnTo>
                    <a:pt x="77" y="4"/>
                  </a:lnTo>
                  <a:lnTo>
                    <a:pt x="72" y="5"/>
                  </a:lnTo>
                  <a:lnTo>
                    <a:pt x="68" y="8"/>
                  </a:lnTo>
                  <a:lnTo>
                    <a:pt x="56" y="12"/>
                  </a:lnTo>
                  <a:lnTo>
                    <a:pt x="48" y="17"/>
                  </a:lnTo>
                  <a:lnTo>
                    <a:pt x="39" y="22"/>
                  </a:lnTo>
                  <a:lnTo>
                    <a:pt x="34" y="30"/>
                  </a:lnTo>
                  <a:lnTo>
                    <a:pt x="23" y="37"/>
                  </a:lnTo>
                  <a:lnTo>
                    <a:pt x="19" y="46"/>
                  </a:lnTo>
                  <a:lnTo>
                    <a:pt x="12" y="55"/>
                  </a:lnTo>
                  <a:lnTo>
                    <a:pt x="10" y="65"/>
                  </a:lnTo>
                  <a:lnTo>
                    <a:pt x="6" y="70"/>
                  </a:lnTo>
                  <a:lnTo>
                    <a:pt x="5" y="74"/>
                  </a:lnTo>
                  <a:lnTo>
                    <a:pt x="2" y="79"/>
                  </a:lnTo>
                  <a:lnTo>
                    <a:pt x="2" y="85"/>
                  </a:lnTo>
                  <a:lnTo>
                    <a:pt x="0" y="90"/>
                  </a:lnTo>
                  <a:lnTo>
                    <a:pt x="0" y="96"/>
                  </a:lnTo>
                  <a:lnTo>
                    <a:pt x="0" y="101"/>
                  </a:lnTo>
                  <a:lnTo>
                    <a:pt x="0" y="107"/>
                  </a:lnTo>
                  <a:lnTo>
                    <a:pt x="0" y="112"/>
                  </a:lnTo>
                  <a:lnTo>
                    <a:pt x="0" y="116"/>
                  </a:lnTo>
                  <a:lnTo>
                    <a:pt x="0" y="123"/>
                  </a:lnTo>
                  <a:lnTo>
                    <a:pt x="2" y="127"/>
                  </a:lnTo>
                  <a:lnTo>
                    <a:pt x="2" y="132"/>
                  </a:lnTo>
                  <a:lnTo>
                    <a:pt x="5" y="139"/>
                  </a:lnTo>
                  <a:lnTo>
                    <a:pt x="6" y="143"/>
                  </a:lnTo>
                  <a:lnTo>
                    <a:pt x="10" y="150"/>
                  </a:lnTo>
                  <a:lnTo>
                    <a:pt x="12" y="158"/>
                  </a:lnTo>
                  <a:lnTo>
                    <a:pt x="19" y="167"/>
                  </a:lnTo>
                  <a:lnTo>
                    <a:pt x="23" y="175"/>
                  </a:lnTo>
                  <a:lnTo>
                    <a:pt x="34" y="184"/>
                  </a:lnTo>
                  <a:lnTo>
                    <a:pt x="39" y="191"/>
                  </a:lnTo>
                  <a:lnTo>
                    <a:pt x="48" y="197"/>
                  </a:lnTo>
                  <a:lnTo>
                    <a:pt x="56" y="201"/>
                  </a:lnTo>
                  <a:lnTo>
                    <a:pt x="68" y="206"/>
                  </a:lnTo>
                  <a:lnTo>
                    <a:pt x="72" y="208"/>
                  </a:lnTo>
                  <a:lnTo>
                    <a:pt x="77" y="209"/>
                  </a:lnTo>
                  <a:lnTo>
                    <a:pt x="81" y="211"/>
                  </a:lnTo>
                  <a:lnTo>
                    <a:pt x="88" y="212"/>
                  </a:lnTo>
                  <a:lnTo>
                    <a:pt x="93" y="214"/>
                  </a:lnTo>
                  <a:lnTo>
                    <a:pt x="99" y="216"/>
                  </a:lnTo>
                  <a:lnTo>
                    <a:pt x="104" y="216"/>
                  </a:lnTo>
                  <a:lnTo>
                    <a:pt x="110" y="216"/>
                  </a:lnTo>
                  <a:lnTo>
                    <a:pt x="110" y="216"/>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4" name="Freeform 16"/>
            <p:cNvSpPr>
              <a:spLocks/>
            </p:cNvSpPr>
            <p:nvPr/>
          </p:nvSpPr>
          <p:spPr bwMode="auto">
            <a:xfrm>
              <a:off x="6361113" y="3542928"/>
              <a:ext cx="87313" cy="85725"/>
            </a:xfrm>
            <a:custGeom>
              <a:avLst/>
              <a:gdLst>
                <a:gd name="T0" fmla="*/ 113 w 219"/>
                <a:gd name="T1" fmla="*/ 215 h 215"/>
                <a:gd name="T2" fmla="*/ 125 w 219"/>
                <a:gd name="T3" fmla="*/ 213 h 215"/>
                <a:gd name="T4" fmla="*/ 135 w 219"/>
                <a:gd name="T5" fmla="*/ 212 h 215"/>
                <a:gd name="T6" fmla="*/ 146 w 219"/>
                <a:gd name="T7" fmla="*/ 208 h 215"/>
                <a:gd name="T8" fmla="*/ 161 w 219"/>
                <a:gd name="T9" fmla="*/ 201 h 215"/>
                <a:gd name="T10" fmla="*/ 178 w 219"/>
                <a:gd name="T11" fmla="*/ 189 h 215"/>
                <a:gd name="T12" fmla="*/ 192 w 219"/>
                <a:gd name="T13" fmla="*/ 176 h 215"/>
                <a:gd name="T14" fmla="*/ 204 w 219"/>
                <a:gd name="T15" fmla="*/ 159 h 215"/>
                <a:gd name="T16" fmla="*/ 211 w 219"/>
                <a:gd name="T17" fmla="*/ 143 h 215"/>
                <a:gd name="T18" fmla="*/ 214 w 219"/>
                <a:gd name="T19" fmla="*/ 132 h 215"/>
                <a:gd name="T20" fmla="*/ 217 w 219"/>
                <a:gd name="T21" fmla="*/ 123 h 215"/>
                <a:gd name="T22" fmla="*/ 219 w 219"/>
                <a:gd name="T23" fmla="*/ 111 h 215"/>
                <a:gd name="T24" fmla="*/ 219 w 219"/>
                <a:gd name="T25" fmla="*/ 102 h 215"/>
                <a:gd name="T26" fmla="*/ 217 w 219"/>
                <a:gd name="T27" fmla="*/ 91 h 215"/>
                <a:gd name="T28" fmla="*/ 214 w 219"/>
                <a:gd name="T29" fmla="*/ 79 h 215"/>
                <a:gd name="T30" fmla="*/ 211 w 219"/>
                <a:gd name="T31" fmla="*/ 69 h 215"/>
                <a:gd name="T32" fmla="*/ 204 w 219"/>
                <a:gd name="T33" fmla="*/ 55 h 215"/>
                <a:gd name="T34" fmla="*/ 192 w 219"/>
                <a:gd name="T35" fmla="*/ 38 h 215"/>
                <a:gd name="T36" fmla="*/ 178 w 219"/>
                <a:gd name="T37" fmla="*/ 22 h 215"/>
                <a:gd name="T38" fmla="*/ 161 w 219"/>
                <a:gd name="T39" fmla="*/ 10 h 215"/>
                <a:gd name="T40" fmla="*/ 146 w 219"/>
                <a:gd name="T41" fmla="*/ 5 h 215"/>
                <a:gd name="T42" fmla="*/ 135 w 219"/>
                <a:gd name="T43" fmla="*/ 1 h 215"/>
                <a:gd name="T44" fmla="*/ 125 w 219"/>
                <a:gd name="T45" fmla="*/ 0 h 215"/>
                <a:gd name="T46" fmla="*/ 113 w 219"/>
                <a:gd name="T47" fmla="*/ 0 h 215"/>
                <a:gd name="T48" fmla="*/ 102 w 219"/>
                <a:gd name="T49" fmla="*/ 0 h 215"/>
                <a:gd name="T50" fmla="*/ 92 w 219"/>
                <a:gd name="T51" fmla="*/ 0 h 215"/>
                <a:gd name="T52" fmla="*/ 81 w 219"/>
                <a:gd name="T53" fmla="*/ 1 h 215"/>
                <a:gd name="T54" fmla="*/ 72 w 219"/>
                <a:gd name="T55" fmla="*/ 5 h 215"/>
                <a:gd name="T56" fmla="*/ 57 w 219"/>
                <a:gd name="T57" fmla="*/ 10 h 215"/>
                <a:gd name="T58" fmla="*/ 40 w 219"/>
                <a:gd name="T59" fmla="*/ 22 h 215"/>
                <a:gd name="T60" fmla="*/ 24 w 219"/>
                <a:gd name="T61" fmla="*/ 38 h 215"/>
                <a:gd name="T62" fmla="*/ 13 w 219"/>
                <a:gd name="T63" fmla="*/ 55 h 215"/>
                <a:gd name="T64" fmla="*/ 7 w 219"/>
                <a:gd name="T65" fmla="*/ 69 h 215"/>
                <a:gd name="T66" fmla="*/ 2 w 219"/>
                <a:gd name="T67" fmla="*/ 79 h 215"/>
                <a:gd name="T68" fmla="*/ 0 w 219"/>
                <a:gd name="T69" fmla="*/ 91 h 215"/>
                <a:gd name="T70" fmla="*/ 0 w 219"/>
                <a:gd name="T71" fmla="*/ 102 h 215"/>
                <a:gd name="T72" fmla="*/ 0 w 219"/>
                <a:gd name="T73" fmla="*/ 111 h 215"/>
                <a:gd name="T74" fmla="*/ 0 w 219"/>
                <a:gd name="T75" fmla="*/ 123 h 215"/>
                <a:gd name="T76" fmla="*/ 2 w 219"/>
                <a:gd name="T77" fmla="*/ 132 h 215"/>
                <a:gd name="T78" fmla="*/ 7 w 219"/>
                <a:gd name="T79" fmla="*/ 143 h 215"/>
                <a:gd name="T80" fmla="*/ 13 w 219"/>
                <a:gd name="T81" fmla="*/ 159 h 215"/>
                <a:gd name="T82" fmla="*/ 24 w 219"/>
                <a:gd name="T83" fmla="*/ 176 h 215"/>
                <a:gd name="T84" fmla="*/ 40 w 219"/>
                <a:gd name="T85" fmla="*/ 189 h 215"/>
                <a:gd name="T86" fmla="*/ 57 w 219"/>
                <a:gd name="T87" fmla="*/ 201 h 215"/>
                <a:gd name="T88" fmla="*/ 72 w 219"/>
                <a:gd name="T89" fmla="*/ 208 h 215"/>
                <a:gd name="T90" fmla="*/ 81 w 219"/>
                <a:gd name="T91" fmla="*/ 212 h 215"/>
                <a:gd name="T92" fmla="*/ 92 w 219"/>
                <a:gd name="T93" fmla="*/ 213 h 215"/>
                <a:gd name="T94" fmla="*/ 102 w 219"/>
                <a:gd name="T95" fmla="*/ 215 h 215"/>
                <a:gd name="T96" fmla="*/ 109 w 219"/>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5">
                  <a:moveTo>
                    <a:pt x="109" y="215"/>
                  </a:moveTo>
                  <a:lnTo>
                    <a:pt x="113" y="215"/>
                  </a:lnTo>
                  <a:lnTo>
                    <a:pt x="119" y="215"/>
                  </a:lnTo>
                  <a:lnTo>
                    <a:pt x="125" y="213"/>
                  </a:lnTo>
                  <a:lnTo>
                    <a:pt x="130" y="213"/>
                  </a:lnTo>
                  <a:lnTo>
                    <a:pt x="135" y="212"/>
                  </a:lnTo>
                  <a:lnTo>
                    <a:pt x="141" y="209"/>
                  </a:lnTo>
                  <a:lnTo>
                    <a:pt x="146" y="208"/>
                  </a:lnTo>
                  <a:lnTo>
                    <a:pt x="151" y="208"/>
                  </a:lnTo>
                  <a:lnTo>
                    <a:pt x="161" y="201"/>
                  </a:lnTo>
                  <a:lnTo>
                    <a:pt x="170" y="196"/>
                  </a:lnTo>
                  <a:lnTo>
                    <a:pt x="178" y="189"/>
                  </a:lnTo>
                  <a:lnTo>
                    <a:pt x="186" y="184"/>
                  </a:lnTo>
                  <a:lnTo>
                    <a:pt x="192" y="176"/>
                  </a:lnTo>
                  <a:lnTo>
                    <a:pt x="200" y="168"/>
                  </a:lnTo>
                  <a:lnTo>
                    <a:pt x="204" y="159"/>
                  </a:lnTo>
                  <a:lnTo>
                    <a:pt x="211" y="149"/>
                  </a:lnTo>
                  <a:lnTo>
                    <a:pt x="211" y="143"/>
                  </a:lnTo>
                  <a:lnTo>
                    <a:pt x="212" y="138"/>
                  </a:lnTo>
                  <a:lnTo>
                    <a:pt x="214" y="132"/>
                  </a:lnTo>
                  <a:lnTo>
                    <a:pt x="217" y="128"/>
                  </a:lnTo>
                  <a:lnTo>
                    <a:pt x="217" y="123"/>
                  </a:lnTo>
                  <a:lnTo>
                    <a:pt x="219" y="116"/>
                  </a:lnTo>
                  <a:lnTo>
                    <a:pt x="219" y="111"/>
                  </a:lnTo>
                  <a:lnTo>
                    <a:pt x="219" y="107"/>
                  </a:lnTo>
                  <a:lnTo>
                    <a:pt x="219" y="102"/>
                  </a:lnTo>
                  <a:lnTo>
                    <a:pt x="219" y="95"/>
                  </a:lnTo>
                  <a:lnTo>
                    <a:pt x="217" y="91"/>
                  </a:lnTo>
                  <a:lnTo>
                    <a:pt x="217" y="85"/>
                  </a:lnTo>
                  <a:lnTo>
                    <a:pt x="214" y="79"/>
                  </a:lnTo>
                  <a:lnTo>
                    <a:pt x="212" y="74"/>
                  </a:lnTo>
                  <a:lnTo>
                    <a:pt x="211" y="69"/>
                  </a:lnTo>
                  <a:lnTo>
                    <a:pt x="211" y="65"/>
                  </a:lnTo>
                  <a:lnTo>
                    <a:pt x="204" y="55"/>
                  </a:lnTo>
                  <a:lnTo>
                    <a:pt x="200" y="47"/>
                  </a:lnTo>
                  <a:lnTo>
                    <a:pt x="192" y="38"/>
                  </a:lnTo>
                  <a:lnTo>
                    <a:pt x="186" y="31"/>
                  </a:lnTo>
                  <a:lnTo>
                    <a:pt x="178" y="22"/>
                  </a:lnTo>
                  <a:lnTo>
                    <a:pt x="170" y="17"/>
                  </a:lnTo>
                  <a:lnTo>
                    <a:pt x="161" y="10"/>
                  </a:lnTo>
                  <a:lnTo>
                    <a:pt x="151" y="8"/>
                  </a:lnTo>
                  <a:lnTo>
                    <a:pt x="146" y="5"/>
                  </a:lnTo>
                  <a:lnTo>
                    <a:pt x="141" y="2"/>
                  </a:lnTo>
                  <a:lnTo>
                    <a:pt x="135" y="1"/>
                  </a:lnTo>
                  <a:lnTo>
                    <a:pt x="130" y="1"/>
                  </a:lnTo>
                  <a:lnTo>
                    <a:pt x="125" y="0"/>
                  </a:lnTo>
                  <a:lnTo>
                    <a:pt x="119" y="0"/>
                  </a:lnTo>
                  <a:lnTo>
                    <a:pt x="113" y="0"/>
                  </a:lnTo>
                  <a:lnTo>
                    <a:pt x="109" y="0"/>
                  </a:lnTo>
                  <a:lnTo>
                    <a:pt x="102" y="0"/>
                  </a:lnTo>
                  <a:lnTo>
                    <a:pt x="98" y="0"/>
                  </a:lnTo>
                  <a:lnTo>
                    <a:pt x="92" y="0"/>
                  </a:lnTo>
                  <a:lnTo>
                    <a:pt x="86" y="1"/>
                  </a:lnTo>
                  <a:lnTo>
                    <a:pt x="81" y="1"/>
                  </a:lnTo>
                  <a:lnTo>
                    <a:pt x="76" y="2"/>
                  </a:lnTo>
                  <a:lnTo>
                    <a:pt x="72" y="5"/>
                  </a:lnTo>
                  <a:lnTo>
                    <a:pt x="66" y="8"/>
                  </a:lnTo>
                  <a:lnTo>
                    <a:pt x="57" y="10"/>
                  </a:lnTo>
                  <a:lnTo>
                    <a:pt x="48" y="17"/>
                  </a:lnTo>
                  <a:lnTo>
                    <a:pt x="40" y="22"/>
                  </a:lnTo>
                  <a:lnTo>
                    <a:pt x="32" y="31"/>
                  </a:lnTo>
                  <a:lnTo>
                    <a:pt x="24" y="38"/>
                  </a:lnTo>
                  <a:lnTo>
                    <a:pt x="17" y="47"/>
                  </a:lnTo>
                  <a:lnTo>
                    <a:pt x="13" y="55"/>
                  </a:lnTo>
                  <a:lnTo>
                    <a:pt x="8" y="65"/>
                  </a:lnTo>
                  <a:lnTo>
                    <a:pt x="7" y="69"/>
                  </a:lnTo>
                  <a:lnTo>
                    <a:pt x="5" y="74"/>
                  </a:lnTo>
                  <a:lnTo>
                    <a:pt x="2" y="79"/>
                  </a:lnTo>
                  <a:lnTo>
                    <a:pt x="2" y="85"/>
                  </a:lnTo>
                  <a:lnTo>
                    <a:pt x="0" y="91"/>
                  </a:lnTo>
                  <a:lnTo>
                    <a:pt x="0" y="95"/>
                  </a:lnTo>
                  <a:lnTo>
                    <a:pt x="0" y="102"/>
                  </a:lnTo>
                  <a:lnTo>
                    <a:pt x="0" y="107"/>
                  </a:lnTo>
                  <a:lnTo>
                    <a:pt x="0" y="111"/>
                  </a:lnTo>
                  <a:lnTo>
                    <a:pt x="0" y="116"/>
                  </a:lnTo>
                  <a:lnTo>
                    <a:pt x="0" y="123"/>
                  </a:lnTo>
                  <a:lnTo>
                    <a:pt x="2" y="128"/>
                  </a:lnTo>
                  <a:lnTo>
                    <a:pt x="2" y="132"/>
                  </a:lnTo>
                  <a:lnTo>
                    <a:pt x="5" y="138"/>
                  </a:lnTo>
                  <a:lnTo>
                    <a:pt x="7" y="143"/>
                  </a:lnTo>
                  <a:lnTo>
                    <a:pt x="8" y="149"/>
                  </a:lnTo>
                  <a:lnTo>
                    <a:pt x="13" y="159"/>
                  </a:lnTo>
                  <a:lnTo>
                    <a:pt x="17" y="168"/>
                  </a:lnTo>
                  <a:lnTo>
                    <a:pt x="24" y="176"/>
                  </a:lnTo>
                  <a:lnTo>
                    <a:pt x="32" y="184"/>
                  </a:lnTo>
                  <a:lnTo>
                    <a:pt x="40" y="189"/>
                  </a:lnTo>
                  <a:lnTo>
                    <a:pt x="48" y="196"/>
                  </a:lnTo>
                  <a:lnTo>
                    <a:pt x="57" y="201"/>
                  </a:lnTo>
                  <a:lnTo>
                    <a:pt x="66" y="208"/>
                  </a:lnTo>
                  <a:lnTo>
                    <a:pt x="72" y="208"/>
                  </a:lnTo>
                  <a:lnTo>
                    <a:pt x="76" y="209"/>
                  </a:lnTo>
                  <a:lnTo>
                    <a:pt x="81" y="212"/>
                  </a:lnTo>
                  <a:lnTo>
                    <a:pt x="86" y="213"/>
                  </a:lnTo>
                  <a:lnTo>
                    <a:pt x="92" y="213"/>
                  </a:lnTo>
                  <a:lnTo>
                    <a:pt x="98" y="215"/>
                  </a:lnTo>
                  <a:lnTo>
                    <a:pt x="102" y="215"/>
                  </a:lnTo>
                  <a:lnTo>
                    <a:pt x="109" y="215"/>
                  </a:lnTo>
                  <a:lnTo>
                    <a:pt x="109"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5" name="Freeform 17"/>
            <p:cNvSpPr>
              <a:spLocks/>
            </p:cNvSpPr>
            <p:nvPr/>
          </p:nvSpPr>
          <p:spPr bwMode="auto">
            <a:xfrm>
              <a:off x="6469063" y="3542928"/>
              <a:ext cx="87313" cy="85725"/>
            </a:xfrm>
            <a:custGeom>
              <a:avLst/>
              <a:gdLst>
                <a:gd name="T0" fmla="*/ 111 w 219"/>
                <a:gd name="T1" fmla="*/ 215 h 215"/>
                <a:gd name="T2" fmla="*/ 122 w 219"/>
                <a:gd name="T3" fmla="*/ 213 h 215"/>
                <a:gd name="T4" fmla="*/ 134 w 219"/>
                <a:gd name="T5" fmla="*/ 212 h 215"/>
                <a:gd name="T6" fmla="*/ 144 w 219"/>
                <a:gd name="T7" fmla="*/ 208 h 215"/>
                <a:gd name="T8" fmla="*/ 159 w 219"/>
                <a:gd name="T9" fmla="*/ 201 h 215"/>
                <a:gd name="T10" fmla="*/ 176 w 219"/>
                <a:gd name="T11" fmla="*/ 189 h 215"/>
                <a:gd name="T12" fmla="*/ 192 w 219"/>
                <a:gd name="T13" fmla="*/ 176 h 215"/>
                <a:gd name="T14" fmla="*/ 203 w 219"/>
                <a:gd name="T15" fmla="*/ 159 h 215"/>
                <a:gd name="T16" fmla="*/ 209 w 219"/>
                <a:gd name="T17" fmla="*/ 143 h 215"/>
                <a:gd name="T18" fmla="*/ 213 w 219"/>
                <a:gd name="T19" fmla="*/ 132 h 215"/>
                <a:gd name="T20" fmla="*/ 215 w 219"/>
                <a:gd name="T21" fmla="*/ 123 h 215"/>
                <a:gd name="T22" fmla="*/ 217 w 219"/>
                <a:gd name="T23" fmla="*/ 111 h 215"/>
                <a:gd name="T24" fmla="*/ 217 w 219"/>
                <a:gd name="T25" fmla="*/ 102 h 215"/>
                <a:gd name="T26" fmla="*/ 215 w 219"/>
                <a:gd name="T27" fmla="*/ 91 h 215"/>
                <a:gd name="T28" fmla="*/ 213 w 219"/>
                <a:gd name="T29" fmla="*/ 79 h 215"/>
                <a:gd name="T30" fmla="*/ 209 w 219"/>
                <a:gd name="T31" fmla="*/ 69 h 215"/>
                <a:gd name="T32" fmla="*/ 203 w 219"/>
                <a:gd name="T33" fmla="*/ 55 h 215"/>
                <a:gd name="T34" fmla="*/ 192 w 219"/>
                <a:gd name="T35" fmla="*/ 38 h 215"/>
                <a:gd name="T36" fmla="*/ 176 w 219"/>
                <a:gd name="T37" fmla="*/ 22 h 215"/>
                <a:gd name="T38" fmla="*/ 159 w 219"/>
                <a:gd name="T39" fmla="*/ 10 h 215"/>
                <a:gd name="T40" fmla="*/ 144 w 219"/>
                <a:gd name="T41" fmla="*/ 5 h 215"/>
                <a:gd name="T42" fmla="*/ 134 w 219"/>
                <a:gd name="T43" fmla="*/ 1 h 215"/>
                <a:gd name="T44" fmla="*/ 122 w 219"/>
                <a:gd name="T45" fmla="*/ 0 h 215"/>
                <a:gd name="T46" fmla="*/ 111 w 219"/>
                <a:gd name="T47" fmla="*/ 0 h 215"/>
                <a:gd name="T48" fmla="*/ 101 w 219"/>
                <a:gd name="T49" fmla="*/ 0 h 215"/>
                <a:gd name="T50" fmla="*/ 90 w 219"/>
                <a:gd name="T51" fmla="*/ 0 h 215"/>
                <a:gd name="T52" fmla="*/ 78 w 219"/>
                <a:gd name="T53" fmla="*/ 1 h 215"/>
                <a:gd name="T54" fmla="*/ 69 w 219"/>
                <a:gd name="T55" fmla="*/ 5 h 215"/>
                <a:gd name="T56" fmla="*/ 53 w 219"/>
                <a:gd name="T57" fmla="*/ 10 h 215"/>
                <a:gd name="T58" fmla="*/ 36 w 219"/>
                <a:gd name="T59" fmla="*/ 22 h 215"/>
                <a:gd name="T60" fmla="*/ 22 w 219"/>
                <a:gd name="T61" fmla="*/ 38 h 215"/>
                <a:gd name="T62" fmla="*/ 11 w 219"/>
                <a:gd name="T63" fmla="*/ 55 h 215"/>
                <a:gd name="T64" fmla="*/ 5 w 219"/>
                <a:gd name="T65" fmla="*/ 69 h 215"/>
                <a:gd name="T66" fmla="*/ 1 w 219"/>
                <a:gd name="T67" fmla="*/ 79 h 215"/>
                <a:gd name="T68" fmla="*/ 0 w 219"/>
                <a:gd name="T69" fmla="*/ 91 h 215"/>
                <a:gd name="T70" fmla="*/ 0 w 219"/>
                <a:gd name="T71" fmla="*/ 102 h 215"/>
                <a:gd name="T72" fmla="*/ 0 w 219"/>
                <a:gd name="T73" fmla="*/ 111 h 215"/>
                <a:gd name="T74" fmla="*/ 0 w 219"/>
                <a:gd name="T75" fmla="*/ 123 h 215"/>
                <a:gd name="T76" fmla="*/ 1 w 219"/>
                <a:gd name="T77" fmla="*/ 132 h 215"/>
                <a:gd name="T78" fmla="*/ 5 w 219"/>
                <a:gd name="T79" fmla="*/ 143 h 215"/>
                <a:gd name="T80" fmla="*/ 11 w 219"/>
                <a:gd name="T81" fmla="*/ 159 h 215"/>
                <a:gd name="T82" fmla="*/ 22 w 219"/>
                <a:gd name="T83" fmla="*/ 176 h 215"/>
                <a:gd name="T84" fmla="*/ 36 w 219"/>
                <a:gd name="T85" fmla="*/ 189 h 215"/>
                <a:gd name="T86" fmla="*/ 53 w 219"/>
                <a:gd name="T87" fmla="*/ 201 h 215"/>
                <a:gd name="T88" fmla="*/ 69 w 219"/>
                <a:gd name="T89" fmla="*/ 208 h 215"/>
                <a:gd name="T90" fmla="*/ 78 w 219"/>
                <a:gd name="T91" fmla="*/ 212 h 215"/>
                <a:gd name="T92" fmla="*/ 90 w 219"/>
                <a:gd name="T93" fmla="*/ 213 h 215"/>
                <a:gd name="T94" fmla="*/ 101 w 219"/>
                <a:gd name="T95" fmla="*/ 215 h 215"/>
                <a:gd name="T96" fmla="*/ 107 w 219"/>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5">
                  <a:moveTo>
                    <a:pt x="107" y="215"/>
                  </a:moveTo>
                  <a:lnTo>
                    <a:pt x="111" y="215"/>
                  </a:lnTo>
                  <a:lnTo>
                    <a:pt x="118" y="215"/>
                  </a:lnTo>
                  <a:lnTo>
                    <a:pt x="122" y="213"/>
                  </a:lnTo>
                  <a:lnTo>
                    <a:pt x="129" y="213"/>
                  </a:lnTo>
                  <a:lnTo>
                    <a:pt x="134" y="212"/>
                  </a:lnTo>
                  <a:lnTo>
                    <a:pt x="138" y="209"/>
                  </a:lnTo>
                  <a:lnTo>
                    <a:pt x="144" y="208"/>
                  </a:lnTo>
                  <a:lnTo>
                    <a:pt x="150" y="208"/>
                  </a:lnTo>
                  <a:lnTo>
                    <a:pt x="159" y="201"/>
                  </a:lnTo>
                  <a:lnTo>
                    <a:pt x="168" y="196"/>
                  </a:lnTo>
                  <a:lnTo>
                    <a:pt x="176" y="189"/>
                  </a:lnTo>
                  <a:lnTo>
                    <a:pt x="186" y="184"/>
                  </a:lnTo>
                  <a:lnTo>
                    <a:pt x="192" y="176"/>
                  </a:lnTo>
                  <a:lnTo>
                    <a:pt x="198" y="168"/>
                  </a:lnTo>
                  <a:lnTo>
                    <a:pt x="203" y="159"/>
                  </a:lnTo>
                  <a:lnTo>
                    <a:pt x="209" y="149"/>
                  </a:lnTo>
                  <a:lnTo>
                    <a:pt x="209" y="143"/>
                  </a:lnTo>
                  <a:lnTo>
                    <a:pt x="212" y="138"/>
                  </a:lnTo>
                  <a:lnTo>
                    <a:pt x="213" y="132"/>
                  </a:lnTo>
                  <a:lnTo>
                    <a:pt x="215" y="128"/>
                  </a:lnTo>
                  <a:lnTo>
                    <a:pt x="215" y="123"/>
                  </a:lnTo>
                  <a:lnTo>
                    <a:pt x="217" y="116"/>
                  </a:lnTo>
                  <a:lnTo>
                    <a:pt x="217" y="111"/>
                  </a:lnTo>
                  <a:lnTo>
                    <a:pt x="219" y="107"/>
                  </a:lnTo>
                  <a:lnTo>
                    <a:pt x="217" y="102"/>
                  </a:lnTo>
                  <a:lnTo>
                    <a:pt x="217" y="95"/>
                  </a:lnTo>
                  <a:lnTo>
                    <a:pt x="215" y="91"/>
                  </a:lnTo>
                  <a:lnTo>
                    <a:pt x="215" y="85"/>
                  </a:lnTo>
                  <a:lnTo>
                    <a:pt x="213" y="79"/>
                  </a:lnTo>
                  <a:lnTo>
                    <a:pt x="212" y="74"/>
                  </a:lnTo>
                  <a:lnTo>
                    <a:pt x="209" y="69"/>
                  </a:lnTo>
                  <a:lnTo>
                    <a:pt x="209" y="65"/>
                  </a:lnTo>
                  <a:lnTo>
                    <a:pt x="203" y="55"/>
                  </a:lnTo>
                  <a:lnTo>
                    <a:pt x="198" y="47"/>
                  </a:lnTo>
                  <a:lnTo>
                    <a:pt x="192" y="38"/>
                  </a:lnTo>
                  <a:lnTo>
                    <a:pt x="186" y="31"/>
                  </a:lnTo>
                  <a:lnTo>
                    <a:pt x="176" y="22"/>
                  </a:lnTo>
                  <a:lnTo>
                    <a:pt x="168" y="17"/>
                  </a:lnTo>
                  <a:lnTo>
                    <a:pt x="159" y="10"/>
                  </a:lnTo>
                  <a:lnTo>
                    <a:pt x="150" y="8"/>
                  </a:lnTo>
                  <a:lnTo>
                    <a:pt x="144" y="5"/>
                  </a:lnTo>
                  <a:lnTo>
                    <a:pt x="138" y="2"/>
                  </a:lnTo>
                  <a:lnTo>
                    <a:pt x="134" y="1"/>
                  </a:lnTo>
                  <a:lnTo>
                    <a:pt x="129" y="1"/>
                  </a:lnTo>
                  <a:lnTo>
                    <a:pt x="122" y="0"/>
                  </a:lnTo>
                  <a:lnTo>
                    <a:pt x="118" y="0"/>
                  </a:lnTo>
                  <a:lnTo>
                    <a:pt x="111" y="0"/>
                  </a:lnTo>
                  <a:lnTo>
                    <a:pt x="107" y="0"/>
                  </a:lnTo>
                  <a:lnTo>
                    <a:pt x="101" y="0"/>
                  </a:lnTo>
                  <a:lnTo>
                    <a:pt x="96" y="0"/>
                  </a:lnTo>
                  <a:lnTo>
                    <a:pt x="90" y="0"/>
                  </a:lnTo>
                  <a:lnTo>
                    <a:pt x="85" y="1"/>
                  </a:lnTo>
                  <a:lnTo>
                    <a:pt x="78" y="1"/>
                  </a:lnTo>
                  <a:lnTo>
                    <a:pt x="74" y="2"/>
                  </a:lnTo>
                  <a:lnTo>
                    <a:pt x="69" y="5"/>
                  </a:lnTo>
                  <a:lnTo>
                    <a:pt x="65" y="8"/>
                  </a:lnTo>
                  <a:lnTo>
                    <a:pt x="53" y="10"/>
                  </a:lnTo>
                  <a:lnTo>
                    <a:pt x="45" y="17"/>
                  </a:lnTo>
                  <a:lnTo>
                    <a:pt x="36" y="22"/>
                  </a:lnTo>
                  <a:lnTo>
                    <a:pt x="30" y="31"/>
                  </a:lnTo>
                  <a:lnTo>
                    <a:pt x="22" y="38"/>
                  </a:lnTo>
                  <a:lnTo>
                    <a:pt x="17" y="47"/>
                  </a:lnTo>
                  <a:lnTo>
                    <a:pt x="11" y="55"/>
                  </a:lnTo>
                  <a:lnTo>
                    <a:pt x="8" y="65"/>
                  </a:lnTo>
                  <a:lnTo>
                    <a:pt x="5" y="69"/>
                  </a:lnTo>
                  <a:lnTo>
                    <a:pt x="3" y="74"/>
                  </a:lnTo>
                  <a:lnTo>
                    <a:pt x="1" y="79"/>
                  </a:lnTo>
                  <a:lnTo>
                    <a:pt x="1" y="85"/>
                  </a:lnTo>
                  <a:lnTo>
                    <a:pt x="0" y="91"/>
                  </a:lnTo>
                  <a:lnTo>
                    <a:pt x="0" y="95"/>
                  </a:lnTo>
                  <a:lnTo>
                    <a:pt x="0" y="102"/>
                  </a:lnTo>
                  <a:lnTo>
                    <a:pt x="0" y="107"/>
                  </a:lnTo>
                  <a:lnTo>
                    <a:pt x="0" y="111"/>
                  </a:lnTo>
                  <a:lnTo>
                    <a:pt x="0" y="116"/>
                  </a:lnTo>
                  <a:lnTo>
                    <a:pt x="0" y="123"/>
                  </a:lnTo>
                  <a:lnTo>
                    <a:pt x="1" y="128"/>
                  </a:lnTo>
                  <a:lnTo>
                    <a:pt x="1" y="132"/>
                  </a:lnTo>
                  <a:lnTo>
                    <a:pt x="3" y="138"/>
                  </a:lnTo>
                  <a:lnTo>
                    <a:pt x="5" y="143"/>
                  </a:lnTo>
                  <a:lnTo>
                    <a:pt x="8" y="149"/>
                  </a:lnTo>
                  <a:lnTo>
                    <a:pt x="11" y="159"/>
                  </a:lnTo>
                  <a:lnTo>
                    <a:pt x="17" y="168"/>
                  </a:lnTo>
                  <a:lnTo>
                    <a:pt x="22" y="176"/>
                  </a:lnTo>
                  <a:lnTo>
                    <a:pt x="30" y="184"/>
                  </a:lnTo>
                  <a:lnTo>
                    <a:pt x="36" y="189"/>
                  </a:lnTo>
                  <a:lnTo>
                    <a:pt x="45" y="196"/>
                  </a:lnTo>
                  <a:lnTo>
                    <a:pt x="53" y="201"/>
                  </a:lnTo>
                  <a:lnTo>
                    <a:pt x="65" y="208"/>
                  </a:lnTo>
                  <a:lnTo>
                    <a:pt x="69" y="208"/>
                  </a:lnTo>
                  <a:lnTo>
                    <a:pt x="74" y="209"/>
                  </a:lnTo>
                  <a:lnTo>
                    <a:pt x="78" y="212"/>
                  </a:lnTo>
                  <a:lnTo>
                    <a:pt x="85" y="213"/>
                  </a:lnTo>
                  <a:lnTo>
                    <a:pt x="90" y="213"/>
                  </a:lnTo>
                  <a:lnTo>
                    <a:pt x="96" y="215"/>
                  </a:lnTo>
                  <a:lnTo>
                    <a:pt x="101" y="215"/>
                  </a:lnTo>
                  <a:lnTo>
                    <a:pt x="107" y="215"/>
                  </a:lnTo>
                  <a:lnTo>
                    <a:pt x="107"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6" name="Freeform 18"/>
            <p:cNvSpPr>
              <a:spLocks/>
            </p:cNvSpPr>
            <p:nvPr/>
          </p:nvSpPr>
          <p:spPr bwMode="auto">
            <a:xfrm>
              <a:off x="6254751" y="3544516"/>
              <a:ext cx="87313" cy="85725"/>
            </a:xfrm>
            <a:custGeom>
              <a:avLst/>
              <a:gdLst>
                <a:gd name="T0" fmla="*/ 113 w 218"/>
                <a:gd name="T1" fmla="*/ 215 h 215"/>
                <a:gd name="T2" fmla="*/ 124 w 218"/>
                <a:gd name="T3" fmla="*/ 213 h 215"/>
                <a:gd name="T4" fmla="*/ 134 w 218"/>
                <a:gd name="T5" fmla="*/ 210 h 215"/>
                <a:gd name="T6" fmla="*/ 146 w 218"/>
                <a:gd name="T7" fmla="*/ 207 h 215"/>
                <a:gd name="T8" fmla="*/ 159 w 218"/>
                <a:gd name="T9" fmla="*/ 200 h 215"/>
                <a:gd name="T10" fmla="*/ 177 w 218"/>
                <a:gd name="T11" fmla="*/ 190 h 215"/>
                <a:gd name="T12" fmla="*/ 191 w 218"/>
                <a:gd name="T13" fmla="*/ 175 h 215"/>
                <a:gd name="T14" fmla="*/ 204 w 218"/>
                <a:gd name="T15" fmla="*/ 158 h 215"/>
                <a:gd name="T16" fmla="*/ 210 w 218"/>
                <a:gd name="T17" fmla="*/ 142 h 215"/>
                <a:gd name="T18" fmla="*/ 214 w 218"/>
                <a:gd name="T19" fmla="*/ 133 h 215"/>
                <a:gd name="T20" fmla="*/ 216 w 218"/>
                <a:gd name="T21" fmla="*/ 123 h 215"/>
                <a:gd name="T22" fmla="*/ 218 w 218"/>
                <a:gd name="T23" fmla="*/ 111 h 215"/>
                <a:gd name="T24" fmla="*/ 218 w 218"/>
                <a:gd name="T25" fmla="*/ 102 h 215"/>
                <a:gd name="T26" fmla="*/ 216 w 218"/>
                <a:gd name="T27" fmla="*/ 90 h 215"/>
                <a:gd name="T28" fmla="*/ 214 w 218"/>
                <a:gd name="T29" fmla="*/ 80 h 215"/>
                <a:gd name="T30" fmla="*/ 210 w 218"/>
                <a:gd name="T31" fmla="*/ 70 h 215"/>
                <a:gd name="T32" fmla="*/ 204 w 218"/>
                <a:gd name="T33" fmla="*/ 54 h 215"/>
                <a:gd name="T34" fmla="*/ 191 w 218"/>
                <a:gd name="T35" fmla="*/ 37 h 215"/>
                <a:gd name="T36" fmla="*/ 177 w 218"/>
                <a:gd name="T37" fmla="*/ 23 h 215"/>
                <a:gd name="T38" fmla="*/ 159 w 218"/>
                <a:gd name="T39" fmla="*/ 12 h 215"/>
                <a:gd name="T40" fmla="*/ 146 w 218"/>
                <a:gd name="T41" fmla="*/ 5 h 215"/>
                <a:gd name="T42" fmla="*/ 134 w 218"/>
                <a:gd name="T43" fmla="*/ 3 h 215"/>
                <a:gd name="T44" fmla="*/ 124 w 218"/>
                <a:gd name="T45" fmla="*/ 0 h 215"/>
                <a:gd name="T46" fmla="*/ 113 w 218"/>
                <a:gd name="T47" fmla="*/ 0 h 215"/>
                <a:gd name="T48" fmla="*/ 102 w 218"/>
                <a:gd name="T49" fmla="*/ 0 h 215"/>
                <a:gd name="T50" fmla="*/ 90 w 218"/>
                <a:gd name="T51" fmla="*/ 0 h 215"/>
                <a:gd name="T52" fmla="*/ 80 w 218"/>
                <a:gd name="T53" fmla="*/ 3 h 215"/>
                <a:gd name="T54" fmla="*/ 70 w 218"/>
                <a:gd name="T55" fmla="*/ 5 h 215"/>
                <a:gd name="T56" fmla="*/ 56 w 218"/>
                <a:gd name="T57" fmla="*/ 12 h 215"/>
                <a:gd name="T58" fmla="*/ 37 w 218"/>
                <a:gd name="T59" fmla="*/ 23 h 215"/>
                <a:gd name="T60" fmla="*/ 23 w 218"/>
                <a:gd name="T61" fmla="*/ 37 h 215"/>
                <a:gd name="T62" fmla="*/ 12 w 218"/>
                <a:gd name="T63" fmla="*/ 54 h 215"/>
                <a:gd name="T64" fmla="*/ 6 w 218"/>
                <a:gd name="T65" fmla="*/ 70 h 215"/>
                <a:gd name="T66" fmla="*/ 1 w 218"/>
                <a:gd name="T67" fmla="*/ 80 h 215"/>
                <a:gd name="T68" fmla="*/ 0 w 218"/>
                <a:gd name="T69" fmla="*/ 90 h 215"/>
                <a:gd name="T70" fmla="*/ 0 w 218"/>
                <a:gd name="T71" fmla="*/ 102 h 215"/>
                <a:gd name="T72" fmla="*/ 0 w 218"/>
                <a:gd name="T73" fmla="*/ 111 h 215"/>
                <a:gd name="T74" fmla="*/ 0 w 218"/>
                <a:gd name="T75" fmla="*/ 123 h 215"/>
                <a:gd name="T76" fmla="*/ 1 w 218"/>
                <a:gd name="T77" fmla="*/ 133 h 215"/>
                <a:gd name="T78" fmla="*/ 6 w 218"/>
                <a:gd name="T79" fmla="*/ 142 h 215"/>
                <a:gd name="T80" fmla="*/ 12 w 218"/>
                <a:gd name="T81" fmla="*/ 158 h 215"/>
                <a:gd name="T82" fmla="*/ 23 w 218"/>
                <a:gd name="T83" fmla="*/ 175 h 215"/>
                <a:gd name="T84" fmla="*/ 37 w 218"/>
                <a:gd name="T85" fmla="*/ 190 h 215"/>
                <a:gd name="T86" fmla="*/ 56 w 218"/>
                <a:gd name="T87" fmla="*/ 200 h 215"/>
                <a:gd name="T88" fmla="*/ 70 w 218"/>
                <a:gd name="T89" fmla="*/ 207 h 215"/>
                <a:gd name="T90" fmla="*/ 80 w 218"/>
                <a:gd name="T91" fmla="*/ 210 h 215"/>
                <a:gd name="T92" fmla="*/ 90 w 218"/>
                <a:gd name="T93" fmla="*/ 213 h 215"/>
                <a:gd name="T94" fmla="*/ 102 w 218"/>
                <a:gd name="T95" fmla="*/ 215 h 215"/>
                <a:gd name="T96" fmla="*/ 108 w 218"/>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5">
                  <a:moveTo>
                    <a:pt x="108" y="215"/>
                  </a:moveTo>
                  <a:lnTo>
                    <a:pt x="113" y="215"/>
                  </a:lnTo>
                  <a:lnTo>
                    <a:pt x="119" y="215"/>
                  </a:lnTo>
                  <a:lnTo>
                    <a:pt x="124" y="213"/>
                  </a:lnTo>
                  <a:lnTo>
                    <a:pt x="130" y="213"/>
                  </a:lnTo>
                  <a:lnTo>
                    <a:pt x="134" y="210"/>
                  </a:lnTo>
                  <a:lnTo>
                    <a:pt x="139" y="208"/>
                  </a:lnTo>
                  <a:lnTo>
                    <a:pt x="146" y="207"/>
                  </a:lnTo>
                  <a:lnTo>
                    <a:pt x="150" y="207"/>
                  </a:lnTo>
                  <a:lnTo>
                    <a:pt x="159" y="200"/>
                  </a:lnTo>
                  <a:lnTo>
                    <a:pt x="170" y="196"/>
                  </a:lnTo>
                  <a:lnTo>
                    <a:pt x="177" y="190"/>
                  </a:lnTo>
                  <a:lnTo>
                    <a:pt x="185" y="183"/>
                  </a:lnTo>
                  <a:lnTo>
                    <a:pt x="191" y="175"/>
                  </a:lnTo>
                  <a:lnTo>
                    <a:pt x="198" y="166"/>
                  </a:lnTo>
                  <a:lnTo>
                    <a:pt x="204" y="158"/>
                  </a:lnTo>
                  <a:lnTo>
                    <a:pt x="208" y="149"/>
                  </a:lnTo>
                  <a:lnTo>
                    <a:pt x="210" y="142"/>
                  </a:lnTo>
                  <a:lnTo>
                    <a:pt x="211" y="138"/>
                  </a:lnTo>
                  <a:lnTo>
                    <a:pt x="214" y="133"/>
                  </a:lnTo>
                  <a:lnTo>
                    <a:pt x="215" y="129"/>
                  </a:lnTo>
                  <a:lnTo>
                    <a:pt x="216" y="123"/>
                  </a:lnTo>
                  <a:lnTo>
                    <a:pt x="218" y="118"/>
                  </a:lnTo>
                  <a:lnTo>
                    <a:pt x="218" y="111"/>
                  </a:lnTo>
                  <a:lnTo>
                    <a:pt x="218" y="108"/>
                  </a:lnTo>
                  <a:lnTo>
                    <a:pt x="218" y="102"/>
                  </a:lnTo>
                  <a:lnTo>
                    <a:pt x="218" y="97"/>
                  </a:lnTo>
                  <a:lnTo>
                    <a:pt x="216" y="90"/>
                  </a:lnTo>
                  <a:lnTo>
                    <a:pt x="215" y="86"/>
                  </a:lnTo>
                  <a:lnTo>
                    <a:pt x="214" y="80"/>
                  </a:lnTo>
                  <a:lnTo>
                    <a:pt x="211" y="74"/>
                  </a:lnTo>
                  <a:lnTo>
                    <a:pt x="210" y="70"/>
                  </a:lnTo>
                  <a:lnTo>
                    <a:pt x="208" y="65"/>
                  </a:lnTo>
                  <a:lnTo>
                    <a:pt x="204" y="54"/>
                  </a:lnTo>
                  <a:lnTo>
                    <a:pt x="198" y="46"/>
                  </a:lnTo>
                  <a:lnTo>
                    <a:pt x="191" y="37"/>
                  </a:lnTo>
                  <a:lnTo>
                    <a:pt x="185" y="31"/>
                  </a:lnTo>
                  <a:lnTo>
                    <a:pt x="177" y="23"/>
                  </a:lnTo>
                  <a:lnTo>
                    <a:pt x="170" y="17"/>
                  </a:lnTo>
                  <a:lnTo>
                    <a:pt x="159" y="12"/>
                  </a:lnTo>
                  <a:lnTo>
                    <a:pt x="150" y="9"/>
                  </a:lnTo>
                  <a:lnTo>
                    <a:pt x="146" y="5"/>
                  </a:lnTo>
                  <a:lnTo>
                    <a:pt x="139" y="4"/>
                  </a:lnTo>
                  <a:lnTo>
                    <a:pt x="134" y="3"/>
                  </a:lnTo>
                  <a:lnTo>
                    <a:pt x="130" y="3"/>
                  </a:lnTo>
                  <a:lnTo>
                    <a:pt x="124" y="0"/>
                  </a:lnTo>
                  <a:lnTo>
                    <a:pt x="119" y="0"/>
                  </a:lnTo>
                  <a:lnTo>
                    <a:pt x="113" y="0"/>
                  </a:lnTo>
                  <a:lnTo>
                    <a:pt x="108" y="0"/>
                  </a:lnTo>
                  <a:lnTo>
                    <a:pt x="102" y="0"/>
                  </a:lnTo>
                  <a:lnTo>
                    <a:pt x="97" y="0"/>
                  </a:lnTo>
                  <a:lnTo>
                    <a:pt x="90" y="0"/>
                  </a:lnTo>
                  <a:lnTo>
                    <a:pt x="86" y="3"/>
                  </a:lnTo>
                  <a:lnTo>
                    <a:pt x="80" y="3"/>
                  </a:lnTo>
                  <a:lnTo>
                    <a:pt x="75" y="4"/>
                  </a:lnTo>
                  <a:lnTo>
                    <a:pt x="70" y="5"/>
                  </a:lnTo>
                  <a:lnTo>
                    <a:pt x="65" y="9"/>
                  </a:lnTo>
                  <a:lnTo>
                    <a:pt x="56" y="12"/>
                  </a:lnTo>
                  <a:lnTo>
                    <a:pt x="47" y="17"/>
                  </a:lnTo>
                  <a:lnTo>
                    <a:pt x="37" y="23"/>
                  </a:lnTo>
                  <a:lnTo>
                    <a:pt x="31" y="31"/>
                  </a:lnTo>
                  <a:lnTo>
                    <a:pt x="23" y="37"/>
                  </a:lnTo>
                  <a:lnTo>
                    <a:pt x="17" y="46"/>
                  </a:lnTo>
                  <a:lnTo>
                    <a:pt x="12" y="54"/>
                  </a:lnTo>
                  <a:lnTo>
                    <a:pt x="7" y="65"/>
                  </a:lnTo>
                  <a:lnTo>
                    <a:pt x="6" y="70"/>
                  </a:lnTo>
                  <a:lnTo>
                    <a:pt x="3" y="74"/>
                  </a:lnTo>
                  <a:lnTo>
                    <a:pt x="1" y="80"/>
                  </a:lnTo>
                  <a:lnTo>
                    <a:pt x="1" y="86"/>
                  </a:lnTo>
                  <a:lnTo>
                    <a:pt x="0" y="90"/>
                  </a:lnTo>
                  <a:lnTo>
                    <a:pt x="0" y="97"/>
                  </a:lnTo>
                  <a:lnTo>
                    <a:pt x="0" y="102"/>
                  </a:lnTo>
                  <a:lnTo>
                    <a:pt x="0" y="108"/>
                  </a:lnTo>
                  <a:lnTo>
                    <a:pt x="0" y="111"/>
                  </a:lnTo>
                  <a:lnTo>
                    <a:pt x="0" y="118"/>
                  </a:lnTo>
                  <a:lnTo>
                    <a:pt x="0" y="123"/>
                  </a:lnTo>
                  <a:lnTo>
                    <a:pt x="1" y="129"/>
                  </a:lnTo>
                  <a:lnTo>
                    <a:pt x="1" y="133"/>
                  </a:lnTo>
                  <a:lnTo>
                    <a:pt x="3" y="138"/>
                  </a:lnTo>
                  <a:lnTo>
                    <a:pt x="6" y="142"/>
                  </a:lnTo>
                  <a:lnTo>
                    <a:pt x="7" y="149"/>
                  </a:lnTo>
                  <a:lnTo>
                    <a:pt x="12" y="158"/>
                  </a:lnTo>
                  <a:lnTo>
                    <a:pt x="17" y="166"/>
                  </a:lnTo>
                  <a:lnTo>
                    <a:pt x="23" y="175"/>
                  </a:lnTo>
                  <a:lnTo>
                    <a:pt x="31" y="183"/>
                  </a:lnTo>
                  <a:lnTo>
                    <a:pt x="37" y="190"/>
                  </a:lnTo>
                  <a:lnTo>
                    <a:pt x="47" y="196"/>
                  </a:lnTo>
                  <a:lnTo>
                    <a:pt x="56" y="200"/>
                  </a:lnTo>
                  <a:lnTo>
                    <a:pt x="65" y="207"/>
                  </a:lnTo>
                  <a:lnTo>
                    <a:pt x="70" y="207"/>
                  </a:lnTo>
                  <a:lnTo>
                    <a:pt x="75" y="208"/>
                  </a:lnTo>
                  <a:lnTo>
                    <a:pt x="80" y="210"/>
                  </a:lnTo>
                  <a:lnTo>
                    <a:pt x="86" y="213"/>
                  </a:lnTo>
                  <a:lnTo>
                    <a:pt x="90" y="213"/>
                  </a:lnTo>
                  <a:lnTo>
                    <a:pt x="97" y="215"/>
                  </a:lnTo>
                  <a:lnTo>
                    <a:pt x="102" y="215"/>
                  </a:lnTo>
                  <a:lnTo>
                    <a:pt x="108" y="215"/>
                  </a:lnTo>
                  <a:lnTo>
                    <a:pt x="108"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7" name="Freeform 19"/>
            <p:cNvSpPr>
              <a:spLocks/>
            </p:cNvSpPr>
            <p:nvPr/>
          </p:nvSpPr>
          <p:spPr bwMode="auto">
            <a:xfrm>
              <a:off x="6072188" y="3001591"/>
              <a:ext cx="87313" cy="85725"/>
            </a:xfrm>
            <a:custGeom>
              <a:avLst/>
              <a:gdLst>
                <a:gd name="T0" fmla="*/ 114 w 219"/>
                <a:gd name="T1" fmla="*/ 215 h 215"/>
                <a:gd name="T2" fmla="*/ 125 w 219"/>
                <a:gd name="T3" fmla="*/ 213 h 215"/>
                <a:gd name="T4" fmla="*/ 136 w 219"/>
                <a:gd name="T5" fmla="*/ 210 h 215"/>
                <a:gd name="T6" fmla="*/ 146 w 219"/>
                <a:gd name="T7" fmla="*/ 207 h 215"/>
                <a:gd name="T8" fmla="*/ 161 w 219"/>
                <a:gd name="T9" fmla="*/ 200 h 215"/>
                <a:gd name="T10" fmla="*/ 179 w 219"/>
                <a:gd name="T11" fmla="*/ 190 h 215"/>
                <a:gd name="T12" fmla="*/ 193 w 219"/>
                <a:gd name="T13" fmla="*/ 174 h 215"/>
                <a:gd name="T14" fmla="*/ 206 w 219"/>
                <a:gd name="T15" fmla="*/ 156 h 215"/>
                <a:gd name="T16" fmla="*/ 212 w 219"/>
                <a:gd name="T17" fmla="*/ 142 h 215"/>
                <a:gd name="T18" fmla="*/ 215 w 219"/>
                <a:gd name="T19" fmla="*/ 133 h 215"/>
                <a:gd name="T20" fmla="*/ 218 w 219"/>
                <a:gd name="T21" fmla="*/ 122 h 215"/>
                <a:gd name="T22" fmla="*/ 219 w 219"/>
                <a:gd name="T23" fmla="*/ 111 h 215"/>
                <a:gd name="T24" fmla="*/ 219 w 219"/>
                <a:gd name="T25" fmla="*/ 100 h 215"/>
                <a:gd name="T26" fmla="*/ 218 w 219"/>
                <a:gd name="T27" fmla="*/ 89 h 215"/>
                <a:gd name="T28" fmla="*/ 214 w 219"/>
                <a:gd name="T29" fmla="*/ 73 h 215"/>
                <a:gd name="T30" fmla="*/ 206 w 219"/>
                <a:gd name="T31" fmla="*/ 54 h 215"/>
                <a:gd name="T32" fmla="*/ 193 w 219"/>
                <a:gd name="T33" fmla="*/ 37 h 215"/>
                <a:gd name="T34" fmla="*/ 179 w 219"/>
                <a:gd name="T35" fmla="*/ 23 h 215"/>
                <a:gd name="T36" fmla="*/ 161 w 219"/>
                <a:gd name="T37" fmla="*/ 12 h 215"/>
                <a:gd name="T38" fmla="*/ 146 w 219"/>
                <a:gd name="T39" fmla="*/ 5 h 215"/>
                <a:gd name="T40" fmla="*/ 136 w 219"/>
                <a:gd name="T41" fmla="*/ 1 h 215"/>
                <a:gd name="T42" fmla="*/ 125 w 219"/>
                <a:gd name="T43" fmla="*/ 0 h 215"/>
                <a:gd name="T44" fmla="*/ 114 w 219"/>
                <a:gd name="T45" fmla="*/ 0 h 215"/>
                <a:gd name="T46" fmla="*/ 104 w 219"/>
                <a:gd name="T47" fmla="*/ 0 h 215"/>
                <a:gd name="T48" fmla="*/ 93 w 219"/>
                <a:gd name="T49" fmla="*/ 0 h 215"/>
                <a:gd name="T50" fmla="*/ 81 w 219"/>
                <a:gd name="T51" fmla="*/ 1 h 215"/>
                <a:gd name="T52" fmla="*/ 71 w 219"/>
                <a:gd name="T53" fmla="*/ 5 h 215"/>
                <a:gd name="T54" fmla="*/ 56 w 219"/>
                <a:gd name="T55" fmla="*/ 12 h 215"/>
                <a:gd name="T56" fmla="*/ 39 w 219"/>
                <a:gd name="T57" fmla="*/ 23 h 215"/>
                <a:gd name="T58" fmla="*/ 23 w 219"/>
                <a:gd name="T59" fmla="*/ 37 h 215"/>
                <a:gd name="T60" fmla="*/ 12 w 219"/>
                <a:gd name="T61" fmla="*/ 54 h 215"/>
                <a:gd name="T62" fmla="*/ 4 w 219"/>
                <a:gd name="T63" fmla="*/ 73 h 215"/>
                <a:gd name="T64" fmla="*/ 0 w 219"/>
                <a:gd name="T65" fmla="*/ 89 h 215"/>
                <a:gd name="T66" fmla="*/ 0 w 219"/>
                <a:gd name="T67" fmla="*/ 100 h 215"/>
                <a:gd name="T68" fmla="*/ 0 w 219"/>
                <a:gd name="T69" fmla="*/ 111 h 215"/>
                <a:gd name="T70" fmla="*/ 0 w 219"/>
                <a:gd name="T71" fmla="*/ 122 h 215"/>
                <a:gd name="T72" fmla="*/ 3 w 219"/>
                <a:gd name="T73" fmla="*/ 133 h 215"/>
                <a:gd name="T74" fmla="*/ 6 w 219"/>
                <a:gd name="T75" fmla="*/ 142 h 215"/>
                <a:gd name="T76" fmla="*/ 12 w 219"/>
                <a:gd name="T77" fmla="*/ 156 h 215"/>
                <a:gd name="T78" fmla="*/ 23 w 219"/>
                <a:gd name="T79" fmla="*/ 174 h 215"/>
                <a:gd name="T80" fmla="*/ 39 w 219"/>
                <a:gd name="T81" fmla="*/ 190 h 215"/>
                <a:gd name="T82" fmla="*/ 56 w 219"/>
                <a:gd name="T83" fmla="*/ 200 h 215"/>
                <a:gd name="T84" fmla="*/ 71 w 219"/>
                <a:gd name="T85" fmla="*/ 207 h 215"/>
                <a:gd name="T86" fmla="*/ 81 w 219"/>
                <a:gd name="T87" fmla="*/ 210 h 215"/>
                <a:gd name="T88" fmla="*/ 93 w 219"/>
                <a:gd name="T89" fmla="*/ 213 h 215"/>
                <a:gd name="T90" fmla="*/ 104 w 219"/>
                <a:gd name="T91" fmla="*/ 215 h 215"/>
                <a:gd name="T92" fmla="*/ 110 w 219"/>
                <a:gd name="T93"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9" h="215">
                  <a:moveTo>
                    <a:pt x="110" y="215"/>
                  </a:moveTo>
                  <a:lnTo>
                    <a:pt x="114" y="215"/>
                  </a:lnTo>
                  <a:lnTo>
                    <a:pt x="120" y="215"/>
                  </a:lnTo>
                  <a:lnTo>
                    <a:pt x="125" y="213"/>
                  </a:lnTo>
                  <a:lnTo>
                    <a:pt x="130" y="212"/>
                  </a:lnTo>
                  <a:lnTo>
                    <a:pt x="136" y="210"/>
                  </a:lnTo>
                  <a:lnTo>
                    <a:pt x="140" y="208"/>
                  </a:lnTo>
                  <a:lnTo>
                    <a:pt x="146" y="207"/>
                  </a:lnTo>
                  <a:lnTo>
                    <a:pt x="153" y="205"/>
                  </a:lnTo>
                  <a:lnTo>
                    <a:pt x="161" y="200"/>
                  </a:lnTo>
                  <a:lnTo>
                    <a:pt x="171" y="196"/>
                  </a:lnTo>
                  <a:lnTo>
                    <a:pt x="179" y="190"/>
                  </a:lnTo>
                  <a:lnTo>
                    <a:pt x="187" y="183"/>
                  </a:lnTo>
                  <a:lnTo>
                    <a:pt x="193" y="174"/>
                  </a:lnTo>
                  <a:lnTo>
                    <a:pt x="199" y="166"/>
                  </a:lnTo>
                  <a:lnTo>
                    <a:pt x="206" y="156"/>
                  </a:lnTo>
                  <a:lnTo>
                    <a:pt x="210" y="148"/>
                  </a:lnTo>
                  <a:lnTo>
                    <a:pt x="212" y="142"/>
                  </a:lnTo>
                  <a:lnTo>
                    <a:pt x="214" y="138"/>
                  </a:lnTo>
                  <a:lnTo>
                    <a:pt x="215" y="133"/>
                  </a:lnTo>
                  <a:lnTo>
                    <a:pt x="217" y="128"/>
                  </a:lnTo>
                  <a:lnTo>
                    <a:pt x="218" y="122"/>
                  </a:lnTo>
                  <a:lnTo>
                    <a:pt x="219" y="117"/>
                  </a:lnTo>
                  <a:lnTo>
                    <a:pt x="219" y="111"/>
                  </a:lnTo>
                  <a:lnTo>
                    <a:pt x="219" y="106"/>
                  </a:lnTo>
                  <a:lnTo>
                    <a:pt x="219" y="100"/>
                  </a:lnTo>
                  <a:lnTo>
                    <a:pt x="219" y="95"/>
                  </a:lnTo>
                  <a:lnTo>
                    <a:pt x="218" y="89"/>
                  </a:lnTo>
                  <a:lnTo>
                    <a:pt x="217" y="85"/>
                  </a:lnTo>
                  <a:lnTo>
                    <a:pt x="214" y="73"/>
                  </a:lnTo>
                  <a:lnTo>
                    <a:pt x="210" y="65"/>
                  </a:lnTo>
                  <a:lnTo>
                    <a:pt x="206" y="54"/>
                  </a:lnTo>
                  <a:lnTo>
                    <a:pt x="199" y="46"/>
                  </a:lnTo>
                  <a:lnTo>
                    <a:pt x="193" y="37"/>
                  </a:lnTo>
                  <a:lnTo>
                    <a:pt x="187" y="31"/>
                  </a:lnTo>
                  <a:lnTo>
                    <a:pt x="179" y="23"/>
                  </a:lnTo>
                  <a:lnTo>
                    <a:pt x="171" y="17"/>
                  </a:lnTo>
                  <a:lnTo>
                    <a:pt x="161" y="12"/>
                  </a:lnTo>
                  <a:lnTo>
                    <a:pt x="153" y="8"/>
                  </a:lnTo>
                  <a:lnTo>
                    <a:pt x="146" y="5"/>
                  </a:lnTo>
                  <a:lnTo>
                    <a:pt x="140" y="4"/>
                  </a:lnTo>
                  <a:lnTo>
                    <a:pt x="136" y="1"/>
                  </a:lnTo>
                  <a:lnTo>
                    <a:pt x="130" y="1"/>
                  </a:lnTo>
                  <a:lnTo>
                    <a:pt x="125" y="0"/>
                  </a:lnTo>
                  <a:lnTo>
                    <a:pt x="120" y="0"/>
                  </a:lnTo>
                  <a:lnTo>
                    <a:pt x="114" y="0"/>
                  </a:lnTo>
                  <a:lnTo>
                    <a:pt x="110" y="0"/>
                  </a:lnTo>
                  <a:lnTo>
                    <a:pt x="104" y="0"/>
                  </a:lnTo>
                  <a:lnTo>
                    <a:pt x="97" y="0"/>
                  </a:lnTo>
                  <a:lnTo>
                    <a:pt x="93" y="0"/>
                  </a:lnTo>
                  <a:lnTo>
                    <a:pt x="87" y="1"/>
                  </a:lnTo>
                  <a:lnTo>
                    <a:pt x="81" y="1"/>
                  </a:lnTo>
                  <a:lnTo>
                    <a:pt x="76" y="4"/>
                  </a:lnTo>
                  <a:lnTo>
                    <a:pt x="71" y="5"/>
                  </a:lnTo>
                  <a:lnTo>
                    <a:pt x="66" y="8"/>
                  </a:lnTo>
                  <a:lnTo>
                    <a:pt x="56" y="12"/>
                  </a:lnTo>
                  <a:lnTo>
                    <a:pt x="47" y="17"/>
                  </a:lnTo>
                  <a:lnTo>
                    <a:pt x="39" y="23"/>
                  </a:lnTo>
                  <a:lnTo>
                    <a:pt x="31" y="31"/>
                  </a:lnTo>
                  <a:lnTo>
                    <a:pt x="23" y="37"/>
                  </a:lnTo>
                  <a:lnTo>
                    <a:pt x="18" y="46"/>
                  </a:lnTo>
                  <a:lnTo>
                    <a:pt x="12" y="54"/>
                  </a:lnTo>
                  <a:lnTo>
                    <a:pt x="10" y="65"/>
                  </a:lnTo>
                  <a:lnTo>
                    <a:pt x="4" y="73"/>
                  </a:lnTo>
                  <a:lnTo>
                    <a:pt x="3" y="85"/>
                  </a:lnTo>
                  <a:lnTo>
                    <a:pt x="0" y="89"/>
                  </a:lnTo>
                  <a:lnTo>
                    <a:pt x="0" y="95"/>
                  </a:lnTo>
                  <a:lnTo>
                    <a:pt x="0" y="100"/>
                  </a:lnTo>
                  <a:lnTo>
                    <a:pt x="0" y="106"/>
                  </a:lnTo>
                  <a:lnTo>
                    <a:pt x="0" y="111"/>
                  </a:lnTo>
                  <a:lnTo>
                    <a:pt x="0" y="117"/>
                  </a:lnTo>
                  <a:lnTo>
                    <a:pt x="0" y="122"/>
                  </a:lnTo>
                  <a:lnTo>
                    <a:pt x="3" y="128"/>
                  </a:lnTo>
                  <a:lnTo>
                    <a:pt x="3" y="133"/>
                  </a:lnTo>
                  <a:lnTo>
                    <a:pt x="4" y="138"/>
                  </a:lnTo>
                  <a:lnTo>
                    <a:pt x="6" y="142"/>
                  </a:lnTo>
                  <a:lnTo>
                    <a:pt x="10" y="148"/>
                  </a:lnTo>
                  <a:lnTo>
                    <a:pt x="12" y="156"/>
                  </a:lnTo>
                  <a:lnTo>
                    <a:pt x="18" y="166"/>
                  </a:lnTo>
                  <a:lnTo>
                    <a:pt x="23" y="174"/>
                  </a:lnTo>
                  <a:lnTo>
                    <a:pt x="31" y="183"/>
                  </a:lnTo>
                  <a:lnTo>
                    <a:pt x="39" y="190"/>
                  </a:lnTo>
                  <a:lnTo>
                    <a:pt x="47" y="196"/>
                  </a:lnTo>
                  <a:lnTo>
                    <a:pt x="56" y="200"/>
                  </a:lnTo>
                  <a:lnTo>
                    <a:pt x="66" y="205"/>
                  </a:lnTo>
                  <a:lnTo>
                    <a:pt x="71" y="207"/>
                  </a:lnTo>
                  <a:lnTo>
                    <a:pt x="76" y="208"/>
                  </a:lnTo>
                  <a:lnTo>
                    <a:pt x="81" y="210"/>
                  </a:lnTo>
                  <a:lnTo>
                    <a:pt x="87" y="212"/>
                  </a:lnTo>
                  <a:lnTo>
                    <a:pt x="93" y="213"/>
                  </a:lnTo>
                  <a:lnTo>
                    <a:pt x="97" y="215"/>
                  </a:lnTo>
                  <a:lnTo>
                    <a:pt x="104" y="215"/>
                  </a:lnTo>
                  <a:lnTo>
                    <a:pt x="110" y="215"/>
                  </a:lnTo>
                  <a:lnTo>
                    <a:pt x="110" y="215"/>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8" name="Freeform 20"/>
            <p:cNvSpPr>
              <a:spLocks/>
            </p:cNvSpPr>
            <p:nvPr/>
          </p:nvSpPr>
          <p:spPr bwMode="auto">
            <a:xfrm>
              <a:off x="6000751" y="2904753"/>
              <a:ext cx="87313" cy="85725"/>
            </a:xfrm>
            <a:custGeom>
              <a:avLst/>
              <a:gdLst>
                <a:gd name="T0" fmla="*/ 111 w 219"/>
                <a:gd name="T1" fmla="*/ 215 h 216"/>
                <a:gd name="T2" fmla="*/ 123 w 219"/>
                <a:gd name="T3" fmla="*/ 215 h 216"/>
                <a:gd name="T4" fmla="*/ 134 w 219"/>
                <a:gd name="T5" fmla="*/ 212 h 216"/>
                <a:gd name="T6" fmla="*/ 144 w 219"/>
                <a:gd name="T7" fmla="*/ 207 h 216"/>
                <a:gd name="T8" fmla="*/ 159 w 219"/>
                <a:gd name="T9" fmla="*/ 200 h 216"/>
                <a:gd name="T10" fmla="*/ 176 w 219"/>
                <a:gd name="T11" fmla="*/ 190 h 216"/>
                <a:gd name="T12" fmla="*/ 192 w 219"/>
                <a:gd name="T13" fmla="*/ 176 h 216"/>
                <a:gd name="T14" fmla="*/ 203 w 219"/>
                <a:gd name="T15" fmla="*/ 159 h 216"/>
                <a:gd name="T16" fmla="*/ 209 w 219"/>
                <a:gd name="T17" fmla="*/ 144 h 216"/>
                <a:gd name="T18" fmla="*/ 213 w 219"/>
                <a:gd name="T19" fmla="*/ 134 h 216"/>
                <a:gd name="T20" fmla="*/ 216 w 219"/>
                <a:gd name="T21" fmla="*/ 122 h 216"/>
                <a:gd name="T22" fmla="*/ 217 w 219"/>
                <a:gd name="T23" fmla="*/ 111 h 216"/>
                <a:gd name="T24" fmla="*/ 217 w 219"/>
                <a:gd name="T25" fmla="*/ 102 h 216"/>
                <a:gd name="T26" fmla="*/ 216 w 219"/>
                <a:gd name="T27" fmla="*/ 91 h 216"/>
                <a:gd name="T28" fmla="*/ 213 w 219"/>
                <a:gd name="T29" fmla="*/ 80 h 216"/>
                <a:gd name="T30" fmla="*/ 209 w 219"/>
                <a:gd name="T31" fmla="*/ 69 h 216"/>
                <a:gd name="T32" fmla="*/ 203 w 219"/>
                <a:gd name="T33" fmla="*/ 54 h 216"/>
                <a:gd name="T34" fmla="*/ 192 w 219"/>
                <a:gd name="T35" fmla="*/ 37 h 216"/>
                <a:gd name="T36" fmla="*/ 176 w 219"/>
                <a:gd name="T37" fmla="*/ 24 h 216"/>
                <a:gd name="T38" fmla="*/ 159 w 219"/>
                <a:gd name="T39" fmla="*/ 12 h 216"/>
                <a:gd name="T40" fmla="*/ 144 w 219"/>
                <a:gd name="T41" fmla="*/ 6 h 216"/>
                <a:gd name="T42" fmla="*/ 134 w 219"/>
                <a:gd name="T43" fmla="*/ 1 h 216"/>
                <a:gd name="T44" fmla="*/ 123 w 219"/>
                <a:gd name="T45" fmla="*/ 0 h 216"/>
                <a:gd name="T46" fmla="*/ 111 w 219"/>
                <a:gd name="T47" fmla="*/ 0 h 216"/>
                <a:gd name="T48" fmla="*/ 101 w 219"/>
                <a:gd name="T49" fmla="*/ 0 h 216"/>
                <a:gd name="T50" fmla="*/ 90 w 219"/>
                <a:gd name="T51" fmla="*/ 0 h 216"/>
                <a:gd name="T52" fmla="*/ 79 w 219"/>
                <a:gd name="T53" fmla="*/ 1 h 216"/>
                <a:gd name="T54" fmla="*/ 70 w 219"/>
                <a:gd name="T55" fmla="*/ 6 h 216"/>
                <a:gd name="T56" fmla="*/ 54 w 219"/>
                <a:gd name="T57" fmla="*/ 12 h 216"/>
                <a:gd name="T58" fmla="*/ 38 w 219"/>
                <a:gd name="T59" fmla="*/ 24 h 216"/>
                <a:gd name="T60" fmla="*/ 22 w 219"/>
                <a:gd name="T61" fmla="*/ 37 h 216"/>
                <a:gd name="T62" fmla="*/ 12 w 219"/>
                <a:gd name="T63" fmla="*/ 54 h 216"/>
                <a:gd name="T64" fmla="*/ 5 w 219"/>
                <a:gd name="T65" fmla="*/ 69 h 216"/>
                <a:gd name="T66" fmla="*/ 2 w 219"/>
                <a:gd name="T67" fmla="*/ 80 h 216"/>
                <a:gd name="T68" fmla="*/ 0 w 219"/>
                <a:gd name="T69" fmla="*/ 91 h 216"/>
                <a:gd name="T70" fmla="*/ 0 w 219"/>
                <a:gd name="T71" fmla="*/ 102 h 216"/>
                <a:gd name="T72" fmla="*/ 0 w 219"/>
                <a:gd name="T73" fmla="*/ 111 h 216"/>
                <a:gd name="T74" fmla="*/ 0 w 219"/>
                <a:gd name="T75" fmla="*/ 122 h 216"/>
                <a:gd name="T76" fmla="*/ 2 w 219"/>
                <a:gd name="T77" fmla="*/ 134 h 216"/>
                <a:gd name="T78" fmla="*/ 5 w 219"/>
                <a:gd name="T79" fmla="*/ 144 h 216"/>
                <a:gd name="T80" fmla="*/ 12 w 219"/>
                <a:gd name="T81" fmla="*/ 159 h 216"/>
                <a:gd name="T82" fmla="*/ 22 w 219"/>
                <a:gd name="T83" fmla="*/ 176 h 216"/>
                <a:gd name="T84" fmla="*/ 38 w 219"/>
                <a:gd name="T85" fmla="*/ 190 h 216"/>
                <a:gd name="T86" fmla="*/ 54 w 219"/>
                <a:gd name="T87" fmla="*/ 200 h 216"/>
                <a:gd name="T88" fmla="*/ 70 w 219"/>
                <a:gd name="T89" fmla="*/ 207 h 216"/>
                <a:gd name="T90" fmla="*/ 79 w 219"/>
                <a:gd name="T91" fmla="*/ 212 h 216"/>
                <a:gd name="T92" fmla="*/ 90 w 219"/>
                <a:gd name="T93" fmla="*/ 215 h 216"/>
                <a:gd name="T94" fmla="*/ 101 w 219"/>
                <a:gd name="T95" fmla="*/ 215 h 216"/>
                <a:gd name="T96" fmla="*/ 107 w 219"/>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6">
                  <a:moveTo>
                    <a:pt x="107" y="216"/>
                  </a:moveTo>
                  <a:lnTo>
                    <a:pt x="111" y="215"/>
                  </a:lnTo>
                  <a:lnTo>
                    <a:pt x="118" y="215"/>
                  </a:lnTo>
                  <a:lnTo>
                    <a:pt x="123" y="215"/>
                  </a:lnTo>
                  <a:lnTo>
                    <a:pt x="130" y="213"/>
                  </a:lnTo>
                  <a:lnTo>
                    <a:pt x="134" y="212"/>
                  </a:lnTo>
                  <a:lnTo>
                    <a:pt x="139" y="211"/>
                  </a:lnTo>
                  <a:lnTo>
                    <a:pt x="144" y="207"/>
                  </a:lnTo>
                  <a:lnTo>
                    <a:pt x="150" y="207"/>
                  </a:lnTo>
                  <a:lnTo>
                    <a:pt x="159" y="200"/>
                  </a:lnTo>
                  <a:lnTo>
                    <a:pt x="168" y="196"/>
                  </a:lnTo>
                  <a:lnTo>
                    <a:pt x="176" y="190"/>
                  </a:lnTo>
                  <a:lnTo>
                    <a:pt x="185" y="183"/>
                  </a:lnTo>
                  <a:lnTo>
                    <a:pt x="192" y="176"/>
                  </a:lnTo>
                  <a:lnTo>
                    <a:pt x="199" y="168"/>
                  </a:lnTo>
                  <a:lnTo>
                    <a:pt x="203" y="159"/>
                  </a:lnTo>
                  <a:lnTo>
                    <a:pt x="209" y="149"/>
                  </a:lnTo>
                  <a:lnTo>
                    <a:pt x="209" y="144"/>
                  </a:lnTo>
                  <a:lnTo>
                    <a:pt x="212" y="138"/>
                  </a:lnTo>
                  <a:lnTo>
                    <a:pt x="213" y="134"/>
                  </a:lnTo>
                  <a:lnTo>
                    <a:pt x="216" y="129"/>
                  </a:lnTo>
                  <a:lnTo>
                    <a:pt x="216" y="122"/>
                  </a:lnTo>
                  <a:lnTo>
                    <a:pt x="217" y="118"/>
                  </a:lnTo>
                  <a:lnTo>
                    <a:pt x="217" y="111"/>
                  </a:lnTo>
                  <a:lnTo>
                    <a:pt x="219" y="106"/>
                  </a:lnTo>
                  <a:lnTo>
                    <a:pt x="217" y="102"/>
                  </a:lnTo>
                  <a:lnTo>
                    <a:pt x="217" y="95"/>
                  </a:lnTo>
                  <a:lnTo>
                    <a:pt x="216" y="91"/>
                  </a:lnTo>
                  <a:lnTo>
                    <a:pt x="216" y="85"/>
                  </a:lnTo>
                  <a:lnTo>
                    <a:pt x="213" y="80"/>
                  </a:lnTo>
                  <a:lnTo>
                    <a:pt x="212" y="74"/>
                  </a:lnTo>
                  <a:lnTo>
                    <a:pt x="209" y="69"/>
                  </a:lnTo>
                  <a:lnTo>
                    <a:pt x="209" y="64"/>
                  </a:lnTo>
                  <a:lnTo>
                    <a:pt x="203" y="54"/>
                  </a:lnTo>
                  <a:lnTo>
                    <a:pt x="199" y="47"/>
                  </a:lnTo>
                  <a:lnTo>
                    <a:pt x="192" y="37"/>
                  </a:lnTo>
                  <a:lnTo>
                    <a:pt x="185" y="32"/>
                  </a:lnTo>
                  <a:lnTo>
                    <a:pt x="176" y="24"/>
                  </a:lnTo>
                  <a:lnTo>
                    <a:pt x="168" y="17"/>
                  </a:lnTo>
                  <a:lnTo>
                    <a:pt x="159" y="12"/>
                  </a:lnTo>
                  <a:lnTo>
                    <a:pt x="150" y="8"/>
                  </a:lnTo>
                  <a:lnTo>
                    <a:pt x="144" y="6"/>
                  </a:lnTo>
                  <a:lnTo>
                    <a:pt x="139" y="3"/>
                  </a:lnTo>
                  <a:lnTo>
                    <a:pt x="134" y="1"/>
                  </a:lnTo>
                  <a:lnTo>
                    <a:pt x="130" y="1"/>
                  </a:lnTo>
                  <a:lnTo>
                    <a:pt x="123" y="0"/>
                  </a:lnTo>
                  <a:lnTo>
                    <a:pt x="118" y="0"/>
                  </a:lnTo>
                  <a:lnTo>
                    <a:pt x="111" y="0"/>
                  </a:lnTo>
                  <a:lnTo>
                    <a:pt x="107" y="0"/>
                  </a:lnTo>
                  <a:lnTo>
                    <a:pt x="101" y="0"/>
                  </a:lnTo>
                  <a:lnTo>
                    <a:pt x="96" y="0"/>
                  </a:lnTo>
                  <a:lnTo>
                    <a:pt x="90" y="0"/>
                  </a:lnTo>
                  <a:lnTo>
                    <a:pt x="85" y="1"/>
                  </a:lnTo>
                  <a:lnTo>
                    <a:pt x="79" y="1"/>
                  </a:lnTo>
                  <a:lnTo>
                    <a:pt x="74" y="3"/>
                  </a:lnTo>
                  <a:lnTo>
                    <a:pt x="70" y="6"/>
                  </a:lnTo>
                  <a:lnTo>
                    <a:pt x="65" y="8"/>
                  </a:lnTo>
                  <a:lnTo>
                    <a:pt x="54" y="12"/>
                  </a:lnTo>
                  <a:lnTo>
                    <a:pt x="46" y="17"/>
                  </a:lnTo>
                  <a:lnTo>
                    <a:pt x="38" y="24"/>
                  </a:lnTo>
                  <a:lnTo>
                    <a:pt x="30" y="32"/>
                  </a:lnTo>
                  <a:lnTo>
                    <a:pt x="22" y="37"/>
                  </a:lnTo>
                  <a:lnTo>
                    <a:pt x="17" y="47"/>
                  </a:lnTo>
                  <a:lnTo>
                    <a:pt x="12" y="54"/>
                  </a:lnTo>
                  <a:lnTo>
                    <a:pt x="8" y="64"/>
                  </a:lnTo>
                  <a:lnTo>
                    <a:pt x="5" y="69"/>
                  </a:lnTo>
                  <a:lnTo>
                    <a:pt x="4" y="74"/>
                  </a:lnTo>
                  <a:lnTo>
                    <a:pt x="2" y="80"/>
                  </a:lnTo>
                  <a:lnTo>
                    <a:pt x="2" y="85"/>
                  </a:lnTo>
                  <a:lnTo>
                    <a:pt x="0" y="91"/>
                  </a:lnTo>
                  <a:lnTo>
                    <a:pt x="0" y="95"/>
                  </a:lnTo>
                  <a:lnTo>
                    <a:pt x="0" y="102"/>
                  </a:lnTo>
                  <a:lnTo>
                    <a:pt x="0" y="106"/>
                  </a:lnTo>
                  <a:lnTo>
                    <a:pt x="0" y="111"/>
                  </a:lnTo>
                  <a:lnTo>
                    <a:pt x="0" y="118"/>
                  </a:lnTo>
                  <a:lnTo>
                    <a:pt x="0" y="122"/>
                  </a:lnTo>
                  <a:lnTo>
                    <a:pt x="2" y="129"/>
                  </a:lnTo>
                  <a:lnTo>
                    <a:pt x="2" y="134"/>
                  </a:lnTo>
                  <a:lnTo>
                    <a:pt x="4" y="138"/>
                  </a:lnTo>
                  <a:lnTo>
                    <a:pt x="5" y="144"/>
                  </a:lnTo>
                  <a:lnTo>
                    <a:pt x="8" y="149"/>
                  </a:lnTo>
                  <a:lnTo>
                    <a:pt x="12" y="159"/>
                  </a:lnTo>
                  <a:lnTo>
                    <a:pt x="17" y="168"/>
                  </a:lnTo>
                  <a:lnTo>
                    <a:pt x="22" y="176"/>
                  </a:lnTo>
                  <a:lnTo>
                    <a:pt x="30" y="183"/>
                  </a:lnTo>
                  <a:lnTo>
                    <a:pt x="38" y="190"/>
                  </a:lnTo>
                  <a:lnTo>
                    <a:pt x="46" y="196"/>
                  </a:lnTo>
                  <a:lnTo>
                    <a:pt x="54" y="200"/>
                  </a:lnTo>
                  <a:lnTo>
                    <a:pt x="65" y="207"/>
                  </a:lnTo>
                  <a:lnTo>
                    <a:pt x="70" y="207"/>
                  </a:lnTo>
                  <a:lnTo>
                    <a:pt x="74" y="211"/>
                  </a:lnTo>
                  <a:lnTo>
                    <a:pt x="79" y="212"/>
                  </a:lnTo>
                  <a:lnTo>
                    <a:pt x="85" y="213"/>
                  </a:lnTo>
                  <a:lnTo>
                    <a:pt x="90" y="215"/>
                  </a:lnTo>
                  <a:lnTo>
                    <a:pt x="96" y="215"/>
                  </a:lnTo>
                  <a:lnTo>
                    <a:pt x="101" y="215"/>
                  </a:lnTo>
                  <a:lnTo>
                    <a:pt x="107" y="216"/>
                  </a:lnTo>
                  <a:lnTo>
                    <a:pt x="107"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9" name="Freeform 21"/>
            <p:cNvSpPr>
              <a:spLocks/>
            </p:cNvSpPr>
            <p:nvPr/>
          </p:nvSpPr>
          <p:spPr bwMode="auto">
            <a:xfrm>
              <a:off x="6107113" y="2904753"/>
              <a:ext cx="87313" cy="85725"/>
            </a:xfrm>
            <a:custGeom>
              <a:avLst/>
              <a:gdLst>
                <a:gd name="T0" fmla="*/ 113 w 220"/>
                <a:gd name="T1" fmla="*/ 215 h 216"/>
                <a:gd name="T2" fmla="*/ 124 w 220"/>
                <a:gd name="T3" fmla="*/ 215 h 216"/>
                <a:gd name="T4" fmla="*/ 135 w 220"/>
                <a:gd name="T5" fmla="*/ 212 h 216"/>
                <a:gd name="T6" fmla="*/ 146 w 220"/>
                <a:gd name="T7" fmla="*/ 207 h 216"/>
                <a:gd name="T8" fmla="*/ 160 w 220"/>
                <a:gd name="T9" fmla="*/ 200 h 216"/>
                <a:gd name="T10" fmla="*/ 179 w 220"/>
                <a:gd name="T11" fmla="*/ 190 h 216"/>
                <a:gd name="T12" fmla="*/ 193 w 220"/>
                <a:gd name="T13" fmla="*/ 176 h 216"/>
                <a:gd name="T14" fmla="*/ 206 w 220"/>
                <a:gd name="T15" fmla="*/ 159 h 216"/>
                <a:gd name="T16" fmla="*/ 212 w 220"/>
                <a:gd name="T17" fmla="*/ 144 h 216"/>
                <a:gd name="T18" fmla="*/ 215 w 220"/>
                <a:gd name="T19" fmla="*/ 135 h 216"/>
                <a:gd name="T20" fmla="*/ 219 w 220"/>
                <a:gd name="T21" fmla="*/ 123 h 216"/>
                <a:gd name="T22" fmla="*/ 219 w 220"/>
                <a:gd name="T23" fmla="*/ 113 h 216"/>
                <a:gd name="T24" fmla="*/ 219 w 220"/>
                <a:gd name="T25" fmla="*/ 102 h 216"/>
                <a:gd name="T26" fmla="*/ 219 w 220"/>
                <a:gd name="T27" fmla="*/ 91 h 216"/>
                <a:gd name="T28" fmla="*/ 215 w 220"/>
                <a:gd name="T29" fmla="*/ 80 h 216"/>
                <a:gd name="T30" fmla="*/ 212 w 220"/>
                <a:gd name="T31" fmla="*/ 70 h 216"/>
                <a:gd name="T32" fmla="*/ 206 w 220"/>
                <a:gd name="T33" fmla="*/ 57 h 216"/>
                <a:gd name="T34" fmla="*/ 193 w 220"/>
                <a:gd name="T35" fmla="*/ 40 h 216"/>
                <a:gd name="T36" fmla="*/ 179 w 220"/>
                <a:gd name="T37" fmla="*/ 24 h 216"/>
                <a:gd name="T38" fmla="*/ 160 w 220"/>
                <a:gd name="T39" fmla="*/ 12 h 216"/>
                <a:gd name="T40" fmla="*/ 146 w 220"/>
                <a:gd name="T41" fmla="*/ 6 h 216"/>
                <a:gd name="T42" fmla="*/ 135 w 220"/>
                <a:gd name="T43" fmla="*/ 1 h 216"/>
                <a:gd name="T44" fmla="*/ 124 w 220"/>
                <a:gd name="T45" fmla="*/ 0 h 216"/>
                <a:gd name="T46" fmla="*/ 113 w 220"/>
                <a:gd name="T47" fmla="*/ 0 h 216"/>
                <a:gd name="T48" fmla="*/ 103 w 220"/>
                <a:gd name="T49" fmla="*/ 0 h 216"/>
                <a:gd name="T50" fmla="*/ 91 w 220"/>
                <a:gd name="T51" fmla="*/ 0 h 216"/>
                <a:gd name="T52" fmla="*/ 82 w 220"/>
                <a:gd name="T53" fmla="*/ 1 h 216"/>
                <a:gd name="T54" fmla="*/ 70 w 220"/>
                <a:gd name="T55" fmla="*/ 6 h 216"/>
                <a:gd name="T56" fmla="*/ 57 w 220"/>
                <a:gd name="T57" fmla="*/ 12 h 216"/>
                <a:gd name="T58" fmla="*/ 40 w 220"/>
                <a:gd name="T59" fmla="*/ 24 h 216"/>
                <a:gd name="T60" fmla="*/ 24 w 220"/>
                <a:gd name="T61" fmla="*/ 40 h 216"/>
                <a:gd name="T62" fmla="*/ 12 w 220"/>
                <a:gd name="T63" fmla="*/ 57 h 216"/>
                <a:gd name="T64" fmla="*/ 6 w 220"/>
                <a:gd name="T65" fmla="*/ 70 h 216"/>
                <a:gd name="T66" fmla="*/ 3 w 220"/>
                <a:gd name="T67" fmla="*/ 80 h 216"/>
                <a:gd name="T68" fmla="*/ 0 w 220"/>
                <a:gd name="T69" fmla="*/ 91 h 216"/>
                <a:gd name="T70" fmla="*/ 0 w 220"/>
                <a:gd name="T71" fmla="*/ 102 h 216"/>
                <a:gd name="T72" fmla="*/ 0 w 220"/>
                <a:gd name="T73" fmla="*/ 113 h 216"/>
                <a:gd name="T74" fmla="*/ 0 w 220"/>
                <a:gd name="T75" fmla="*/ 123 h 216"/>
                <a:gd name="T76" fmla="*/ 3 w 220"/>
                <a:gd name="T77" fmla="*/ 135 h 216"/>
                <a:gd name="T78" fmla="*/ 6 w 220"/>
                <a:gd name="T79" fmla="*/ 144 h 216"/>
                <a:gd name="T80" fmla="*/ 12 w 220"/>
                <a:gd name="T81" fmla="*/ 159 h 216"/>
                <a:gd name="T82" fmla="*/ 24 w 220"/>
                <a:gd name="T83" fmla="*/ 176 h 216"/>
                <a:gd name="T84" fmla="*/ 40 w 220"/>
                <a:gd name="T85" fmla="*/ 190 h 216"/>
                <a:gd name="T86" fmla="*/ 57 w 220"/>
                <a:gd name="T87" fmla="*/ 200 h 216"/>
                <a:gd name="T88" fmla="*/ 70 w 220"/>
                <a:gd name="T89" fmla="*/ 207 h 216"/>
                <a:gd name="T90" fmla="*/ 82 w 220"/>
                <a:gd name="T91" fmla="*/ 212 h 216"/>
                <a:gd name="T92" fmla="*/ 91 w 220"/>
                <a:gd name="T93" fmla="*/ 215 h 216"/>
                <a:gd name="T94" fmla="*/ 103 w 220"/>
                <a:gd name="T95" fmla="*/ 215 h 216"/>
                <a:gd name="T96" fmla="*/ 110 w 220"/>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0" h="216">
                  <a:moveTo>
                    <a:pt x="110" y="216"/>
                  </a:moveTo>
                  <a:lnTo>
                    <a:pt x="113" y="215"/>
                  </a:lnTo>
                  <a:lnTo>
                    <a:pt x="119" y="215"/>
                  </a:lnTo>
                  <a:lnTo>
                    <a:pt x="124" y="215"/>
                  </a:lnTo>
                  <a:lnTo>
                    <a:pt x="130" y="213"/>
                  </a:lnTo>
                  <a:lnTo>
                    <a:pt x="135" y="212"/>
                  </a:lnTo>
                  <a:lnTo>
                    <a:pt x="139" y="211"/>
                  </a:lnTo>
                  <a:lnTo>
                    <a:pt x="146" y="207"/>
                  </a:lnTo>
                  <a:lnTo>
                    <a:pt x="151" y="207"/>
                  </a:lnTo>
                  <a:lnTo>
                    <a:pt x="160" y="200"/>
                  </a:lnTo>
                  <a:lnTo>
                    <a:pt x="171" y="196"/>
                  </a:lnTo>
                  <a:lnTo>
                    <a:pt x="179" y="190"/>
                  </a:lnTo>
                  <a:lnTo>
                    <a:pt x="187" y="183"/>
                  </a:lnTo>
                  <a:lnTo>
                    <a:pt x="193" y="176"/>
                  </a:lnTo>
                  <a:lnTo>
                    <a:pt x="199" y="168"/>
                  </a:lnTo>
                  <a:lnTo>
                    <a:pt x="206" y="159"/>
                  </a:lnTo>
                  <a:lnTo>
                    <a:pt x="211" y="151"/>
                  </a:lnTo>
                  <a:lnTo>
                    <a:pt x="212" y="144"/>
                  </a:lnTo>
                  <a:lnTo>
                    <a:pt x="213" y="139"/>
                  </a:lnTo>
                  <a:lnTo>
                    <a:pt x="215" y="135"/>
                  </a:lnTo>
                  <a:lnTo>
                    <a:pt x="216" y="130"/>
                  </a:lnTo>
                  <a:lnTo>
                    <a:pt x="219" y="123"/>
                  </a:lnTo>
                  <a:lnTo>
                    <a:pt x="219" y="119"/>
                  </a:lnTo>
                  <a:lnTo>
                    <a:pt x="219" y="113"/>
                  </a:lnTo>
                  <a:lnTo>
                    <a:pt x="220" y="109"/>
                  </a:lnTo>
                  <a:lnTo>
                    <a:pt x="219" y="102"/>
                  </a:lnTo>
                  <a:lnTo>
                    <a:pt x="219" y="97"/>
                  </a:lnTo>
                  <a:lnTo>
                    <a:pt x="219" y="91"/>
                  </a:lnTo>
                  <a:lnTo>
                    <a:pt x="216" y="86"/>
                  </a:lnTo>
                  <a:lnTo>
                    <a:pt x="215" y="80"/>
                  </a:lnTo>
                  <a:lnTo>
                    <a:pt x="213" y="75"/>
                  </a:lnTo>
                  <a:lnTo>
                    <a:pt x="212" y="70"/>
                  </a:lnTo>
                  <a:lnTo>
                    <a:pt x="211" y="66"/>
                  </a:lnTo>
                  <a:lnTo>
                    <a:pt x="206" y="57"/>
                  </a:lnTo>
                  <a:lnTo>
                    <a:pt x="199" y="47"/>
                  </a:lnTo>
                  <a:lnTo>
                    <a:pt x="193" y="40"/>
                  </a:lnTo>
                  <a:lnTo>
                    <a:pt x="187" y="32"/>
                  </a:lnTo>
                  <a:lnTo>
                    <a:pt x="179" y="24"/>
                  </a:lnTo>
                  <a:lnTo>
                    <a:pt x="171" y="17"/>
                  </a:lnTo>
                  <a:lnTo>
                    <a:pt x="160" y="12"/>
                  </a:lnTo>
                  <a:lnTo>
                    <a:pt x="151" y="8"/>
                  </a:lnTo>
                  <a:lnTo>
                    <a:pt x="146" y="6"/>
                  </a:lnTo>
                  <a:lnTo>
                    <a:pt x="139" y="3"/>
                  </a:lnTo>
                  <a:lnTo>
                    <a:pt x="135" y="1"/>
                  </a:lnTo>
                  <a:lnTo>
                    <a:pt x="130" y="1"/>
                  </a:lnTo>
                  <a:lnTo>
                    <a:pt x="124" y="0"/>
                  </a:lnTo>
                  <a:lnTo>
                    <a:pt x="119" y="0"/>
                  </a:lnTo>
                  <a:lnTo>
                    <a:pt x="113" y="0"/>
                  </a:lnTo>
                  <a:lnTo>
                    <a:pt x="110" y="0"/>
                  </a:lnTo>
                  <a:lnTo>
                    <a:pt x="103" y="0"/>
                  </a:lnTo>
                  <a:lnTo>
                    <a:pt x="97" y="0"/>
                  </a:lnTo>
                  <a:lnTo>
                    <a:pt x="91" y="0"/>
                  </a:lnTo>
                  <a:lnTo>
                    <a:pt x="86" y="1"/>
                  </a:lnTo>
                  <a:lnTo>
                    <a:pt x="82" y="1"/>
                  </a:lnTo>
                  <a:lnTo>
                    <a:pt x="75" y="3"/>
                  </a:lnTo>
                  <a:lnTo>
                    <a:pt x="70" y="6"/>
                  </a:lnTo>
                  <a:lnTo>
                    <a:pt x="66" y="8"/>
                  </a:lnTo>
                  <a:lnTo>
                    <a:pt x="57" y="12"/>
                  </a:lnTo>
                  <a:lnTo>
                    <a:pt x="48" y="17"/>
                  </a:lnTo>
                  <a:lnTo>
                    <a:pt x="40" y="24"/>
                  </a:lnTo>
                  <a:lnTo>
                    <a:pt x="32" y="32"/>
                  </a:lnTo>
                  <a:lnTo>
                    <a:pt x="24" y="40"/>
                  </a:lnTo>
                  <a:lnTo>
                    <a:pt x="17" y="47"/>
                  </a:lnTo>
                  <a:lnTo>
                    <a:pt x="12" y="57"/>
                  </a:lnTo>
                  <a:lnTo>
                    <a:pt x="9" y="66"/>
                  </a:lnTo>
                  <a:lnTo>
                    <a:pt x="6" y="70"/>
                  </a:lnTo>
                  <a:lnTo>
                    <a:pt x="5" y="75"/>
                  </a:lnTo>
                  <a:lnTo>
                    <a:pt x="3" y="80"/>
                  </a:lnTo>
                  <a:lnTo>
                    <a:pt x="3" y="86"/>
                  </a:lnTo>
                  <a:lnTo>
                    <a:pt x="0" y="91"/>
                  </a:lnTo>
                  <a:lnTo>
                    <a:pt x="0" y="97"/>
                  </a:lnTo>
                  <a:lnTo>
                    <a:pt x="0" y="102"/>
                  </a:lnTo>
                  <a:lnTo>
                    <a:pt x="0" y="109"/>
                  </a:lnTo>
                  <a:lnTo>
                    <a:pt x="0" y="113"/>
                  </a:lnTo>
                  <a:lnTo>
                    <a:pt x="0" y="119"/>
                  </a:lnTo>
                  <a:lnTo>
                    <a:pt x="0" y="123"/>
                  </a:lnTo>
                  <a:lnTo>
                    <a:pt x="3" y="130"/>
                  </a:lnTo>
                  <a:lnTo>
                    <a:pt x="3" y="135"/>
                  </a:lnTo>
                  <a:lnTo>
                    <a:pt x="5" y="139"/>
                  </a:lnTo>
                  <a:lnTo>
                    <a:pt x="6" y="144"/>
                  </a:lnTo>
                  <a:lnTo>
                    <a:pt x="9" y="151"/>
                  </a:lnTo>
                  <a:lnTo>
                    <a:pt x="12" y="159"/>
                  </a:lnTo>
                  <a:lnTo>
                    <a:pt x="17" y="168"/>
                  </a:lnTo>
                  <a:lnTo>
                    <a:pt x="24" y="176"/>
                  </a:lnTo>
                  <a:lnTo>
                    <a:pt x="32" y="183"/>
                  </a:lnTo>
                  <a:lnTo>
                    <a:pt x="40" y="190"/>
                  </a:lnTo>
                  <a:lnTo>
                    <a:pt x="48" y="196"/>
                  </a:lnTo>
                  <a:lnTo>
                    <a:pt x="57" y="200"/>
                  </a:lnTo>
                  <a:lnTo>
                    <a:pt x="66" y="207"/>
                  </a:lnTo>
                  <a:lnTo>
                    <a:pt x="70" y="207"/>
                  </a:lnTo>
                  <a:lnTo>
                    <a:pt x="75" y="211"/>
                  </a:lnTo>
                  <a:lnTo>
                    <a:pt x="82" y="212"/>
                  </a:lnTo>
                  <a:lnTo>
                    <a:pt x="86" y="213"/>
                  </a:lnTo>
                  <a:lnTo>
                    <a:pt x="91" y="215"/>
                  </a:lnTo>
                  <a:lnTo>
                    <a:pt x="97" y="215"/>
                  </a:lnTo>
                  <a:lnTo>
                    <a:pt x="103" y="215"/>
                  </a:lnTo>
                  <a:lnTo>
                    <a:pt x="110" y="216"/>
                  </a:lnTo>
                  <a:lnTo>
                    <a:pt x="110"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0" name="Freeform 22"/>
            <p:cNvSpPr>
              <a:spLocks/>
            </p:cNvSpPr>
            <p:nvPr/>
          </p:nvSpPr>
          <p:spPr bwMode="auto">
            <a:xfrm>
              <a:off x="5967413" y="3003178"/>
              <a:ext cx="85725" cy="85725"/>
            </a:xfrm>
            <a:custGeom>
              <a:avLst/>
              <a:gdLst>
                <a:gd name="T0" fmla="*/ 111 w 218"/>
                <a:gd name="T1" fmla="*/ 213 h 213"/>
                <a:gd name="T2" fmla="*/ 123 w 218"/>
                <a:gd name="T3" fmla="*/ 212 h 213"/>
                <a:gd name="T4" fmla="*/ 133 w 218"/>
                <a:gd name="T5" fmla="*/ 211 h 213"/>
                <a:gd name="T6" fmla="*/ 144 w 218"/>
                <a:gd name="T7" fmla="*/ 206 h 213"/>
                <a:gd name="T8" fmla="*/ 159 w 218"/>
                <a:gd name="T9" fmla="*/ 200 h 213"/>
                <a:gd name="T10" fmla="*/ 177 w 218"/>
                <a:gd name="T11" fmla="*/ 188 h 213"/>
                <a:gd name="T12" fmla="*/ 192 w 218"/>
                <a:gd name="T13" fmla="*/ 175 h 213"/>
                <a:gd name="T14" fmla="*/ 204 w 218"/>
                <a:gd name="T15" fmla="*/ 158 h 213"/>
                <a:gd name="T16" fmla="*/ 210 w 218"/>
                <a:gd name="T17" fmla="*/ 142 h 213"/>
                <a:gd name="T18" fmla="*/ 213 w 218"/>
                <a:gd name="T19" fmla="*/ 130 h 213"/>
                <a:gd name="T20" fmla="*/ 217 w 218"/>
                <a:gd name="T21" fmla="*/ 121 h 213"/>
                <a:gd name="T22" fmla="*/ 217 w 218"/>
                <a:gd name="T23" fmla="*/ 110 h 213"/>
                <a:gd name="T24" fmla="*/ 217 w 218"/>
                <a:gd name="T25" fmla="*/ 101 h 213"/>
                <a:gd name="T26" fmla="*/ 217 w 218"/>
                <a:gd name="T27" fmla="*/ 90 h 213"/>
                <a:gd name="T28" fmla="*/ 213 w 218"/>
                <a:gd name="T29" fmla="*/ 78 h 213"/>
                <a:gd name="T30" fmla="*/ 210 w 218"/>
                <a:gd name="T31" fmla="*/ 68 h 213"/>
                <a:gd name="T32" fmla="*/ 204 w 218"/>
                <a:gd name="T33" fmla="*/ 53 h 213"/>
                <a:gd name="T34" fmla="*/ 192 w 218"/>
                <a:gd name="T35" fmla="*/ 36 h 213"/>
                <a:gd name="T36" fmla="*/ 177 w 218"/>
                <a:gd name="T37" fmla="*/ 22 h 213"/>
                <a:gd name="T38" fmla="*/ 159 w 218"/>
                <a:gd name="T39" fmla="*/ 11 h 213"/>
                <a:gd name="T40" fmla="*/ 144 w 218"/>
                <a:gd name="T41" fmla="*/ 5 h 213"/>
                <a:gd name="T42" fmla="*/ 133 w 218"/>
                <a:gd name="T43" fmla="*/ 1 h 213"/>
                <a:gd name="T44" fmla="*/ 123 w 218"/>
                <a:gd name="T45" fmla="*/ 0 h 213"/>
                <a:gd name="T46" fmla="*/ 111 w 218"/>
                <a:gd name="T47" fmla="*/ 0 h 213"/>
                <a:gd name="T48" fmla="*/ 100 w 218"/>
                <a:gd name="T49" fmla="*/ 0 h 213"/>
                <a:gd name="T50" fmla="*/ 90 w 218"/>
                <a:gd name="T51" fmla="*/ 0 h 213"/>
                <a:gd name="T52" fmla="*/ 80 w 218"/>
                <a:gd name="T53" fmla="*/ 1 h 213"/>
                <a:gd name="T54" fmla="*/ 69 w 218"/>
                <a:gd name="T55" fmla="*/ 5 h 213"/>
                <a:gd name="T56" fmla="*/ 55 w 218"/>
                <a:gd name="T57" fmla="*/ 11 h 213"/>
                <a:gd name="T58" fmla="*/ 38 w 218"/>
                <a:gd name="T59" fmla="*/ 22 h 213"/>
                <a:gd name="T60" fmla="*/ 22 w 218"/>
                <a:gd name="T61" fmla="*/ 36 h 213"/>
                <a:gd name="T62" fmla="*/ 11 w 218"/>
                <a:gd name="T63" fmla="*/ 53 h 213"/>
                <a:gd name="T64" fmla="*/ 5 w 218"/>
                <a:gd name="T65" fmla="*/ 68 h 213"/>
                <a:gd name="T66" fmla="*/ 1 w 218"/>
                <a:gd name="T67" fmla="*/ 78 h 213"/>
                <a:gd name="T68" fmla="*/ 0 w 218"/>
                <a:gd name="T69" fmla="*/ 90 h 213"/>
                <a:gd name="T70" fmla="*/ 0 w 218"/>
                <a:gd name="T71" fmla="*/ 101 h 213"/>
                <a:gd name="T72" fmla="*/ 0 w 218"/>
                <a:gd name="T73" fmla="*/ 110 h 213"/>
                <a:gd name="T74" fmla="*/ 0 w 218"/>
                <a:gd name="T75" fmla="*/ 121 h 213"/>
                <a:gd name="T76" fmla="*/ 1 w 218"/>
                <a:gd name="T77" fmla="*/ 130 h 213"/>
                <a:gd name="T78" fmla="*/ 5 w 218"/>
                <a:gd name="T79" fmla="*/ 142 h 213"/>
                <a:gd name="T80" fmla="*/ 11 w 218"/>
                <a:gd name="T81" fmla="*/ 158 h 213"/>
                <a:gd name="T82" fmla="*/ 22 w 218"/>
                <a:gd name="T83" fmla="*/ 175 h 213"/>
                <a:gd name="T84" fmla="*/ 38 w 218"/>
                <a:gd name="T85" fmla="*/ 188 h 213"/>
                <a:gd name="T86" fmla="*/ 55 w 218"/>
                <a:gd name="T87" fmla="*/ 200 h 213"/>
                <a:gd name="T88" fmla="*/ 69 w 218"/>
                <a:gd name="T89" fmla="*/ 206 h 213"/>
                <a:gd name="T90" fmla="*/ 80 w 218"/>
                <a:gd name="T91" fmla="*/ 211 h 213"/>
                <a:gd name="T92" fmla="*/ 90 w 218"/>
                <a:gd name="T93" fmla="*/ 212 h 213"/>
                <a:gd name="T94" fmla="*/ 100 w 218"/>
                <a:gd name="T95" fmla="*/ 213 h 213"/>
                <a:gd name="T96" fmla="*/ 108 w 218"/>
                <a:gd name="T97" fmla="*/ 213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3">
                  <a:moveTo>
                    <a:pt x="108" y="213"/>
                  </a:moveTo>
                  <a:lnTo>
                    <a:pt x="111" y="213"/>
                  </a:lnTo>
                  <a:lnTo>
                    <a:pt x="118" y="213"/>
                  </a:lnTo>
                  <a:lnTo>
                    <a:pt x="123" y="212"/>
                  </a:lnTo>
                  <a:lnTo>
                    <a:pt x="128" y="212"/>
                  </a:lnTo>
                  <a:lnTo>
                    <a:pt x="133" y="211"/>
                  </a:lnTo>
                  <a:lnTo>
                    <a:pt x="139" y="208"/>
                  </a:lnTo>
                  <a:lnTo>
                    <a:pt x="144" y="206"/>
                  </a:lnTo>
                  <a:lnTo>
                    <a:pt x="149" y="206"/>
                  </a:lnTo>
                  <a:lnTo>
                    <a:pt x="159" y="200"/>
                  </a:lnTo>
                  <a:lnTo>
                    <a:pt x="169" y="195"/>
                  </a:lnTo>
                  <a:lnTo>
                    <a:pt x="177" y="188"/>
                  </a:lnTo>
                  <a:lnTo>
                    <a:pt x="185" y="183"/>
                  </a:lnTo>
                  <a:lnTo>
                    <a:pt x="192" y="175"/>
                  </a:lnTo>
                  <a:lnTo>
                    <a:pt x="197" y="167"/>
                  </a:lnTo>
                  <a:lnTo>
                    <a:pt x="204" y="158"/>
                  </a:lnTo>
                  <a:lnTo>
                    <a:pt x="209" y="147"/>
                  </a:lnTo>
                  <a:lnTo>
                    <a:pt x="210" y="142"/>
                  </a:lnTo>
                  <a:lnTo>
                    <a:pt x="212" y="137"/>
                  </a:lnTo>
                  <a:lnTo>
                    <a:pt x="213" y="130"/>
                  </a:lnTo>
                  <a:lnTo>
                    <a:pt x="216" y="126"/>
                  </a:lnTo>
                  <a:lnTo>
                    <a:pt x="217" y="121"/>
                  </a:lnTo>
                  <a:lnTo>
                    <a:pt x="217" y="117"/>
                  </a:lnTo>
                  <a:lnTo>
                    <a:pt x="217" y="110"/>
                  </a:lnTo>
                  <a:lnTo>
                    <a:pt x="218" y="106"/>
                  </a:lnTo>
                  <a:lnTo>
                    <a:pt x="217" y="101"/>
                  </a:lnTo>
                  <a:lnTo>
                    <a:pt x="217" y="94"/>
                  </a:lnTo>
                  <a:lnTo>
                    <a:pt x="217" y="90"/>
                  </a:lnTo>
                  <a:lnTo>
                    <a:pt x="216" y="83"/>
                  </a:lnTo>
                  <a:lnTo>
                    <a:pt x="213" y="78"/>
                  </a:lnTo>
                  <a:lnTo>
                    <a:pt x="212" y="73"/>
                  </a:lnTo>
                  <a:lnTo>
                    <a:pt x="210" y="68"/>
                  </a:lnTo>
                  <a:lnTo>
                    <a:pt x="209" y="62"/>
                  </a:lnTo>
                  <a:lnTo>
                    <a:pt x="204" y="53"/>
                  </a:lnTo>
                  <a:lnTo>
                    <a:pt x="197" y="45"/>
                  </a:lnTo>
                  <a:lnTo>
                    <a:pt x="192" y="36"/>
                  </a:lnTo>
                  <a:lnTo>
                    <a:pt x="185" y="30"/>
                  </a:lnTo>
                  <a:lnTo>
                    <a:pt x="177" y="22"/>
                  </a:lnTo>
                  <a:lnTo>
                    <a:pt x="169" y="17"/>
                  </a:lnTo>
                  <a:lnTo>
                    <a:pt x="159" y="11"/>
                  </a:lnTo>
                  <a:lnTo>
                    <a:pt x="149" y="8"/>
                  </a:lnTo>
                  <a:lnTo>
                    <a:pt x="144" y="5"/>
                  </a:lnTo>
                  <a:lnTo>
                    <a:pt x="139" y="4"/>
                  </a:lnTo>
                  <a:lnTo>
                    <a:pt x="133" y="1"/>
                  </a:lnTo>
                  <a:lnTo>
                    <a:pt x="128" y="1"/>
                  </a:lnTo>
                  <a:lnTo>
                    <a:pt x="123" y="0"/>
                  </a:lnTo>
                  <a:lnTo>
                    <a:pt x="118" y="0"/>
                  </a:lnTo>
                  <a:lnTo>
                    <a:pt x="111" y="0"/>
                  </a:lnTo>
                  <a:lnTo>
                    <a:pt x="108" y="0"/>
                  </a:lnTo>
                  <a:lnTo>
                    <a:pt x="100" y="0"/>
                  </a:lnTo>
                  <a:lnTo>
                    <a:pt x="95" y="0"/>
                  </a:lnTo>
                  <a:lnTo>
                    <a:pt x="90" y="0"/>
                  </a:lnTo>
                  <a:lnTo>
                    <a:pt x="84" y="1"/>
                  </a:lnTo>
                  <a:lnTo>
                    <a:pt x="80" y="1"/>
                  </a:lnTo>
                  <a:lnTo>
                    <a:pt x="74" y="4"/>
                  </a:lnTo>
                  <a:lnTo>
                    <a:pt x="69" y="5"/>
                  </a:lnTo>
                  <a:lnTo>
                    <a:pt x="64" y="8"/>
                  </a:lnTo>
                  <a:lnTo>
                    <a:pt x="55" y="11"/>
                  </a:lnTo>
                  <a:lnTo>
                    <a:pt x="47" y="17"/>
                  </a:lnTo>
                  <a:lnTo>
                    <a:pt x="38" y="22"/>
                  </a:lnTo>
                  <a:lnTo>
                    <a:pt x="31" y="30"/>
                  </a:lnTo>
                  <a:lnTo>
                    <a:pt x="22" y="36"/>
                  </a:lnTo>
                  <a:lnTo>
                    <a:pt x="17" y="45"/>
                  </a:lnTo>
                  <a:lnTo>
                    <a:pt x="11" y="53"/>
                  </a:lnTo>
                  <a:lnTo>
                    <a:pt x="8" y="62"/>
                  </a:lnTo>
                  <a:lnTo>
                    <a:pt x="5" y="68"/>
                  </a:lnTo>
                  <a:lnTo>
                    <a:pt x="3" y="73"/>
                  </a:lnTo>
                  <a:lnTo>
                    <a:pt x="1" y="78"/>
                  </a:lnTo>
                  <a:lnTo>
                    <a:pt x="1" y="83"/>
                  </a:lnTo>
                  <a:lnTo>
                    <a:pt x="0" y="90"/>
                  </a:lnTo>
                  <a:lnTo>
                    <a:pt x="0" y="94"/>
                  </a:lnTo>
                  <a:lnTo>
                    <a:pt x="0" y="101"/>
                  </a:lnTo>
                  <a:lnTo>
                    <a:pt x="0" y="106"/>
                  </a:lnTo>
                  <a:lnTo>
                    <a:pt x="0" y="110"/>
                  </a:lnTo>
                  <a:lnTo>
                    <a:pt x="0" y="117"/>
                  </a:lnTo>
                  <a:lnTo>
                    <a:pt x="0" y="121"/>
                  </a:lnTo>
                  <a:lnTo>
                    <a:pt x="1" y="126"/>
                  </a:lnTo>
                  <a:lnTo>
                    <a:pt x="1" y="130"/>
                  </a:lnTo>
                  <a:lnTo>
                    <a:pt x="3" y="137"/>
                  </a:lnTo>
                  <a:lnTo>
                    <a:pt x="5" y="142"/>
                  </a:lnTo>
                  <a:lnTo>
                    <a:pt x="8" y="147"/>
                  </a:lnTo>
                  <a:lnTo>
                    <a:pt x="11" y="158"/>
                  </a:lnTo>
                  <a:lnTo>
                    <a:pt x="17" y="167"/>
                  </a:lnTo>
                  <a:lnTo>
                    <a:pt x="22" y="175"/>
                  </a:lnTo>
                  <a:lnTo>
                    <a:pt x="31" y="183"/>
                  </a:lnTo>
                  <a:lnTo>
                    <a:pt x="38" y="188"/>
                  </a:lnTo>
                  <a:lnTo>
                    <a:pt x="47" y="195"/>
                  </a:lnTo>
                  <a:lnTo>
                    <a:pt x="55" y="200"/>
                  </a:lnTo>
                  <a:lnTo>
                    <a:pt x="64" y="206"/>
                  </a:lnTo>
                  <a:lnTo>
                    <a:pt x="69" y="206"/>
                  </a:lnTo>
                  <a:lnTo>
                    <a:pt x="74" y="208"/>
                  </a:lnTo>
                  <a:lnTo>
                    <a:pt x="80" y="211"/>
                  </a:lnTo>
                  <a:lnTo>
                    <a:pt x="84" y="212"/>
                  </a:lnTo>
                  <a:lnTo>
                    <a:pt x="90" y="212"/>
                  </a:lnTo>
                  <a:lnTo>
                    <a:pt x="95" y="213"/>
                  </a:lnTo>
                  <a:lnTo>
                    <a:pt x="100" y="213"/>
                  </a:lnTo>
                  <a:lnTo>
                    <a:pt x="108" y="213"/>
                  </a:lnTo>
                  <a:lnTo>
                    <a:pt x="108" y="213"/>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1" name="Freeform 23"/>
            <p:cNvSpPr>
              <a:spLocks/>
            </p:cNvSpPr>
            <p:nvPr/>
          </p:nvSpPr>
          <p:spPr bwMode="auto">
            <a:xfrm>
              <a:off x="6180138" y="3001591"/>
              <a:ext cx="87313" cy="85725"/>
            </a:xfrm>
            <a:custGeom>
              <a:avLst/>
              <a:gdLst>
                <a:gd name="T0" fmla="*/ 113 w 218"/>
                <a:gd name="T1" fmla="*/ 215 h 215"/>
                <a:gd name="T2" fmla="*/ 124 w 218"/>
                <a:gd name="T3" fmla="*/ 213 h 215"/>
                <a:gd name="T4" fmla="*/ 133 w 218"/>
                <a:gd name="T5" fmla="*/ 210 h 215"/>
                <a:gd name="T6" fmla="*/ 145 w 218"/>
                <a:gd name="T7" fmla="*/ 207 h 215"/>
                <a:gd name="T8" fmla="*/ 160 w 218"/>
                <a:gd name="T9" fmla="*/ 200 h 215"/>
                <a:gd name="T10" fmla="*/ 177 w 218"/>
                <a:gd name="T11" fmla="*/ 190 h 215"/>
                <a:gd name="T12" fmla="*/ 191 w 218"/>
                <a:gd name="T13" fmla="*/ 174 h 215"/>
                <a:gd name="T14" fmla="*/ 204 w 218"/>
                <a:gd name="T15" fmla="*/ 156 h 215"/>
                <a:gd name="T16" fmla="*/ 210 w 218"/>
                <a:gd name="T17" fmla="*/ 142 h 215"/>
                <a:gd name="T18" fmla="*/ 214 w 218"/>
                <a:gd name="T19" fmla="*/ 133 h 215"/>
                <a:gd name="T20" fmla="*/ 216 w 218"/>
                <a:gd name="T21" fmla="*/ 122 h 215"/>
                <a:gd name="T22" fmla="*/ 216 w 218"/>
                <a:gd name="T23" fmla="*/ 111 h 215"/>
                <a:gd name="T24" fmla="*/ 216 w 218"/>
                <a:gd name="T25" fmla="*/ 100 h 215"/>
                <a:gd name="T26" fmla="*/ 216 w 218"/>
                <a:gd name="T27" fmla="*/ 89 h 215"/>
                <a:gd name="T28" fmla="*/ 211 w 218"/>
                <a:gd name="T29" fmla="*/ 73 h 215"/>
                <a:gd name="T30" fmla="*/ 204 w 218"/>
                <a:gd name="T31" fmla="*/ 54 h 215"/>
                <a:gd name="T32" fmla="*/ 191 w 218"/>
                <a:gd name="T33" fmla="*/ 37 h 215"/>
                <a:gd name="T34" fmla="*/ 177 w 218"/>
                <a:gd name="T35" fmla="*/ 23 h 215"/>
                <a:gd name="T36" fmla="*/ 160 w 218"/>
                <a:gd name="T37" fmla="*/ 12 h 215"/>
                <a:gd name="T38" fmla="*/ 145 w 218"/>
                <a:gd name="T39" fmla="*/ 5 h 215"/>
                <a:gd name="T40" fmla="*/ 133 w 218"/>
                <a:gd name="T41" fmla="*/ 1 h 215"/>
                <a:gd name="T42" fmla="*/ 124 w 218"/>
                <a:gd name="T43" fmla="*/ 0 h 215"/>
                <a:gd name="T44" fmla="*/ 113 w 218"/>
                <a:gd name="T45" fmla="*/ 0 h 215"/>
                <a:gd name="T46" fmla="*/ 102 w 218"/>
                <a:gd name="T47" fmla="*/ 0 h 215"/>
                <a:gd name="T48" fmla="*/ 91 w 218"/>
                <a:gd name="T49" fmla="*/ 0 h 215"/>
                <a:gd name="T50" fmla="*/ 80 w 218"/>
                <a:gd name="T51" fmla="*/ 1 h 215"/>
                <a:gd name="T52" fmla="*/ 70 w 218"/>
                <a:gd name="T53" fmla="*/ 5 h 215"/>
                <a:gd name="T54" fmla="*/ 55 w 218"/>
                <a:gd name="T55" fmla="*/ 12 h 215"/>
                <a:gd name="T56" fmla="*/ 37 w 218"/>
                <a:gd name="T57" fmla="*/ 23 h 215"/>
                <a:gd name="T58" fmla="*/ 22 w 218"/>
                <a:gd name="T59" fmla="*/ 37 h 215"/>
                <a:gd name="T60" fmla="*/ 11 w 218"/>
                <a:gd name="T61" fmla="*/ 54 h 215"/>
                <a:gd name="T62" fmla="*/ 3 w 218"/>
                <a:gd name="T63" fmla="*/ 73 h 215"/>
                <a:gd name="T64" fmla="*/ 0 w 218"/>
                <a:gd name="T65" fmla="*/ 89 h 215"/>
                <a:gd name="T66" fmla="*/ 0 w 218"/>
                <a:gd name="T67" fmla="*/ 100 h 215"/>
                <a:gd name="T68" fmla="*/ 0 w 218"/>
                <a:gd name="T69" fmla="*/ 111 h 215"/>
                <a:gd name="T70" fmla="*/ 0 w 218"/>
                <a:gd name="T71" fmla="*/ 122 h 215"/>
                <a:gd name="T72" fmla="*/ 1 w 218"/>
                <a:gd name="T73" fmla="*/ 133 h 215"/>
                <a:gd name="T74" fmla="*/ 4 w 218"/>
                <a:gd name="T75" fmla="*/ 142 h 215"/>
                <a:gd name="T76" fmla="*/ 11 w 218"/>
                <a:gd name="T77" fmla="*/ 156 h 215"/>
                <a:gd name="T78" fmla="*/ 22 w 218"/>
                <a:gd name="T79" fmla="*/ 174 h 215"/>
                <a:gd name="T80" fmla="*/ 37 w 218"/>
                <a:gd name="T81" fmla="*/ 190 h 215"/>
                <a:gd name="T82" fmla="*/ 55 w 218"/>
                <a:gd name="T83" fmla="*/ 200 h 215"/>
                <a:gd name="T84" fmla="*/ 70 w 218"/>
                <a:gd name="T85" fmla="*/ 207 h 215"/>
                <a:gd name="T86" fmla="*/ 80 w 218"/>
                <a:gd name="T87" fmla="*/ 210 h 215"/>
                <a:gd name="T88" fmla="*/ 91 w 218"/>
                <a:gd name="T89" fmla="*/ 213 h 215"/>
                <a:gd name="T90" fmla="*/ 102 w 218"/>
                <a:gd name="T91" fmla="*/ 215 h 215"/>
                <a:gd name="T92" fmla="*/ 108 w 218"/>
                <a:gd name="T93"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8" h="215">
                  <a:moveTo>
                    <a:pt x="108" y="215"/>
                  </a:moveTo>
                  <a:lnTo>
                    <a:pt x="113" y="215"/>
                  </a:lnTo>
                  <a:lnTo>
                    <a:pt x="117" y="215"/>
                  </a:lnTo>
                  <a:lnTo>
                    <a:pt x="124" y="213"/>
                  </a:lnTo>
                  <a:lnTo>
                    <a:pt x="129" y="212"/>
                  </a:lnTo>
                  <a:lnTo>
                    <a:pt x="133" y="210"/>
                  </a:lnTo>
                  <a:lnTo>
                    <a:pt x="139" y="208"/>
                  </a:lnTo>
                  <a:lnTo>
                    <a:pt x="145" y="207"/>
                  </a:lnTo>
                  <a:lnTo>
                    <a:pt x="150" y="205"/>
                  </a:lnTo>
                  <a:lnTo>
                    <a:pt x="160" y="200"/>
                  </a:lnTo>
                  <a:lnTo>
                    <a:pt x="167" y="196"/>
                  </a:lnTo>
                  <a:lnTo>
                    <a:pt x="177" y="190"/>
                  </a:lnTo>
                  <a:lnTo>
                    <a:pt x="185" y="183"/>
                  </a:lnTo>
                  <a:lnTo>
                    <a:pt x="191" y="174"/>
                  </a:lnTo>
                  <a:lnTo>
                    <a:pt x="198" y="166"/>
                  </a:lnTo>
                  <a:lnTo>
                    <a:pt x="204" y="156"/>
                  </a:lnTo>
                  <a:lnTo>
                    <a:pt x="208" y="148"/>
                  </a:lnTo>
                  <a:lnTo>
                    <a:pt x="210" y="142"/>
                  </a:lnTo>
                  <a:lnTo>
                    <a:pt x="211" y="138"/>
                  </a:lnTo>
                  <a:lnTo>
                    <a:pt x="214" y="133"/>
                  </a:lnTo>
                  <a:lnTo>
                    <a:pt x="215" y="128"/>
                  </a:lnTo>
                  <a:lnTo>
                    <a:pt x="216" y="122"/>
                  </a:lnTo>
                  <a:lnTo>
                    <a:pt x="216" y="117"/>
                  </a:lnTo>
                  <a:lnTo>
                    <a:pt x="216" y="111"/>
                  </a:lnTo>
                  <a:lnTo>
                    <a:pt x="218" y="106"/>
                  </a:lnTo>
                  <a:lnTo>
                    <a:pt x="216" y="100"/>
                  </a:lnTo>
                  <a:lnTo>
                    <a:pt x="216" y="95"/>
                  </a:lnTo>
                  <a:lnTo>
                    <a:pt x="216" y="89"/>
                  </a:lnTo>
                  <a:lnTo>
                    <a:pt x="215" y="85"/>
                  </a:lnTo>
                  <a:lnTo>
                    <a:pt x="211" y="73"/>
                  </a:lnTo>
                  <a:lnTo>
                    <a:pt x="208" y="65"/>
                  </a:lnTo>
                  <a:lnTo>
                    <a:pt x="204" y="54"/>
                  </a:lnTo>
                  <a:lnTo>
                    <a:pt x="198" y="46"/>
                  </a:lnTo>
                  <a:lnTo>
                    <a:pt x="191" y="37"/>
                  </a:lnTo>
                  <a:lnTo>
                    <a:pt x="185" y="31"/>
                  </a:lnTo>
                  <a:lnTo>
                    <a:pt x="177" y="23"/>
                  </a:lnTo>
                  <a:lnTo>
                    <a:pt x="167" y="17"/>
                  </a:lnTo>
                  <a:lnTo>
                    <a:pt x="160" y="12"/>
                  </a:lnTo>
                  <a:lnTo>
                    <a:pt x="150" y="8"/>
                  </a:lnTo>
                  <a:lnTo>
                    <a:pt x="145" y="5"/>
                  </a:lnTo>
                  <a:lnTo>
                    <a:pt x="139" y="4"/>
                  </a:lnTo>
                  <a:lnTo>
                    <a:pt x="133" y="1"/>
                  </a:lnTo>
                  <a:lnTo>
                    <a:pt x="129" y="1"/>
                  </a:lnTo>
                  <a:lnTo>
                    <a:pt x="124" y="0"/>
                  </a:lnTo>
                  <a:lnTo>
                    <a:pt x="117" y="0"/>
                  </a:lnTo>
                  <a:lnTo>
                    <a:pt x="113" y="0"/>
                  </a:lnTo>
                  <a:lnTo>
                    <a:pt x="108" y="0"/>
                  </a:lnTo>
                  <a:lnTo>
                    <a:pt x="102" y="0"/>
                  </a:lnTo>
                  <a:lnTo>
                    <a:pt x="96" y="0"/>
                  </a:lnTo>
                  <a:lnTo>
                    <a:pt x="91" y="0"/>
                  </a:lnTo>
                  <a:lnTo>
                    <a:pt x="85" y="1"/>
                  </a:lnTo>
                  <a:lnTo>
                    <a:pt x="80" y="1"/>
                  </a:lnTo>
                  <a:lnTo>
                    <a:pt x="73" y="4"/>
                  </a:lnTo>
                  <a:lnTo>
                    <a:pt x="70" y="5"/>
                  </a:lnTo>
                  <a:lnTo>
                    <a:pt x="65" y="8"/>
                  </a:lnTo>
                  <a:lnTo>
                    <a:pt x="55" y="12"/>
                  </a:lnTo>
                  <a:lnTo>
                    <a:pt x="45" y="17"/>
                  </a:lnTo>
                  <a:lnTo>
                    <a:pt x="37" y="23"/>
                  </a:lnTo>
                  <a:lnTo>
                    <a:pt x="31" y="31"/>
                  </a:lnTo>
                  <a:lnTo>
                    <a:pt x="22" y="37"/>
                  </a:lnTo>
                  <a:lnTo>
                    <a:pt x="17" y="46"/>
                  </a:lnTo>
                  <a:lnTo>
                    <a:pt x="11" y="54"/>
                  </a:lnTo>
                  <a:lnTo>
                    <a:pt x="8" y="65"/>
                  </a:lnTo>
                  <a:lnTo>
                    <a:pt x="3" y="73"/>
                  </a:lnTo>
                  <a:lnTo>
                    <a:pt x="1" y="85"/>
                  </a:lnTo>
                  <a:lnTo>
                    <a:pt x="0" y="89"/>
                  </a:lnTo>
                  <a:lnTo>
                    <a:pt x="0" y="95"/>
                  </a:lnTo>
                  <a:lnTo>
                    <a:pt x="0" y="100"/>
                  </a:lnTo>
                  <a:lnTo>
                    <a:pt x="0" y="106"/>
                  </a:lnTo>
                  <a:lnTo>
                    <a:pt x="0" y="111"/>
                  </a:lnTo>
                  <a:lnTo>
                    <a:pt x="0" y="117"/>
                  </a:lnTo>
                  <a:lnTo>
                    <a:pt x="0" y="122"/>
                  </a:lnTo>
                  <a:lnTo>
                    <a:pt x="1" y="128"/>
                  </a:lnTo>
                  <a:lnTo>
                    <a:pt x="1" y="133"/>
                  </a:lnTo>
                  <a:lnTo>
                    <a:pt x="3" y="138"/>
                  </a:lnTo>
                  <a:lnTo>
                    <a:pt x="4" y="142"/>
                  </a:lnTo>
                  <a:lnTo>
                    <a:pt x="8" y="148"/>
                  </a:lnTo>
                  <a:lnTo>
                    <a:pt x="11" y="156"/>
                  </a:lnTo>
                  <a:lnTo>
                    <a:pt x="17" y="166"/>
                  </a:lnTo>
                  <a:lnTo>
                    <a:pt x="22" y="174"/>
                  </a:lnTo>
                  <a:lnTo>
                    <a:pt x="31" y="183"/>
                  </a:lnTo>
                  <a:lnTo>
                    <a:pt x="37" y="190"/>
                  </a:lnTo>
                  <a:lnTo>
                    <a:pt x="45" y="196"/>
                  </a:lnTo>
                  <a:lnTo>
                    <a:pt x="55" y="200"/>
                  </a:lnTo>
                  <a:lnTo>
                    <a:pt x="65" y="205"/>
                  </a:lnTo>
                  <a:lnTo>
                    <a:pt x="70" y="207"/>
                  </a:lnTo>
                  <a:lnTo>
                    <a:pt x="73" y="208"/>
                  </a:lnTo>
                  <a:lnTo>
                    <a:pt x="80" y="210"/>
                  </a:lnTo>
                  <a:lnTo>
                    <a:pt x="85" y="212"/>
                  </a:lnTo>
                  <a:lnTo>
                    <a:pt x="91" y="213"/>
                  </a:lnTo>
                  <a:lnTo>
                    <a:pt x="96" y="215"/>
                  </a:lnTo>
                  <a:lnTo>
                    <a:pt x="102" y="215"/>
                  </a:lnTo>
                  <a:lnTo>
                    <a:pt x="108" y="215"/>
                  </a:lnTo>
                  <a:lnTo>
                    <a:pt x="108" y="215"/>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2" name="Freeform 24"/>
            <p:cNvSpPr>
              <a:spLocks/>
            </p:cNvSpPr>
            <p:nvPr/>
          </p:nvSpPr>
          <p:spPr bwMode="auto">
            <a:xfrm>
              <a:off x="6089651" y="3001591"/>
              <a:ext cx="69850" cy="61913"/>
            </a:xfrm>
            <a:custGeom>
              <a:avLst/>
              <a:gdLst>
                <a:gd name="T0" fmla="*/ 158 w 176"/>
                <a:gd name="T1" fmla="*/ 150 h 156"/>
                <a:gd name="T2" fmla="*/ 150 w 176"/>
                <a:gd name="T3" fmla="*/ 139 h 156"/>
                <a:gd name="T4" fmla="*/ 139 w 176"/>
                <a:gd name="T5" fmla="*/ 128 h 156"/>
                <a:gd name="T6" fmla="*/ 130 w 176"/>
                <a:gd name="T7" fmla="*/ 117 h 156"/>
                <a:gd name="T8" fmla="*/ 119 w 176"/>
                <a:gd name="T9" fmla="*/ 106 h 156"/>
                <a:gd name="T10" fmla="*/ 110 w 176"/>
                <a:gd name="T11" fmla="*/ 97 h 156"/>
                <a:gd name="T12" fmla="*/ 97 w 176"/>
                <a:gd name="T13" fmla="*/ 87 h 156"/>
                <a:gd name="T14" fmla="*/ 87 w 176"/>
                <a:gd name="T15" fmla="*/ 79 h 156"/>
                <a:gd name="T16" fmla="*/ 77 w 176"/>
                <a:gd name="T17" fmla="*/ 70 h 156"/>
                <a:gd name="T18" fmla="*/ 65 w 176"/>
                <a:gd name="T19" fmla="*/ 62 h 156"/>
                <a:gd name="T20" fmla="*/ 54 w 176"/>
                <a:gd name="T21" fmla="*/ 54 h 156"/>
                <a:gd name="T22" fmla="*/ 44 w 176"/>
                <a:gd name="T23" fmla="*/ 48 h 156"/>
                <a:gd name="T24" fmla="*/ 34 w 176"/>
                <a:gd name="T25" fmla="*/ 40 h 156"/>
                <a:gd name="T26" fmla="*/ 23 w 176"/>
                <a:gd name="T27" fmla="*/ 34 h 156"/>
                <a:gd name="T28" fmla="*/ 8 w 176"/>
                <a:gd name="T29" fmla="*/ 26 h 156"/>
                <a:gd name="T30" fmla="*/ 5 w 176"/>
                <a:gd name="T31" fmla="*/ 17 h 156"/>
                <a:gd name="T32" fmla="*/ 21 w 176"/>
                <a:gd name="T33" fmla="*/ 8 h 156"/>
                <a:gd name="T34" fmla="*/ 37 w 176"/>
                <a:gd name="T35" fmla="*/ 3 h 156"/>
                <a:gd name="T36" fmla="*/ 56 w 176"/>
                <a:gd name="T37" fmla="*/ 0 h 156"/>
                <a:gd name="T38" fmla="*/ 71 w 176"/>
                <a:gd name="T39" fmla="*/ 0 h 156"/>
                <a:gd name="T40" fmla="*/ 82 w 176"/>
                <a:gd name="T41" fmla="*/ 0 h 156"/>
                <a:gd name="T42" fmla="*/ 93 w 176"/>
                <a:gd name="T43" fmla="*/ 1 h 156"/>
                <a:gd name="T44" fmla="*/ 103 w 176"/>
                <a:gd name="T45" fmla="*/ 5 h 156"/>
                <a:gd name="T46" fmla="*/ 118 w 176"/>
                <a:gd name="T47" fmla="*/ 12 h 156"/>
                <a:gd name="T48" fmla="*/ 136 w 176"/>
                <a:gd name="T49" fmla="*/ 23 h 156"/>
                <a:gd name="T50" fmla="*/ 150 w 176"/>
                <a:gd name="T51" fmla="*/ 37 h 156"/>
                <a:gd name="T52" fmla="*/ 163 w 176"/>
                <a:gd name="T53" fmla="*/ 54 h 156"/>
                <a:gd name="T54" fmla="*/ 171 w 176"/>
                <a:gd name="T55" fmla="*/ 73 h 156"/>
                <a:gd name="T56" fmla="*/ 175 w 176"/>
                <a:gd name="T57" fmla="*/ 89 h 156"/>
                <a:gd name="T58" fmla="*/ 176 w 176"/>
                <a:gd name="T59" fmla="*/ 100 h 156"/>
                <a:gd name="T60" fmla="*/ 176 w 176"/>
                <a:gd name="T61" fmla="*/ 113 h 156"/>
                <a:gd name="T62" fmla="*/ 174 w 176"/>
                <a:gd name="T63" fmla="*/ 125 h 156"/>
                <a:gd name="T64" fmla="*/ 171 w 176"/>
                <a:gd name="T65" fmla="*/ 138 h 156"/>
                <a:gd name="T66" fmla="*/ 166 w 176"/>
                <a:gd name="T67" fmla="*/ 150 h 156"/>
                <a:gd name="T68" fmla="*/ 164 w 176"/>
                <a:gd name="T69" fmla="*/ 156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6" h="156">
                  <a:moveTo>
                    <a:pt x="164" y="156"/>
                  </a:moveTo>
                  <a:lnTo>
                    <a:pt x="158" y="150"/>
                  </a:lnTo>
                  <a:lnTo>
                    <a:pt x="155" y="144"/>
                  </a:lnTo>
                  <a:lnTo>
                    <a:pt x="150" y="139"/>
                  </a:lnTo>
                  <a:lnTo>
                    <a:pt x="146" y="133"/>
                  </a:lnTo>
                  <a:lnTo>
                    <a:pt x="139" y="128"/>
                  </a:lnTo>
                  <a:lnTo>
                    <a:pt x="135" y="122"/>
                  </a:lnTo>
                  <a:lnTo>
                    <a:pt x="130" y="117"/>
                  </a:lnTo>
                  <a:lnTo>
                    <a:pt x="125" y="113"/>
                  </a:lnTo>
                  <a:lnTo>
                    <a:pt x="119" y="106"/>
                  </a:lnTo>
                  <a:lnTo>
                    <a:pt x="114" y="102"/>
                  </a:lnTo>
                  <a:lnTo>
                    <a:pt x="110" y="97"/>
                  </a:lnTo>
                  <a:lnTo>
                    <a:pt x="103" y="93"/>
                  </a:lnTo>
                  <a:lnTo>
                    <a:pt x="97" y="87"/>
                  </a:lnTo>
                  <a:lnTo>
                    <a:pt x="93" y="85"/>
                  </a:lnTo>
                  <a:lnTo>
                    <a:pt x="87" y="79"/>
                  </a:lnTo>
                  <a:lnTo>
                    <a:pt x="82" y="74"/>
                  </a:lnTo>
                  <a:lnTo>
                    <a:pt x="77" y="70"/>
                  </a:lnTo>
                  <a:lnTo>
                    <a:pt x="71" y="66"/>
                  </a:lnTo>
                  <a:lnTo>
                    <a:pt x="65" y="62"/>
                  </a:lnTo>
                  <a:lnTo>
                    <a:pt x="61" y="57"/>
                  </a:lnTo>
                  <a:lnTo>
                    <a:pt x="54" y="54"/>
                  </a:lnTo>
                  <a:lnTo>
                    <a:pt x="50" y="52"/>
                  </a:lnTo>
                  <a:lnTo>
                    <a:pt x="44" y="48"/>
                  </a:lnTo>
                  <a:lnTo>
                    <a:pt x="38" y="45"/>
                  </a:lnTo>
                  <a:lnTo>
                    <a:pt x="34" y="40"/>
                  </a:lnTo>
                  <a:lnTo>
                    <a:pt x="28" y="38"/>
                  </a:lnTo>
                  <a:lnTo>
                    <a:pt x="23" y="34"/>
                  </a:lnTo>
                  <a:lnTo>
                    <a:pt x="18" y="32"/>
                  </a:lnTo>
                  <a:lnTo>
                    <a:pt x="8" y="26"/>
                  </a:lnTo>
                  <a:lnTo>
                    <a:pt x="0" y="21"/>
                  </a:lnTo>
                  <a:lnTo>
                    <a:pt x="5" y="17"/>
                  </a:lnTo>
                  <a:lnTo>
                    <a:pt x="12" y="12"/>
                  </a:lnTo>
                  <a:lnTo>
                    <a:pt x="21" y="8"/>
                  </a:lnTo>
                  <a:lnTo>
                    <a:pt x="29" y="5"/>
                  </a:lnTo>
                  <a:lnTo>
                    <a:pt x="37" y="3"/>
                  </a:lnTo>
                  <a:lnTo>
                    <a:pt x="48" y="1"/>
                  </a:lnTo>
                  <a:lnTo>
                    <a:pt x="56" y="0"/>
                  </a:lnTo>
                  <a:lnTo>
                    <a:pt x="67" y="0"/>
                  </a:lnTo>
                  <a:lnTo>
                    <a:pt x="71" y="0"/>
                  </a:lnTo>
                  <a:lnTo>
                    <a:pt x="77" y="0"/>
                  </a:lnTo>
                  <a:lnTo>
                    <a:pt x="82" y="0"/>
                  </a:lnTo>
                  <a:lnTo>
                    <a:pt x="87" y="1"/>
                  </a:lnTo>
                  <a:lnTo>
                    <a:pt x="93" y="1"/>
                  </a:lnTo>
                  <a:lnTo>
                    <a:pt x="97" y="4"/>
                  </a:lnTo>
                  <a:lnTo>
                    <a:pt x="103" y="5"/>
                  </a:lnTo>
                  <a:lnTo>
                    <a:pt x="110" y="8"/>
                  </a:lnTo>
                  <a:lnTo>
                    <a:pt x="118" y="12"/>
                  </a:lnTo>
                  <a:lnTo>
                    <a:pt x="128" y="17"/>
                  </a:lnTo>
                  <a:lnTo>
                    <a:pt x="136" y="23"/>
                  </a:lnTo>
                  <a:lnTo>
                    <a:pt x="144" y="31"/>
                  </a:lnTo>
                  <a:lnTo>
                    <a:pt x="150" y="37"/>
                  </a:lnTo>
                  <a:lnTo>
                    <a:pt x="156" y="46"/>
                  </a:lnTo>
                  <a:lnTo>
                    <a:pt x="163" y="54"/>
                  </a:lnTo>
                  <a:lnTo>
                    <a:pt x="167" y="65"/>
                  </a:lnTo>
                  <a:lnTo>
                    <a:pt x="171" y="73"/>
                  </a:lnTo>
                  <a:lnTo>
                    <a:pt x="174" y="85"/>
                  </a:lnTo>
                  <a:lnTo>
                    <a:pt x="175" y="89"/>
                  </a:lnTo>
                  <a:lnTo>
                    <a:pt x="176" y="95"/>
                  </a:lnTo>
                  <a:lnTo>
                    <a:pt x="176" y="100"/>
                  </a:lnTo>
                  <a:lnTo>
                    <a:pt x="176" y="106"/>
                  </a:lnTo>
                  <a:lnTo>
                    <a:pt x="176" y="113"/>
                  </a:lnTo>
                  <a:lnTo>
                    <a:pt x="175" y="119"/>
                  </a:lnTo>
                  <a:lnTo>
                    <a:pt x="174" y="125"/>
                  </a:lnTo>
                  <a:lnTo>
                    <a:pt x="174" y="131"/>
                  </a:lnTo>
                  <a:lnTo>
                    <a:pt x="171" y="138"/>
                  </a:lnTo>
                  <a:lnTo>
                    <a:pt x="169" y="144"/>
                  </a:lnTo>
                  <a:lnTo>
                    <a:pt x="166" y="150"/>
                  </a:lnTo>
                  <a:lnTo>
                    <a:pt x="164" y="156"/>
                  </a:lnTo>
                  <a:lnTo>
                    <a:pt x="164" y="15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3" name="Freeform 25"/>
            <p:cNvSpPr>
              <a:spLocks/>
            </p:cNvSpPr>
            <p:nvPr/>
          </p:nvSpPr>
          <p:spPr bwMode="auto">
            <a:xfrm>
              <a:off x="5892801" y="2904753"/>
              <a:ext cx="85725" cy="85725"/>
            </a:xfrm>
            <a:custGeom>
              <a:avLst/>
              <a:gdLst>
                <a:gd name="T0" fmla="*/ 113 w 218"/>
                <a:gd name="T1" fmla="*/ 215 h 216"/>
                <a:gd name="T2" fmla="*/ 124 w 218"/>
                <a:gd name="T3" fmla="*/ 215 h 216"/>
                <a:gd name="T4" fmla="*/ 135 w 218"/>
                <a:gd name="T5" fmla="*/ 212 h 216"/>
                <a:gd name="T6" fmla="*/ 147 w 218"/>
                <a:gd name="T7" fmla="*/ 207 h 216"/>
                <a:gd name="T8" fmla="*/ 160 w 218"/>
                <a:gd name="T9" fmla="*/ 200 h 216"/>
                <a:gd name="T10" fmla="*/ 177 w 218"/>
                <a:gd name="T11" fmla="*/ 190 h 216"/>
                <a:gd name="T12" fmla="*/ 192 w 218"/>
                <a:gd name="T13" fmla="*/ 176 h 216"/>
                <a:gd name="T14" fmla="*/ 204 w 218"/>
                <a:gd name="T15" fmla="*/ 159 h 216"/>
                <a:gd name="T16" fmla="*/ 210 w 218"/>
                <a:gd name="T17" fmla="*/ 144 h 216"/>
                <a:gd name="T18" fmla="*/ 213 w 218"/>
                <a:gd name="T19" fmla="*/ 135 h 216"/>
                <a:gd name="T20" fmla="*/ 217 w 218"/>
                <a:gd name="T21" fmla="*/ 123 h 216"/>
                <a:gd name="T22" fmla="*/ 218 w 218"/>
                <a:gd name="T23" fmla="*/ 113 h 216"/>
                <a:gd name="T24" fmla="*/ 218 w 218"/>
                <a:gd name="T25" fmla="*/ 102 h 216"/>
                <a:gd name="T26" fmla="*/ 217 w 218"/>
                <a:gd name="T27" fmla="*/ 91 h 216"/>
                <a:gd name="T28" fmla="*/ 213 w 218"/>
                <a:gd name="T29" fmla="*/ 80 h 216"/>
                <a:gd name="T30" fmla="*/ 210 w 218"/>
                <a:gd name="T31" fmla="*/ 70 h 216"/>
                <a:gd name="T32" fmla="*/ 204 w 218"/>
                <a:gd name="T33" fmla="*/ 57 h 216"/>
                <a:gd name="T34" fmla="*/ 192 w 218"/>
                <a:gd name="T35" fmla="*/ 40 h 216"/>
                <a:gd name="T36" fmla="*/ 177 w 218"/>
                <a:gd name="T37" fmla="*/ 24 h 216"/>
                <a:gd name="T38" fmla="*/ 160 w 218"/>
                <a:gd name="T39" fmla="*/ 12 h 216"/>
                <a:gd name="T40" fmla="*/ 147 w 218"/>
                <a:gd name="T41" fmla="*/ 6 h 216"/>
                <a:gd name="T42" fmla="*/ 135 w 218"/>
                <a:gd name="T43" fmla="*/ 1 h 216"/>
                <a:gd name="T44" fmla="*/ 124 w 218"/>
                <a:gd name="T45" fmla="*/ 0 h 216"/>
                <a:gd name="T46" fmla="*/ 113 w 218"/>
                <a:gd name="T47" fmla="*/ 0 h 216"/>
                <a:gd name="T48" fmla="*/ 102 w 218"/>
                <a:gd name="T49" fmla="*/ 0 h 216"/>
                <a:gd name="T50" fmla="*/ 91 w 218"/>
                <a:gd name="T51" fmla="*/ 0 h 216"/>
                <a:gd name="T52" fmla="*/ 80 w 218"/>
                <a:gd name="T53" fmla="*/ 1 h 216"/>
                <a:gd name="T54" fmla="*/ 71 w 218"/>
                <a:gd name="T55" fmla="*/ 6 h 216"/>
                <a:gd name="T56" fmla="*/ 57 w 218"/>
                <a:gd name="T57" fmla="*/ 12 h 216"/>
                <a:gd name="T58" fmla="*/ 39 w 218"/>
                <a:gd name="T59" fmla="*/ 24 h 216"/>
                <a:gd name="T60" fmla="*/ 23 w 218"/>
                <a:gd name="T61" fmla="*/ 40 h 216"/>
                <a:gd name="T62" fmla="*/ 13 w 218"/>
                <a:gd name="T63" fmla="*/ 57 h 216"/>
                <a:gd name="T64" fmla="*/ 6 w 218"/>
                <a:gd name="T65" fmla="*/ 70 h 216"/>
                <a:gd name="T66" fmla="*/ 1 w 218"/>
                <a:gd name="T67" fmla="*/ 80 h 216"/>
                <a:gd name="T68" fmla="*/ 0 w 218"/>
                <a:gd name="T69" fmla="*/ 91 h 216"/>
                <a:gd name="T70" fmla="*/ 0 w 218"/>
                <a:gd name="T71" fmla="*/ 102 h 216"/>
                <a:gd name="T72" fmla="*/ 0 w 218"/>
                <a:gd name="T73" fmla="*/ 113 h 216"/>
                <a:gd name="T74" fmla="*/ 0 w 218"/>
                <a:gd name="T75" fmla="*/ 123 h 216"/>
                <a:gd name="T76" fmla="*/ 1 w 218"/>
                <a:gd name="T77" fmla="*/ 135 h 216"/>
                <a:gd name="T78" fmla="*/ 6 w 218"/>
                <a:gd name="T79" fmla="*/ 144 h 216"/>
                <a:gd name="T80" fmla="*/ 13 w 218"/>
                <a:gd name="T81" fmla="*/ 159 h 216"/>
                <a:gd name="T82" fmla="*/ 23 w 218"/>
                <a:gd name="T83" fmla="*/ 176 h 216"/>
                <a:gd name="T84" fmla="*/ 39 w 218"/>
                <a:gd name="T85" fmla="*/ 190 h 216"/>
                <a:gd name="T86" fmla="*/ 57 w 218"/>
                <a:gd name="T87" fmla="*/ 200 h 216"/>
                <a:gd name="T88" fmla="*/ 71 w 218"/>
                <a:gd name="T89" fmla="*/ 207 h 216"/>
                <a:gd name="T90" fmla="*/ 80 w 218"/>
                <a:gd name="T91" fmla="*/ 212 h 216"/>
                <a:gd name="T92" fmla="*/ 91 w 218"/>
                <a:gd name="T93" fmla="*/ 215 h 216"/>
                <a:gd name="T94" fmla="*/ 102 w 218"/>
                <a:gd name="T95" fmla="*/ 215 h 216"/>
                <a:gd name="T96" fmla="*/ 108 w 218"/>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6">
                  <a:moveTo>
                    <a:pt x="108" y="216"/>
                  </a:moveTo>
                  <a:lnTo>
                    <a:pt x="113" y="215"/>
                  </a:lnTo>
                  <a:lnTo>
                    <a:pt x="119" y="215"/>
                  </a:lnTo>
                  <a:lnTo>
                    <a:pt x="124" y="215"/>
                  </a:lnTo>
                  <a:lnTo>
                    <a:pt x="131" y="213"/>
                  </a:lnTo>
                  <a:lnTo>
                    <a:pt x="135" y="212"/>
                  </a:lnTo>
                  <a:lnTo>
                    <a:pt x="140" y="211"/>
                  </a:lnTo>
                  <a:lnTo>
                    <a:pt x="147" y="207"/>
                  </a:lnTo>
                  <a:lnTo>
                    <a:pt x="151" y="207"/>
                  </a:lnTo>
                  <a:lnTo>
                    <a:pt x="160" y="200"/>
                  </a:lnTo>
                  <a:lnTo>
                    <a:pt x="169" y="196"/>
                  </a:lnTo>
                  <a:lnTo>
                    <a:pt x="177" y="190"/>
                  </a:lnTo>
                  <a:lnTo>
                    <a:pt x="185" y="183"/>
                  </a:lnTo>
                  <a:lnTo>
                    <a:pt x="192" y="176"/>
                  </a:lnTo>
                  <a:lnTo>
                    <a:pt x="198" y="168"/>
                  </a:lnTo>
                  <a:lnTo>
                    <a:pt x="204" y="159"/>
                  </a:lnTo>
                  <a:lnTo>
                    <a:pt x="209" y="151"/>
                  </a:lnTo>
                  <a:lnTo>
                    <a:pt x="210" y="144"/>
                  </a:lnTo>
                  <a:lnTo>
                    <a:pt x="212" y="139"/>
                  </a:lnTo>
                  <a:lnTo>
                    <a:pt x="213" y="135"/>
                  </a:lnTo>
                  <a:lnTo>
                    <a:pt x="216" y="130"/>
                  </a:lnTo>
                  <a:lnTo>
                    <a:pt x="217" y="123"/>
                  </a:lnTo>
                  <a:lnTo>
                    <a:pt x="218" y="119"/>
                  </a:lnTo>
                  <a:lnTo>
                    <a:pt x="218" y="113"/>
                  </a:lnTo>
                  <a:lnTo>
                    <a:pt x="218" y="109"/>
                  </a:lnTo>
                  <a:lnTo>
                    <a:pt x="218" y="102"/>
                  </a:lnTo>
                  <a:lnTo>
                    <a:pt x="218" y="97"/>
                  </a:lnTo>
                  <a:lnTo>
                    <a:pt x="217" y="91"/>
                  </a:lnTo>
                  <a:lnTo>
                    <a:pt x="216" y="86"/>
                  </a:lnTo>
                  <a:lnTo>
                    <a:pt x="213" y="80"/>
                  </a:lnTo>
                  <a:lnTo>
                    <a:pt x="212" y="75"/>
                  </a:lnTo>
                  <a:lnTo>
                    <a:pt x="210" y="70"/>
                  </a:lnTo>
                  <a:lnTo>
                    <a:pt x="209" y="66"/>
                  </a:lnTo>
                  <a:lnTo>
                    <a:pt x="204" y="57"/>
                  </a:lnTo>
                  <a:lnTo>
                    <a:pt x="198" y="47"/>
                  </a:lnTo>
                  <a:lnTo>
                    <a:pt x="192" y="40"/>
                  </a:lnTo>
                  <a:lnTo>
                    <a:pt x="185" y="32"/>
                  </a:lnTo>
                  <a:lnTo>
                    <a:pt x="177" y="24"/>
                  </a:lnTo>
                  <a:lnTo>
                    <a:pt x="169" y="17"/>
                  </a:lnTo>
                  <a:lnTo>
                    <a:pt x="160" y="12"/>
                  </a:lnTo>
                  <a:lnTo>
                    <a:pt x="151" y="8"/>
                  </a:lnTo>
                  <a:lnTo>
                    <a:pt x="147" y="6"/>
                  </a:lnTo>
                  <a:lnTo>
                    <a:pt x="140" y="3"/>
                  </a:lnTo>
                  <a:lnTo>
                    <a:pt x="135" y="1"/>
                  </a:lnTo>
                  <a:lnTo>
                    <a:pt x="131" y="1"/>
                  </a:lnTo>
                  <a:lnTo>
                    <a:pt x="124" y="0"/>
                  </a:lnTo>
                  <a:lnTo>
                    <a:pt x="119" y="0"/>
                  </a:lnTo>
                  <a:lnTo>
                    <a:pt x="113" y="0"/>
                  </a:lnTo>
                  <a:lnTo>
                    <a:pt x="108" y="0"/>
                  </a:lnTo>
                  <a:lnTo>
                    <a:pt x="102" y="0"/>
                  </a:lnTo>
                  <a:lnTo>
                    <a:pt x="98" y="0"/>
                  </a:lnTo>
                  <a:lnTo>
                    <a:pt x="91" y="0"/>
                  </a:lnTo>
                  <a:lnTo>
                    <a:pt x="86" y="1"/>
                  </a:lnTo>
                  <a:lnTo>
                    <a:pt x="80" y="1"/>
                  </a:lnTo>
                  <a:lnTo>
                    <a:pt x="75" y="3"/>
                  </a:lnTo>
                  <a:lnTo>
                    <a:pt x="71" y="6"/>
                  </a:lnTo>
                  <a:lnTo>
                    <a:pt x="66" y="8"/>
                  </a:lnTo>
                  <a:lnTo>
                    <a:pt x="57" y="12"/>
                  </a:lnTo>
                  <a:lnTo>
                    <a:pt x="47" y="17"/>
                  </a:lnTo>
                  <a:lnTo>
                    <a:pt x="39" y="24"/>
                  </a:lnTo>
                  <a:lnTo>
                    <a:pt x="31" y="32"/>
                  </a:lnTo>
                  <a:lnTo>
                    <a:pt x="23" y="40"/>
                  </a:lnTo>
                  <a:lnTo>
                    <a:pt x="17" y="47"/>
                  </a:lnTo>
                  <a:lnTo>
                    <a:pt x="13" y="57"/>
                  </a:lnTo>
                  <a:lnTo>
                    <a:pt x="8" y="66"/>
                  </a:lnTo>
                  <a:lnTo>
                    <a:pt x="6" y="70"/>
                  </a:lnTo>
                  <a:lnTo>
                    <a:pt x="3" y="75"/>
                  </a:lnTo>
                  <a:lnTo>
                    <a:pt x="1" y="80"/>
                  </a:lnTo>
                  <a:lnTo>
                    <a:pt x="1" y="86"/>
                  </a:lnTo>
                  <a:lnTo>
                    <a:pt x="0" y="91"/>
                  </a:lnTo>
                  <a:lnTo>
                    <a:pt x="0" y="97"/>
                  </a:lnTo>
                  <a:lnTo>
                    <a:pt x="0" y="102"/>
                  </a:lnTo>
                  <a:lnTo>
                    <a:pt x="0" y="109"/>
                  </a:lnTo>
                  <a:lnTo>
                    <a:pt x="0" y="113"/>
                  </a:lnTo>
                  <a:lnTo>
                    <a:pt x="0" y="119"/>
                  </a:lnTo>
                  <a:lnTo>
                    <a:pt x="0" y="123"/>
                  </a:lnTo>
                  <a:lnTo>
                    <a:pt x="1" y="130"/>
                  </a:lnTo>
                  <a:lnTo>
                    <a:pt x="1" y="135"/>
                  </a:lnTo>
                  <a:lnTo>
                    <a:pt x="3" y="139"/>
                  </a:lnTo>
                  <a:lnTo>
                    <a:pt x="6" y="144"/>
                  </a:lnTo>
                  <a:lnTo>
                    <a:pt x="8" y="151"/>
                  </a:lnTo>
                  <a:lnTo>
                    <a:pt x="13" y="159"/>
                  </a:lnTo>
                  <a:lnTo>
                    <a:pt x="17" y="168"/>
                  </a:lnTo>
                  <a:lnTo>
                    <a:pt x="23" y="176"/>
                  </a:lnTo>
                  <a:lnTo>
                    <a:pt x="31" y="183"/>
                  </a:lnTo>
                  <a:lnTo>
                    <a:pt x="39" y="190"/>
                  </a:lnTo>
                  <a:lnTo>
                    <a:pt x="47" y="196"/>
                  </a:lnTo>
                  <a:lnTo>
                    <a:pt x="57" y="200"/>
                  </a:lnTo>
                  <a:lnTo>
                    <a:pt x="66" y="207"/>
                  </a:lnTo>
                  <a:lnTo>
                    <a:pt x="71" y="207"/>
                  </a:lnTo>
                  <a:lnTo>
                    <a:pt x="75" y="211"/>
                  </a:lnTo>
                  <a:lnTo>
                    <a:pt x="80" y="212"/>
                  </a:lnTo>
                  <a:lnTo>
                    <a:pt x="86" y="213"/>
                  </a:lnTo>
                  <a:lnTo>
                    <a:pt x="91" y="215"/>
                  </a:lnTo>
                  <a:lnTo>
                    <a:pt x="98" y="215"/>
                  </a:lnTo>
                  <a:lnTo>
                    <a:pt x="102" y="215"/>
                  </a:lnTo>
                  <a:lnTo>
                    <a:pt x="108" y="216"/>
                  </a:lnTo>
                  <a:lnTo>
                    <a:pt x="108"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baseline="-25000" dirty="0">
                <a:solidFill>
                  <a:srgbClr val="172982"/>
                </a:solidFill>
              </a:endParaRPr>
            </a:p>
          </p:txBody>
        </p:sp>
        <p:sp>
          <p:nvSpPr>
            <p:cNvPr id="54" name="Freeform 26"/>
            <p:cNvSpPr>
              <a:spLocks/>
            </p:cNvSpPr>
            <p:nvPr/>
          </p:nvSpPr>
          <p:spPr bwMode="auto">
            <a:xfrm>
              <a:off x="6511926" y="3442916"/>
              <a:ext cx="85725" cy="85725"/>
            </a:xfrm>
            <a:custGeom>
              <a:avLst/>
              <a:gdLst>
                <a:gd name="T0" fmla="*/ 114 w 219"/>
                <a:gd name="T1" fmla="*/ 216 h 216"/>
                <a:gd name="T2" fmla="*/ 124 w 219"/>
                <a:gd name="T3" fmla="*/ 214 h 216"/>
                <a:gd name="T4" fmla="*/ 135 w 219"/>
                <a:gd name="T5" fmla="*/ 211 h 216"/>
                <a:gd name="T6" fmla="*/ 147 w 219"/>
                <a:gd name="T7" fmla="*/ 208 h 216"/>
                <a:gd name="T8" fmla="*/ 160 w 219"/>
                <a:gd name="T9" fmla="*/ 201 h 216"/>
                <a:gd name="T10" fmla="*/ 177 w 219"/>
                <a:gd name="T11" fmla="*/ 191 h 216"/>
                <a:gd name="T12" fmla="*/ 192 w 219"/>
                <a:gd name="T13" fmla="*/ 175 h 216"/>
                <a:gd name="T14" fmla="*/ 204 w 219"/>
                <a:gd name="T15" fmla="*/ 158 h 216"/>
                <a:gd name="T16" fmla="*/ 211 w 219"/>
                <a:gd name="T17" fmla="*/ 143 h 216"/>
                <a:gd name="T18" fmla="*/ 214 w 219"/>
                <a:gd name="T19" fmla="*/ 132 h 216"/>
                <a:gd name="T20" fmla="*/ 217 w 219"/>
                <a:gd name="T21" fmla="*/ 123 h 216"/>
                <a:gd name="T22" fmla="*/ 219 w 219"/>
                <a:gd name="T23" fmla="*/ 112 h 216"/>
                <a:gd name="T24" fmla="*/ 219 w 219"/>
                <a:gd name="T25" fmla="*/ 101 h 216"/>
                <a:gd name="T26" fmla="*/ 217 w 219"/>
                <a:gd name="T27" fmla="*/ 90 h 216"/>
                <a:gd name="T28" fmla="*/ 214 w 219"/>
                <a:gd name="T29" fmla="*/ 79 h 216"/>
                <a:gd name="T30" fmla="*/ 211 w 219"/>
                <a:gd name="T31" fmla="*/ 70 h 216"/>
                <a:gd name="T32" fmla="*/ 204 w 219"/>
                <a:gd name="T33" fmla="*/ 55 h 216"/>
                <a:gd name="T34" fmla="*/ 192 w 219"/>
                <a:gd name="T35" fmla="*/ 37 h 216"/>
                <a:gd name="T36" fmla="*/ 177 w 219"/>
                <a:gd name="T37" fmla="*/ 22 h 216"/>
                <a:gd name="T38" fmla="*/ 160 w 219"/>
                <a:gd name="T39" fmla="*/ 12 h 216"/>
                <a:gd name="T40" fmla="*/ 147 w 219"/>
                <a:gd name="T41" fmla="*/ 5 h 216"/>
                <a:gd name="T42" fmla="*/ 135 w 219"/>
                <a:gd name="T43" fmla="*/ 2 h 216"/>
                <a:gd name="T44" fmla="*/ 124 w 219"/>
                <a:gd name="T45" fmla="*/ 0 h 216"/>
                <a:gd name="T46" fmla="*/ 114 w 219"/>
                <a:gd name="T47" fmla="*/ 0 h 216"/>
                <a:gd name="T48" fmla="*/ 102 w 219"/>
                <a:gd name="T49" fmla="*/ 0 h 216"/>
                <a:gd name="T50" fmla="*/ 91 w 219"/>
                <a:gd name="T51" fmla="*/ 0 h 216"/>
                <a:gd name="T52" fmla="*/ 81 w 219"/>
                <a:gd name="T53" fmla="*/ 2 h 216"/>
                <a:gd name="T54" fmla="*/ 71 w 219"/>
                <a:gd name="T55" fmla="*/ 5 h 216"/>
                <a:gd name="T56" fmla="*/ 57 w 219"/>
                <a:gd name="T57" fmla="*/ 12 h 216"/>
                <a:gd name="T58" fmla="*/ 39 w 219"/>
                <a:gd name="T59" fmla="*/ 22 h 216"/>
                <a:gd name="T60" fmla="*/ 24 w 219"/>
                <a:gd name="T61" fmla="*/ 37 h 216"/>
                <a:gd name="T62" fmla="*/ 13 w 219"/>
                <a:gd name="T63" fmla="*/ 55 h 216"/>
                <a:gd name="T64" fmla="*/ 6 w 219"/>
                <a:gd name="T65" fmla="*/ 70 h 216"/>
                <a:gd name="T66" fmla="*/ 2 w 219"/>
                <a:gd name="T67" fmla="*/ 79 h 216"/>
                <a:gd name="T68" fmla="*/ 0 w 219"/>
                <a:gd name="T69" fmla="*/ 90 h 216"/>
                <a:gd name="T70" fmla="*/ 0 w 219"/>
                <a:gd name="T71" fmla="*/ 101 h 216"/>
                <a:gd name="T72" fmla="*/ 0 w 219"/>
                <a:gd name="T73" fmla="*/ 112 h 216"/>
                <a:gd name="T74" fmla="*/ 0 w 219"/>
                <a:gd name="T75" fmla="*/ 123 h 216"/>
                <a:gd name="T76" fmla="*/ 2 w 219"/>
                <a:gd name="T77" fmla="*/ 132 h 216"/>
                <a:gd name="T78" fmla="*/ 6 w 219"/>
                <a:gd name="T79" fmla="*/ 143 h 216"/>
                <a:gd name="T80" fmla="*/ 13 w 219"/>
                <a:gd name="T81" fmla="*/ 158 h 216"/>
                <a:gd name="T82" fmla="*/ 24 w 219"/>
                <a:gd name="T83" fmla="*/ 175 h 216"/>
                <a:gd name="T84" fmla="*/ 39 w 219"/>
                <a:gd name="T85" fmla="*/ 191 h 216"/>
                <a:gd name="T86" fmla="*/ 57 w 219"/>
                <a:gd name="T87" fmla="*/ 201 h 216"/>
                <a:gd name="T88" fmla="*/ 71 w 219"/>
                <a:gd name="T89" fmla="*/ 208 h 216"/>
                <a:gd name="T90" fmla="*/ 81 w 219"/>
                <a:gd name="T91" fmla="*/ 211 h 216"/>
                <a:gd name="T92" fmla="*/ 91 w 219"/>
                <a:gd name="T93" fmla="*/ 214 h 216"/>
                <a:gd name="T94" fmla="*/ 102 w 219"/>
                <a:gd name="T95" fmla="*/ 216 h 216"/>
                <a:gd name="T96" fmla="*/ 108 w 219"/>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6">
                  <a:moveTo>
                    <a:pt x="108" y="216"/>
                  </a:moveTo>
                  <a:lnTo>
                    <a:pt x="114" y="216"/>
                  </a:lnTo>
                  <a:lnTo>
                    <a:pt x="119" y="216"/>
                  </a:lnTo>
                  <a:lnTo>
                    <a:pt x="124" y="214"/>
                  </a:lnTo>
                  <a:lnTo>
                    <a:pt x="131" y="212"/>
                  </a:lnTo>
                  <a:lnTo>
                    <a:pt x="135" y="211"/>
                  </a:lnTo>
                  <a:lnTo>
                    <a:pt x="140" y="209"/>
                  </a:lnTo>
                  <a:lnTo>
                    <a:pt x="147" y="208"/>
                  </a:lnTo>
                  <a:lnTo>
                    <a:pt x="151" y="206"/>
                  </a:lnTo>
                  <a:lnTo>
                    <a:pt x="160" y="201"/>
                  </a:lnTo>
                  <a:lnTo>
                    <a:pt x="170" y="197"/>
                  </a:lnTo>
                  <a:lnTo>
                    <a:pt x="177" y="191"/>
                  </a:lnTo>
                  <a:lnTo>
                    <a:pt x="185" y="184"/>
                  </a:lnTo>
                  <a:lnTo>
                    <a:pt x="192" y="175"/>
                  </a:lnTo>
                  <a:lnTo>
                    <a:pt x="199" y="167"/>
                  </a:lnTo>
                  <a:lnTo>
                    <a:pt x="204" y="158"/>
                  </a:lnTo>
                  <a:lnTo>
                    <a:pt x="209" y="150"/>
                  </a:lnTo>
                  <a:lnTo>
                    <a:pt x="211" y="143"/>
                  </a:lnTo>
                  <a:lnTo>
                    <a:pt x="212" y="139"/>
                  </a:lnTo>
                  <a:lnTo>
                    <a:pt x="214" y="132"/>
                  </a:lnTo>
                  <a:lnTo>
                    <a:pt x="216" y="127"/>
                  </a:lnTo>
                  <a:lnTo>
                    <a:pt x="217" y="123"/>
                  </a:lnTo>
                  <a:lnTo>
                    <a:pt x="219" y="116"/>
                  </a:lnTo>
                  <a:lnTo>
                    <a:pt x="219" y="112"/>
                  </a:lnTo>
                  <a:lnTo>
                    <a:pt x="219" y="107"/>
                  </a:lnTo>
                  <a:lnTo>
                    <a:pt x="219" y="101"/>
                  </a:lnTo>
                  <a:lnTo>
                    <a:pt x="219" y="96"/>
                  </a:lnTo>
                  <a:lnTo>
                    <a:pt x="217" y="90"/>
                  </a:lnTo>
                  <a:lnTo>
                    <a:pt x="216" y="85"/>
                  </a:lnTo>
                  <a:lnTo>
                    <a:pt x="214" y="79"/>
                  </a:lnTo>
                  <a:lnTo>
                    <a:pt x="212" y="74"/>
                  </a:lnTo>
                  <a:lnTo>
                    <a:pt x="211" y="70"/>
                  </a:lnTo>
                  <a:lnTo>
                    <a:pt x="209" y="65"/>
                  </a:lnTo>
                  <a:lnTo>
                    <a:pt x="204" y="55"/>
                  </a:lnTo>
                  <a:lnTo>
                    <a:pt x="199" y="46"/>
                  </a:lnTo>
                  <a:lnTo>
                    <a:pt x="192" y="37"/>
                  </a:lnTo>
                  <a:lnTo>
                    <a:pt x="185" y="30"/>
                  </a:lnTo>
                  <a:lnTo>
                    <a:pt x="177" y="22"/>
                  </a:lnTo>
                  <a:lnTo>
                    <a:pt x="170" y="17"/>
                  </a:lnTo>
                  <a:lnTo>
                    <a:pt x="160" y="12"/>
                  </a:lnTo>
                  <a:lnTo>
                    <a:pt x="151" y="8"/>
                  </a:lnTo>
                  <a:lnTo>
                    <a:pt x="147" y="5"/>
                  </a:lnTo>
                  <a:lnTo>
                    <a:pt x="140" y="4"/>
                  </a:lnTo>
                  <a:lnTo>
                    <a:pt x="135" y="2"/>
                  </a:lnTo>
                  <a:lnTo>
                    <a:pt x="131" y="2"/>
                  </a:lnTo>
                  <a:lnTo>
                    <a:pt x="124" y="0"/>
                  </a:lnTo>
                  <a:lnTo>
                    <a:pt x="119" y="0"/>
                  </a:lnTo>
                  <a:lnTo>
                    <a:pt x="114" y="0"/>
                  </a:lnTo>
                  <a:lnTo>
                    <a:pt x="108" y="0"/>
                  </a:lnTo>
                  <a:lnTo>
                    <a:pt x="102" y="0"/>
                  </a:lnTo>
                  <a:lnTo>
                    <a:pt x="98" y="0"/>
                  </a:lnTo>
                  <a:lnTo>
                    <a:pt x="91" y="0"/>
                  </a:lnTo>
                  <a:lnTo>
                    <a:pt x="87" y="2"/>
                  </a:lnTo>
                  <a:lnTo>
                    <a:pt x="81" y="2"/>
                  </a:lnTo>
                  <a:lnTo>
                    <a:pt x="75" y="4"/>
                  </a:lnTo>
                  <a:lnTo>
                    <a:pt x="71" y="5"/>
                  </a:lnTo>
                  <a:lnTo>
                    <a:pt x="66" y="8"/>
                  </a:lnTo>
                  <a:lnTo>
                    <a:pt x="57" y="12"/>
                  </a:lnTo>
                  <a:lnTo>
                    <a:pt x="47" y="17"/>
                  </a:lnTo>
                  <a:lnTo>
                    <a:pt x="39" y="22"/>
                  </a:lnTo>
                  <a:lnTo>
                    <a:pt x="32" y="30"/>
                  </a:lnTo>
                  <a:lnTo>
                    <a:pt x="24" y="37"/>
                  </a:lnTo>
                  <a:lnTo>
                    <a:pt x="17" y="46"/>
                  </a:lnTo>
                  <a:lnTo>
                    <a:pt x="13" y="55"/>
                  </a:lnTo>
                  <a:lnTo>
                    <a:pt x="8" y="65"/>
                  </a:lnTo>
                  <a:lnTo>
                    <a:pt x="6" y="70"/>
                  </a:lnTo>
                  <a:lnTo>
                    <a:pt x="4" y="74"/>
                  </a:lnTo>
                  <a:lnTo>
                    <a:pt x="2" y="79"/>
                  </a:lnTo>
                  <a:lnTo>
                    <a:pt x="2" y="85"/>
                  </a:lnTo>
                  <a:lnTo>
                    <a:pt x="0" y="90"/>
                  </a:lnTo>
                  <a:lnTo>
                    <a:pt x="0" y="96"/>
                  </a:lnTo>
                  <a:lnTo>
                    <a:pt x="0" y="101"/>
                  </a:lnTo>
                  <a:lnTo>
                    <a:pt x="0" y="107"/>
                  </a:lnTo>
                  <a:lnTo>
                    <a:pt x="0" y="112"/>
                  </a:lnTo>
                  <a:lnTo>
                    <a:pt x="0" y="116"/>
                  </a:lnTo>
                  <a:lnTo>
                    <a:pt x="0" y="123"/>
                  </a:lnTo>
                  <a:lnTo>
                    <a:pt x="2" y="127"/>
                  </a:lnTo>
                  <a:lnTo>
                    <a:pt x="2" y="132"/>
                  </a:lnTo>
                  <a:lnTo>
                    <a:pt x="4" y="139"/>
                  </a:lnTo>
                  <a:lnTo>
                    <a:pt x="6" y="143"/>
                  </a:lnTo>
                  <a:lnTo>
                    <a:pt x="8" y="150"/>
                  </a:lnTo>
                  <a:lnTo>
                    <a:pt x="13" y="158"/>
                  </a:lnTo>
                  <a:lnTo>
                    <a:pt x="17" y="167"/>
                  </a:lnTo>
                  <a:lnTo>
                    <a:pt x="24" y="175"/>
                  </a:lnTo>
                  <a:lnTo>
                    <a:pt x="32" y="184"/>
                  </a:lnTo>
                  <a:lnTo>
                    <a:pt x="39" y="191"/>
                  </a:lnTo>
                  <a:lnTo>
                    <a:pt x="47" y="197"/>
                  </a:lnTo>
                  <a:lnTo>
                    <a:pt x="57" y="201"/>
                  </a:lnTo>
                  <a:lnTo>
                    <a:pt x="66" y="206"/>
                  </a:lnTo>
                  <a:lnTo>
                    <a:pt x="71" y="208"/>
                  </a:lnTo>
                  <a:lnTo>
                    <a:pt x="75" y="209"/>
                  </a:lnTo>
                  <a:lnTo>
                    <a:pt x="81" y="211"/>
                  </a:lnTo>
                  <a:lnTo>
                    <a:pt x="87" y="212"/>
                  </a:lnTo>
                  <a:lnTo>
                    <a:pt x="91" y="214"/>
                  </a:lnTo>
                  <a:lnTo>
                    <a:pt x="98" y="216"/>
                  </a:lnTo>
                  <a:lnTo>
                    <a:pt x="102" y="216"/>
                  </a:lnTo>
                  <a:lnTo>
                    <a:pt x="108" y="216"/>
                  </a:lnTo>
                  <a:lnTo>
                    <a:pt x="108" y="216"/>
                  </a:lnTo>
                  <a:close/>
                </a:path>
              </a:pathLst>
            </a:custGeom>
            <a:solidFill>
              <a:srgbClr val="708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5" name="Freeform 27"/>
            <p:cNvSpPr>
              <a:spLocks/>
            </p:cNvSpPr>
            <p:nvPr/>
          </p:nvSpPr>
          <p:spPr bwMode="auto">
            <a:xfrm>
              <a:off x="6061076" y="3233366"/>
              <a:ext cx="377825" cy="20638"/>
            </a:xfrm>
            <a:custGeom>
              <a:avLst/>
              <a:gdLst>
                <a:gd name="T0" fmla="*/ 0 w 952"/>
                <a:gd name="T1" fmla="*/ 53 h 53"/>
                <a:gd name="T2" fmla="*/ 952 w 952"/>
                <a:gd name="T3" fmla="*/ 53 h 53"/>
                <a:gd name="T4" fmla="*/ 952 w 952"/>
                <a:gd name="T5" fmla="*/ 0 h 53"/>
                <a:gd name="T6" fmla="*/ 0 w 952"/>
                <a:gd name="T7" fmla="*/ 0 h 53"/>
                <a:gd name="T8" fmla="*/ 0 w 952"/>
                <a:gd name="T9" fmla="*/ 53 h 53"/>
                <a:gd name="T10" fmla="*/ 0 w 952"/>
                <a:gd name="T11" fmla="*/ 53 h 53"/>
              </a:gdLst>
              <a:ahLst/>
              <a:cxnLst>
                <a:cxn ang="0">
                  <a:pos x="T0" y="T1"/>
                </a:cxn>
                <a:cxn ang="0">
                  <a:pos x="T2" y="T3"/>
                </a:cxn>
                <a:cxn ang="0">
                  <a:pos x="T4" y="T5"/>
                </a:cxn>
                <a:cxn ang="0">
                  <a:pos x="T6" y="T7"/>
                </a:cxn>
                <a:cxn ang="0">
                  <a:pos x="T8" y="T9"/>
                </a:cxn>
                <a:cxn ang="0">
                  <a:pos x="T10" y="T11"/>
                </a:cxn>
              </a:cxnLst>
              <a:rect l="0" t="0" r="r" b="b"/>
              <a:pathLst>
                <a:path w="952" h="53">
                  <a:moveTo>
                    <a:pt x="0" y="53"/>
                  </a:moveTo>
                  <a:lnTo>
                    <a:pt x="952" y="53"/>
                  </a:lnTo>
                  <a:lnTo>
                    <a:pt x="952" y="0"/>
                  </a:lnTo>
                  <a:lnTo>
                    <a:pt x="0" y="0"/>
                  </a:lnTo>
                  <a:lnTo>
                    <a:pt x="0" y="53"/>
                  </a:lnTo>
                  <a:lnTo>
                    <a:pt x="0" y="53"/>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6" name="Freeform 28"/>
            <p:cNvSpPr>
              <a:spLocks/>
            </p:cNvSpPr>
            <p:nvPr/>
          </p:nvSpPr>
          <p:spPr bwMode="auto">
            <a:xfrm>
              <a:off x="6410326" y="3146053"/>
              <a:ext cx="320675" cy="101600"/>
            </a:xfrm>
            <a:custGeom>
              <a:avLst/>
              <a:gdLst>
                <a:gd name="T0" fmla="*/ 0 w 809"/>
                <a:gd name="T1" fmla="*/ 257 h 257"/>
                <a:gd name="T2" fmla="*/ 271 w 809"/>
                <a:gd name="T3" fmla="*/ 0 h 257"/>
                <a:gd name="T4" fmla="*/ 803 w 809"/>
                <a:gd name="T5" fmla="*/ 0 h 257"/>
                <a:gd name="T6" fmla="*/ 809 w 809"/>
                <a:gd name="T7" fmla="*/ 39 h 257"/>
                <a:gd name="T8" fmla="*/ 124 w 809"/>
                <a:gd name="T9" fmla="*/ 257 h 257"/>
                <a:gd name="T10" fmla="*/ 0 w 809"/>
                <a:gd name="T11" fmla="*/ 257 h 257"/>
                <a:gd name="T12" fmla="*/ 0 w 809"/>
                <a:gd name="T13" fmla="*/ 257 h 257"/>
              </a:gdLst>
              <a:ahLst/>
              <a:cxnLst>
                <a:cxn ang="0">
                  <a:pos x="T0" y="T1"/>
                </a:cxn>
                <a:cxn ang="0">
                  <a:pos x="T2" y="T3"/>
                </a:cxn>
                <a:cxn ang="0">
                  <a:pos x="T4" y="T5"/>
                </a:cxn>
                <a:cxn ang="0">
                  <a:pos x="T6" y="T7"/>
                </a:cxn>
                <a:cxn ang="0">
                  <a:pos x="T8" y="T9"/>
                </a:cxn>
                <a:cxn ang="0">
                  <a:pos x="T10" y="T11"/>
                </a:cxn>
                <a:cxn ang="0">
                  <a:pos x="T12" y="T13"/>
                </a:cxn>
              </a:cxnLst>
              <a:rect l="0" t="0" r="r" b="b"/>
              <a:pathLst>
                <a:path w="809" h="257">
                  <a:moveTo>
                    <a:pt x="0" y="257"/>
                  </a:moveTo>
                  <a:lnTo>
                    <a:pt x="271" y="0"/>
                  </a:lnTo>
                  <a:lnTo>
                    <a:pt x="803" y="0"/>
                  </a:lnTo>
                  <a:lnTo>
                    <a:pt x="809" y="39"/>
                  </a:lnTo>
                  <a:lnTo>
                    <a:pt x="124" y="257"/>
                  </a:lnTo>
                  <a:lnTo>
                    <a:pt x="0" y="257"/>
                  </a:lnTo>
                  <a:lnTo>
                    <a:pt x="0" y="257"/>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7" name="Freeform 29"/>
            <p:cNvSpPr>
              <a:spLocks/>
            </p:cNvSpPr>
            <p:nvPr/>
          </p:nvSpPr>
          <p:spPr bwMode="auto">
            <a:xfrm>
              <a:off x="6029326" y="3246066"/>
              <a:ext cx="625475" cy="23813"/>
            </a:xfrm>
            <a:custGeom>
              <a:avLst/>
              <a:gdLst>
                <a:gd name="T0" fmla="*/ 0 w 1575"/>
                <a:gd name="T1" fmla="*/ 60 h 60"/>
                <a:gd name="T2" fmla="*/ 1575 w 1575"/>
                <a:gd name="T3" fmla="*/ 60 h 60"/>
                <a:gd name="T4" fmla="*/ 1575 w 1575"/>
                <a:gd name="T5" fmla="*/ 0 h 60"/>
                <a:gd name="T6" fmla="*/ 0 w 1575"/>
                <a:gd name="T7" fmla="*/ 0 h 60"/>
                <a:gd name="T8" fmla="*/ 0 w 1575"/>
                <a:gd name="T9" fmla="*/ 60 h 60"/>
                <a:gd name="T10" fmla="*/ 0 w 1575"/>
                <a:gd name="T11" fmla="*/ 60 h 60"/>
              </a:gdLst>
              <a:ahLst/>
              <a:cxnLst>
                <a:cxn ang="0">
                  <a:pos x="T0" y="T1"/>
                </a:cxn>
                <a:cxn ang="0">
                  <a:pos x="T2" y="T3"/>
                </a:cxn>
                <a:cxn ang="0">
                  <a:pos x="T4" y="T5"/>
                </a:cxn>
                <a:cxn ang="0">
                  <a:pos x="T6" y="T7"/>
                </a:cxn>
                <a:cxn ang="0">
                  <a:pos x="T8" y="T9"/>
                </a:cxn>
                <a:cxn ang="0">
                  <a:pos x="T10" y="T11"/>
                </a:cxn>
              </a:cxnLst>
              <a:rect l="0" t="0" r="r" b="b"/>
              <a:pathLst>
                <a:path w="1575" h="60">
                  <a:moveTo>
                    <a:pt x="0" y="60"/>
                  </a:moveTo>
                  <a:lnTo>
                    <a:pt x="1575" y="60"/>
                  </a:lnTo>
                  <a:lnTo>
                    <a:pt x="1575" y="0"/>
                  </a:lnTo>
                  <a:lnTo>
                    <a:pt x="0" y="0"/>
                  </a:lnTo>
                  <a:lnTo>
                    <a:pt x="0" y="60"/>
                  </a:lnTo>
                  <a:lnTo>
                    <a:pt x="0" y="60"/>
                  </a:lnTo>
                  <a:close/>
                </a:path>
              </a:pathLst>
            </a:custGeom>
            <a:solidFill>
              <a:srgbClr val="8529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8" name="Freeform 30"/>
            <p:cNvSpPr>
              <a:spLocks/>
            </p:cNvSpPr>
            <p:nvPr/>
          </p:nvSpPr>
          <p:spPr bwMode="auto">
            <a:xfrm>
              <a:off x="6438901" y="3160341"/>
              <a:ext cx="290513" cy="85725"/>
            </a:xfrm>
            <a:custGeom>
              <a:avLst/>
              <a:gdLst>
                <a:gd name="T0" fmla="*/ 0 w 732"/>
                <a:gd name="T1" fmla="*/ 214 h 214"/>
                <a:gd name="T2" fmla="*/ 223 w 732"/>
                <a:gd name="T3" fmla="*/ 0 h 214"/>
                <a:gd name="T4" fmla="*/ 732 w 732"/>
                <a:gd name="T5" fmla="*/ 0 h 214"/>
                <a:gd name="T6" fmla="*/ 502 w 732"/>
                <a:gd name="T7" fmla="*/ 214 h 214"/>
                <a:gd name="T8" fmla="*/ 0 w 732"/>
                <a:gd name="T9" fmla="*/ 214 h 214"/>
                <a:gd name="T10" fmla="*/ 0 w 732"/>
                <a:gd name="T11" fmla="*/ 214 h 214"/>
              </a:gdLst>
              <a:ahLst/>
              <a:cxnLst>
                <a:cxn ang="0">
                  <a:pos x="T0" y="T1"/>
                </a:cxn>
                <a:cxn ang="0">
                  <a:pos x="T2" y="T3"/>
                </a:cxn>
                <a:cxn ang="0">
                  <a:pos x="T4" y="T5"/>
                </a:cxn>
                <a:cxn ang="0">
                  <a:pos x="T6" y="T7"/>
                </a:cxn>
                <a:cxn ang="0">
                  <a:pos x="T8" y="T9"/>
                </a:cxn>
                <a:cxn ang="0">
                  <a:pos x="T10" y="T11"/>
                </a:cxn>
              </a:cxnLst>
              <a:rect l="0" t="0" r="r" b="b"/>
              <a:pathLst>
                <a:path w="732" h="214">
                  <a:moveTo>
                    <a:pt x="0" y="214"/>
                  </a:moveTo>
                  <a:lnTo>
                    <a:pt x="223" y="0"/>
                  </a:lnTo>
                  <a:lnTo>
                    <a:pt x="732" y="0"/>
                  </a:lnTo>
                  <a:lnTo>
                    <a:pt x="502" y="214"/>
                  </a:lnTo>
                  <a:lnTo>
                    <a:pt x="0" y="214"/>
                  </a:lnTo>
                  <a:lnTo>
                    <a:pt x="0" y="214"/>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9" name="Freeform 31"/>
            <p:cNvSpPr>
              <a:spLocks/>
            </p:cNvSpPr>
            <p:nvPr/>
          </p:nvSpPr>
          <p:spPr bwMode="auto">
            <a:xfrm>
              <a:off x="6443663" y="3268291"/>
              <a:ext cx="288925" cy="82550"/>
            </a:xfrm>
            <a:custGeom>
              <a:avLst/>
              <a:gdLst>
                <a:gd name="T0" fmla="*/ 0 w 729"/>
                <a:gd name="T1" fmla="*/ 0 h 207"/>
                <a:gd name="T2" fmla="*/ 213 w 729"/>
                <a:gd name="T3" fmla="*/ 207 h 207"/>
                <a:gd name="T4" fmla="*/ 729 w 729"/>
                <a:gd name="T5" fmla="*/ 207 h 207"/>
                <a:gd name="T6" fmla="*/ 492 w 729"/>
                <a:gd name="T7" fmla="*/ 0 h 207"/>
                <a:gd name="T8" fmla="*/ 0 w 729"/>
                <a:gd name="T9" fmla="*/ 0 h 207"/>
                <a:gd name="T10" fmla="*/ 0 w 729"/>
                <a:gd name="T11" fmla="*/ 0 h 207"/>
              </a:gdLst>
              <a:ahLst/>
              <a:cxnLst>
                <a:cxn ang="0">
                  <a:pos x="T0" y="T1"/>
                </a:cxn>
                <a:cxn ang="0">
                  <a:pos x="T2" y="T3"/>
                </a:cxn>
                <a:cxn ang="0">
                  <a:pos x="T4" y="T5"/>
                </a:cxn>
                <a:cxn ang="0">
                  <a:pos x="T6" y="T7"/>
                </a:cxn>
                <a:cxn ang="0">
                  <a:pos x="T8" y="T9"/>
                </a:cxn>
                <a:cxn ang="0">
                  <a:pos x="T10" y="T11"/>
                </a:cxn>
              </a:cxnLst>
              <a:rect l="0" t="0" r="r" b="b"/>
              <a:pathLst>
                <a:path w="729" h="207">
                  <a:moveTo>
                    <a:pt x="0" y="0"/>
                  </a:moveTo>
                  <a:lnTo>
                    <a:pt x="213" y="207"/>
                  </a:lnTo>
                  <a:lnTo>
                    <a:pt x="729" y="207"/>
                  </a:lnTo>
                  <a:lnTo>
                    <a:pt x="492" y="0"/>
                  </a:lnTo>
                  <a:lnTo>
                    <a:pt x="0" y="0"/>
                  </a:lnTo>
                  <a:lnTo>
                    <a:pt x="0" y="0"/>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60" name="Freeform 32"/>
            <p:cNvSpPr>
              <a:spLocks/>
            </p:cNvSpPr>
            <p:nvPr/>
          </p:nvSpPr>
          <p:spPr bwMode="auto">
            <a:xfrm>
              <a:off x="5994401" y="3207966"/>
              <a:ext cx="85725" cy="96838"/>
            </a:xfrm>
            <a:custGeom>
              <a:avLst/>
              <a:gdLst>
                <a:gd name="T0" fmla="*/ 0 w 214"/>
                <a:gd name="T1" fmla="*/ 130 h 246"/>
                <a:gd name="T2" fmla="*/ 0 w 214"/>
                <a:gd name="T3" fmla="*/ 124 h 246"/>
                <a:gd name="T4" fmla="*/ 0 w 214"/>
                <a:gd name="T5" fmla="*/ 120 h 246"/>
                <a:gd name="T6" fmla="*/ 0 w 214"/>
                <a:gd name="T7" fmla="*/ 113 h 246"/>
                <a:gd name="T8" fmla="*/ 0 w 214"/>
                <a:gd name="T9" fmla="*/ 108 h 246"/>
                <a:gd name="T10" fmla="*/ 214 w 214"/>
                <a:gd name="T11" fmla="*/ 0 h 246"/>
                <a:gd name="T12" fmla="*/ 214 w 214"/>
                <a:gd name="T13" fmla="*/ 246 h 246"/>
                <a:gd name="T14" fmla="*/ 0 w 214"/>
                <a:gd name="T15" fmla="*/ 130 h 246"/>
                <a:gd name="T16" fmla="*/ 0 w 214"/>
                <a:gd name="T17" fmla="*/ 13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4" h="246">
                  <a:moveTo>
                    <a:pt x="0" y="130"/>
                  </a:moveTo>
                  <a:lnTo>
                    <a:pt x="0" y="124"/>
                  </a:lnTo>
                  <a:lnTo>
                    <a:pt x="0" y="120"/>
                  </a:lnTo>
                  <a:lnTo>
                    <a:pt x="0" y="113"/>
                  </a:lnTo>
                  <a:lnTo>
                    <a:pt x="0" y="108"/>
                  </a:lnTo>
                  <a:lnTo>
                    <a:pt x="214" y="0"/>
                  </a:lnTo>
                  <a:lnTo>
                    <a:pt x="214" y="246"/>
                  </a:lnTo>
                  <a:lnTo>
                    <a:pt x="0" y="130"/>
                  </a:lnTo>
                  <a:lnTo>
                    <a:pt x="0" y="130"/>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61" name="Freeform 33"/>
            <p:cNvSpPr>
              <a:spLocks/>
            </p:cNvSpPr>
            <p:nvPr/>
          </p:nvSpPr>
          <p:spPr bwMode="auto">
            <a:xfrm>
              <a:off x="6511926" y="3458791"/>
              <a:ext cx="74613" cy="69850"/>
            </a:xfrm>
            <a:custGeom>
              <a:avLst/>
              <a:gdLst>
                <a:gd name="T0" fmla="*/ 104 w 191"/>
                <a:gd name="T1" fmla="*/ 174 h 174"/>
                <a:gd name="T2" fmla="*/ 93 w 191"/>
                <a:gd name="T3" fmla="*/ 172 h 174"/>
                <a:gd name="T4" fmla="*/ 82 w 191"/>
                <a:gd name="T5" fmla="*/ 169 h 174"/>
                <a:gd name="T6" fmla="*/ 71 w 191"/>
                <a:gd name="T7" fmla="*/ 166 h 174"/>
                <a:gd name="T8" fmla="*/ 57 w 191"/>
                <a:gd name="T9" fmla="*/ 159 h 174"/>
                <a:gd name="T10" fmla="*/ 39 w 191"/>
                <a:gd name="T11" fmla="*/ 149 h 174"/>
                <a:gd name="T12" fmla="*/ 24 w 191"/>
                <a:gd name="T13" fmla="*/ 133 h 174"/>
                <a:gd name="T14" fmla="*/ 13 w 191"/>
                <a:gd name="T15" fmla="*/ 116 h 174"/>
                <a:gd name="T16" fmla="*/ 6 w 191"/>
                <a:gd name="T17" fmla="*/ 101 h 174"/>
                <a:gd name="T18" fmla="*/ 2 w 191"/>
                <a:gd name="T19" fmla="*/ 90 h 174"/>
                <a:gd name="T20" fmla="*/ 0 w 191"/>
                <a:gd name="T21" fmla="*/ 81 h 174"/>
                <a:gd name="T22" fmla="*/ 0 w 191"/>
                <a:gd name="T23" fmla="*/ 70 h 174"/>
                <a:gd name="T24" fmla="*/ 0 w 191"/>
                <a:gd name="T25" fmla="*/ 56 h 174"/>
                <a:gd name="T26" fmla="*/ 4 w 191"/>
                <a:gd name="T27" fmla="*/ 39 h 174"/>
                <a:gd name="T28" fmla="*/ 8 w 191"/>
                <a:gd name="T29" fmla="*/ 21 h 174"/>
                <a:gd name="T30" fmla="*/ 17 w 191"/>
                <a:gd name="T31" fmla="*/ 5 h 174"/>
                <a:gd name="T32" fmla="*/ 29 w 191"/>
                <a:gd name="T33" fmla="*/ 4 h 174"/>
                <a:gd name="T34" fmla="*/ 41 w 191"/>
                <a:gd name="T35" fmla="*/ 15 h 174"/>
                <a:gd name="T36" fmla="*/ 54 w 191"/>
                <a:gd name="T37" fmla="*/ 24 h 174"/>
                <a:gd name="T38" fmla="*/ 63 w 191"/>
                <a:gd name="T39" fmla="*/ 32 h 174"/>
                <a:gd name="T40" fmla="*/ 74 w 191"/>
                <a:gd name="T41" fmla="*/ 41 h 174"/>
                <a:gd name="T42" fmla="*/ 87 w 191"/>
                <a:gd name="T43" fmla="*/ 49 h 174"/>
                <a:gd name="T44" fmla="*/ 98 w 191"/>
                <a:gd name="T45" fmla="*/ 59 h 174"/>
                <a:gd name="T46" fmla="*/ 110 w 191"/>
                <a:gd name="T47" fmla="*/ 68 h 174"/>
                <a:gd name="T48" fmla="*/ 123 w 191"/>
                <a:gd name="T49" fmla="*/ 80 h 174"/>
                <a:gd name="T50" fmla="*/ 135 w 191"/>
                <a:gd name="T51" fmla="*/ 90 h 174"/>
                <a:gd name="T52" fmla="*/ 147 w 191"/>
                <a:gd name="T53" fmla="*/ 101 h 174"/>
                <a:gd name="T54" fmla="*/ 159 w 191"/>
                <a:gd name="T55" fmla="*/ 110 h 174"/>
                <a:gd name="T56" fmla="*/ 172 w 191"/>
                <a:gd name="T57" fmla="*/ 123 h 174"/>
                <a:gd name="T58" fmla="*/ 184 w 191"/>
                <a:gd name="T59" fmla="*/ 133 h 174"/>
                <a:gd name="T60" fmla="*/ 181 w 191"/>
                <a:gd name="T61" fmla="*/ 145 h 174"/>
                <a:gd name="T62" fmla="*/ 164 w 191"/>
                <a:gd name="T63" fmla="*/ 158 h 174"/>
                <a:gd name="T64" fmla="*/ 148 w 191"/>
                <a:gd name="T65" fmla="*/ 166 h 174"/>
                <a:gd name="T66" fmla="*/ 136 w 191"/>
                <a:gd name="T67" fmla="*/ 169 h 174"/>
                <a:gd name="T68" fmla="*/ 127 w 191"/>
                <a:gd name="T69" fmla="*/ 172 h 174"/>
                <a:gd name="T70" fmla="*/ 116 w 191"/>
                <a:gd name="T71" fmla="*/ 174 h 174"/>
                <a:gd name="T72" fmla="*/ 110 w 191"/>
                <a:gd name="T73"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91" h="174">
                  <a:moveTo>
                    <a:pt x="110" y="174"/>
                  </a:moveTo>
                  <a:lnTo>
                    <a:pt x="104" y="174"/>
                  </a:lnTo>
                  <a:lnTo>
                    <a:pt x="99" y="174"/>
                  </a:lnTo>
                  <a:lnTo>
                    <a:pt x="93" y="172"/>
                  </a:lnTo>
                  <a:lnTo>
                    <a:pt x="88" y="170"/>
                  </a:lnTo>
                  <a:lnTo>
                    <a:pt x="82" y="169"/>
                  </a:lnTo>
                  <a:lnTo>
                    <a:pt x="78" y="167"/>
                  </a:lnTo>
                  <a:lnTo>
                    <a:pt x="71" y="166"/>
                  </a:lnTo>
                  <a:lnTo>
                    <a:pt x="67" y="164"/>
                  </a:lnTo>
                  <a:lnTo>
                    <a:pt x="57" y="159"/>
                  </a:lnTo>
                  <a:lnTo>
                    <a:pt x="47" y="155"/>
                  </a:lnTo>
                  <a:lnTo>
                    <a:pt x="39" y="149"/>
                  </a:lnTo>
                  <a:lnTo>
                    <a:pt x="32" y="142"/>
                  </a:lnTo>
                  <a:lnTo>
                    <a:pt x="24" y="133"/>
                  </a:lnTo>
                  <a:lnTo>
                    <a:pt x="19" y="125"/>
                  </a:lnTo>
                  <a:lnTo>
                    <a:pt x="13" y="116"/>
                  </a:lnTo>
                  <a:lnTo>
                    <a:pt x="8" y="108"/>
                  </a:lnTo>
                  <a:lnTo>
                    <a:pt x="6" y="101"/>
                  </a:lnTo>
                  <a:lnTo>
                    <a:pt x="4" y="97"/>
                  </a:lnTo>
                  <a:lnTo>
                    <a:pt x="2" y="90"/>
                  </a:lnTo>
                  <a:lnTo>
                    <a:pt x="2" y="85"/>
                  </a:lnTo>
                  <a:lnTo>
                    <a:pt x="0" y="81"/>
                  </a:lnTo>
                  <a:lnTo>
                    <a:pt x="0" y="74"/>
                  </a:lnTo>
                  <a:lnTo>
                    <a:pt x="0" y="70"/>
                  </a:lnTo>
                  <a:lnTo>
                    <a:pt x="0" y="65"/>
                  </a:lnTo>
                  <a:lnTo>
                    <a:pt x="0" y="56"/>
                  </a:lnTo>
                  <a:lnTo>
                    <a:pt x="2" y="47"/>
                  </a:lnTo>
                  <a:lnTo>
                    <a:pt x="4" y="39"/>
                  </a:lnTo>
                  <a:lnTo>
                    <a:pt x="6" y="31"/>
                  </a:lnTo>
                  <a:lnTo>
                    <a:pt x="8" y="21"/>
                  </a:lnTo>
                  <a:lnTo>
                    <a:pt x="13" y="13"/>
                  </a:lnTo>
                  <a:lnTo>
                    <a:pt x="17" y="5"/>
                  </a:lnTo>
                  <a:lnTo>
                    <a:pt x="24" y="0"/>
                  </a:lnTo>
                  <a:lnTo>
                    <a:pt x="29" y="4"/>
                  </a:lnTo>
                  <a:lnTo>
                    <a:pt x="33" y="8"/>
                  </a:lnTo>
                  <a:lnTo>
                    <a:pt x="41" y="15"/>
                  </a:lnTo>
                  <a:lnTo>
                    <a:pt x="49" y="21"/>
                  </a:lnTo>
                  <a:lnTo>
                    <a:pt x="54" y="24"/>
                  </a:lnTo>
                  <a:lnTo>
                    <a:pt x="58" y="28"/>
                  </a:lnTo>
                  <a:lnTo>
                    <a:pt x="63" y="32"/>
                  </a:lnTo>
                  <a:lnTo>
                    <a:pt x="70" y="37"/>
                  </a:lnTo>
                  <a:lnTo>
                    <a:pt x="74" y="41"/>
                  </a:lnTo>
                  <a:lnTo>
                    <a:pt x="81" y="47"/>
                  </a:lnTo>
                  <a:lnTo>
                    <a:pt x="87" y="49"/>
                  </a:lnTo>
                  <a:lnTo>
                    <a:pt x="93" y="56"/>
                  </a:lnTo>
                  <a:lnTo>
                    <a:pt x="98" y="59"/>
                  </a:lnTo>
                  <a:lnTo>
                    <a:pt x="104" y="64"/>
                  </a:lnTo>
                  <a:lnTo>
                    <a:pt x="110" y="68"/>
                  </a:lnTo>
                  <a:lnTo>
                    <a:pt x="116" y="74"/>
                  </a:lnTo>
                  <a:lnTo>
                    <a:pt x="123" y="80"/>
                  </a:lnTo>
                  <a:lnTo>
                    <a:pt x="130" y="85"/>
                  </a:lnTo>
                  <a:lnTo>
                    <a:pt x="135" y="90"/>
                  </a:lnTo>
                  <a:lnTo>
                    <a:pt x="142" y="97"/>
                  </a:lnTo>
                  <a:lnTo>
                    <a:pt x="147" y="101"/>
                  </a:lnTo>
                  <a:lnTo>
                    <a:pt x="152" y="106"/>
                  </a:lnTo>
                  <a:lnTo>
                    <a:pt x="159" y="110"/>
                  </a:lnTo>
                  <a:lnTo>
                    <a:pt x="165" y="117"/>
                  </a:lnTo>
                  <a:lnTo>
                    <a:pt x="172" y="123"/>
                  </a:lnTo>
                  <a:lnTo>
                    <a:pt x="177" y="128"/>
                  </a:lnTo>
                  <a:lnTo>
                    <a:pt x="184" y="133"/>
                  </a:lnTo>
                  <a:lnTo>
                    <a:pt x="191" y="139"/>
                  </a:lnTo>
                  <a:lnTo>
                    <a:pt x="181" y="145"/>
                  </a:lnTo>
                  <a:lnTo>
                    <a:pt x="173" y="153"/>
                  </a:lnTo>
                  <a:lnTo>
                    <a:pt x="164" y="158"/>
                  </a:lnTo>
                  <a:lnTo>
                    <a:pt x="155" y="164"/>
                  </a:lnTo>
                  <a:lnTo>
                    <a:pt x="148" y="166"/>
                  </a:lnTo>
                  <a:lnTo>
                    <a:pt x="143" y="167"/>
                  </a:lnTo>
                  <a:lnTo>
                    <a:pt x="136" y="169"/>
                  </a:lnTo>
                  <a:lnTo>
                    <a:pt x="132" y="170"/>
                  </a:lnTo>
                  <a:lnTo>
                    <a:pt x="127" y="172"/>
                  </a:lnTo>
                  <a:lnTo>
                    <a:pt x="123" y="174"/>
                  </a:lnTo>
                  <a:lnTo>
                    <a:pt x="116" y="174"/>
                  </a:lnTo>
                  <a:lnTo>
                    <a:pt x="110" y="174"/>
                  </a:lnTo>
                  <a:lnTo>
                    <a:pt x="110" y="174"/>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grpSp>
      <p:grpSp>
        <p:nvGrpSpPr>
          <p:cNvPr id="82" name="Group 81"/>
          <p:cNvGrpSpPr/>
          <p:nvPr/>
        </p:nvGrpSpPr>
        <p:grpSpPr>
          <a:xfrm rot="21360417" flipV="1">
            <a:off x="7369609" y="1899727"/>
            <a:ext cx="1382848" cy="3805021"/>
            <a:chOff x="6729414" y="1169740"/>
            <a:chExt cx="1960386" cy="4670489"/>
          </a:xfrm>
        </p:grpSpPr>
        <p:pic>
          <p:nvPicPr>
            <p:cNvPr id="83" name="Picture 8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729414" y="1169740"/>
              <a:ext cx="1513673" cy="1622500"/>
            </a:xfrm>
            <a:prstGeom prst="rect">
              <a:avLst/>
            </a:prstGeom>
          </p:spPr>
        </p:pic>
        <p:pic>
          <p:nvPicPr>
            <p:cNvPr id="84" name="Picture 8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987561" y="2126443"/>
              <a:ext cx="1513673" cy="1622500"/>
            </a:xfrm>
            <a:prstGeom prst="rect">
              <a:avLst/>
            </a:prstGeom>
          </p:spPr>
        </p:pic>
        <p:pic>
          <p:nvPicPr>
            <p:cNvPr id="85" name="Picture 8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934130" y="3249460"/>
              <a:ext cx="1513673" cy="1622500"/>
            </a:xfrm>
            <a:prstGeom prst="rect">
              <a:avLst/>
            </a:prstGeom>
          </p:spPr>
        </p:pic>
        <p:pic>
          <p:nvPicPr>
            <p:cNvPr id="86" name="Picture 8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176127" y="4217729"/>
              <a:ext cx="1513673" cy="1622500"/>
            </a:xfrm>
            <a:prstGeom prst="rect">
              <a:avLst/>
            </a:prstGeom>
          </p:spPr>
        </p:pic>
      </p:grpSp>
      <p:pic>
        <p:nvPicPr>
          <p:cNvPr id="63" name="Picture 6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flipH="1">
            <a:off x="7555709" y="3351831"/>
            <a:ext cx="1303675" cy="1303675"/>
          </a:xfrm>
          <a:prstGeom prst="rect">
            <a:avLst/>
          </a:prstGeom>
        </p:spPr>
      </p:pic>
      <p:pic>
        <p:nvPicPr>
          <p:cNvPr id="111"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283292">
            <a:off x="2176399" y="2476165"/>
            <a:ext cx="1300946" cy="1552697"/>
          </a:xfrm>
          <a:prstGeom prst="rect">
            <a:avLst/>
          </a:prstGeom>
          <a:noFill/>
          <a:extLst>
            <a:ext uri="{909E8E84-426E-40DD-AFC4-6F175D3DCCD1}">
              <a14:hiddenFill xmlns:a14="http://schemas.microsoft.com/office/drawing/2010/main">
                <a:solidFill>
                  <a:srgbClr val="FFFFFF"/>
                </a:solidFill>
              </a14:hiddenFill>
            </a:ext>
          </a:extLst>
        </p:spPr>
      </p:pic>
      <p:pic>
        <p:nvPicPr>
          <p:cNvPr id="112" name="Picture 1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21360417" flipV="1">
            <a:off x="5465508" y="2250917"/>
            <a:ext cx="1696366" cy="1818328"/>
          </a:xfrm>
          <a:prstGeom prst="rect">
            <a:avLst/>
          </a:prstGeom>
        </p:spPr>
      </p:pic>
      <p:sp>
        <p:nvSpPr>
          <p:cNvPr id="110" name="Rounded Rectangle 109"/>
          <p:cNvSpPr/>
          <p:nvPr/>
        </p:nvSpPr>
        <p:spPr bwMode="auto">
          <a:xfrm>
            <a:off x="2768990" y="1627572"/>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Their own processes</a:t>
            </a:r>
          </a:p>
        </p:txBody>
      </p:sp>
      <p:grpSp>
        <p:nvGrpSpPr>
          <p:cNvPr id="65" name="Group 64"/>
          <p:cNvGrpSpPr/>
          <p:nvPr/>
        </p:nvGrpSpPr>
        <p:grpSpPr>
          <a:xfrm>
            <a:off x="7364449" y="4826234"/>
            <a:ext cx="1260918" cy="1328175"/>
            <a:chOff x="5326371" y="1007017"/>
            <a:chExt cx="1630908" cy="1562669"/>
          </a:xfrm>
        </p:grpSpPr>
        <p:sp>
          <p:nvSpPr>
            <p:cNvPr id="66" name="Rounded Rectangle 65"/>
            <p:cNvSpPr/>
            <p:nvPr/>
          </p:nvSpPr>
          <p:spPr bwMode="auto">
            <a:xfrm>
              <a:off x="5326371" y="1007017"/>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67" name="Rectangle 66"/>
            <p:cNvSpPr/>
            <p:nvPr/>
          </p:nvSpPr>
          <p:spPr bwMode="auto">
            <a:xfrm>
              <a:off x="5504061" y="1178758"/>
              <a:ext cx="45719" cy="1008112"/>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8" name="Rectangle 67"/>
            <p:cNvSpPr/>
            <p:nvPr/>
          </p:nvSpPr>
          <p:spPr bwMode="auto">
            <a:xfrm rot="5400000">
              <a:off x="5641024" y="1308408"/>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9" name="Rectangle 68"/>
            <p:cNvSpPr/>
            <p:nvPr/>
          </p:nvSpPr>
          <p:spPr bwMode="auto">
            <a:xfrm rot="5400000">
              <a:off x="5643296" y="1808832"/>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0" name="Rectangle 69"/>
            <p:cNvSpPr/>
            <p:nvPr/>
          </p:nvSpPr>
          <p:spPr bwMode="auto">
            <a:xfrm rot="5400000">
              <a:off x="5645568" y="201582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1" name="Rectangle 70"/>
            <p:cNvSpPr/>
            <p:nvPr/>
          </p:nvSpPr>
          <p:spPr bwMode="auto">
            <a:xfrm>
              <a:off x="5663285" y="1433186"/>
              <a:ext cx="45719" cy="360164"/>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2" name="Rectangle 71"/>
            <p:cNvSpPr/>
            <p:nvPr/>
          </p:nvSpPr>
          <p:spPr bwMode="auto">
            <a:xfrm rot="5400000">
              <a:off x="5795696" y="1463080"/>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3" name="Rectangle 72"/>
            <p:cNvSpPr/>
            <p:nvPr/>
          </p:nvSpPr>
          <p:spPr bwMode="auto">
            <a:xfrm rot="5400000">
              <a:off x="5804792" y="162230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4" name="Rectangle 73"/>
            <p:cNvSpPr/>
            <p:nvPr/>
          </p:nvSpPr>
          <p:spPr bwMode="auto">
            <a:xfrm>
              <a:off x="5665557" y="2161484"/>
              <a:ext cx="45719" cy="18688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5" name="Rectangle 74"/>
            <p:cNvSpPr/>
            <p:nvPr/>
          </p:nvSpPr>
          <p:spPr bwMode="auto">
            <a:xfrm rot="5400000">
              <a:off x="5807064" y="218414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6" name="Rectangle 75"/>
            <p:cNvSpPr/>
            <p:nvPr/>
          </p:nvSpPr>
          <p:spPr bwMode="auto">
            <a:xfrm>
              <a:off x="5840434" y="1378927"/>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7" name="Rectangle 76"/>
            <p:cNvSpPr/>
            <p:nvPr/>
          </p:nvSpPr>
          <p:spPr bwMode="auto">
            <a:xfrm>
              <a:off x="5965538" y="1538151"/>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8" name="Rectangle 77"/>
            <p:cNvSpPr/>
            <p:nvPr/>
          </p:nvSpPr>
          <p:spPr bwMode="auto">
            <a:xfrm>
              <a:off x="5974634" y="1697375"/>
              <a:ext cx="777928"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9" name="Rectangle 78"/>
            <p:cNvSpPr/>
            <p:nvPr/>
          </p:nvSpPr>
          <p:spPr bwMode="auto">
            <a:xfrm>
              <a:off x="5840426" y="1877071"/>
              <a:ext cx="591414"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80" name="Rectangle 79"/>
            <p:cNvSpPr/>
            <p:nvPr/>
          </p:nvSpPr>
          <p:spPr bwMode="auto">
            <a:xfrm>
              <a:off x="5829050" y="2090887"/>
              <a:ext cx="707420"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a:solidFill>
                  <a:srgbClr val="172982"/>
                </a:solidFill>
                <a:latin typeface="Arial" pitchFamily="-60" charset="0"/>
              </a:endParaRPr>
            </a:p>
          </p:txBody>
        </p:sp>
        <p:sp>
          <p:nvSpPr>
            <p:cNvPr id="81" name="Rectangle 80"/>
            <p:cNvSpPr/>
            <p:nvPr/>
          </p:nvSpPr>
          <p:spPr bwMode="auto">
            <a:xfrm>
              <a:off x="5988274" y="2256935"/>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a:solidFill>
                  <a:srgbClr val="172982"/>
                </a:solidFill>
                <a:latin typeface="Arial" pitchFamily="-60" charset="0"/>
              </a:endParaRPr>
            </a:p>
          </p:txBody>
        </p:sp>
      </p:grpSp>
      <p:grpSp>
        <p:nvGrpSpPr>
          <p:cNvPr id="115" name="Group 114"/>
          <p:cNvGrpSpPr/>
          <p:nvPr/>
        </p:nvGrpSpPr>
        <p:grpSpPr>
          <a:xfrm>
            <a:off x="402573" y="4839624"/>
            <a:ext cx="1285959" cy="1315460"/>
            <a:chOff x="1009934" y="736979"/>
            <a:chExt cx="1630908" cy="1562669"/>
          </a:xfrm>
        </p:grpSpPr>
        <p:sp>
          <p:nvSpPr>
            <p:cNvPr id="116" name="Rounded Rectangle 1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17" name="Group 116"/>
            <p:cNvGrpSpPr/>
            <p:nvPr/>
          </p:nvGrpSpPr>
          <p:grpSpPr>
            <a:xfrm>
              <a:off x="1187624" y="908720"/>
              <a:ext cx="473277" cy="1175660"/>
              <a:chOff x="1187624" y="908720"/>
              <a:chExt cx="473277" cy="1175660"/>
            </a:xfrm>
          </p:grpSpPr>
          <p:sp>
            <p:nvSpPr>
              <p:cNvPr id="126" name="Rectangle 1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7" name="Rectangle 1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8" name="Rectangle 1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9" name="Rectangle 1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0" name="Rectangle 1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1" name="Rectangle 1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2" name="Rectangle 1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3" name="Rectangle 1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4" name="Rectangle 1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5" name="Rectangle 1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18" name="Group 117"/>
            <p:cNvGrpSpPr/>
            <p:nvPr/>
          </p:nvGrpSpPr>
          <p:grpSpPr>
            <a:xfrm>
              <a:off x="1512613" y="970169"/>
              <a:ext cx="923512" cy="1164252"/>
              <a:chOff x="1512613" y="970169"/>
              <a:chExt cx="923512" cy="1164252"/>
            </a:xfrm>
          </p:grpSpPr>
          <p:sp>
            <p:nvSpPr>
              <p:cNvPr id="119" name="Rectangle 1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0" name="Rectangle 1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1" name="Rectangle 1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2" name="Rectangle 1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3" name="Rectangle 1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4" name="Rectangle 1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5" name="Rectangle 1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sp>
        <p:nvSpPr>
          <p:cNvPr id="136" name="Rounded Rectangle 135"/>
          <p:cNvSpPr/>
          <p:nvPr/>
        </p:nvSpPr>
        <p:spPr bwMode="auto">
          <a:xfrm>
            <a:off x="3085766" y="2059929"/>
            <a:ext cx="2990188" cy="903067"/>
          </a:xfrm>
          <a:prstGeom prst="roundRect">
            <a:avLst/>
          </a:prstGeom>
          <a:no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algn="ctr" eaLnBrk="0" hangingPunct="0"/>
            <a:r>
              <a:rPr lang="en-GB" sz="2400" b="1" dirty="0" smtClean="0">
                <a:solidFill>
                  <a:srgbClr val="FFFFFF"/>
                </a:solidFill>
                <a:latin typeface="Arial" pitchFamily="-60" charset="0"/>
              </a:rPr>
              <a:t>CM and Change Management</a:t>
            </a:r>
          </a:p>
        </p:txBody>
      </p:sp>
      <p:sp>
        <p:nvSpPr>
          <p:cNvPr id="113" name="Striped Right Arrow 112"/>
          <p:cNvSpPr/>
          <p:nvPr/>
        </p:nvSpPr>
        <p:spPr bwMode="auto">
          <a:xfrm>
            <a:off x="3192081" y="3062222"/>
            <a:ext cx="2883873" cy="238292"/>
          </a:xfrm>
          <a:prstGeom prst="stripedRightArrow">
            <a:avLst>
              <a:gd name="adj1" fmla="val 64464"/>
              <a:gd name="adj2" fmla="val 111475"/>
            </a:avLst>
          </a:prstGeom>
          <a:solidFill>
            <a:schemeClr val="tx2"/>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14" name="Striped Right Arrow 113"/>
          <p:cNvSpPr/>
          <p:nvPr/>
        </p:nvSpPr>
        <p:spPr bwMode="auto">
          <a:xfrm>
            <a:off x="3217869" y="3606490"/>
            <a:ext cx="2896741" cy="238292"/>
          </a:xfrm>
          <a:prstGeom prst="stripedRightArrow">
            <a:avLst>
              <a:gd name="adj1" fmla="val 64464"/>
              <a:gd name="adj2" fmla="val 111475"/>
            </a:avLst>
          </a:prstGeom>
          <a:solidFill>
            <a:schemeClr val="tx1">
              <a:lumMod val="60000"/>
              <a:lumOff val="4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37" name="Striped Right Arrow 136"/>
          <p:cNvSpPr/>
          <p:nvPr/>
        </p:nvSpPr>
        <p:spPr bwMode="auto">
          <a:xfrm flipH="1">
            <a:off x="3159249" y="3310750"/>
            <a:ext cx="2896741" cy="238292"/>
          </a:xfrm>
          <a:prstGeom prst="stripedRightArrow">
            <a:avLst>
              <a:gd name="adj1" fmla="val 64464"/>
              <a:gd name="adj2" fmla="val 111475"/>
            </a:avLst>
          </a:prstGeom>
          <a:solidFill>
            <a:schemeClr val="tx2"/>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38" name="Striped Right Arrow 137"/>
          <p:cNvSpPr/>
          <p:nvPr/>
        </p:nvSpPr>
        <p:spPr bwMode="auto">
          <a:xfrm flipH="1">
            <a:off x="3173005" y="3855018"/>
            <a:ext cx="2896741" cy="238292"/>
          </a:xfrm>
          <a:prstGeom prst="stripedRightArrow">
            <a:avLst>
              <a:gd name="adj1" fmla="val 64464"/>
              <a:gd name="adj2" fmla="val 111475"/>
            </a:avLst>
          </a:prstGeom>
          <a:solidFill>
            <a:schemeClr val="tx1">
              <a:lumMod val="60000"/>
              <a:lumOff val="4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39" name="Title 1"/>
          <p:cNvSpPr txBox="1">
            <a:spLocks/>
          </p:cNvSpPr>
          <p:nvPr/>
        </p:nvSpPr>
        <p:spPr bwMode="auto">
          <a:xfrm>
            <a:off x="3982452" y="159497"/>
            <a:ext cx="4636163" cy="74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500">
                <a:solidFill>
                  <a:schemeClr val="tx1"/>
                </a:solidFill>
                <a:latin typeface="+mj-lt"/>
                <a:ea typeface="+mj-ea"/>
                <a:cs typeface="+mj-cs"/>
              </a:defRPr>
            </a:lvl1pPr>
            <a:lvl2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2pPr>
            <a:lvl3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3pPr>
            <a:lvl4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4pPr>
            <a:lvl5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5pPr>
            <a:lvl6pPr marL="4572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6pPr>
            <a:lvl7pPr marL="9144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7pPr>
            <a:lvl8pPr marL="13716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8pPr>
            <a:lvl9pPr marL="18288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9pPr>
          </a:lstStyle>
          <a:p>
            <a:pPr algn="r"/>
            <a:r>
              <a:rPr lang="en-GB" dirty="0" smtClean="0">
                <a:solidFill>
                  <a:srgbClr val="172982"/>
                </a:solidFill>
              </a:rPr>
              <a:t>- using data exchange</a:t>
            </a:r>
            <a:endParaRPr lang="en-GB" dirty="0">
              <a:solidFill>
                <a:srgbClr val="172982"/>
              </a:solidFill>
            </a:endParaRPr>
          </a:p>
        </p:txBody>
      </p:sp>
      <p:sp>
        <p:nvSpPr>
          <p:cNvPr id="140" name="Rounded Rectangle 139"/>
          <p:cNvSpPr>
            <a:spLocks noChangeAspect="1"/>
          </p:cNvSpPr>
          <p:nvPr/>
        </p:nvSpPr>
        <p:spPr bwMode="auto">
          <a:xfrm>
            <a:off x="1875954" y="4948737"/>
            <a:ext cx="5380859" cy="767954"/>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sz="4200" dirty="0" smtClean="0">
                <a:solidFill>
                  <a:srgbClr val="172982"/>
                </a:solidFill>
                <a:latin typeface="Arial" pitchFamily="-60" charset="0"/>
              </a:rPr>
              <a:t>Overlapping content</a:t>
            </a:r>
          </a:p>
        </p:txBody>
      </p:sp>
      <p:cxnSp>
        <p:nvCxnSpPr>
          <p:cNvPr id="4" name="Straight Connector 3"/>
          <p:cNvCxnSpPr/>
          <p:nvPr/>
        </p:nvCxnSpPr>
        <p:spPr bwMode="auto">
          <a:xfrm>
            <a:off x="2947737" y="4948737"/>
            <a:ext cx="270132" cy="203962"/>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41" name="Straight Connector 140"/>
          <p:cNvCxnSpPr/>
          <p:nvPr/>
        </p:nvCxnSpPr>
        <p:spPr bwMode="auto">
          <a:xfrm>
            <a:off x="3221880" y="5041056"/>
            <a:ext cx="270132" cy="203962"/>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42" name="Straight Connector 141"/>
          <p:cNvCxnSpPr/>
          <p:nvPr/>
        </p:nvCxnSpPr>
        <p:spPr bwMode="auto">
          <a:xfrm>
            <a:off x="3435738" y="5301700"/>
            <a:ext cx="270132" cy="112328"/>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64" name="Straight Connector 63"/>
          <p:cNvCxnSpPr/>
          <p:nvPr/>
        </p:nvCxnSpPr>
        <p:spPr bwMode="auto">
          <a:xfrm flipV="1">
            <a:off x="3221880" y="5041056"/>
            <a:ext cx="0" cy="111643"/>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88" name="Straight Connector 87"/>
          <p:cNvCxnSpPr/>
          <p:nvPr/>
        </p:nvCxnSpPr>
        <p:spPr bwMode="auto">
          <a:xfrm flipV="1">
            <a:off x="3435738" y="5236673"/>
            <a:ext cx="56274" cy="80070"/>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90" name="Straight Connector 89"/>
          <p:cNvCxnSpPr/>
          <p:nvPr/>
        </p:nvCxnSpPr>
        <p:spPr bwMode="auto">
          <a:xfrm flipV="1">
            <a:off x="3705870" y="5340359"/>
            <a:ext cx="0" cy="68153"/>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92" name="Straight Connector 91"/>
          <p:cNvCxnSpPr/>
          <p:nvPr/>
        </p:nvCxnSpPr>
        <p:spPr bwMode="auto">
          <a:xfrm>
            <a:off x="3705870" y="5316743"/>
            <a:ext cx="332120" cy="189563"/>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94" name="Straight Connector 93"/>
          <p:cNvCxnSpPr/>
          <p:nvPr/>
        </p:nvCxnSpPr>
        <p:spPr bwMode="auto">
          <a:xfrm flipH="1">
            <a:off x="3982452" y="5506306"/>
            <a:ext cx="55538" cy="38649"/>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96" name="Straight Connector 95"/>
          <p:cNvCxnSpPr/>
          <p:nvPr/>
        </p:nvCxnSpPr>
        <p:spPr bwMode="auto">
          <a:xfrm>
            <a:off x="3982452" y="5549341"/>
            <a:ext cx="340831" cy="167350"/>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43" name="Straight Connector 142"/>
          <p:cNvCxnSpPr/>
          <p:nvPr/>
        </p:nvCxnSpPr>
        <p:spPr bwMode="auto">
          <a:xfrm flipH="1">
            <a:off x="5823302" y="4948738"/>
            <a:ext cx="232687" cy="205025"/>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44" name="Straight Connector 143"/>
          <p:cNvCxnSpPr/>
          <p:nvPr/>
        </p:nvCxnSpPr>
        <p:spPr bwMode="auto">
          <a:xfrm flipH="1">
            <a:off x="5587160" y="5041538"/>
            <a:ext cx="232687" cy="205025"/>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45" name="Straight Connector 144"/>
          <p:cNvCxnSpPr/>
          <p:nvPr/>
        </p:nvCxnSpPr>
        <p:spPr bwMode="auto">
          <a:xfrm flipH="1">
            <a:off x="5402947" y="5303540"/>
            <a:ext cx="232687" cy="112913"/>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46" name="Straight Connector 145"/>
          <p:cNvCxnSpPr/>
          <p:nvPr/>
        </p:nvCxnSpPr>
        <p:spPr bwMode="auto">
          <a:xfrm flipH="1" flipV="1">
            <a:off x="5819847" y="5041538"/>
            <a:ext cx="0" cy="112225"/>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47" name="Straight Connector 146"/>
          <p:cNvCxnSpPr/>
          <p:nvPr/>
        </p:nvCxnSpPr>
        <p:spPr bwMode="auto">
          <a:xfrm flipH="1" flipV="1">
            <a:off x="5587160" y="5238175"/>
            <a:ext cx="48473" cy="80487"/>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48" name="Straight Connector 147"/>
          <p:cNvCxnSpPr/>
          <p:nvPr/>
        </p:nvCxnSpPr>
        <p:spPr bwMode="auto">
          <a:xfrm flipH="1" flipV="1">
            <a:off x="5402946" y="5337663"/>
            <a:ext cx="1311" cy="114411"/>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49" name="Straight Connector 148"/>
          <p:cNvCxnSpPr/>
          <p:nvPr/>
        </p:nvCxnSpPr>
        <p:spPr bwMode="auto">
          <a:xfrm flipH="1">
            <a:off x="5116864" y="5318662"/>
            <a:ext cx="286082" cy="190551"/>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50" name="Straight Connector 149"/>
          <p:cNvCxnSpPr/>
          <p:nvPr/>
        </p:nvCxnSpPr>
        <p:spPr bwMode="auto">
          <a:xfrm>
            <a:off x="5116864" y="5509213"/>
            <a:ext cx="47839" cy="38850"/>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cxnSp>
        <p:nvCxnSpPr>
          <p:cNvPr id="151" name="Straight Connector 150"/>
          <p:cNvCxnSpPr/>
          <p:nvPr/>
        </p:nvCxnSpPr>
        <p:spPr bwMode="auto">
          <a:xfrm flipH="1">
            <a:off x="4871118" y="5552472"/>
            <a:ext cx="293586" cy="168222"/>
          </a:xfrm>
          <a:prstGeom prst="line">
            <a:avLst/>
          </a:prstGeom>
          <a:solidFill>
            <a:schemeClr val="accent1"/>
          </a:solidFill>
          <a:ln w="19050" cap="flat" cmpd="sng" algn="ctr">
            <a:solidFill>
              <a:schemeClr val="tx1">
                <a:lumMod val="50000"/>
              </a:schemeClr>
            </a:solidFill>
            <a:prstDash val="solid"/>
            <a:round/>
            <a:headEnd type="none" w="med" len="med"/>
            <a:tailEnd type="none" w="med" len="med"/>
          </a:ln>
          <a:effectLst/>
        </p:spPr>
      </p:cxnSp>
      <p:pic>
        <p:nvPicPr>
          <p:cNvPr id="101" name="Picture 100"/>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47737" y="4873177"/>
            <a:ext cx="3142833" cy="807819"/>
          </a:xfrm>
          <a:prstGeom prst="rect">
            <a:avLst/>
          </a:prstGeom>
        </p:spPr>
      </p:pic>
      <p:pic>
        <p:nvPicPr>
          <p:cNvPr id="152" name="Picture 2" descr="C:\Users\nsw\Pictures\All icons\users1.pn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912215" y="3360052"/>
            <a:ext cx="1095151" cy="1095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48663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Working together </a:t>
            </a:r>
            <a:endParaRPr lang="en-GB" dirty="0"/>
          </a:p>
        </p:txBody>
      </p:sp>
      <p:pic>
        <p:nvPicPr>
          <p:cNvPr id="1027" name="Picture 3" descr="C:\Users\nsw\AppData\Local\Microsoft\Windows\Temporary Internet Files\Content.IE5\41ZRXAEW\MP900443955[1].jpg"/>
          <p:cNvPicPr>
            <a:picLocks noChangeAspect="1" noChangeArrowheads="1"/>
          </p:cNvPicPr>
          <p:nvPr/>
        </p:nvPicPr>
        <p:blipFill rotWithShape="1">
          <a:blip r:embed="rId3">
            <a:extLst>
              <a:ext uri="{28A0092B-C50C-407E-A947-70E740481C1C}">
                <a14:useLocalDpi xmlns:a14="http://schemas.microsoft.com/office/drawing/2010/main" val="0"/>
              </a:ext>
            </a:extLst>
          </a:blip>
          <a:srcRect r="15760"/>
          <a:stretch/>
        </p:blipFill>
        <p:spPr bwMode="auto">
          <a:xfrm>
            <a:off x="4572000" y="908720"/>
            <a:ext cx="4030579" cy="3180357"/>
          </a:xfrm>
          <a:prstGeom prst="rect">
            <a:avLst/>
          </a:prstGeom>
          <a:noFill/>
          <a:effectLst>
            <a:reflection blurRad="6350" stA="50000" endA="300" endPos="55500" dist="50800" dir="5400000" sy="-100000" algn="bl" rotWithShape="0"/>
            <a:softEdge rad="63500"/>
          </a:effectLst>
          <a:extLst>
            <a:ext uri="{909E8E84-426E-40DD-AFC4-6F175D3DCCD1}">
              <a14:hiddenFill xmlns:a14="http://schemas.microsoft.com/office/drawing/2010/main">
                <a:solidFill>
                  <a:srgbClr val="FFFFFF"/>
                </a:solidFill>
              </a14:hiddenFill>
            </a:ext>
          </a:extLst>
        </p:spPr>
      </p:pic>
      <p:pic>
        <p:nvPicPr>
          <p:cNvPr id="1029" name="Picture 5" descr="C:\Users\nsw\AppData\Local\Microsoft\Windows\Temporary Internet Files\Content.IE5\N62NKWIZ\MP900444110[1].jpg"/>
          <p:cNvPicPr>
            <a:picLocks noChangeAspect="1" noChangeArrowheads="1"/>
          </p:cNvPicPr>
          <p:nvPr/>
        </p:nvPicPr>
        <p:blipFill rotWithShape="1">
          <a:blip r:embed="rId4">
            <a:extLst>
              <a:ext uri="{28A0092B-C50C-407E-A947-70E740481C1C}">
                <a14:useLocalDpi xmlns:a14="http://schemas.microsoft.com/office/drawing/2010/main" val="0"/>
              </a:ext>
            </a:extLst>
          </a:blip>
          <a:srcRect l="13754"/>
          <a:stretch/>
        </p:blipFill>
        <p:spPr bwMode="auto">
          <a:xfrm>
            <a:off x="433314" y="908720"/>
            <a:ext cx="4138686" cy="3180357"/>
          </a:xfrm>
          <a:prstGeom prst="rect">
            <a:avLst/>
          </a:prstGeom>
          <a:noFill/>
          <a:effectLst>
            <a:reflection blurRad="6350" stA="50000" endA="300" endPos="55500" dist="50800" dir="5400000" sy="-100000" algn="bl" rotWithShape="0"/>
            <a:softEdge rad="63500"/>
          </a:effectLst>
          <a:extLst>
            <a:ext uri="{909E8E84-426E-40DD-AFC4-6F175D3DCCD1}">
              <a14:hiddenFill xmlns:a14="http://schemas.microsoft.com/office/drawing/2010/main">
                <a:solidFill>
                  <a:srgbClr val="FFFFFF"/>
                </a:solidFill>
              </a14:hiddenFill>
            </a:ext>
          </a:extLst>
        </p:spPr>
      </p:pic>
      <p:grpSp>
        <p:nvGrpSpPr>
          <p:cNvPr id="6" name="Group 5"/>
          <p:cNvGrpSpPr/>
          <p:nvPr/>
        </p:nvGrpSpPr>
        <p:grpSpPr>
          <a:xfrm>
            <a:off x="263196" y="1006884"/>
            <a:ext cx="1692741" cy="5147526"/>
            <a:chOff x="4571708" y="1133128"/>
            <a:chExt cx="1692741" cy="5147526"/>
          </a:xfrm>
        </p:grpSpPr>
        <p:grpSp>
          <p:nvGrpSpPr>
            <p:cNvPr id="7" name="Group 6"/>
            <p:cNvGrpSpPr/>
            <p:nvPr/>
          </p:nvGrpSpPr>
          <p:grpSpPr>
            <a:xfrm>
              <a:off x="4712369" y="4976100"/>
              <a:ext cx="1269628" cy="1304554"/>
              <a:chOff x="1009934" y="736979"/>
              <a:chExt cx="1630908" cy="1562669"/>
            </a:xfrm>
          </p:grpSpPr>
          <p:sp>
            <p:nvSpPr>
              <p:cNvPr id="16" name="Rounded Rectangle 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7" name="Group 16"/>
              <p:cNvGrpSpPr/>
              <p:nvPr/>
            </p:nvGrpSpPr>
            <p:grpSpPr>
              <a:xfrm>
                <a:off x="1187624" y="908720"/>
                <a:ext cx="473277" cy="1175660"/>
                <a:chOff x="1187624" y="908720"/>
                <a:chExt cx="473277" cy="1175660"/>
              </a:xfrm>
            </p:grpSpPr>
            <p:sp>
              <p:nvSpPr>
                <p:cNvPr id="26" name="Rectangle 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7" name="Rectangle 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8" name="Rectangle 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9" name="Rectangle 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0" name="Rectangle 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1" name="Rectangle 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2" name="Rectangle 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3" name="Rectangle 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4" name="Rectangle 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5" name="Rectangle 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8" name="Group 17"/>
              <p:cNvGrpSpPr/>
              <p:nvPr/>
            </p:nvGrpSpPr>
            <p:grpSpPr>
              <a:xfrm>
                <a:off x="1512613" y="970169"/>
                <a:ext cx="923512" cy="1164252"/>
                <a:chOff x="1512613" y="970169"/>
                <a:chExt cx="923512" cy="1164252"/>
              </a:xfrm>
            </p:grpSpPr>
            <p:sp>
              <p:nvSpPr>
                <p:cNvPr id="19" name="Rectangle 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0" name="Rectangle 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1" name="Rectangle 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2" name="Rectangle 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3" name="Rectangle 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4" name="Rectangle 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5" name="Rectangle 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grpSp>
          <p:nvGrpSpPr>
            <p:cNvPr id="8" name="Group 7"/>
            <p:cNvGrpSpPr/>
            <p:nvPr/>
          </p:nvGrpSpPr>
          <p:grpSpPr>
            <a:xfrm>
              <a:off x="4886288" y="2239738"/>
              <a:ext cx="1220266" cy="3351071"/>
              <a:chOff x="6131814" y="-371597"/>
              <a:chExt cx="1886083" cy="4339731"/>
            </a:xfrm>
          </p:grpSpPr>
          <p:pic>
            <p:nvPicPr>
              <p:cNvPr id="13"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283292">
                <a:off x="6390711" y="2340947"/>
                <a:ext cx="1627186" cy="1627187"/>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Group 11"/>
              <p:cNvGrpSpPr/>
              <p:nvPr/>
            </p:nvGrpSpPr>
            <p:grpSpPr>
              <a:xfrm rot="20283292">
                <a:off x="6131814" y="-371597"/>
                <a:ext cx="1815250" cy="2919083"/>
                <a:chOff x="6450863" y="2329284"/>
                <a:chExt cx="1815250" cy="2919083"/>
              </a:xfrm>
            </p:grpSpPr>
            <p:pic>
              <p:nvPicPr>
                <p:cNvPr id="14"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50863" y="3621180"/>
                  <a:ext cx="1627187" cy="162718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8926" y="2329284"/>
                  <a:ext cx="1627187" cy="1627187"/>
                </a:xfrm>
                <a:prstGeom prst="rect">
                  <a:avLst/>
                </a:prstGeom>
                <a:noFill/>
                <a:extLst>
                  <a:ext uri="{909E8E84-426E-40DD-AFC4-6F175D3DCCD1}">
                    <a14:hiddenFill xmlns:a14="http://schemas.microsoft.com/office/drawing/2010/main">
                      <a:solidFill>
                        <a:srgbClr val="FFFFFF"/>
                      </a:solidFill>
                    </a14:hiddenFill>
                  </a:ext>
                </a:extLst>
              </p:spPr>
            </p:pic>
          </p:grpSp>
        </p:grpSp>
        <p:pic>
          <p:nvPicPr>
            <p:cNvPr id="9" name="Picture 35" descr="C:\Users\nsw\Pictures\All icons\businessmen.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17855" y="3606616"/>
              <a:ext cx="1046594" cy="104659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C:\Users\nsw\AppData\Local\Microsoft\Windows\Temporary Internet Files\Content.IE5\HO1UL1D0\MC900336175[1].wm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68416" y="1133128"/>
              <a:ext cx="1064207" cy="96701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C:\Users\nsw\Pictures\All icons\clients.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71708" y="3589514"/>
              <a:ext cx="1277936" cy="1277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6" name="Group 35"/>
          <p:cNvGrpSpPr/>
          <p:nvPr/>
        </p:nvGrpSpPr>
        <p:grpSpPr>
          <a:xfrm>
            <a:off x="7385221" y="1006884"/>
            <a:ext cx="1063625" cy="966788"/>
            <a:chOff x="5668963" y="2780928"/>
            <a:chExt cx="1063625" cy="966788"/>
          </a:xfrm>
        </p:grpSpPr>
        <p:sp>
          <p:nvSpPr>
            <p:cNvPr id="37" name="AutoShape 8"/>
            <p:cNvSpPr>
              <a:spLocks noChangeAspect="1" noChangeArrowheads="1" noTextEdit="1"/>
            </p:cNvSpPr>
            <p:nvPr/>
          </p:nvSpPr>
          <p:spPr bwMode="auto">
            <a:xfrm>
              <a:off x="5668963" y="2780928"/>
              <a:ext cx="1063625" cy="96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38" name="Freeform 10"/>
            <p:cNvSpPr>
              <a:spLocks/>
            </p:cNvSpPr>
            <p:nvPr/>
          </p:nvSpPr>
          <p:spPr bwMode="auto">
            <a:xfrm>
              <a:off x="5670551" y="2780928"/>
              <a:ext cx="968375" cy="965200"/>
            </a:xfrm>
            <a:custGeom>
              <a:avLst/>
              <a:gdLst>
                <a:gd name="T0" fmla="*/ 2441 w 2442"/>
                <a:gd name="T1" fmla="*/ 967 h 2434"/>
                <a:gd name="T2" fmla="*/ 2421 w 2442"/>
                <a:gd name="T3" fmla="*/ 888 h 2434"/>
                <a:gd name="T4" fmla="*/ 2396 w 2442"/>
                <a:gd name="T5" fmla="*/ 814 h 2434"/>
                <a:gd name="T6" fmla="*/ 2365 w 2442"/>
                <a:gd name="T7" fmla="*/ 740 h 2434"/>
                <a:gd name="T8" fmla="*/ 2331 w 2442"/>
                <a:gd name="T9" fmla="*/ 670 h 2434"/>
                <a:gd name="T10" fmla="*/ 2292 w 2442"/>
                <a:gd name="T11" fmla="*/ 602 h 2434"/>
                <a:gd name="T12" fmla="*/ 2250 w 2442"/>
                <a:gd name="T13" fmla="*/ 537 h 2434"/>
                <a:gd name="T14" fmla="*/ 2201 w 2442"/>
                <a:gd name="T15" fmla="*/ 475 h 2434"/>
                <a:gd name="T16" fmla="*/ 2151 w 2442"/>
                <a:gd name="T17" fmla="*/ 416 h 2434"/>
                <a:gd name="T18" fmla="*/ 2096 w 2442"/>
                <a:gd name="T19" fmla="*/ 360 h 2434"/>
                <a:gd name="T20" fmla="*/ 2038 w 2442"/>
                <a:gd name="T21" fmla="*/ 308 h 2434"/>
                <a:gd name="T22" fmla="*/ 1977 w 2442"/>
                <a:gd name="T23" fmla="*/ 260 h 2434"/>
                <a:gd name="T24" fmla="*/ 1910 w 2442"/>
                <a:gd name="T25" fmla="*/ 214 h 2434"/>
                <a:gd name="T26" fmla="*/ 1843 w 2442"/>
                <a:gd name="T27" fmla="*/ 171 h 2434"/>
                <a:gd name="T28" fmla="*/ 1772 w 2442"/>
                <a:gd name="T29" fmla="*/ 131 h 2434"/>
                <a:gd name="T30" fmla="*/ 1698 w 2442"/>
                <a:gd name="T31" fmla="*/ 99 h 2434"/>
                <a:gd name="T32" fmla="*/ 1624 w 2442"/>
                <a:gd name="T33" fmla="*/ 73 h 2434"/>
                <a:gd name="T34" fmla="*/ 1546 w 2442"/>
                <a:gd name="T35" fmla="*/ 48 h 2434"/>
                <a:gd name="T36" fmla="*/ 1468 w 2442"/>
                <a:gd name="T37" fmla="*/ 27 h 2434"/>
                <a:gd name="T38" fmla="*/ 1387 w 2442"/>
                <a:gd name="T39" fmla="*/ 12 h 2434"/>
                <a:gd name="T40" fmla="*/ 1306 w 2442"/>
                <a:gd name="T41" fmla="*/ 5 h 2434"/>
                <a:gd name="T42" fmla="*/ 1222 w 2442"/>
                <a:gd name="T43" fmla="*/ 0 h 2434"/>
                <a:gd name="T44" fmla="*/ 1129 w 2442"/>
                <a:gd name="T45" fmla="*/ 0 h 2434"/>
                <a:gd name="T46" fmla="*/ 1035 w 2442"/>
                <a:gd name="T47" fmla="*/ 7 h 2434"/>
                <a:gd name="T48" fmla="*/ 945 w 2442"/>
                <a:gd name="T49" fmla="*/ 20 h 2434"/>
                <a:gd name="T50" fmla="*/ 856 w 2442"/>
                <a:gd name="T51" fmla="*/ 36 h 2434"/>
                <a:gd name="T52" fmla="*/ 770 w 2442"/>
                <a:gd name="T53" fmla="*/ 61 h 2434"/>
                <a:gd name="T54" fmla="*/ 688 w 2442"/>
                <a:gd name="T55" fmla="*/ 91 h 2434"/>
                <a:gd name="T56" fmla="*/ 608 w 2442"/>
                <a:gd name="T57" fmla="*/ 126 h 2434"/>
                <a:gd name="T58" fmla="*/ 534 w 2442"/>
                <a:gd name="T59" fmla="*/ 165 h 2434"/>
                <a:gd name="T60" fmla="*/ 462 w 2442"/>
                <a:gd name="T61" fmla="*/ 211 h 2434"/>
                <a:gd name="T62" fmla="*/ 395 w 2442"/>
                <a:gd name="T63" fmla="*/ 261 h 2434"/>
                <a:gd name="T64" fmla="*/ 334 w 2442"/>
                <a:gd name="T65" fmla="*/ 319 h 2434"/>
                <a:gd name="T66" fmla="*/ 273 w 2442"/>
                <a:gd name="T67" fmla="*/ 379 h 2434"/>
                <a:gd name="T68" fmla="*/ 221 w 2442"/>
                <a:gd name="T69" fmla="*/ 444 h 2434"/>
                <a:gd name="T70" fmla="*/ 173 w 2442"/>
                <a:gd name="T71" fmla="*/ 516 h 2434"/>
                <a:gd name="T72" fmla="*/ 131 w 2442"/>
                <a:gd name="T73" fmla="*/ 591 h 2434"/>
                <a:gd name="T74" fmla="*/ 93 w 2442"/>
                <a:gd name="T75" fmla="*/ 672 h 2434"/>
                <a:gd name="T76" fmla="*/ 62 w 2442"/>
                <a:gd name="T77" fmla="*/ 756 h 2434"/>
                <a:gd name="T78" fmla="*/ 37 w 2442"/>
                <a:gd name="T79" fmla="*/ 846 h 2434"/>
                <a:gd name="T80" fmla="*/ 17 w 2442"/>
                <a:gd name="T81" fmla="*/ 940 h 2434"/>
                <a:gd name="T82" fmla="*/ 5 w 2442"/>
                <a:gd name="T83" fmla="*/ 1037 h 2434"/>
                <a:gd name="T84" fmla="*/ 0 w 2442"/>
                <a:gd name="T85" fmla="*/ 1139 h 2434"/>
                <a:gd name="T86" fmla="*/ 1265 w 2442"/>
                <a:gd name="T87" fmla="*/ 243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2" h="2434">
                  <a:moveTo>
                    <a:pt x="1265" y="2434"/>
                  </a:moveTo>
                  <a:lnTo>
                    <a:pt x="2442" y="2346"/>
                  </a:lnTo>
                  <a:lnTo>
                    <a:pt x="2441" y="967"/>
                  </a:lnTo>
                  <a:lnTo>
                    <a:pt x="2433" y="940"/>
                  </a:lnTo>
                  <a:lnTo>
                    <a:pt x="2428" y="915"/>
                  </a:lnTo>
                  <a:lnTo>
                    <a:pt x="2421" y="888"/>
                  </a:lnTo>
                  <a:lnTo>
                    <a:pt x="2413" y="863"/>
                  </a:lnTo>
                  <a:lnTo>
                    <a:pt x="2405" y="839"/>
                  </a:lnTo>
                  <a:lnTo>
                    <a:pt x="2396" y="814"/>
                  </a:lnTo>
                  <a:lnTo>
                    <a:pt x="2387" y="789"/>
                  </a:lnTo>
                  <a:lnTo>
                    <a:pt x="2377" y="765"/>
                  </a:lnTo>
                  <a:lnTo>
                    <a:pt x="2365" y="740"/>
                  </a:lnTo>
                  <a:lnTo>
                    <a:pt x="2355" y="716"/>
                  </a:lnTo>
                  <a:lnTo>
                    <a:pt x="2344" y="693"/>
                  </a:lnTo>
                  <a:lnTo>
                    <a:pt x="2331" y="670"/>
                  </a:lnTo>
                  <a:lnTo>
                    <a:pt x="2319" y="647"/>
                  </a:lnTo>
                  <a:lnTo>
                    <a:pt x="2306" y="623"/>
                  </a:lnTo>
                  <a:lnTo>
                    <a:pt x="2292" y="602"/>
                  </a:lnTo>
                  <a:lnTo>
                    <a:pt x="2279" y="582"/>
                  </a:lnTo>
                  <a:lnTo>
                    <a:pt x="2263" y="560"/>
                  </a:lnTo>
                  <a:lnTo>
                    <a:pt x="2250" y="537"/>
                  </a:lnTo>
                  <a:lnTo>
                    <a:pt x="2234" y="516"/>
                  </a:lnTo>
                  <a:lnTo>
                    <a:pt x="2220" y="496"/>
                  </a:lnTo>
                  <a:lnTo>
                    <a:pt x="2201" y="475"/>
                  </a:lnTo>
                  <a:lnTo>
                    <a:pt x="2185" y="455"/>
                  </a:lnTo>
                  <a:lnTo>
                    <a:pt x="2168" y="435"/>
                  </a:lnTo>
                  <a:lnTo>
                    <a:pt x="2151" y="416"/>
                  </a:lnTo>
                  <a:lnTo>
                    <a:pt x="2133" y="398"/>
                  </a:lnTo>
                  <a:lnTo>
                    <a:pt x="2115" y="377"/>
                  </a:lnTo>
                  <a:lnTo>
                    <a:pt x="2096" y="360"/>
                  </a:lnTo>
                  <a:lnTo>
                    <a:pt x="2076" y="342"/>
                  </a:lnTo>
                  <a:lnTo>
                    <a:pt x="2056" y="325"/>
                  </a:lnTo>
                  <a:lnTo>
                    <a:pt x="2038" y="308"/>
                  </a:lnTo>
                  <a:lnTo>
                    <a:pt x="2017" y="291"/>
                  </a:lnTo>
                  <a:lnTo>
                    <a:pt x="1998" y="275"/>
                  </a:lnTo>
                  <a:lnTo>
                    <a:pt x="1977" y="260"/>
                  </a:lnTo>
                  <a:lnTo>
                    <a:pt x="1954" y="243"/>
                  </a:lnTo>
                  <a:lnTo>
                    <a:pt x="1932" y="227"/>
                  </a:lnTo>
                  <a:lnTo>
                    <a:pt x="1910" y="214"/>
                  </a:lnTo>
                  <a:lnTo>
                    <a:pt x="1888" y="198"/>
                  </a:lnTo>
                  <a:lnTo>
                    <a:pt x="1865" y="186"/>
                  </a:lnTo>
                  <a:lnTo>
                    <a:pt x="1843" y="171"/>
                  </a:lnTo>
                  <a:lnTo>
                    <a:pt x="1819" y="159"/>
                  </a:lnTo>
                  <a:lnTo>
                    <a:pt x="1795" y="145"/>
                  </a:lnTo>
                  <a:lnTo>
                    <a:pt x="1772" y="131"/>
                  </a:lnTo>
                  <a:lnTo>
                    <a:pt x="1747" y="121"/>
                  </a:lnTo>
                  <a:lnTo>
                    <a:pt x="1723" y="110"/>
                  </a:lnTo>
                  <a:lnTo>
                    <a:pt x="1698" y="99"/>
                  </a:lnTo>
                  <a:lnTo>
                    <a:pt x="1675" y="91"/>
                  </a:lnTo>
                  <a:lnTo>
                    <a:pt x="1649" y="80"/>
                  </a:lnTo>
                  <a:lnTo>
                    <a:pt x="1624" y="73"/>
                  </a:lnTo>
                  <a:lnTo>
                    <a:pt x="1598" y="62"/>
                  </a:lnTo>
                  <a:lnTo>
                    <a:pt x="1572" y="56"/>
                  </a:lnTo>
                  <a:lnTo>
                    <a:pt x="1546" y="48"/>
                  </a:lnTo>
                  <a:lnTo>
                    <a:pt x="1521" y="40"/>
                  </a:lnTo>
                  <a:lnTo>
                    <a:pt x="1494" y="33"/>
                  </a:lnTo>
                  <a:lnTo>
                    <a:pt x="1468" y="27"/>
                  </a:lnTo>
                  <a:lnTo>
                    <a:pt x="1441" y="22"/>
                  </a:lnTo>
                  <a:lnTo>
                    <a:pt x="1413" y="17"/>
                  </a:lnTo>
                  <a:lnTo>
                    <a:pt x="1387" y="12"/>
                  </a:lnTo>
                  <a:lnTo>
                    <a:pt x="1359" y="9"/>
                  </a:lnTo>
                  <a:lnTo>
                    <a:pt x="1332" y="7"/>
                  </a:lnTo>
                  <a:lnTo>
                    <a:pt x="1306" y="5"/>
                  </a:lnTo>
                  <a:lnTo>
                    <a:pt x="1278" y="1"/>
                  </a:lnTo>
                  <a:lnTo>
                    <a:pt x="1249" y="0"/>
                  </a:lnTo>
                  <a:lnTo>
                    <a:pt x="1222" y="0"/>
                  </a:lnTo>
                  <a:lnTo>
                    <a:pt x="1194" y="0"/>
                  </a:lnTo>
                  <a:lnTo>
                    <a:pt x="1163" y="0"/>
                  </a:lnTo>
                  <a:lnTo>
                    <a:pt x="1129" y="0"/>
                  </a:lnTo>
                  <a:lnTo>
                    <a:pt x="1098" y="1"/>
                  </a:lnTo>
                  <a:lnTo>
                    <a:pt x="1067" y="5"/>
                  </a:lnTo>
                  <a:lnTo>
                    <a:pt x="1035" y="7"/>
                  </a:lnTo>
                  <a:lnTo>
                    <a:pt x="1004" y="11"/>
                  </a:lnTo>
                  <a:lnTo>
                    <a:pt x="974" y="15"/>
                  </a:lnTo>
                  <a:lnTo>
                    <a:pt x="945" y="20"/>
                  </a:lnTo>
                  <a:lnTo>
                    <a:pt x="915" y="25"/>
                  </a:lnTo>
                  <a:lnTo>
                    <a:pt x="884" y="32"/>
                  </a:lnTo>
                  <a:lnTo>
                    <a:pt x="856" y="36"/>
                  </a:lnTo>
                  <a:lnTo>
                    <a:pt x="828" y="44"/>
                  </a:lnTo>
                  <a:lnTo>
                    <a:pt x="798" y="53"/>
                  </a:lnTo>
                  <a:lnTo>
                    <a:pt x="770" y="61"/>
                  </a:lnTo>
                  <a:lnTo>
                    <a:pt x="742" y="70"/>
                  </a:lnTo>
                  <a:lnTo>
                    <a:pt x="715" y="82"/>
                  </a:lnTo>
                  <a:lnTo>
                    <a:pt x="688" y="91"/>
                  </a:lnTo>
                  <a:lnTo>
                    <a:pt x="661" y="102"/>
                  </a:lnTo>
                  <a:lnTo>
                    <a:pt x="635" y="113"/>
                  </a:lnTo>
                  <a:lnTo>
                    <a:pt x="608" y="126"/>
                  </a:lnTo>
                  <a:lnTo>
                    <a:pt x="583" y="138"/>
                  </a:lnTo>
                  <a:lnTo>
                    <a:pt x="558" y="153"/>
                  </a:lnTo>
                  <a:lnTo>
                    <a:pt x="534" y="165"/>
                  </a:lnTo>
                  <a:lnTo>
                    <a:pt x="509" y="180"/>
                  </a:lnTo>
                  <a:lnTo>
                    <a:pt x="485" y="195"/>
                  </a:lnTo>
                  <a:lnTo>
                    <a:pt x="462" y="211"/>
                  </a:lnTo>
                  <a:lnTo>
                    <a:pt x="440" y="228"/>
                  </a:lnTo>
                  <a:lnTo>
                    <a:pt x="417" y="245"/>
                  </a:lnTo>
                  <a:lnTo>
                    <a:pt x="395" y="261"/>
                  </a:lnTo>
                  <a:lnTo>
                    <a:pt x="374" y="281"/>
                  </a:lnTo>
                  <a:lnTo>
                    <a:pt x="352" y="298"/>
                  </a:lnTo>
                  <a:lnTo>
                    <a:pt x="334" y="319"/>
                  </a:lnTo>
                  <a:lnTo>
                    <a:pt x="313" y="338"/>
                  </a:lnTo>
                  <a:lnTo>
                    <a:pt x="293" y="358"/>
                  </a:lnTo>
                  <a:lnTo>
                    <a:pt x="273" y="379"/>
                  </a:lnTo>
                  <a:lnTo>
                    <a:pt x="257" y="401"/>
                  </a:lnTo>
                  <a:lnTo>
                    <a:pt x="237" y="422"/>
                  </a:lnTo>
                  <a:lnTo>
                    <a:pt x="221" y="444"/>
                  </a:lnTo>
                  <a:lnTo>
                    <a:pt x="204" y="468"/>
                  </a:lnTo>
                  <a:lnTo>
                    <a:pt x="189" y="492"/>
                  </a:lnTo>
                  <a:lnTo>
                    <a:pt x="173" y="516"/>
                  </a:lnTo>
                  <a:lnTo>
                    <a:pt x="157" y="541"/>
                  </a:lnTo>
                  <a:lnTo>
                    <a:pt x="143" y="565"/>
                  </a:lnTo>
                  <a:lnTo>
                    <a:pt x="131" y="591"/>
                  </a:lnTo>
                  <a:lnTo>
                    <a:pt x="116" y="618"/>
                  </a:lnTo>
                  <a:lnTo>
                    <a:pt x="106" y="644"/>
                  </a:lnTo>
                  <a:lnTo>
                    <a:pt x="93" y="672"/>
                  </a:lnTo>
                  <a:lnTo>
                    <a:pt x="83" y="701"/>
                  </a:lnTo>
                  <a:lnTo>
                    <a:pt x="73" y="728"/>
                  </a:lnTo>
                  <a:lnTo>
                    <a:pt x="62" y="756"/>
                  </a:lnTo>
                  <a:lnTo>
                    <a:pt x="51" y="786"/>
                  </a:lnTo>
                  <a:lnTo>
                    <a:pt x="45" y="816"/>
                  </a:lnTo>
                  <a:lnTo>
                    <a:pt x="37" y="846"/>
                  </a:lnTo>
                  <a:lnTo>
                    <a:pt x="29" y="877"/>
                  </a:lnTo>
                  <a:lnTo>
                    <a:pt x="22" y="907"/>
                  </a:lnTo>
                  <a:lnTo>
                    <a:pt x="17" y="940"/>
                  </a:lnTo>
                  <a:lnTo>
                    <a:pt x="13" y="971"/>
                  </a:lnTo>
                  <a:lnTo>
                    <a:pt x="8" y="1004"/>
                  </a:lnTo>
                  <a:lnTo>
                    <a:pt x="5" y="1037"/>
                  </a:lnTo>
                  <a:lnTo>
                    <a:pt x="4" y="1071"/>
                  </a:lnTo>
                  <a:lnTo>
                    <a:pt x="0" y="1105"/>
                  </a:lnTo>
                  <a:lnTo>
                    <a:pt x="0" y="1139"/>
                  </a:lnTo>
                  <a:lnTo>
                    <a:pt x="0" y="1175"/>
                  </a:lnTo>
                  <a:lnTo>
                    <a:pt x="2" y="1212"/>
                  </a:lnTo>
                  <a:lnTo>
                    <a:pt x="1265" y="2434"/>
                  </a:lnTo>
                  <a:lnTo>
                    <a:pt x="1265" y="2434"/>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39" name="Freeform 11"/>
            <p:cNvSpPr>
              <a:spLocks/>
            </p:cNvSpPr>
            <p:nvPr/>
          </p:nvSpPr>
          <p:spPr bwMode="auto">
            <a:xfrm>
              <a:off x="5668963" y="3195266"/>
              <a:ext cx="969963" cy="552450"/>
            </a:xfrm>
            <a:custGeom>
              <a:avLst/>
              <a:gdLst>
                <a:gd name="T0" fmla="*/ 2445 w 2445"/>
                <a:gd name="T1" fmla="*/ 935 h 1391"/>
                <a:gd name="T2" fmla="*/ 2368 w 2445"/>
                <a:gd name="T3" fmla="*/ 855 h 1391"/>
                <a:gd name="T4" fmla="*/ 2286 w 2445"/>
                <a:gd name="T5" fmla="*/ 777 h 1391"/>
                <a:gd name="T6" fmla="*/ 2196 w 2445"/>
                <a:gd name="T7" fmla="*/ 703 h 1391"/>
                <a:gd name="T8" fmla="*/ 2103 w 2445"/>
                <a:gd name="T9" fmla="*/ 632 h 1391"/>
                <a:gd name="T10" fmla="*/ 2002 w 2445"/>
                <a:gd name="T11" fmla="*/ 565 h 1391"/>
                <a:gd name="T12" fmla="*/ 1899 w 2445"/>
                <a:gd name="T13" fmla="*/ 500 h 1391"/>
                <a:gd name="T14" fmla="*/ 1790 w 2445"/>
                <a:gd name="T15" fmla="*/ 440 h 1391"/>
                <a:gd name="T16" fmla="*/ 1679 w 2445"/>
                <a:gd name="T17" fmla="*/ 382 h 1391"/>
                <a:gd name="T18" fmla="*/ 1563 w 2445"/>
                <a:gd name="T19" fmla="*/ 329 h 1391"/>
                <a:gd name="T20" fmla="*/ 1445 w 2445"/>
                <a:gd name="T21" fmla="*/ 280 h 1391"/>
                <a:gd name="T22" fmla="*/ 1325 w 2445"/>
                <a:gd name="T23" fmla="*/ 233 h 1391"/>
                <a:gd name="T24" fmla="*/ 1200 w 2445"/>
                <a:gd name="T25" fmla="*/ 192 h 1391"/>
                <a:gd name="T26" fmla="*/ 1074 w 2445"/>
                <a:gd name="T27" fmla="*/ 152 h 1391"/>
                <a:gd name="T28" fmla="*/ 948 w 2445"/>
                <a:gd name="T29" fmla="*/ 119 h 1391"/>
                <a:gd name="T30" fmla="*/ 820 w 2445"/>
                <a:gd name="T31" fmla="*/ 89 h 1391"/>
                <a:gd name="T32" fmla="*/ 692 w 2445"/>
                <a:gd name="T33" fmla="*/ 65 h 1391"/>
                <a:gd name="T34" fmla="*/ 562 w 2445"/>
                <a:gd name="T35" fmla="*/ 41 h 1391"/>
                <a:gd name="T36" fmla="*/ 432 w 2445"/>
                <a:gd name="T37" fmla="*/ 24 h 1391"/>
                <a:gd name="T38" fmla="*/ 304 w 2445"/>
                <a:gd name="T39" fmla="*/ 11 h 1391"/>
                <a:gd name="T40" fmla="*/ 176 w 2445"/>
                <a:gd name="T41" fmla="*/ 4 h 1391"/>
                <a:gd name="T42" fmla="*/ 49 w 2445"/>
                <a:gd name="T43" fmla="*/ 0 h 1391"/>
                <a:gd name="T44" fmla="*/ 3 w 2445"/>
                <a:gd name="T45" fmla="*/ 77 h 1391"/>
                <a:gd name="T46" fmla="*/ 0 w 2445"/>
                <a:gd name="T47" fmla="*/ 191 h 1391"/>
                <a:gd name="T48" fmla="*/ 7 w 2445"/>
                <a:gd name="T49" fmla="*/ 298 h 1391"/>
                <a:gd name="T50" fmla="*/ 19 w 2445"/>
                <a:gd name="T51" fmla="*/ 404 h 1391"/>
                <a:gd name="T52" fmla="*/ 40 w 2445"/>
                <a:gd name="T53" fmla="*/ 506 h 1391"/>
                <a:gd name="T54" fmla="*/ 65 w 2445"/>
                <a:gd name="T55" fmla="*/ 603 h 1391"/>
                <a:gd name="T56" fmla="*/ 97 w 2445"/>
                <a:gd name="T57" fmla="*/ 696 h 1391"/>
                <a:gd name="T58" fmla="*/ 137 w 2445"/>
                <a:gd name="T59" fmla="*/ 782 h 1391"/>
                <a:gd name="T60" fmla="*/ 182 w 2445"/>
                <a:gd name="T61" fmla="*/ 866 h 1391"/>
                <a:gd name="T62" fmla="*/ 235 w 2445"/>
                <a:gd name="T63" fmla="*/ 943 h 1391"/>
                <a:gd name="T64" fmla="*/ 293 w 2445"/>
                <a:gd name="T65" fmla="*/ 1015 h 1391"/>
                <a:gd name="T66" fmla="*/ 357 w 2445"/>
                <a:gd name="T67" fmla="*/ 1082 h 1391"/>
                <a:gd name="T68" fmla="*/ 427 w 2445"/>
                <a:gd name="T69" fmla="*/ 1140 h 1391"/>
                <a:gd name="T70" fmla="*/ 501 w 2445"/>
                <a:gd name="T71" fmla="*/ 1194 h 1391"/>
                <a:gd name="T72" fmla="*/ 582 w 2445"/>
                <a:gd name="T73" fmla="*/ 1243 h 1391"/>
                <a:gd name="T74" fmla="*/ 671 w 2445"/>
                <a:gd name="T75" fmla="*/ 1286 h 1391"/>
                <a:gd name="T76" fmla="*/ 760 w 2445"/>
                <a:gd name="T77" fmla="*/ 1320 h 1391"/>
                <a:gd name="T78" fmla="*/ 856 w 2445"/>
                <a:gd name="T79" fmla="*/ 1348 h 1391"/>
                <a:gd name="T80" fmla="*/ 960 w 2445"/>
                <a:gd name="T81" fmla="*/ 1371 h 1391"/>
                <a:gd name="T82" fmla="*/ 1065 w 2445"/>
                <a:gd name="T83" fmla="*/ 1383 h 1391"/>
                <a:gd name="T84" fmla="*/ 1176 w 2445"/>
                <a:gd name="T85" fmla="*/ 1391 h 1391"/>
                <a:gd name="T86" fmla="*/ 1253 w 2445"/>
                <a:gd name="T87" fmla="*/ 1391 h 1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5" h="1391">
                  <a:moveTo>
                    <a:pt x="1253" y="1391"/>
                  </a:moveTo>
                  <a:lnTo>
                    <a:pt x="2445" y="1391"/>
                  </a:lnTo>
                  <a:lnTo>
                    <a:pt x="2445" y="935"/>
                  </a:lnTo>
                  <a:lnTo>
                    <a:pt x="2420" y="908"/>
                  </a:lnTo>
                  <a:lnTo>
                    <a:pt x="2396" y="882"/>
                  </a:lnTo>
                  <a:lnTo>
                    <a:pt x="2368" y="855"/>
                  </a:lnTo>
                  <a:lnTo>
                    <a:pt x="2342" y="828"/>
                  </a:lnTo>
                  <a:lnTo>
                    <a:pt x="2314" y="802"/>
                  </a:lnTo>
                  <a:lnTo>
                    <a:pt x="2286" y="777"/>
                  </a:lnTo>
                  <a:lnTo>
                    <a:pt x="2256" y="752"/>
                  </a:lnTo>
                  <a:lnTo>
                    <a:pt x="2228" y="728"/>
                  </a:lnTo>
                  <a:lnTo>
                    <a:pt x="2196" y="703"/>
                  </a:lnTo>
                  <a:lnTo>
                    <a:pt x="2167" y="679"/>
                  </a:lnTo>
                  <a:lnTo>
                    <a:pt x="2135" y="655"/>
                  </a:lnTo>
                  <a:lnTo>
                    <a:pt x="2103" y="632"/>
                  </a:lnTo>
                  <a:lnTo>
                    <a:pt x="2070" y="608"/>
                  </a:lnTo>
                  <a:lnTo>
                    <a:pt x="2037" y="586"/>
                  </a:lnTo>
                  <a:lnTo>
                    <a:pt x="2002" y="565"/>
                  </a:lnTo>
                  <a:lnTo>
                    <a:pt x="1969" y="542"/>
                  </a:lnTo>
                  <a:lnTo>
                    <a:pt x="1935" y="520"/>
                  </a:lnTo>
                  <a:lnTo>
                    <a:pt x="1899" y="500"/>
                  </a:lnTo>
                  <a:lnTo>
                    <a:pt x="1863" y="480"/>
                  </a:lnTo>
                  <a:lnTo>
                    <a:pt x="1829" y="459"/>
                  </a:lnTo>
                  <a:lnTo>
                    <a:pt x="1790" y="440"/>
                  </a:lnTo>
                  <a:lnTo>
                    <a:pt x="1753" y="420"/>
                  </a:lnTo>
                  <a:lnTo>
                    <a:pt x="1717" y="400"/>
                  </a:lnTo>
                  <a:lnTo>
                    <a:pt x="1679" y="382"/>
                  </a:lnTo>
                  <a:lnTo>
                    <a:pt x="1642" y="363"/>
                  </a:lnTo>
                  <a:lnTo>
                    <a:pt x="1602" y="346"/>
                  </a:lnTo>
                  <a:lnTo>
                    <a:pt x="1563" y="329"/>
                  </a:lnTo>
                  <a:lnTo>
                    <a:pt x="1525" y="313"/>
                  </a:lnTo>
                  <a:lnTo>
                    <a:pt x="1484" y="296"/>
                  </a:lnTo>
                  <a:lnTo>
                    <a:pt x="1445" y="280"/>
                  </a:lnTo>
                  <a:lnTo>
                    <a:pt x="1406" y="264"/>
                  </a:lnTo>
                  <a:lnTo>
                    <a:pt x="1367" y="248"/>
                  </a:lnTo>
                  <a:lnTo>
                    <a:pt x="1325" y="233"/>
                  </a:lnTo>
                  <a:lnTo>
                    <a:pt x="1284" y="219"/>
                  </a:lnTo>
                  <a:lnTo>
                    <a:pt x="1241" y="204"/>
                  </a:lnTo>
                  <a:lnTo>
                    <a:pt x="1200" y="192"/>
                  </a:lnTo>
                  <a:lnTo>
                    <a:pt x="1158" y="178"/>
                  </a:lnTo>
                  <a:lnTo>
                    <a:pt x="1117" y="164"/>
                  </a:lnTo>
                  <a:lnTo>
                    <a:pt x="1074" y="152"/>
                  </a:lnTo>
                  <a:lnTo>
                    <a:pt x="1033" y="142"/>
                  </a:lnTo>
                  <a:lnTo>
                    <a:pt x="989" y="130"/>
                  </a:lnTo>
                  <a:lnTo>
                    <a:pt x="948" y="119"/>
                  </a:lnTo>
                  <a:lnTo>
                    <a:pt x="904" y="109"/>
                  </a:lnTo>
                  <a:lnTo>
                    <a:pt x="862" y="99"/>
                  </a:lnTo>
                  <a:lnTo>
                    <a:pt x="820" y="89"/>
                  </a:lnTo>
                  <a:lnTo>
                    <a:pt x="777" y="81"/>
                  </a:lnTo>
                  <a:lnTo>
                    <a:pt x="733" y="70"/>
                  </a:lnTo>
                  <a:lnTo>
                    <a:pt x="692" y="65"/>
                  </a:lnTo>
                  <a:lnTo>
                    <a:pt x="649" y="55"/>
                  </a:lnTo>
                  <a:lnTo>
                    <a:pt x="605" y="49"/>
                  </a:lnTo>
                  <a:lnTo>
                    <a:pt x="562" y="41"/>
                  </a:lnTo>
                  <a:lnTo>
                    <a:pt x="520" y="36"/>
                  </a:lnTo>
                  <a:lnTo>
                    <a:pt x="476" y="28"/>
                  </a:lnTo>
                  <a:lnTo>
                    <a:pt x="432" y="24"/>
                  </a:lnTo>
                  <a:lnTo>
                    <a:pt x="390" y="19"/>
                  </a:lnTo>
                  <a:lnTo>
                    <a:pt x="347" y="16"/>
                  </a:lnTo>
                  <a:lnTo>
                    <a:pt x="304" y="11"/>
                  </a:lnTo>
                  <a:lnTo>
                    <a:pt x="261" y="8"/>
                  </a:lnTo>
                  <a:lnTo>
                    <a:pt x="219" y="5"/>
                  </a:lnTo>
                  <a:lnTo>
                    <a:pt x="176" y="4"/>
                  </a:lnTo>
                  <a:lnTo>
                    <a:pt x="134" y="0"/>
                  </a:lnTo>
                  <a:lnTo>
                    <a:pt x="91" y="0"/>
                  </a:lnTo>
                  <a:lnTo>
                    <a:pt x="49" y="0"/>
                  </a:lnTo>
                  <a:lnTo>
                    <a:pt x="8" y="0"/>
                  </a:lnTo>
                  <a:lnTo>
                    <a:pt x="5" y="38"/>
                  </a:lnTo>
                  <a:lnTo>
                    <a:pt x="3" y="77"/>
                  </a:lnTo>
                  <a:lnTo>
                    <a:pt x="0" y="115"/>
                  </a:lnTo>
                  <a:lnTo>
                    <a:pt x="0" y="152"/>
                  </a:lnTo>
                  <a:lnTo>
                    <a:pt x="0" y="191"/>
                  </a:lnTo>
                  <a:lnTo>
                    <a:pt x="0" y="227"/>
                  </a:lnTo>
                  <a:lnTo>
                    <a:pt x="3" y="262"/>
                  </a:lnTo>
                  <a:lnTo>
                    <a:pt x="7" y="298"/>
                  </a:lnTo>
                  <a:lnTo>
                    <a:pt x="9" y="335"/>
                  </a:lnTo>
                  <a:lnTo>
                    <a:pt x="14" y="370"/>
                  </a:lnTo>
                  <a:lnTo>
                    <a:pt x="19" y="404"/>
                  </a:lnTo>
                  <a:lnTo>
                    <a:pt x="25" y="440"/>
                  </a:lnTo>
                  <a:lnTo>
                    <a:pt x="32" y="473"/>
                  </a:lnTo>
                  <a:lnTo>
                    <a:pt x="40" y="506"/>
                  </a:lnTo>
                  <a:lnTo>
                    <a:pt x="48" y="539"/>
                  </a:lnTo>
                  <a:lnTo>
                    <a:pt x="57" y="573"/>
                  </a:lnTo>
                  <a:lnTo>
                    <a:pt x="65" y="603"/>
                  </a:lnTo>
                  <a:lnTo>
                    <a:pt x="76" y="635"/>
                  </a:lnTo>
                  <a:lnTo>
                    <a:pt x="86" y="664"/>
                  </a:lnTo>
                  <a:lnTo>
                    <a:pt x="97" y="696"/>
                  </a:lnTo>
                  <a:lnTo>
                    <a:pt x="110" y="724"/>
                  </a:lnTo>
                  <a:lnTo>
                    <a:pt x="122" y="753"/>
                  </a:lnTo>
                  <a:lnTo>
                    <a:pt x="137" y="782"/>
                  </a:lnTo>
                  <a:lnTo>
                    <a:pt x="152" y="811"/>
                  </a:lnTo>
                  <a:lnTo>
                    <a:pt x="167" y="838"/>
                  </a:lnTo>
                  <a:lnTo>
                    <a:pt x="182" y="866"/>
                  </a:lnTo>
                  <a:lnTo>
                    <a:pt x="199" y="891"/>
                  </a:lnTo>
                  <a:lnTo>
                    <a:pt x="216" y="918"/>
                  </a:lnTo>
                  <a:lnTo>
                    <a:pt x="235" y="943"/>
                  </a:lnTo>
                  <a:lnTo>
                    <a:pt x="255" y="968"/>
                  </a:lnTo>
                  <a:lnTo>
                    <a:pt x="273" y="992"/>
                  </a:lnTo>
                  <a:lnTo>
                    <a:pt x="293" y="1015"/>
                  </a:lnTo>
                  <a:lnTo>
                    <a:pt x="314" y="1037"/>
                  </a:lnTo>
                  <a:lnTo>
                    <a:pt x="337" y="1059"/>
                  </a:lnTo>
                  <a:lnTo>
                    <a:pt x="357" y="1082"/>
                  </a:lnTo>
                  <a:lnTo>
                    <a:pt x="380" y="1102"/>
                  </a:lnTo>
                  <a:lnTo>
                    <a:pt x="402" y="1120"/>
                  </a:lnTo>
                  <a:lnTo>
                    <a:pt x="427" y="1140"/>
                  </a:lnTo>
                  <a:lnTo>
                    <a:pt x="451" y="1160"/>
                  </a:lnTo>
                  <a:lnTo>
                    <a:pt x="477" y="1179"/>
                  </a:lnTo>
                  <a:lnTo>
                    <a:pt x="501" y="1194"/>
                  </a:lnTo>
                  <a:lnTo>
                    <a:pt x="528" y="1213"/>
                  </a:lnTo>
                  <a:lnTo>
                    <a:pt x="556" y="1228"/>
                  </a:lnTo>
                  <a:lnTo>
                    <a:pt x="582" y="1243"/>
                  </a:lnTo>
                  <a:lnTo>
                    <a:pt x="611" y="1257"/>
                  </a:lnTo>
                  <a:lnTo>
                    <a:pt x="639" y="1271"/>
                  </a:lnTo>
                  <a:lnTo>
                    <a:pt x="671" y="1286"/>
                  </a:lnTo>
                  <a:lnTo>
                    <a:pt x="700" y="1298"/>
                  </a:lnTo>
                  <a:lnTo>
                    <a:pt x="731" y="1309"/>
                  </a:lnTo>
                  <a:lnTo>
                    <a:pt x="760" y="1320"/>
                  </a:lnTo>
                  <a:lnTo>
                    <a:pt x="792" y="1330"/>
                  </a:lnTo>
                  <a:lnTo>
                    <a:pt x="825" y="1340"/>
                  </a:lnTo>
                  <a:lnTo>
                    <a:pt x="856" y="1348"/>
                  </a:lnTo>
                  <a:lnTo>
                    <a:pt x="891" y="1356"/>
                  </a:lnTo>
                  <a:lnTo>
                    <a:pt x="924" y="1363"/>
                  </a:lnTo>
                  <a:lnTo>
                    <a:pt x="960" y="1371"/>
                  </a:lnTo>
                  <a:lnTo>
                    <a:pt x="993" y="1375"/>
                  </a:lnTo>
                  <a:lnTo>
                    <a:pt x="1029" y="1380"/>
                  </a:lnTo>
                  <a:lnTo>
                    <a:pt x="1065" y="1383"/>
                  </a:lnTo>
                  <a:lnTo>
                    <a:pt x="1101" y="1386"/>
                  </a:lnTo>
                  <a:lnTo>
                    <a:pt x="1139" y="1388"/>
                  </a:lnTo>
                  <a:lnTo>
                    <a:pt x="1176" y="1391"/>
                  </a:lnTo>
                  <a:lnTo>
                    <a:pt x="1215" y="1391"/>
                  </a:lnTo>
                  <a:lnTo>
                    <a:pt x="1253" y="1391"/>
                  </a:lnTo>
                  <a:lnTo>
                    <a:pt x="1253" y="1391"/>
                  </a:lnTo>
                  <a:close/>
                </a:path>
              </a:pathLst>
            </a:custGeom>
            <a:solidFill>
              <a:srgbClr val="708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0" name="Freeform 12"/>
            <p:cNvSpPr>
              <a:spLocks/>
            </p:cNvSpPr>
            <p:nvPr/>
          </p:nvSpPr>
          <p:spPr bwMode="auto">
            <a:xfrm>
              <a:off x="5705476" y="2846016"/>
              <a:ext cx="620713" cy="831850"/>
            </a:xfrm>
            <a:custGeom>
              <a:avLst/>
              <a:gdLst>
                <a:gd name="T0" fmla="*/ 859 w 1561"/>
                <a:gd name="T1" fmla="*/ 2093 h 2099"/>
                <a:gd name="T2" fmla="*/ 955 w 1561"/>
                <a:gd name="T3" fmla="*/ 2071 h 2099"/>
                <a:gd name="T4" fmla="*/ 1046 w 1561"/>
                <a:gd name="T5" fmla="*/ 2035 h 2099"/>
                <a:gd name="T6" fmla="*/ 1134 w 1561"/>
                <a:gd name="T7" fmla="*/ 1983 h 2099"/>
                <a:gd name="T8" fmla="*/ 1216 w 1561"/>
                <a:gd name="T9" fmla="*/ 1920 h 2099"/>
                <a:gd name="T10" fmla="*/ 1289 w 1561"/>
                <a:gd name="T11" fmla="*/ 1842 h 2099"/>
                <a:gd name="T12" fmla="*/ 1357 w 1561"/>
                <a:gd name="T13" fmla="*/ 1754 h 2099"/>
                <a:gd name="T14" fmla="*/ 1415 w 1561"/>
                <a:gd name="T15" fmla="*/ 1656 h 2099"/>
                <a:gd name="T16" fmla="*/ 1465 w 1561"/>
                <a:gd name="T17" fmla="*/ 1550 h 2099"/>
                <a:gd name="T18" fmla="*/ 1505 w 1561"/>
                <a:gd name="T19" fmla="*/ 1433 h 2099"/>
                <a:gd name="T20" fmla="*/ 1537 w 1561"/>
                <a:gd name="T21" fmla="*/ 1309 h 2099"/>
                <a:gd name="T22" fmla="*/ 1554 w 1561"/>
                <a:gd name="T23" fmla="*/ 1181 h 2099"/>
                <a:gd name="T24" fmla="*/ 1561 w 1561"/>
                <a:gd name="T25" fmla="*/ 1050 h 2099"/>
                <a:gd name="T26" fmla="*/ 1554 w 1561"/>
                <a:gd name="T27" fmla="*/ 915 h 2099"/>
                <a:gd name="T28" fmla="*/ 1537 w 1561"/>
                <a:gd name="T29" fmla="*/ 786 h 2099"/>
                <a:gd name="T30" fmla="*/ 1505 w 1561"/>
                <a:gd name="T31" fmla="*/ 664 h 2099"/>
                <a:gd name="T32" fmla="*/ 1465 w 1561"/>
                <a:gd name="T33" fmla="*/ 549 h 2099"/>
                <a:gd name="T34" fmla="*/ 1415 w 1561"/>
                <a:gd name="T35" fmla="*/ 440 h 2099"/>
                <a:gd name="T36" fmla="*/ 1357 w 1561"/>
                <a:gd name="T37" fmla="*/ 342 h 2099"/>
                <a:gd name="T38" fmla="*/ 1289 w 1561"/>
                <a:gd name="T39" fmla="*/ 256 h 2099"/>
                <a:gd name="T40" fmla="*/ 1216 w 1561"/>
                <a:gd name="T41" fmla="*/ 179 h 2099"/>
                <a:gd name="T42" fmla="*/ 1134 w 1561"/>
                <a:gd name="T43" fmla="*/ 113 h 2099"/>
                <a:gd name="T44" fmla="*/ 1046 w 1561"/>
                <a:gd name="T45" fmla="*/ 62 h 2099"/>
                <a:gd name="T46" fmla="*/ 955 w 1561"/>
                <a:gd name="T47" fmla="*/ 25 h 2099"/>
                <a:gd name="T48" fmla="*/ 859 w 1561"/>
                <a:gd name="T49" fmla="*/ 5 h 2099"/>
                <a:gd name="T50" fmla="*/ 760 w 1561"/>
                <a:gd name="T51" fmla="*/ 0 h 2099"/>
                <a:gd name="T52" fmla="*/ 661 w 1561"/>
                <a:gd name="T53" fmla="*/ 11 h 2099"/>
                <a:gd name="T54" fmla="*/ 567 w 1561"/>
                <a:gd name="T55" fmla="*/ 38 h 2099"/>
                <a:gd name="T56" fmla="*/ 477 w 1561"/>
                <a:gd name="T57" fmla="*/ 82 h 2099"/>
                <a:gd name="T58" fmla="*/ 391 w 1561"/>
                <a:gd name="T59" fmla="*/ 136 h 2099"/>
                <a:gd name="T60" fmla="*/ 313 w 1561"/>
                <a:gd name="T61" fmla="*/ 208 h 2099"/>
                <a:gd name="T62" fmla="*/ 241 w 1561"/>
                <a:gd name="T63" fmla="*/ 289 h 2099"/>
                <a:gd name="T64" fmla="*/ 177 w 1561"/>
                <a:gd name="T65" fmla="*/ 380 h 2099"/>
                <a:gd name="T66" fmla="*/ 121 w 1561"/>
                <a:gd name="T67" fmla="*/ 482 h 2099"/>
                <a:gd name="T68" fmla="*/ 75 w 1561"/>
                <a:gd name="T69" fmla="*/ 594 h 2099"/>
                <a:gd name="T70" fmla="*/ 38 w 1561"/>
                <a:gd name="T71" fmla="*/ 712 h 2099"/>
                <a:gd name="T72" fmla="*/ 16 w 1561"/>
                <a:gd name="T73" fmla="*/ 838 h 2099"/>
                <a:gd name="T74" fmla="*/ 0 w 1561"/>
                <a:gd name="T75" fmla="*/ 968 h 2099"/>
                <a:gd name="T76" fmla="*/ 0 w 1561"/>
                <a:gd name="T77" fmla="*/ 1103 h 2099"/>
                <a:gd name="T78" fmla="*/ 10 w 1561"/>
                <a:gd name="T79" fmla="*/ 1233 h 2099"/>
                <a:gd name="T80" fmla="*/ 33 w 1561"/>
                <a:gd name="T81" fmla="*/ 1359 h 2099"/>
                <a:gd name="T82" fmla="*/ 67 w 1561"/>
                <a:gd name="T83" fmla="*/ 1481 h 2099"/>
                <a:gd name="T84" fmla="*/ 111 w 1561"/>
                <a:gd name="T85" fmla="*/ 1594 h 2099"/>
                <a:gd name="T86" fmla="*/ 164 w 1561"/>
                <a:gd name="T87" fmla="*/ 1696 h 2099"/>
                <a:gd name="T88" fmla="*/ 229 w 1561"/>
                <a:gd name="T89" fmla="*/ 1791 h 2099"/>
                <a:gd name="T90" fmla="*/ 298 w 1561"/>
                <a:gd name="T91" fmla="*/ 1873 h 2099"/>
                <a:gd name="T92" fmla="*/ 375 w 1561"/>
                <a:gd name="T93" fmla="*/ 1946 h 2099"/>
                <a:gd name="T94" fmla="*/ 459 w 1561"/>
                <a:gd name="T95" fmla="*/ 2005 h 2099"/>
                <a:gd name="T96" fmla="*/ 550 w 1561"/>
                <a:gd name="T97" fmla="*/ 2052 h 2099"/>
                <a:gd name="T98" fmla="*/ 642 w 1561"/>
                <a:gd name="T99" fmla="*/ 2082 h 2099"/>
                <a:gd name="T100" fmla="*/ 740 w 1561"/>
                <a:gd name="T101" fmla="*/ 2098 h 2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61" h="2099">
                  <a:moveTo>
                    <a:pt x="781" y="2099"/>
                  </a:moveTo>
                  <a:lnTo>
                    <a:pt x="801" y="2099"/>
                  </a:lnTo>
                  <a:lnTo>
                    <a:pt x="819" y="2098"/>
                  </a:lnTo>
                  <a:lnTo>
                    <a:pt x="840" y="2096"/>
                  </a:lnTo>
                  <a:lnTo>
                    <a:pt x="859" y="2093"/>
                  </a:lnTo>
                  <a:lnTo>
                    <a:pt x="879" y="2090"/>
                  </a:lnTo>
                  <a:lnTo>
                    <a:pt x="899" y="2087"/>
                  </a:lnTo>
                  <a:lnTo>
                    <a:pt x="917" y="2082"/>
                  </a:lnTo>
                  <a:lnTo>
                    <a:pt x="936" y="2077"/>
                  </a:lnTo>
                  <a:lnTo>
                    <a:pt x="955" y="2071"/>
                  </a:lnTo>
                  <a:lnTo>
                    <a:pt x="973" y="2064"/>
                  </a:lnTo>
                  <a:lnTo>
                    <a:pt x="991" y="2059"/>
                  </a:lnTo>
                  <a:lnTo>
                    <a:pt x="1012" y="2052"/>
                  </a:lnTo>
                  <a:lnTo>
                    <a:pt x="1029" y="2043"/>
                  </a:lnTo>
                  <a:lnTo>
                    <a:pt x="1046" y="2035"/>
                  </a:lnTo>
                  <a:lnTo>
                    <a:pt x="1065" y="2026"/>
                  </a:lnTo>
                  <a:lnTo>
                    <a:pt x="1083" y="2016"/>
                  </a:lnTo>
                  <a:lnTo>
                    <a:pt x="1099" y="2005"/>
                  </a:lnTo>
                  <a:lnTo>
                    <a:pt x="1116" y="1994"/>
                  </a:lnTo>
                  <a:lnTo>
                    <a:pt x="1134" y="1983"/>
                  </a:lnTo>
                  <a:lnTo>
                    <a:pt x="1151" y="1972"/>
                  </a:lnTo>
                  <a:lnTo>
                    <a:pt x="1167" y="1960"/>
                  </a:lnTo>
                  <a:lnTo>
                    <a:pt x="1183" y="1946"/>
                  </a:lnTo>
                  <a:lnTo>
                    <a:pt x="1198" y="1933"/>
                  </a:lnTo>
                  <a:lnTo>
                    <a:pt x="1216" y="1920"/>
                  </a:lnTo>
                  <a:lnTo>
                    <a:pt x="1229" y="1904"/>
                  </a:lnTo>
                  <a:lnTo>
                    <a:pt x="1245" y="1889"/>
                  </a:lnTo>
                  <a:lnTo>
                    <a:pt x="1260" y="1873"/>
                  </a:lnTo>
                  <a:lnTo>
                    <a:pt x="1275" y="1859"/>
                  </a:lnTo>
                  <a:lnTo>
                    <a:pt x="1289" y="1842"/>
                  </a:lnTo>
                  <a:lnTo>
                    <a:pt x="1303" y="1826"/>
                  </a:lnTo>
                  <a:lnTo>
                    <a:pt x="1318" y="1808"/>
                  </a:lnTo>
                  <a:lnTo>
                    <a:pt x="1331" y="1791"/>
                  </a:lnTo>
                  <a:lnTo>
                    <a:pt x="1343" y="1773"/>
                  </a:lnTo>
                  <a:lnTo>
                    <a:pt x="1357" y="1754"/>
                  </a:lnTo>
                  <a:lnTo>
                    <a:pt x="1368" y="1734"/>
                  </a:lnTo>
                  <a:lnTo>
                    <a:pt x="1380" y="1716"/>
                  </a:lnTo>
                  <a:lnTo>
                    <a:pt x="1391" y="1696"/>
                  </a:lnTo>
                  <a:lnTo>
                    <a:pt x="1404" y="1677"/>
                  </a:lnTo>
                  <a:lnTo>
                    <a:pt x="1415" y="1656"/>
                  </a:lnTo>
                  <a:lnTo>
                    <a:pt x="1427" y="1636"/>
                  </a:lnTo>
                  <a:lnTo>
                    <a:pt x="1436" y="1614"/>
                  </a:lnTo>
                  <a:lnTo>
                    <a:pt x="1447" y="1594"/>
                  </a:lnTo>
                  <a:lnTo>
                    <a:pt x="1456" y="1571"/>
                  </a:lnTo>
                  <a:lnTo>
                    <a:pt x="1465" y="1550"/>
                  </a:lnTo>
                  <a:lnTo>
                    <a:pt x="1473" y="1526"/>
                  </a:lnTo>
                  <a:lnTo>
                    <a:pt x="1482" y="1502"/>
                  </a:lnTo>
                  <a:lnTo>
                    <a:pt x="1490" y="1481"/>
                  </a:lnTo>
                  <a:lnTo>
                    <a:pt x="1498" y="1457"/>
                  </a:lnTo>
                  <a:lnTo>
                    <a:pt x="1505" y="1433"/>
                  </a:lnTo>
                  <a:lnTo>
                    <a:pt x="1513" y="1408"/>
                  </a:lnTo>
                  <a:lnTo>
                    <a:pt x="1518" y="1384"/>
                  </a:lnTo>
                  <a:lnTo>
                    <a:pt x="1525" y="1359"/>
                  </a:lnTo>
                  <a:lnTo>
                    <a:pt x="1530" y="1334"/>
                  </a:lnTo>
                  <a:lnTo>
                    <a:pt x="1537" y="1309"/>
                  </a:lnTo>
                  <a:lnTo>
                    <a:pt x="1541" y="1286"/>
                  </a:lnTo>
                  <a:lnTo>
                    <a:pt x="1546" y="1261"/>
                  </a:lnTo>
                  <a:lnTo>
                    <a:pt x="1547" y="1233"/>
                  </a:lnTo>
                  <a:lnTo>
                    <a:pt x="1551" y="1208"/>
                  </a:lnTo>
                  <a:lnTo>
                    <a:pt x="1554" y="1181"/>
                  </a:lnTo>
                  <a:lnTo>
                    <a:pt x="1557" y="1156"/>
                  </a:lnTo>
                  <a:lnTo>
                    <a:pt x="1558" y="1130"/>
                  </a:lnTo>
                  <a:lnTo>
                    <a:pt x="1559" y="1103"/>
                  </a:lnTo>
                  <a:lnTo>
                    <a:pt x="1559" y="1076"/>
                  </a:lnTo>
                  <a:lnTo>
                    <a:pt x="1561" y="1050"/>
                  </a:lnTo>
                  <a:lnTo>
                    <a:pt x="1559" y="1021"/>
                  </a:lnTo>
                  <a:lnTo>
                    <a:pt x="1559" y="994"/>
                  </a:lnTo>
                  <a:lnTo>
                    <a:pt x="1558" y="968"/>
                  </a:lnTo>
                  <a:lnTo>
                    <a:pt x="1557" y="941"/>
                  </a:lnTo>
                  <a:lnTo>
                    <a:pt x="1554" y="915"/>
                  </a:lnTo>
                  <a:lnTo>
                    <a:pt x="1551" y="889"/>
                  </a:lnTo>
                  <a:lnTo>
                    <a:pt x="1547" y="863"/>
                  </a:lnTo>
                  <a:lnTo>
                    <a:pt x="1546" y="838"/>
                  </a:lnTo>
                  <a:lnTo>
                    <a:pt x="1541" y="811"/>
                  </a:lnTo>
                  <a:lnTo>
                    <a:pt x="1537" y="786"/>
                  </a:lnTo>
                  <a:lnTo>
                    <a:pt x="1530" y="761"/>
                  </a:lnTo>
                  <a:lnTo>
                    <a:pt x="1525" y="737"/>
                  </a:lnTo>
                  <a:lnTo>
                    <a:pt x="1518" y="712"/>
                  </a:lnTo>
                  <a:lnTo>
                    <a:pt x="1513" y="688"/>
                  </a:lnTo>
                  <a:lnTo>
                    <a:pt x="1505" y="664"/>
                  </a:lnTo>
                  <a:lnTo>
                    <a:pt x="1498" y="641"/>
                  </a:lnTo>
                  <a:lnTo>
                    <a:pt x="1490" y="616"/>
                  </a:lnTo>
                  <a:lnTo>
                    <a:pt x="1482" y="594"/>
                  </a:lnTo>
                  <a:lnTo>
                    <a:pt x="1473" y="570"/>
                  </a:lnTo>
                  <a:lnTo>
                    <a:pt x="1465" y="549"/>
                  </a:lnTo>
                  <a:lnTo>
                    <a:pt x="1456" y="526"/>
                  </a:lnTo>
                  <a:lnTo>
                    <a:pt x="1447" y="505"/>
                  </a:lnTo>
                  <a:lnTo>
                    <a:pt x="1436" y="482"/>
                  </a:lnTo>
                  <a:lnTo>
                    <a:pt x="1427" y="461"/>
                  </a:lnTo>
                  <a:lnTo>
                    <a:pt x="1415" y="440"/>
                  </a:lnTo>
                  <a:lnTo>
                    <a:pt x="1404" y="421"/>
                  </a:lnTo>
                  <a:lnTo>
                    <a:pt x="1391" y="400"/>
                  </a:lnTo>
                  <a:lnTo>
                    <a:pt x="1380" y="380"/>
                  </a:lnTo>
                  <a:lnTo>
                    <a:pt x="1368" y="362"/>
                  </a:lnTo>
                  <a:lnTo>
                    <a:pt x="1357" y="342"/>
                  </a:lnTo>
                  <a:lnTo>
                    <a:pt x="1343" y="323"/>
                  </a:lnTo>
                  <a:lnTo>
                    <a:pt x="1331" y="308"/>
                  </a:lnTo>
                  <a:lnTo>
                    <a:pt x="1318" y="289"/>
                  </a:lnTo>
                  <a:lnTo>
                    <a:pt x="1303" y="272"/>
                  </a:lnTo>
                  <a:lnTo>
                    <a:pt x="1289" y="256"/>
                  </a:lnTo>
                  <a:lnTo>
                    <a:pt x="1275" y="239"/>
                  </a:lnTo>
                  <a:lnTo>
                    <a:pt x="1260" y="223"/>
                  </a:lnTo>
                  <a:lnTo>
                    <a:pt x="1245" y="208"/>
                  </a:lnTo>
                  <a:lnTo>
                    <a:pt x="1229" y="192"/>
                  </a:lnTo>
                  <a:lnTo>
                    <a:pt x="1216" y="179"/>
                  </a:lnTo>
                  <a:lnTo>
                    <a:pt x="1198" y="163"/>
                  </a:lnTo>
                  <a:lnTo>
                    <a:pt x="1183" y="151"/>
                  </a:lnTo>
                  <a:lnTo>
                    <a:pt x="1167" y="136"/>
                  </a:lnTo>
                  <a:lnTo>
                    <a:pt x="1151" y="126"/>
                  </a:lnTo>
                  <a:lnTo>
                    <a:pt x="1134" y="113"/>
                  </a:lnTo>
                  <a:lnTo>
                    <a:pt x="1116" y="102"/>
                  </a:lnTo>
                  <a:lnTo>
                    <a:pt x="1099" y="91"/>
                  </a:lnTo>
                  <a:lnTo>
                    <a:pt x="1083" y="82"/>
                  </a:lnTo>
                  <a:lnTo>
                    <a:pt x="1065" y="70"/>
                  </a:lnTo>
                  <a:lnTo>
                    <a:pt x="1046" y="62"/>
                  </a:lnTo>
                  <a:lnTo>
                    <a:pt x="1029" y="53"/>
                  </a:lnTo>
                  <a:lnTo>
                    <a:pt x="1012" y="47"/>
                  </a:lnTo>
                  <a:lnTo>
                    <a:pt x="991" y="38"/>
                  </a:lnTo>
                  <a:lnTo>
                    <a:pt x="973" y="32"/>
                  </a:lnTo>
                  <a:lnTo>
                    <a:pt x="955" y="25"/>
                  </a:lnTo>
                  <a:lnTo>
                    <a:pt x="936" y="21"/>
                  </a:lnTo>
                  <a:lnTo>
                    <a:pt x="917" y="16"/>
                  </a:lnTo>
                  <a:lnTo>
                    <a:pt x="899" y="11"/>
                  </a:lnTo>
                  <a:lnTo>
                    <a:pt x="879" y="8"/>
                  </a:lnTo>
                  <a:lnTo>
                    <a:pt x="859" y="5"/>
                  </a:lnTo>
                  <a:lnTo>
                    <a:pt x="840" y="1"/>
                  </a:lnTo>
                  <a:lnTo>
                    <a:pt x="819" y="1"/>
                  </a:lnTo>
                  <a:lnTo>
                    <a:pt x="801" y="0"/>
                  </a:lnTo>
                  <a:lnTo>
                    <a:pt x="781" y="0"/>
                  </a:lnTo>
                  <a:lnTo>
                    <a:pt x="760" y="0"/>
                  </a:lnTo>
                  <a:lnTo>
                    <a:pt x="740" y="1"/>
                  </a:lnTo>
                  <a:lnTo>
                    <a:pt x="719" y="1"/>
                  </a:lnTo>
                  <a:lnTo>
                    <a:pt x="700" y="5"/>
                  </a:lnTo>
                  <a:lnTo>
                    <a:pt x="680" y="8"/>
                  </a:lnTo>
                  <a:lnTo>
                    <a:pt x="661" y="11"/>
                  </a:lnTo>
                  <a:lnTo>
                    <a:pt x="642" y="16"/>
                  </a:lnTo>
                  <a:lnTo>
                    <a:pt x="623" y="21"/>
                  </a:lnTo>
                  <a:lnTo>
                    <a:pt x="604" y="25"/>
                  </a:lnTo>
                  <a:lnTo>
                    <a:pt x="586" y="32"/>
                  </a:lnTo>
                  <a:lnTo>
                    <a:pt x="567" y="38"/>
                  </a:lnTo>
                  <a:lnTo>
                    <a:pt x="550" y="47"/>
                  </a:lnTo>
                  <a:lnTo>
                    <a:pt x="529" y="53"/>
                  </a:lnTo>
                  <a:lnTo>
                    <a:pt x="512" y="62"/>
                  </a:lnTo>
                  <a:lnTo>
                    <a:pt x="494" y="70"/>
                  </a:lnTo>
                  <a:lnTo>
                    <a:pt x="477" y="82"/>
                  </a:lnTo>
                  <a:lnTo>
                    <a:pt x="459" y="91"/>
                  </a:lnTo>
                  <a:lnTo>
                    <a:pt x="441" y="102"/>
                  </a:lnTo>
                  <a:lnTo>
                    <a:pt x="424" y="113"/>
                  </a:lnTo>
                  <a:lnTo>
                    <a:pt x="408" y="126"/>
                  </a:lnTo>
                  <a:lnTo>
                    <a:pt x="391" y="136"/>
                  </a:lnTo>
                  <a:lnTo>
                    <a:pt x="375" y="151"/>
                  </a:lnTo>
                  <a:lnTo>
                    <a:pt x="358" y="163"/>
                  </a:lnTo>
                  <a:lnTo>
                    <a:pt x="343" y="179"/>
                  </a:lnTo>
                  <a:lnTo>
                    <a:pt x="327" y="192"/>
                  </a:lnTo>
                  <a:lnTo>
                    <a:pt x="313" y="208"/>
                  </a:lnTo>
                  <a:lnTo>
                    <a:pt x="298" y="223"/>
                  </a:lnTo>
                  <a:lnTo>
                    <a:pt x="284" y="239"/>
                  </a:lnTo>
                  <a:lnTo>
                    <a:pt x="268" y="256"/>
                  </a:lnTo>
                  <a:lnTo>
                    <a:pt x="256" y="272"/>
                  </a:lnTo>
                  <a:lnTo>
                    <a:pt x="241" y="289"/>
                  </a:lnTo>
                  <a:lnTo>
                    <a:pt x="229" y="308"/>
                  </a:lnTo>
                  <a:lnTo>
                    <a:pt x="215" y="323"/>
                  </a:lnTo>
                  <a:lnTo>
                    <a:pt x="200" y="342"/>
                  </a:lnTo>
                  <a:lnTo>
                    <a:pt x="188" y="362"/>
                  </a:lnTo>
                  <a:lnTo>
                    <a:pt x="177" y="380"/>
                  </a:lnTo>
                  <a:lnTo>
                    <a:pt x="164" y="400"/>
                  </a:lnTo>
                  <a:lnTo>
                    <a:pt x="154" y="421"/>
                  </a:lnTo>
                  <a:lnTo>
                    <a:pt x="142" y="440"/>
                  </a:lnTo>
                  <a:lnTo>
                    <a:pt x="131" y="461"/>
                  </a:lnTo>
                  <a:lnTo>
                    <a:pt x="121" y="482"/>
                  </a:lnTo>
                  <a:lnTo>
                    <a:pt x="111" y="505"/>
                  </a:lnTo>
                  <a:lnTo>
                    <a:pt x="100" y="526"/>
                  </a:lnTo>
                  <a:lnTo>
                    <a:pt x="93" y="549"/>
                  </a:lnTo>
                  <a:lnTo>
                    <a:pt x="83" y="570"/>
                  </a:lnTo>
                  <a:lnTo>
                    <a:pt x="75" y="594"/>
                  </a:lnTo>
                  <a:lnTo>
                    <a:pt x="67" y="616"/>
                  </a:lnTo>
                  <a:lnTo>
                    <a:pt x="61" y="641"/>
                  </a:lnTo>
                  <a:lnTo>
                    <a:pt x="52" y="664"/>
                  </a:lnTo>
                  <a:lnTo>
                    <a:pt x="45" y="688"/>
                  </a:lnTo>
                  <a:lnTo>
                    <a:pt x="38" y="712"/>
                  </a:lnTo>
                  <a:lnTo>
                    <a:pt x="33" y="737"/>
                  </a:lnTo>
                  <a:lnTo>
                    <a:pt x="28" y="761"/>
                  </a:lnTo>
                  <a:lnTo>
                    <a:pt x="21" y="786"/>
                  </a:lnTo>
                  <a:lnTo>
                    <a:pt x="17" y="811"/>
                  </a:lnTo>
                  <a:lnTo>
                    <a:pt x="16" y="838"/>
                  </a:lnTo>
                  <a:lnTo>
                    <a:pt x="10" y="863"/>
                  </a:lnTo>
                  <a:lnTo>
                    <a:pt x="8" y="889"/>
                  </a:lnTo>
                  <a:lnTo>
                    <a:pt x="4" y="915"/>
                  </a:lnTo>
                  <a:lnTo>
                    <a:pt x="3" y="941"/>
                  </a:lnTo>
                  <a:lnTo>
                    <a:pt x="0" y="968"/>
                  </a:lnTo>
                  <a:lnTo>
                    <a:pt x="0" y="994"/>
                  </a:lnTo>
                  <a:lnTo>
                    <a:pt x="0" y="1021"/>
                  </a:lnTo>
                  <a:lnTo>
                    <a:pt x="0" y="1050"/>
                  </a:lnTo>
                  <a:lnTo>
                    <a:pt x="0" y="1076"/>
                  </a:lnTo>
                  <a:lnTo>
                    <a:pt x="0" y="1103"/>
                  </a:lnTo>
                  <a:lnTo>
                    <a:pt x="0" y="1130"/>
                  </a:lnTo>
                  <a:lnTo>
                    <a:pt x="3" y="1156"/>
                  </a:lnTo>
                  <a:lnTo>
                    <a:pt x="4" y="1181"/>
                  </a:lnTo>
                  <a:lnTo>
                    <a:pt x="8" y="1208"/>
                  </a:lnTo>
                  <a:lnTo>
                    <a:pt x="10" y="1233"/>
                  </a:lnTo>
                  <a:lnTo>
                    <a:pt x="16" y="1261"/>
                  </a:lnTo>
                  <a:lnTo>
                    <a:pt x="17" y="1286"/>
                  </a:lnTo>
                  <a:lnTo>
                    <a:pt x="21" y="1309"/>
                  </a:lnTo>
                  <a:lnTo>
                    <a:pt x="28" y="1334"/>
                  </a:lnTo>
                  <a:lnTo>
                    <a:pt x="33" y="1359"/>
                  </a:lnTo>
                  <a:lnTo>
                    <a:pt x="38" y="1384"/>
                  </a:lnTo>
                  <a:lnTo>
                    <a:pt x="45" y="1408"/>
                  </a:lnTo>
                  <a:lnTo>
                    <a:pt x="52" y="1433"/>
                  </a:lnTo>
                  <a:lnTo>
                    <a:pt x="61" y="1457"/>
                  </a:lnTo>
                  <a:lnTo>
                    <a:pt x="67" y="1481"/>
                  </a:lnTo>
                  <a:lnTo>
                    <a:pt x="75" y="1502"/>
                  </a:lnTo>
                  <a:lnTo>
                    <a:pt x="83" y="1526"/>
                  </a:lnTo>
                  <a:lnTo>
                    <a:pt x="93" y="1550"/>
                  </a:lnTo>
                  <a:lnTo>
                    <a:pt x="100" y="1571"/>
                  </a:lnTo>
                  <a:lnTo>
                    <a:pt x="111" y="1594"/>
                  </a:lnTo>
                  <a:lnTo>
                    <a:pt x="121" y="1614"/>
                  </a:lnTo>
                  <a:lnTo>
                    <a:pt x="131" y="1636"/>
                  </a:lnTo>
                  <a:lnTo>
                    <a:pt x="142" y="1656"/>
                  </a:lnTo>
                  <a:lnTo>
                    <a:pt x="154" y="1677"/>
                  </a:lnTo>
                  <a:lnTo>
                    <a:pt x="164" y="1696"/>
                  </a:lnTo>
                  <a:lnTo>
                    <a:pt x="177" y="1716"/>
                  </a:lnTo>
                  <a:lnTo>
                    <a:pt x="188" y="1734"/>
                  </a:lnTo>
                  <a:lnTo>
                    <a:pt x="200" y="1754"/>
                  </a:lnTo>
                  <a:lnTo>
                    <a:pt x="215" y="1773"/>
                  </a:lnTo>
                  <a:lnTo>
                    <a:pt x="229" y="1791"/>
                  </a:lnTo>
                  <a:lnTo>
                    <a:pt x="241" y="1808"/>
                  </a:lnTo>
                  <a:lnTo>
                    <a:pt x="256" y="1826"/>
                  </a:lnTo>
                  <a:lnTo>
                    <a:pt x="268" y="1842"/>
                  </a:lnTo>
                  <a:lnTo>
                    <a:pt x="284" y="1859"/>
                  </a:lnTo>
                  <a:lnTo>
                    <a:pt x="298" y="1873"/>
                  </a:lnTo>
                  <a:lnTo>
                    <a:pt x="313" y="1889"/>
                  </a:lnTo>
                  <a:lnTo>
                    <a:pt x="327" y="1904"/>
                  </a:lnTo>
                  <a:lnTo>
                    <a:pt x="343" y="1920"/>
                  </a:lnTo>
                  <a:lnTo>
                    <a:pt x="358" y="1933"/>
                  </a:lnTo>
                  <a:lnTo>
                    <a:pt x="375" y="1946"/>
                  </a:lnTo>
                  <a:lnTo>
                    <a:pt x="391" y="1960"/>
                  </a:lnTo>
                  <a:lnTo>
                    <a:pt x="408" y="1972"/>
                  </a:lnTo>
                  <a:lnTo>
                    <a:pt x="424" y="1983"/>
                  </a:lnTo>
                  <a:lnTo>
                    <a:pt x="441" y="1994"/>
                  </a:lnTo>
                  <a:lnTo>
                    <a:pt x="459" y="2005"/>
                  </a:lnTo>
                  <a:lnTo>
                    <a:pt x="477" y="2016"/>
                  </a:lnTo>
                  <a:lnTo>
                    <a:pt x="494" y="2026"/>
                  </a:lnTo>
                  <a:lnTo>
                    <a:pt x="512" y="2035"/>
                  </a:lnTo>
                  <a:lnTo>
                    <a:pt x="529" y="2043"/>
                  </a:lnTo>
                  <a:lnTo>
                    <a:pt x="550" y="2052"/>
                  </a:lnTo>
                  <a:lnTo>
                    <a:pt x="567" y="2059"/>
                  </a:lnTo>
                  <a:lnTo>
                    <a:pt x="586" y="2064"/>
                  </a:lnTo>
                  <a:lnTo>
                    <a:pt x="604" y="2071"/>
                  </a:lnTo>
                  <a:lnTo>
                    <a:pt x="623" y="2077"/>
                  </a:lnTo>
                  <a:lnTo>
                    <a:pt x="642" y="2082"/>
                  </a:lnTo>
                  <a:lnTo>
                    <a:pt x="661" y="2087"/>
                  </a:lnTo>
                  <a:lnTo>
                    <a:pt x="680" y="2090"/>
                  </a:lnTo>
                  <a:lnTo>
                    <a:pt x="700" y="2093"/>
                  </a:lnTo>
                  <a:lnTo>
                    <a:pt x="719" y="2096"/>
                  </a:lnTo>
                  <a:lnTo>
                    <a:pt x="740" y="2098"/>
                  </a:lnTo>
                  <a:lnTo>
                    <a:pt x="760" y="2099"/>
                  </a:lnTo>
                  <a:lnTo>
                    <a:pt x="781" y="2099"/>
                  </a:lnTo>
                  <a:lnTo>
                    <a:pt x="781" y="2099"/>
                  </a:lnTo>
                  <a:close/>
                </a:path>
              </a:pathLst>
            </a:custGeom>
            <a:solidFill>
              <a:srgbClr val="92D050"/>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1" name="Freeform 13"/>
            <p:cNvSpPr>
              <a:spLocks/>
            </p:cNvSpPr>
            <p:nvPr/>
          </p:nvSpPr>
          <p:spPr bwMode="auto">
            <a:xfrm>
              <a:off x="5822951" y="2993653"/>
              <a:ext cx="395288" cy="531813"/>
            </a:xfrm>
            <a:custGeom>
              <a:avLst/>
              <a:gdLst>
                <a:gd name="T0" fmla="*/ 548 w 996"/>
                <a:gd name="T1" fmla="*/ 1334 h 1338"/>
                <a:gd name="T2" fmla="*/ 608 w 996"/>
                <a:gd name="T3" fmla="*/ 1319 h 1338"/>
                <a:gd name="T4" fmla="*/ 668 w 996"/>
                <a:gd name="T5" fmla="*/ 1297 h 1338"/>
                <a:gd name="T6" fmla="*/ 723 w 996"/>
                <a:gd name="T7" fmla="*/ 1264 h 1338"/>
                <a:gd name="T8" fmla="*/ 775 w 996"/>
                <a:gd name="T9" fmla="*/ 1223 h 1338"/>
                <a:gd name="T10" fmla="*/ 823 w 996"/>
                <a:gd name="T11" fmla="*/ 1175 h 1338"/>
                <a:gd name="T12" fmla="*/ 865 w 996"/>
                <a:gd name="T13" fmla="*/ 1119 h 1338"/>
                <a:gd name="T14" fmla="*/ 903 w 996"/>
                <a:gd name="T15" fmla="*/ 1055 h 1338"/>
                <a:gd name="T16" fmla="*/ 934 w 996"/>
                <a:gd name="T17" fmla="*/ 988 h 1338"/>
                <a:gd name="T18" fmla="*/ 959 w 996"/>
                <a:gd name="T19" fmla="*/ 914 h 1338"/>
                <a:gd name="T20" fmla="*/ 979 w 996"/>
                <a:gd name="T21" fmla="*/ 835 h 1338"/>
                <a:gd name="T22" fmla="*/ 991 w 996"/>
                <a:gd name="T23" fmla="*/ 755 h 1338"/>
                <a:gd name="T24" fmla="*/ 996 w 996"/>
                <a:gd name="T25" fmla="*/ 670 h 1338"/>
                <a:gd name="T26" fmla="*/ 991 w 996"/>
                <a:gd name="T27" fmla="*/ 583 h 1338"/>
                <a:gd name="T28" fmla="*/ 979 w 996"/>
                <a:gd name="T29" fmla="*/ 501 h 1338"/>
                <a:gd name="T30" fmla="*/ 959 w 996"/>
                <a:gd name="T31" fmla="*/ 423 h 1338"/>
                <a:gd name="T32" fmla="*/ 934 w 996"/>
                <a:gd name="T33" fmla="*/ 349 h 1338"/>
                <a:gd name="T34" fmla="*/ 903 w 996"/>
                <a:gd name="T35" fmla="*/ 280 h 1338"/>
                <a:gd name="T36" fmla="*/ 865 w 996"/>
                <a:gd name="T37" fmla="*/ 219 h 1338"/>
                <a:gd name="T38" fmla="*/ 823 w 996"/>
                <a:gd name="T39" fmla="*/ 162 h 1338"/>
                <a:gd name="T40" fmla="*/ 775 w 996"/>
                <a:gd name="T41" fmla="*/ 114 h 1338"/>
                <a:gd name="T42" fmla="*/ 723 w 996"/>
                <a:gd name="T43" fmla="*/ 72 h 1338"/>
                <a:gd name="T44" fmla="*/ 668 w 996"/>
                <a:gd name="T45" fmla="*/ 40 h 1338"/>
                <a:gd name="T46" fmla="*/ 608 w 996"/>
                <a:gd name="T47" fmla="*/ 16 h 1338"/>
                <a:gd name="T48" fmla="*/ 548 w 996"/>
                <a:gd name="T49" fmla="*/ 4 h 1338"/>
                <a:gd name="T50" fmla="*/ 483 w 996"/>
                <a:gd name="T51" fmla="*/ 0 h 1338"/>
                <a:gd name="T52" fmla="*/ 421 w 996"/>
                <a:gd name="T53" fmla="*/ 7 h 1338"/>
                <a:gd name="T54" fmla="*/ 360 w 996"/>
                <a:gd name="T55" fmla="*/ 24 h 1338"/>
                <a:gd name="T56" fmla="*/ 304 w 996"/>
                <a:gd name="T57" fmla="*/ 52 h 1338"/>
                <a:gd name="T58" fmla="*/ 250 w 996"/>
                <a:gd name="T59" fmla="*/ 86 h 1338"/>
                <a:gd name="T60" fmla="*/ 199 w 996"/>
                <a:gd name="T61" fmla="*/ 133 h 1338"/>
                <a:gd name="T62" fmla="*/ 154 w 996"/>
                <a:gd name="T63" fmla="*/ 184 h 1338"/>
                <a:gd name="T64" fmla="*/ 113 w 996"/>
                <a:gd name="T65" fmla="*/ 243 h 1338"/>
                <a:gd name="T66" fmla="*/ 77 w 996"/>
                <a:gd name="T67" fmla="*/ 306 h 1338"/>
                <a:gd name="T68" fmla="*/ 48 w 996"/>
                <a:gd name="T69" fmla="*/ 379 h 1338"/>
                <a:gd name="T70" fmla="*/ 26 w 996"/>
                <a:gd name="T71" fmla="*/ 453 h 1338"/>
                <a:gd name="T72" fmla="*/ 10 w 996"/>
                <a:gd name="T73" fmla="*/ 534 h 1338"/>
                <a:gd name="T74" fmla="*/ 0 w 996"/>
                <a:gd name="T75" fmla="*/ 617 h 1338"/>
                <a:gd name="T76" fmla="*/ 0 w 996"/>
                <a:gd name="T77" fmla="*/ 704 h 1338"/>
                <a:gd name="T78" fmla="*/ 6 w 996"/>
                <a:gd name="T79" fmla="*/ 788 h 1338"/>
                <a:gd name="T80" fmla="*/ 22 w 996"/>
                <a:gd name="T81" fmla="*/ 866 h 1338"/>
                <a:gd name="T82" fmla="*/ 44 w 996"/>
                <a:gd name="T83" fmla="*/ 943 h 1338"/>
                <a:gd name="T84" fmla="*/ 71 w 996"/>
                <a:gd name="T85" fmla="*/ 1014 h 1338"/>
                <a:gd name="T86" fmla="*/ 105 w 996"/>
                <a:gd name="T87" fmla="*/ 1082 h 1338"/>
                <a:gd name="T88" fmla="*/ 146 w 996"/>
                <a:gd name="T89" fmla="*/ 1143 h 1338"/>
                <a:gd name="T90" fmla="*/ 189 w 996"/>
                <a:gd name="T91" fmla="*/ 1193 h 1338"/>
                <a:gd name="T92" fmla="*/ 239 w 996"/>
                <a:gd name="T93" fmla="*/ 1240 h 1338"/>
                <a:gd name="T94" fmla="*/ 292 w 996"/>
                <a:gd name="T95" fmla="*/ 1278 h 1338"/>
                <a:gd name="T96" fmla="*/ 349 w 996"/>
                <a:gd name="T97" fmla="*/ 1308 h 1338"/>
                <a:gd name="T98" fmla="*/ 409 w 996"/>
                <a:gd name="T99" fmla="*/ 1327 h 1338"/>
                <a:gd name="T100" fmla="*/ 471 w 996"/>
                <a:gd name="T101" fmla="*/ 1336 h 1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96" h="1338">
                  <a:moveTo>
                    <a:pt x="498" y="1338"/>
                  </a:moveTo>
                  <a:lnTo>
                    <a:pt x="511" y="1338"/>
                  </a:lnTo>
                  <a:lnTo>
                    <a:pt x="523" y="1336"/>
                  </a:lnTo>
                  <a:lnTo>
                    <a:pt x="536" y="1334"/>
                  </a:lnTo>
                  <a:lnTo>
                    <a:pt x="548" y="1334"/>
                  </a:lnTo>
                  <a:lnTo>
                    <a:pt x="560" y="1331"/>
                  </a:lnTo>
                  <a:lnTo>
                    <a:pt x="573" y="1330"/>
                  </a:lnTo>
                  <a:lnTo>
                    <a:pt x="584" y="1327"/>
                  </a:lnTo>
                  <a:lnTo>
                    <a:pt x="597" y="1323"/>
                  </a:lnTo>
                  <a:lnTo>
                    <a:pt x="608" y="1319"/>
                  </a:lnTo>
                  <a:lnTo>
                    <a:pt x="621" y="1315"/>
                  </a:lnTo>
                  <a:lnTo>
                    <a:pt x="633" y="1311"/>
                  </a:lnTo>
                  <a:lnTo>
                    <a:pt x="644" y="1308"/>
                  </a:lnTo>
                  <a:lnTo>
                    <a:pt x="655" y="1302"/>
                  </a:lnTo>
                  <a:lnTo>
                    <a:pt x="668" y="1297"/>
                  </a:lnTo>
                  <a:lnTo>
                    <a:pt x="678" y="1290"/>
                  </a:lnTo>
                  <a:lnTo>
                    <a:pt x="691" y="1286"/>
                  </a:lnTo>
                  <a:lnTo>
                    <a:pt x="701" y="1278"/>
                  </a:lnTo>
                  <a:lnTo>
                    <a:pt x="711" y="1270"/>
                  </a:lnTo>
                  <a:lnTo>
                    <a:pt x="723" y="1264"/>
                  </a:lnTo>
                  <a:lnTo>
                    <a:pt x="734" y="1257"/>
                  </a:lnTo>
                  <a:lnTo>
                    <a:pt x="744" y="1248"/>
                  </a:lnTo>
                  <a:lnTo>
                    <a:pt x="754" y="1240"/>
                  </a:lnTo>
                  <a:lnTo>
                    <a:pt x="763" y="1231"/>
                  </a:lnTo>
                  <a:lnTo>
                    <a:pt x="775" y="1223"/>
                  </a:lnTo>
                  <a:lnTo>
                    <a:pt x="784" y="1213"/>
                  </a:lnTo>
                  <a:lnTo>
                    <a:pt x="795" y="1204"/>
                  </a:lnTo>
                  <a:lnTo>
                    <a:pt x="803" y="1193"/>
                  </a:lnTo>
                  <a:lnTo>
                    <a:pt x="813" y="1185"/>
                  </a:lnTo>
                  <a:lnTo>
                    <a:pt x="823" y="1175"/>
                  </a:lnTo>
                  <a:lnTo>
                    <a:pt x="831" y="1163"/>
                  </a:lnTo>
                  <a:lnTo>
                    <a:pt x="840" y="1152"/>
                  </a:lnTo>
                  <a:lnTo>
                    <a:pt x="849" y="1143"/>
                  </a:lnTo>
                  <a:lnTo>
                    <a:pt x="857" y="1130"/>
                  </a:lnTo>
                  <a:lnTo>
                    <a:pt x="865" y="1119"/>
                  </a:lnTo>
                  <a:lnTo>
                    <a:pt x="873" y="1106"/>
                  </a:lnTo>
                  <a:lnTo>
                    <a:pt x="881" y="1094"/>
                  </a:lnTo>
                  <a:lnTo>
                    <a:pt x="889" y="1082"/>
                  </a:lnTo>
                  <a:lnTo>
                    <a:pt x="896" y="1069"/>
                  </a:lnTo>
                  <a:lnTo>
                    <a:pt x="903" y="1055"/>
                  </a:lnTo>
                  <a:lnTo>
                    <a:pt x="911" y="1042"/>
                  </a:lnTo>
                  <a:lnTo>
                    <a:pt x="916" y="1028"/>
                  </a:lnTo>
                  <a:lnTo>
                    <a:pt x="922" y="1014"/>
                  </a:lnTo>
                  <a:lnTo>
                    <a:pt x="929" y="1000"/>
                  </a:lnTo>
                  <a:lnTo>
                    <a:pt x="934" y="988"/>
                  </a:lnTo>
                  <a:lnTo>
                    <a:pt x="939" y="972"/>
                  </a:lnTo>
                  <a:lnTo>
                    <a:pt x="946" y="959"/>
                  </a:lnTo>
                  <a:lnTo>
                    <a:pt x="950" y="943"/>
                  </a:lnTo>
                  <a:lnTo>
                    <a:pt x="957" y="929"/>
                  </a:lnTo>
                  <a:lnTo>
                    <a:pt x="959" y="914"/>
                  </a:lnTo>
                  <a:lnTo>
                    <a:pt x="965" y="898"/>
                  </a:lnTo>
                  <a:lnTo>
                    <a:pt x="967" y="882"/>
                  </a:lnTo>
                  <a:lnTo>
                    <a:pt x="972" y="866"/>
                  </a:lnTo>
                  <a:lnTo>
                    <a:pt x="975" y="850"/>
                  </a:lnTo>
                  <a:lnTo>
                    <a:pt x="979" y="835"/>
                  </a:lnTo>
                  <a:lnTo>
                    <a:pt x="982" y="819"/>
                  </a:lnTo>
                  <a:lnTo>
                    <a:pt x="985" y="804"/>
                  </a:lnTo>
                  <a:lnTo>
                    <a:pt x="987" y="788"/>
                  </a:lnTo>
                  <a:lnTo>
                    <a:pt x="990" y="770"/>
                  </a:lnTo>
                  <a:lnTo>
                    <a:pt x="991" y="755"/>
                  </a:lnTo>
                  <a:lnTo>
                    <a:pt x="994" y="737"/>
                  </a:lnTo>
                  <a:lnTo>
                    <a:pt x="994" y="720"/>
                  </a:lnTo>
                  <a:lnTo>
                    <a:pt x="996" y="704"/>
                  </a:lnTo>
                  <a:lnTo>
                    <a:pt x="996" y="686"/>
                  </a:lnTo>
                  <a:lnTo>
                    <a:pt x="996" y="670"/>
                  </a:lnTo>
                  <a:lnTo>
                    <a:pt x="996" y="651"/>
                  </a:lnTo>
                  <a:lnTo>
                    <a:pt x="996" y="634"/>
                  </a:lnTo>
                  <a:lnTo>
                    <a:pt x="994" y="617"/>
                  </a:lnTo>
                  <a:lnTo>
                    <a:pt x="994" y="601"/>
                  </a:lnTo>
                  <a:lnTo>
                    <a:pt x="991" y="583"/>
                  </a:lnTo>
                  <a:lnTo>
                    <a:pt x="990" y="568"/>
                  </a:lnTo>
                  <a:lnTo>
                    <a:pt x="987" y="550"/>
                  </a:lnTo>
                  <a:lnTo>
                    <a:pt x="985" y="534"/>
                  </a:lnTo>
                  <a:lnTo>
                    <a:pt x="982" y="517"/>
                  </a:lnTo>
                  <a:lnTo>
                    <a:pt x="979" y="501"/>
                  </a:lnTo>
                  <a:lnTo>
                    <a:pt x="975" y="484"/>
                  </a:lnTo>
                  <a:lnTo>
                    <a:pt x="972" y="468"/>
                  </a:lnTo>
                  <a:lnTo>
                    <a:pt x="967" y="453"/>
                  </a:lnTo>
                  <a:lnTo>
                    <a:pt x="965" y="439"/>
                  </a:lnTo>
                  <a:lnTo>
                    <a:pt x="959" y="423"/>
                  </a:lnTo>
                  <a:lnTo>
                    <a:pt x="957" y="410"/>
                  </a:lnTo>
                  <a:lnTo>
                    <a:pt x="950" y="394"/>
                  </a:lnTo>
                  <a:lnTo>
                    <a:pt x="946" y="379"/>
                  </a:lnTo>
                  <a:lnTo>
                    <a:pt x="939" y="363"/>
                  </a:lnTo>
                  <a:lnTo>
                    <a:pt x="934" y="349"/>
                  </a:lnTo>
                  <a:lnTo>
                    <a:pt x="929" y="335"/>
                  </a:lnTo>
                  <a:lnTo>
                    <a:pt x="922" y="321"/>
                  </a:lnTo>
                  <a:lnTo>
                    <a:pt x="916" y="306"/>
                  </a:lnTo>
                  <a:lnTo>
                    <a:pt x="911" y="294"/>
                  </a:lnTo>
                  <a:lnTo>
                    <a:pt x="903" y="280"/>
                  </a:lnTo>
                  <a:lnTo>
                    <a:pt x="896" y="268"/>
                  </a:lnTo>
                  <a:lnTo>
                    <a:pt x="889" y="255"/>
                  </a:lnTo>
                  <a:lnTo>
                    <a:pt x="881" y="243"/>
                  </a:lnTo>
                  <a:lnTo>
                    <a:pt x="873" y="230"/>
                  </a:lnTo>
                  <a:lnTo>
                    <a:pt x="865" y="219"/>
                  </a:lnTo>
                  <a:lnTo>
                    <a:pt x="857" y="208"/>
                  </a:lnTo>
                  <a:lnTo>
                    <a:pt x="849" y="196"/>
                  </a:lnTo>
                  <a:lnTo>
                    <a:pt x="840" y="184"/>
                  </a:lnTo>
                  <a:lnTo>
                    <a:pt x="831" y="174"/>
                  </a:lnTo>
                  <a:lnTo>
                    <a:pt x="823" y="162"/>
                  </a:lnTo>
                  <a:lnTo>
                    <a:pt x="813" y="153"/>
                  </a:lnTo>
                  <a:lnTo>
                    <a:pt x="803" y="142"/>
                  </a:lnTo>
                  <a:lnTo>
                    <a:pt x="795" y="133"/>
                  </a:lnTo>
                  <a:lnTo>
                    <a:pt x="784" y="122"/>
                  </a:lnTo>
                  <a:lnTo>
                    <a:pt x="775" y="114"/>
                  </a:lnTo>
                  <a:lnTo>
                    <a:pt x="763" y="105"/>
                  </a:lnTo>
                  <a:lnTo>
                    <a:pt x="754" y="94"/>
                  </a:lnTo>
                  <a:lnTo>
                    <a:pt x="744" y="86"/>
                  </a:lnTo>
                  <a:lnTo>
                    <a:pt x="734" y="81"/>
                  </a:lnTo>
                  <a:lnTo>
                    <a:pt x="723" y="72"/>
                  </a:lnTo>
                  <a:lnTo>
                    <a:pt x="711" y="65"/>
                  </a:lnTo>
                  <a:lnTo>
                    <a:pt x="701" y="58"/>
                  </a:lnTo>
                  <a:lnTo>
                    <a:pt x="691" y="52"/>
                  </a:lnTo>
                  <a:lnTo>
                    <a:pt x="678" y="46"/>
                  </a:lnTo>
                  <a:lnTo>
                    <a:pt x="668" y="40"/>
                  </a:lnTo>
                  <a:lnTo>
                    <a:pt x="655" y="33"/>
                  </a:lnTo>
                  <a:lnTo>
                    <a:pt x="644" y="30"/>
                  </a:lnTo>
                  <a:lnTo>
                    <a:pt x="633" y="24"/>
                  </a:lnTo>
                  <a:lnTo>
                    <a:pt x="621" y="21"/>
                  </a:lnTo>
                  <a:lnTo>
                    <a:pt x="608" y="16"/>
                  </a:lnTo>
                  <a:lnTo>
                    <a:pt x="597" y="13"/>
                  </a:lnTo>
                  <a:lnTo>
                    <a:pt x="584" y="9"/>
                  </a:lnTo>
                  <a:lnTo>
                    <a:pt x="573" y="7"/>
                  </a:lnTo>
                  <a:lnTo>
                    <a:pt x="560" y="5"/>
                  </a:lnTo>
                  <a:lnTo>
                    <a:pt x="548" y="4"/>
                  </a:lnTo>
                  <a:lnTo>
                    <a:pt x="536" y="0"/>
                  </a:lnTo>
                  <a:lnTo>
                    <a:pt x="523" y="0"/>
                  </a:lnTo>
                  <a:lnTo>
                    <a:pt x="511" y="0"/>
                  </a:lnTo>
                  <a:lnTo>
                    <a:pt x="498" y="0"/>
                  </a:lnTo>
                  <a:lnTo>
                    <a:pt x="483" y="0"/>
                  </a:lnTo>
                  <a:lnTo>
                    <a:pt x="471" y="0"/>
                  </a:lnTo>
                  <a:lnTo>
                    <a:pt x="458" y="0"/>
                  </a:lnTo>
                  <a:lnTo>
                    <a:pt x="446" y="4"/>
                  </a:lnTo>
                  <a:lnTo>
                    <a:pt x="434" y="5"/>
                  </a:lnTo>
                  <a:lnTo>
                    <a:pt x="421" y="7"/>
                  </a:lnTo>
                  <a:lnTo>
                    <a:pt x="409" y="9"/>
                  </a:lnTo>
                  <a:lnTo>
                    <a:pt x="397" y="13"/>
                  </a:lnTo>
                  <a:lnTo>
                    <a:pt x="385" y="16"/>
                  </a:lnTo>
                  <a:lnTo>
                    <a:pt x="372" y="21"/>
                  </a:lnTo>
                  <a:lnTo>
                    <a:pt x="360" y="24"/>
                  </a:lnTo>
                  <a:lnTo>
                    <a:pt x="349" y="30"/>
                  </a:lnTo>
                  <a:lnTo>
                    <a:pt x="337" y="33"/>
                  </a:lnTo>
                  <a:lnTo>
                    <a:pt x="327" y="40"/>
                  </a:lnTo>
                  <a:lnTo>
                    <a:pt x="316" y="46"/>
                  </a:lnTo>
                  <a:lnTo>
                    <a:pt x="304" y="52"/>
                  </a:lnTo>
                  <a:lnTo>
                    <a:pt x="292" y="58"/>
                  </a:lnTo>
                  <a:lnTo>
                    <a:pt x="282" y="65"/>
                  </a:lnTo>
                  <a:lnTo>
                    <a:pt x="270" y="72"/>
                  </a:lnTo>
                  <a:lnTo>
                    <a:pt x="261" y="81"/>
                  </a:lnTo>
                  <a:lnTo>
                    <a:pt x="250" y="86"/>
                  </a:lnTo>
                  <a:lnTo>
                    <a:pt x="239" y="94"/>
                  </a:lnTo>
                  <a:lnTo>
                    <a:pt x="227" y="105"/>
                  </a:lnTo>
                  <a:lnTo>
                    <a:pt x="218" y="114"/>
                  </a:lnTo>
                  <a:lnTo>
                    <a:pt x="207" y="122"/>
                  </a:lnTo>
                  <a:lnTo>
                    <a:pt x="199" y="133"/>
                  </a:lnTo>
                  <a:lnTo>
                    <a:pt x="189" y="142"/>
                  </a:lnTo>
                  <a:lnTo>
                    <a:pt x="181" y="153"/>
                  </a:lnTo>
                  <a:lnTo>
                    <a:pt x="171" y="162"/>
                  </a:lnTo>
                  <a:lnTo>
                    <a:pt x="162" y="174"/>
                  </a:lnTo>
                  <a:lnTo>
                    <a:pt x="154" y="184"/>
                  </a:lnTo>
                  <a:lnTo>
                    <a:pt x="146" y="196"/>
                  </a:lnTo>
                  <a:lnTo>
                    <a:pt x="137" y="208"/>
                  </a:lnTo>
                  <a:lnTo>
                    <a:pt x="129" y="219"/>
                  </a:lnTo>
                  <a:lnTo>
                    <a:pt x="121" y="230"/>
                  </a:lnTo>
                  <a:lnTo>
                    <a:pt x="113" y="243"/>
                  </a:lnTo>
                  <a:lnTo>
                    <a:pt x="105" y="255"/>
                  </a:lnTo>
                  <a:lnTo>
                    <a:pt x="99" y="268"/>
                  </a:lnTo>
                  <a:lnTo>
                    <a:pt x="91" y="280"/>
                  </a:lnTo>
                  <a:lnTo>
                    <a:pt x="85" y="294"/>
                  </a:lnTo>
                  <a:lnTo>
                    <a:pt x="77" y="306"/>
                  </a:lnTo>
                  <a:lnTo>
                    <a:pt x="71" y="321"/>
                  </a:lnTo>
                  <a:lnTo>
                    <a:pt x="66" y="335"/>
                  </a:lnTo>
                  <a:lnTo>
                    <a:pt x="60" y="349"/>
                  </a:lnTo>
                  <a:lnTo>
                    <a:pt x="54" y="363"/>
                  </a:lnTo>
                  <a:lnTo>
                    <a:pt x="48" y="379"/>
                  </a:lnTo>
                  <a:lnTo>
                    <a:pt x="44" y="394"/>
                  </a:lnTo>
                  <a:lnTo>
                    <a:pt x="39" y="410"/>
                  </a:lnTo>
                  <a:lnTo>
                    <a:pt x="32" y="423"/>
                  </a:lnTo>
                  <a:lnTo>
                    <a:pt x="30" y="439"/>
                  </a:lnTo>
                  <a:lnTo>
                    <a:pt x="26" y="453"/>
                  </a:lnTo>
                  <a:lnTo>
                    <a:pt x="22" y="468"/>
                  </a:lnTo>
                  <a:lnTo>
                    <a:pt x="18" y="484"/>
                  </a:lnTo>
                  <a:lnTo>
                    <a:pt x="15" y="501"/>
                  </a:lnTo>
                  <a:lnTo>
                    <a:pt x="12" y="517"/>
                  </a:lnTo>
                  <a:lnTo>
                    <a:pt x="10" y="534"/>
                  </a:lnTo>
                  <a:lnTo>
                    <a:pt x="6" y="550"/>
                  </a:lnTo>
                  <a:lnTo>
                    <a:pt x="5" y="568"/>
                  </a:lnTo>
                  <a:lnTo>
                    <a:pt x="3" y="583"/>
                  </a:lnTo>
                  <a:lnTo>
                    <a:pt x="3" y="601"/>
                  </a:lnTo>
                  <a:lnTo>
                    <a:pt x="0" y="617"/>
                  </a:lnTo>
                  <a:lnTo>
                    <a:pt x="0" y="634"/>
                  </a:lnTo>
                  <a:lnTo>
                    <a:pt x="0" y="651"/>
                  </a:lnTo>
                  <a:lnTo>
                    <a:pt x="0" y="670"/>
                  </a:lnTo>
                  <a:lnTo>
                    <a:pt x="0" y="686"/>
                  </a:lnTo>
                  <a:lnTo>
                    <a:pt x="0" y="704"/>
                  </a:lnTo>
                  <a:lnTo>
                    <a:pt x="0" y="720"/>
                  </a:lnTo>
                  <a:lnTo>
                    <a:pt x="3" y="737"/>
                  </a:lnTo>
                  <a:lnTo>
                    <a:pt x="3" y="755"/>
                  </a:lnTo>
                  <a:lnTo>
                    <a:pt x="5" y="770"/>
                  </a:lnTo>
                  <a:lnTo>
                    <a:pt x="6" y="788"/>
                  </a:lnTo>
                  <a:lnTo>
                    <a:pt x="10" y="804"/>
                  </a:lnTo>
                  <a:lnTo>
                    <a:pt x="12" y="819"/>
                  </a:lnTo>
                  <a:lnTo>
                    <a:pt x="15" y="835"/>
                  </a:lnTo>
                  <a:lnTo>
                    <a:pt x="18" y="850"/>
                  </a:lnTo>
                  <a:lnTo>
                    <a:pt x="22" y="866"/>
                  </a:lnTo>
                  <a:lnTo>
                    <a:pt x="26" y="882"/>
                  </a:lnTo>
                  <a:lnTo>
                    <a:pt x="30" y="898"/>
                  </a:lnTo>
                  <a:lnTo>
                    <a:pt x="32" y="914"/>
                  </a:lnTo>
                  <a:lnTo>
                    <a:pt x="39" y="929"/>
                  </a:lnTo>
                  <a:lnTo>
                    <a:pt x="44" y="943"/>
                  </a:lnTo>
                  <a:lnTo>
                    <a:pt x="48" y="959"/>
                  </a:lnTo>
                  <a:lnTo>
                    <a:pt x="54" y="972"/>
                  </a:lnTo>
                  <a:lnTo>
                    <a:pt x="60" y="988"/>
                  </a:lnTo>
                  <a:lnTo>
                    <a:pt x="66" y="1000"/>
                  </a:lnTo>
                  <a:lnTo>
                    <a:pt x="71" y="1014"/>
                  </a:lnTo>
                  <a:lnTo>
                    <a:pt x="77" y="1028"/>
                  </a:lnTo>
                  <a:lnTo>
                    <a:pt x="85" y="1042"/>
                  </a:lnTo>
                  <a:lnTo>
                    <a:pt x="91" y="1055"/>
                  </a:lnTo>
                  <a:lnTo>
                    <a:pt x="99" y="1069"/>
                  </a:lnTo>
                  <a:lnTo>
                    <a:pt x="105" y="1082"/>
                  </a:lnTo>
                  <a:lnTo>
                    <a:pt x="113" y="1094"/>
                  </a:lnTo>
                  <a:lnTo>
                    <a:pt x="121" y="1106"/>
                  </a:lnTo>
                  <a:lnTo>
                    <a:pt x="129" y="1119"/>
                  </a:lnTo>
                  <a:lnTo>
                    <a:pt x="137" y="1130"/>
                  </a:lnTo>
                  <a:lnTo>
                    <a:pt x="146" y="1143"/>
                  </a:lnTo>
                  <a:lnTo>
                    <a:pt x="154" y="1152"/>
                  </a:lnTo>
                  <a:lnTo>
                    <a:pt x="162" y="1163"/>
                  </a:lnTo>
                  <a:lnTo>
                    <a:pt x="171" y="1175"/>
                  </a:lnTo>
                  <a:lnTo>
                    <a:pt x="181" y="1185"/>
                  </a:lnTo>
                  <a:lnTo>
                    <a:pt x="189" y="1193"/>
                  </a:lnTo>
                  <a:lnTo>
                    <a:pt x="199" y="1204"/>
                  </a:lnTo>
                  <a:lnTo>
                    <a:pt x="207" y="1213"/>
                  </a:lnTo>
                  <a:lnTo>
                    <a:pt x="218" y="1223"/>
                  </a:lnTo>
                  <a:lnTo>
                    <a:pt x="227" y="1231"/>
                  </a:lnTo>
                  <a:lnTo>
                    <a:pt x="239" y="1240"/>
                  </a:lnTo>
                  <a:lnTo>
                    <a:pt x="250" y="1248"/>
                  </a:lnTo>
                  <a:lnTo>
                    <a:pt x="261" y="1257"/>
                  </a:lnTo>
                  <a:lnTo>
                    <a:pt x="270" y="1264"/>
                  </a:lnTo>
                  <a:lnTo>
                    <a:pt x="282" y="1270"/>
                  </a:lnTo>
                  <a:lnTo>
                    <a:pt x="292" y="1278"/>
                  </a:lnTo>
                  <a:lnTo>
                    <a:pt x="304" y="1286"/>
                  </a:lnTo>
                  <a:lnTo>
                    <a:pt x="316" y="1290"/>
                  </a:lnTo>
                  <a:lnTo>
                    <a:pt x="327" y="1297"/>
                  </a:lnTo>
                  <a:lnTo>
                    <a:pt x="337" y="1302"/>
                  </a:lnTo>
                  <a:lnTo>
                    <a:pt x="349" y="1308"/>
                  </a:lnTo>
                  <a:lnTo>
                    <a:pt x="360" y="1311"/>
                  </a:lnTo>
                  <a:lnTo>
                    <a:pt x="372" y="1315"/>
                  </a:lnTo>
                  <a:lnTo>
                    <a:pt x="385" y="1319"/>
                  </a:lnTo>
                  <a:lnTo>
                    <a:pt x="397" y="1323"/>
                  </a:lnTo>
                  <a:lnTo>
                    <a:pt x="409" y="1327"/>
                  </a:lnTo>
                  <a:lnTo>
                    <a:pt x="421" y="1330"/>
                  </a:lnTo>
                  <a:lnTo>
                    <a:pt x="434" y="1331"/>
                  </a:lnTo>
                  <a:lnTo>
                    <a:pt x="446" y="1334"/>
                  </a:lnTo>
                  <a:lnTo>
                    <a:pt x="458" y="1334"/>
                  </a:lnTo>
                  <a:lnTo>
                    <a:pt x="471" y="1336"/>
                  </a:lnTo>
                  <a:lnTo>
                    <a:pt x="483" y="1338"/>
                  </a:lnTo>
                  <a:lnTo>
                    <a:pt x="498" y="1338"/>
                  </a:lnTo>
                  <a:lnTo>
                    <a:pt x="498" y="1338"/>
                  </a:lnTo>
                  <a:close/>
                </a:path>
              </a:pathLst>
            </a:custGeom>
            <a:solidFill>
              <a:schemeClr val="tx2">
                <a:lumMod val="40000"/>
                <a:lumOff val="6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2" name="Freeform 14"/>
            <p:cNvSpPr>
              <a:spLocks/>
            </p:cNvSpPr>
            <p:nvPr/>
          </p:nvSpPr>
          <p:spPr bwMode="auto">
            <a:xfrm>
              <a:off x="5942013" y="3142878"/>
              <a:ext cx="176213" cy="233363"/>
            </a:xfrm>
            <a:custGeom>
              <a:avLst/>
              <a:gdLst>
                <a:gd name="T0" fmla="*/ 239 w 443"/>
                <a:gd name="T1" fmla="*/ 591 h 592"/>
                <a:gd name="T2" fmla="*/ 260 w 443"/>
                <a:gd name="T3" fmla="*/ 587 h 592"/>
                <a:gd name="T4" fmla="*/ 281 w 443"/>
                <a:gd name="T5" fmla="*/ 579 h 592"/>
                <a:gd name="T6" fmla="*/ 301 w 443"/>
                <a:gd name="T7" fmla="*/ 570 h 592"/>
                <a:gd name="T8" fmla="*/ 334 w 443"/>
                <a:gd name="T9" fmla="*/ 549 h 592"/>
                <a:gd name="T10" fmla="*/ 369 w 443"/>
                <a:gd name="T11" fmla="*/ 515 h 592"/>
                <a:gd name="T12" fmla="*/ 386 w 443"/>
                <a:gd name="T13" fmla="*/ 489 h 592"/>
                <a:gd name="T14" fmla="*/ 401 w 443"/>
                <a:gd name="T15" fmla="*/ 466 h 592"/>
                <a:gd name="T16" fmla="*/ 411 w 443"/>
                <a:gd name="T17" fmla="*/ 441 h 592"/>
                <a:gd name="T18" fmla="*/ 423 w 443"/>
                <a:gd name="T19" fmla="*/ 416 h 592"/>
                <a:gd name="T20" fmla="*/ 429 w 443"/>
                <a:gd name="T21" fmla="*/ 389 h 592"/>
                <a:gd name="T22" fmla="*/ 435 w 443"/>
                <a:gd name="T23" fmla="*/ 362 h 592"/>
                <a:gd name="T24" fmla="*/ 440 w 443"/>
                <a:gd name="T25" fmla="*/ 334 h 592"/>
                <a:gd name="T26" fmla="*/ 442 w 443"/>
                <a:gd name="T27" fmla="*/ 303 h 592"/>
                <a:gd name="T28" fmla="*/ 442 w 443"/>
                <a:gd name="T29" fmla="*/ 273 h 592"/>
                <a:gd name="T30" fmla="*/ 438 w 443"/>
                <a:gd name="T31" fmla="*/ 244 h 592"/>
                <a:gd name="T32" fmla="*/ 434 w 443"/>
                <a:gd name="T33" fmla="*/ 213 h 592"/>
                <a:gd name="T34" fmla="*/ 426 w 443"/>
                <a:gd name="T35" fmla="*/ 185 h 592"/>
                <a:gd name="T36" fmla="*/ 417 w 443"/>
                <a:gd name="T37" fmla="*/ 160 h 592"/>
                <a:gd name="T38" fmla="*/ 407 w 443"/>
                <a:gd name="T39" fmla="*/ 135 h 592"/>
                <a:gd name="T40" fmla="*/ 394 w 443"/>
                <a:gd name="T41" fmla="*/ 111 h 592"/>
                <a:gd name="T42" fmla="*/ 381 w 443"/>
                <a:gd name="T43" fmla="*/ 91 h 592"/>
                <a:gd name="T44" fmla="*/ 365 w 443"/>
                <a:gd name="T45" fmla="*/ 71 h 592"/>
                <a:gd name="T46" fmla="*/ 334 w 443"/>
                <a:gd name="T47" fmla="*/ 41 h 592"/>
                <a:gd name="T48" fmla="*/ 301 w 443"/>
                <a:gd name="T49" fmla="*/ 21 h 592"/>
                <a:gd name="T50" fmla="*/ 281 w 443"/>
                <a:gd name="T51" fmla="*/ 10 h 592"/>
                <a:gd name="T52" fmla="*/ 260 w 443"/>
                <a:gd name="T53" fmla="*/ 3 h 592"/>
                <a:gd name="T54" fmla="*/ 239 w 443"/>
                <a:gd name="T55" fmla="*/ 0 h 592"/>
                <a:gd name="T56" fmla="*/ 216 w 443"/>
                <a:gd name="T57" fmla="*/ 0 h 592"/>
                <a:gd name="T58" fmla="*/ 194 w 443"/>
                <a:gd name="T59" fmla="*/ 1 h 592"/>
                <a:gd name="T60" fmla="*/ 171 w 443"/>
                <a:gd name="T61" fmla="*/ 6 h 592"/>
                <a:gd name="T62" fmla="*/ 145 w 443"/>
                <a:gd name="T63" fmla="*/ 17 h 592"/>
                <a:gd name="T64" fmla="*/ 121 w 443"/>
                <a:gd name="T65" fmla="*/ 31 h 592"/>
                <a:gd name="T66" fmla="*/ 89 w 443"/>
                <a:gd name="T67" fmla="*/ 58 h 592"/>
                <a:gd name="T68" fmla="*/ 68 w 443"/>
                <a:gd name="T69" fmla="*/ 80 h 592"/>
                <a:gd name="T70" fmla="*/ 53 w 443"/>
                <a:gd name="T71" fmla="*/ 100 h 592"/>
                <a:gd name="T72" fmla="*/ 41 w 443"/>
                <a:gd name="T73" fmla="*/ 123 h 592"/>
                <a:gd name="T74" fmla="*/ 28 w 443"/>
                <a:gd name="T75" fmla="*/ 148 h 592"/>
                <a:gd name="T76" fmla="*/ 20 w 443"/>
                <a:gd name="T77" fmla="*/ 173 h 592"/>
                <a:gd name="T78" fmla="*/ 11 w 443"/>
                <a:gd name="T79" fmla="*/ 200 h 592"/>
                <a:gd name="T80" fmla="*/ 4 w 443"/>
                <a:gd name="T81" fmla="*/ 228 h 592"/>
                <a:gd name="T82" fmla="*/ 0 w 443"/>
                <a:gd name="T83" fmla="*/ 258 h 592"/>
                <a:gd name="T84" fmla="*/ 0 w 443"/>
                <a:gd name="T85" fmla="*/ 289 h 592"/>
                <a:gd name="T86" fmla="*/ 0 w 443"/>
                <a:gd name="T87" fmla="*/ 318 h 592"/>
                <a:gd name="T88" fmla="*/ 2 w 443"/>
                <a:gd name="T89" fmla="*/ 347 h 592"/>
                <a:gd name="T90" fmla="*/ 7 w 443"/>
                <a:gd name="T91" fmla="*/ 375 h 592"/>
                <a:gd name="T92" fmla="*/ 16 w 443"/>
                <a:gd name="T93" fmla="*/ 404 h 592"/>
                <a:gd name="T94" fmla="*/ 24 w 443"/>
                <a:gd name="T95" fmla="*/ 431 h 592"/>
                <a:gd name="T96" fmla="*/ 35 w 443"/>
                <a:gd name="T97" fmla="*/ 454 h 592"/>
                <a:gd name="T98" fmla="*/ 47 w 443"/>
                <a:gd name="T99" fmla="*/ 477 h 592"/>
                <a:gd name="T100" fmla="*/ 61 w 443"/>
                <a:gd name="T101" fmla="*/ 500 h 592"/>
                <a:gd name="T102" fmla="*/ 89 w 443"/>
                <a:gd name="T103" fmla="*/ 533 h 592"/>
                <a:gd name="T104" fmla="*/ 121 w 443"/>
                <a:gd name="T105" fmla="*/ 558 h 592"/>
                <a:gd name="T106" fmla="*/ 145 w 443"/>
                <a:gd name="T107" fmla="*/ 574 h 592"/>
                <a:gd name="T108" fmla="*/ 171 w 443"/>
                <a:gd name="T109" fmla="*/ 583 h 592"/>
                <a:gd name="T110" fmla="*/ 194 w 443"/>
                <a:gd name="T111" fmla="*/ 590 h 592"/>
                <a:gd name="T112" fmla="*/ 216 w 443"/>
                <a:gd name="T113" fmla="*/ 592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43" h="592">
                  <a:moveTo>
                    <a:pt x="223" y="592"/>
                  </a:moveTo>
                  <a:lnTo>
                    <a:pt x="228" y="592"/>
                  </a:lnTo>
                  <a:lnTo>
                    <a:pt x="234" y="592"/>
                  </a:lnTo>
                  <a:lnTo>
                    <a:pt x="239" y="591"/>
                  </a:lnTo>
                  <a:lnTo>
                    <a:pt x="245" y="591"/>
                  </a:lnTo>
                  <a:lnTo>
                    <a:pt x="250" y="590"/>
                  </a:lnTo>
                  <a:lnTo>
                    <a:pt x="256" y="587"/>
                  </a:lnTo>
                  <a:lnTo>
                    <a:pt x="260" y="587"/>
                  </a:lnTo>
                  <a:lnTo>
                    <a:pt x="267" y="586"/>
                  </a:lnTo>
                  <a:lnTo>
                    <a:pt x="272" y="583"/>
                  </a:lnTo>
                  <a:lnTo>
                    <a:pt x="276" y="582"/>
                  </a:lnTo>
                  <a:lnTo>
                    <a:pt x="281" y="579"/>
                  </a:lnTo>
                  <a:lnTo>
                    <a:pt x="285" y="578"/>
                  </a:lnTo>
                  <a:lnTo>
                    <a:pt x="291" y="575"/>
                  </a:lnTo>
                  <a:lnTo>
                    <a:pt x="297" y="574"/>
                  </a:lnTo>
                  <a:lnTo>
                    <a:pt x="301" y="570"/>
                  </a:lnTo>
                  <a:lnTo>
                    <a:pt x="308" y="569"/>
                  </a:lnTo>
                  <a:lnTo>
                    <a:pt x="317" y="561"/>
                  </a:lnTo>
                  <a:lnTo>
                    <a:pt x="325" y="555"/>
                  </a:lnTo>
                  <a:lnTo>
                    <a:pt x="334" y="549"/>
                  </a:lnTo>
                  <a:lnTo>
                    <a:pt x="345" y="542"/>
                  </a:lnTo>
                  <a:lnTo>
                    <a:pt x="353" y="533"/>
                  </a:lnTo>
                  <a:lnTo>
                    <a:pt x="361" y="525"/>
                  </a:lnTo>
                  <a:lnTo>
                    <a:pt x="369" y="515"/>
                  </a:lnTo>
                  <a:lnTo>
                    <a:pt x="378" y="506"/>
                  </a:lnTo>
                  <a:lnTo>
                    <a:pt x="381" y="500"/>
                  </a:lnTo>
                  <a:lnTo>
                    <a:pt x="385" y="494"/>
                  </a:lnTo>
                  <a:lnTo>
                    <a:pt x="386" y="489"/>
                  </a:lnTo>
                  <a:lnTo>
                    <a:pt x="391" y="484"/>
                  </a:lnTo>
                  <a:lnTo>
                    <a:pt x="394" y="477"/>
                  </a:lnTo>
                  <a:lnTo>
                    <a:pt x="398" y="472"/>
                  </a:lnTo>
                  <a:lnTo>
                    <a:pt x="401" y="466"/>
                  </a:lnTo>
                  <a:lnTo>
                    <a:pt x="403" y="460"/>
                  </a:lnTo>
                  <a:lnTo>
                    <a:pt x="407" y="454"/>
                  </a:lnTo>
                  <a:lnTo>
                    <a:pt x="409" y="448"/>
                  </a:lnTo>
                  <a:lnTo>
                    <a:pt x="411" y="441"/>
                  </a:lnTo>
                  <a:lnTo>
                    <a:pt x="415" y="437"/>
                  </a:lnTo>
                  <a:lnTo>
                    <a:pt x="417" y="431"/>
                  </a:lnTo>
                  <a:lnTo>
                    <a:pt x="419" y="423"/>
                  </a:lnTo>
                  <a:lnTo>
                    <a:pt x="423" y="416"/>
                  </a:lnTo>
                  <a:lnTo>
                    <a:pt x="424" y="412"/>
                  </a:lnTo>
                  <a:lnTo>
                    <a:pt x="426" y="404"/>
                  </a:lnTo>
                  <a:lnTo>
                    <a:pt x="429" y="396"/>
                  </a:lnTo>
                  <a:lnTo>
                    <a:pt x="429" y="389"/>
                  </a:lnTo>
                  <a:lnTo>
                    <a:pt x="432" y="383"/>
                  </a:lnTo>
                  <a:lnTo>
                    <a:pt x="434" y="375"/>
                  </a:lnTo>
                  <a:lnTo>
                    <a:pt x="435" y="369"/>
                  </a:lnTo>
                  <a:lnTo>
                    <a:pt x="435" y="362"/>
                  </a:lnTo>
                  <a:lnTo>
                    <a:pt x="438" y="355"/>
                  </a:lnTo>
                  <a:lnTo>
                    <a:pt x="438" y="347"/>
                  </a:lnTo>
                  <a:lnTo>
                    <a:pt x="440" y="341"/>
                  </a:lnTo>
                  <a:lnTo>
                    <a:pt x="440" y="334"/>
                  </a:lnTo>
                  <a:lnTo>
                    <a:pt x="442" y="327"/>
                  </a:lnTo>
                  <a:lnTo>
                    <a:pt x="442" y="318"/>
                  </a:lnTo>
                  <a:lnTo>
                    <a:pt x="442" y="311"/>
                  </a:lnTo>
                  <a:lnTo>
                    <a:pt x="442" y="303"/>
                  </a:lnTo>
                  <a:lnTo>
                    <a:pt x="443" y="297"/>
                  </a:lnTo>
                  <a:lnTo>
                    <a:pt x="442" y="289"/>
                  </a:lnTo>
                  <a:lnTo>
                    <a:pt x="442" y="279"/>
                  </a:lnTo>
                  <a:lnTo>
                    <a:pt x="442" y="273"/>
                  </a:lnTo>
                  <a:lnTo>
                    <a:pt x="442" y="265"/>
                  </a:lnTo>
                  <a:lnTo>
                    <a:pt x="440" y="258"/>
                  </a:lnTo>
                  <a:lnTo>
                    <a:pt x="440" y="250"/>
                  </a:lnTo>
                  <a:lnTo>
                    <a:pt x="438" y="244"/>
                  </a:lnTo>
                  <a:lnTo>
                    <a:pt x="438" y="236"/>
                  </a:lnTo>
                  <a:lnTo>
                    <a:pt x="435" y="228"/>
                  </a:lnTo>
                  <a:lnTo>
                    <a:pt x="435" y="221"/>
                  </a:lnTo>
                  <a:lnTo>
                    <a:pt x="434" y="213"/>
                  </a:lnTo>
                  <a:lnTo>
                    <a:pt x="432" y="208"/>
                  </a:lnTo>
                  <a:lnTo>
                    <a:pt x="429" y="200"/>
                  </a:lnTo>
                  <a:lnTo>
                    <a:pt x="429" y="193"/>
                  </a:lnTo>
                  <a:lnTo>
                    <a:pt x="426" y="185"/>
                  </a:lnTo>
                  <a:lnTo>
                    <a:pt x="424" y="180"/>
                  </a:lnTo>
                  <a:lnTo>
                    <a:pt x="423" y="173"/>
                  </a:lnTo>
                  <a:lnTo>
                    <a:pt x="419" y="167"/>
                  </a:lnTo>
                  <a:lnTo>
                    <a:pt x="417" y="160"/>
                  </a:lnTo>
                  <a:lnTo>
                    <a:pt x="415" y="154"/>
                  </a:lnTo>
                  <a:lnTo>
                    <a:pt x="411" y="148"/>
                  </a:lnTo>
                  <a:lnTo>
                    <a:pt x="409" y="141"/>
                  </a:lnTo>
                  <a:lnTo>
                    <a:pt x="407" y="135"/>
                  </a:lnTo>
                  <a:lnTo>
                    <a:pt x="403" y="128"/>
                  </a:lnTo>
                  <a:lnTo>
                    <a:pt x="401" y="123"/>
                  </a:lnTo>
                  <a:lnTo>
                    <a:pt x="398" y="118"/>
                  </a:lnTo>
                  <a:lnTo>
                    <a:pt x="394" y="111"/>
                  </a:lnTo>
                  <a:lnTo>
                    <a:pt x="391" y="107"/>
                  </a:lnTo>
                  <a:lnTo>
                    <a:pt x="386" y="100"/>
                  </a:lnTo>
                  <a:lnTo>
                    <a:pt x="385" y="95"/>
                  </a:lnTo>
                  <a:lnTo>
                    <a:pt x="381" y="91"/>
                  </a:lnTo>
                  <a:lnTo>
                    <a:pt x="378" y="86"/>
                  </a:lnTo>
                  <a:lnTo>
                    <a:pt x="374" y="80"/>
                  </a:lnTo>
                  <a:lnTo>
                    <a:pt x="369" y="75"/>
                  </a:lnTo>
                  <a:lnTo>
                    <a:pt x="365" y="71"/>
                  </a:lnTo>
                  <a:lnTo>
                    <a:pt x="361" y="66"/>
                  </a:lnTo>
                  <a:lnTo>
                    <a:pt x="353" y="58"/>
                  </a:lnTo>
                  <a:lnTo>
                    <a:pt x="345" y="50"/>
                  </a:lnTo>
                  <a:lnTo>
                    <a:pt x="334" y="41"/>
                  </a:lnTo>
                  <a:lnTo>
                    <a:pt x="325" y="34"/>
                  </a:lnTo>
                  <a:lnTo>
                    <a:pt x="317" y="29"/>
                  </a:lnTo>
                  <a:lnTo>
                    <a:pt x="308" y="23"/>
                  </a:lnTo>
                  <a:lnTo>
                    <a:pt x="301" y="21"/>
                  </a:lnTo>
                  <a:lnTo>
                    <a:pt x="297" y="17"/>
                  </a:lnTo>
                  <a:lnTo>
                    <a:pt x="291" y="14"/>
                  </a:lnTo>
                  <a:lnTo>
                    <a:pt x="285" y="13"/>
                  </a:lnTo>
                  <a:lnTo>
                    <a:pt x="281" y="10"/>
                  </a:lnTo>
                  <a:lnTo>
                    <a:pt x="276" y="8"/>
                  </a:lnTo>
                  <a:lnTo>
                    <a:pt x="272" y="6"/>
                  </a:lnTo>
                  <a:lnTo>
                    <a:pt x="267" y="6"/>
                  </a:lnTo>
                  <a:lnTo>
                    <a:pt x="260" y="3"/>
                  </a:lnTo>
                  <a:lnTo>
                    <a:pt x="256" y="3"/>
                  </a:lnTo>
                  <a:lnTo>
                    <a:pt x="250" y="1"/>
                  </a:lnTo>
                  <a:lnTo>
                    <a:pt x="245" y="1"/>
                  </a:lnTo>
                  <a:lnTo>
                    <a:pt x="239" y="0"/>
                  </a:lnTo>
                  <a:lnTo>
                    <a:pt x="234" y="0"/>
                  </a:lnTo>
                  <a:lnTo>
                    <a:pt x="228" y="0"/>
                  </a:lnTo>
                  <a:lnTo>
                    <a:pt x="223" y="0"/>
                  </a:lnTo>
                  <a:lnTo>
                    <a:pt x="216" y="0"/>
                  </a:lnTo>
                  <a:lnTo>
                    <a:pt x="211" y="0"/>
                  </a:lnTo>
                  <a:lnTo>
                    <a:pt x="204" y="0"/>
                  </a:lnTo>
                  <a:lnTo>
                    <a:pt x="199" y="1"/>
                  </a:lnTo>
                  <a:lnTo>
                    <a:pt x="194" y="1"/>
                  </a:lnTo>
                  <a:lnTo>
                    <a:pt x="189" y="3"/>
                  </a:lnTo>
                  <a:lnTo>
                    <a:pt x="182" y="3"/>
                  </a:lnTo>
                  <a:lnTo>
                    <a:pt x="178" y="6"/>
                  </a:lnTo>
                  <a:lnTo>
                    <a:pt x="171" y="6"/>
                  </a:lnTo>
                  <a:lnTo>
                    <a:pt x="166" y="8"/>
                  </a:lnTo>
                  <a:lnTo>
                    <a:pt x="161" y="10"/>
                  </a:lnTo>
                  <a:lnTo>
                    <a:pt x="155" y="13"/>
                  </a:lnTo>
                  <a:lnTo>
                    <a:pt x="145" y="17"/>
                  </a:lnTo>
                  <a:lnTo>
                    <a:pt x="135" y="23"/>
                  </a:lnTo>
                  <a:lnTo>
                    <a:pt x="130" y="25"/>
                  </a:lnTo>
                  <a:lnTo>
                    <a:pt x="124" y="29"/>
                  </a:lnTo>
                  <a:lnTo>
                    <a:pt x="121" y="31"/>
                  </a:lnTo>
                  <a:lnTo>
                    <a:pt x="117" y="34"/>
                  </a:lnTo>
                  <a:lnTo>
                    <a:pt x="105" y="41"/>
                  </a:lnTo>
                  <a:lnTo>
                    <a:pt x="97" y="50"/>
                  </a:lnTo>
                  <a:lnTo>
                    <a:pt x="89" y="58"/>
                  </a:lnTo>
                  <a:lnTo>
                    <a:pt x="81" y="66"/>
                  </a:lnTo>
                  <a:lnTo>
                    <a:pt x="77" y="71"/>
                  </a:lnTo>
                  <a:lnTo>
                    <a:pt x="72" y="75"/>
                  </a:lnTo>
                  <a:lnTo>
                    <a:pt x="68" y="80"/>
                  </a:lnTo>
                  <a:lnTo>
                    <a:pt x="66" y="86"/>
                  </a:lnTo>
                  <a:lnTo>
                    <a:pt x="61" y="91"/>
                  </a:lnTo>
                  <a:lnTo>
                    <a:pt x="57" y="95"/>
                  </a:lnTo>
                  <a:lnTo>
                    <a:pt x="53" y="100"/>
                  </a:lnTo>
                  <a:lnTo>
                    <a:pt x="51" y="107"/>
                  </a:lnTo>
                  <a:lnTo>
                    <a:pt x="47" y="111"/>
                  </a:lnTo>
                  <a:lnTo>
                    <a:pt x="44" y="118"/>
                  </a:lnTo>
                  <a:lnTo>
                    <a:pt x="41" y="123"/>
                  </a:lnTo>
                  <a:lnTo>
                    <a:pt x="37" y="128"/>
                  </a:lnTo>
                  <a:lnTo>
                    <a:pt x="35" y="135"/>
                  </a:lnTo>
                  <a:lnTo>
                    <a:pt x="32" y="141"/>
                  </a:lnTo>
                  <a:lnTo>
                    <a:pt x="28" y="148"/>
                  </a:lnTo>
                  <a:lnTo>
                    <a:pt x="27" y="154"/>
                  </a:lnTo>
                  <a:lnTo>
                    <a:pt x="24" y="160"/>
                  </a:lnTo>
                  <a:lnTo>
                    <a:pt x="23" y="167"/>
                  </a:lnTo>
                  <a:lnTo>
                    <a:pt x="20" y="173"/>
                  </a:lnTo>
                  <a:lnTo>
                    <a:pt x="17" y="180"/>
                  </a:lnTo>
                  <a:lnTo>
                    <a:pt x="16" y="185"/>
                  </a:lnTo>
                  <a:lnTo>
                    <a:pt x="12" y="193"/>
                  </a:lnTo>
                  <a:lnTo>
                    <a:pt x="11" y="200"/>
                  </a:lnTo>
                  <a:lnTo>
                    <a:pt x="9" y="208"/>
                  </a:lnTo>
                  <a:lnTo>
                    <a:pt x="7" y="213"/>
                  </a:lnTo>
                  <a:lnTo>
                    <a:pt x="7" y="221"/>
                  </a:lnTo>
                  <a:lnTo>
                    <a:pt x="4" y="228"/>
                  </a:lnTo>
                  <a:lnTo>
                    <a:pt x="4" y="236"/>
                  </a:lnTo>
                  <a:lnTo>
                    <a:pt x="2" y="244"/>
                  </a:lnTo>
                  <a:lnTo>
                    <a:pt x="2" y="250"/>
                  </a:lnTo>
                  <a:lnTo>
                    <a:pt x="0" y="258"/>
                  </a:lnTo>
                  <a:lnTo>
                    <a:pt x="0" y="265"/>
                  </a:lnTo>
                  <a:lnTo>
                    <a:pt x="0" y="273"/>
                  </a:lnTo>
                  <a:lnTo>
                    <a:pt x="0" y="279"/>
                  </a:lnTo>
                  <a:lnTo>
                    <a:pt x="0" y="289"/>
                  </a:lnTo>
                  <a:lnTo>
                    <a:pt x="0" y="297"/>
                  </a:lnTo>
                  <a:lnTo>
                    <a:pt x="0" y="303"/>
                  </a:lnTo>
                  <a:lnTo>
                    <a:pt x="0" y="311"/>
                  </a:lnTo>
                  <a:lnTo>
                    <a:pt x="0" y="318"/>
                  </a:lnTo>
                  <a:lnTo>
                    <a:pt x="0" y="327"/>
                  </a:lnTo>
                  <a:lnTo>
                    <a:pt x="0" y="334"/>
                  </a:lnTo>
                  <a:lnTo>
                    <a:pt x="2" y="341"/>
                  </a:lnTo>
                  <a:lnTo>
                    <a:pt x="2" y="347"/>
                  </a:lnTo>
                  <a:lnTo>
                    <a:pt x="4" y="355"/>
                  </a:lnTo>
                  <a:lnTo>
                    <a:pt x="4" y="362"/>
                  </a:lnTo>
                  <a:lnTo>
                    <a:pt x="7" y="369"/>
                  </a:lnTo>
                  <a:lnTo>
                    <a:pt x="7" y="375"/>
                  </a:lnTo>
                  <a:lnTo>
                    <a:pt x="9" y="383"/>
                  </a:lnTo>
                  <a:lnTo>
                    <a:pt x="11" y="389"/>
                  </a:lnTo>
                  <a:lnTo>
                    <a:pt x="12" y="396"/>
                  </a:lnTo>
                  <a:lnTo>
                    <a:pt x="16" y="404"/>
                  </a:lnTo>
                  <a:lnTo>
                    <a:pt x="17" y="412"/>
                  </a:lnTo>
                  <a:lnTo>
                    <a:pt x="20" y="416"/>
                  </a:lnTo>
                  <a:lnTo>
                    <a:pt x="23" y="423"/>
                  </a:lnTo>
                  <a:lnTo>
                    <a:pt x="24" y="431"/>
                  </a:lnTo>
                  <a:lnTo>
                    <a:pt x="27" y="437"/>
                  </a:lnTo>
                  <a:lnTo>
                    <a:pt x="28" y="441"/>
                  </a:lnTo>
                  <a:lnTo>
                    <a:pt x="32" y="448"/>
                  </a:lnTo>
                  <a:lnTo>
                    <a:pt x="35" y="454"/>
                  </a:lnTo>
                  <a:lnTo>
                    <a:pt x="37" y="460"/>
                  </a:lnTo>
                  <a:lnTo>
                    <a:pt x="41" y="466"/>
                  </a:lnTo>
                  <a:lnTo>
                    <a:pt x="44" y="472"/>
                  </a:lnTo>
                  <a:lnTo>
                    <a:pt x="47" y="477"/>
                  </a:lnTo>
                  <a:lnTo>
                    <a:pt x="51" y="484"/>
                  </a:lnTo>
                  <a:lnTo>
                    <a:pt x="53" y="489"/>
                  </a:lnTo>
                  <a:lnTo>
                    <a:pt x="57" y="494"/>
                  </a:lnTo>
                  <a:lnTo>
                    <a:pt x="61" y="500"/>
                  </a:lnTo>
                  <a:lnTo>
                    <a:pt x="66" y="506"/>
                  </a:lnTo>
                  <a:lnTo>
                    <a:pt x="72" y="515"/>
                  </a:lnTo>
                  <a:lnTo>
                    <a:pt x="81" y="525"/>
                  </a:lnTo>
                  <a:lnTo>
                    <a:pt x="89" y="533"/>
                  </a:lnTo>
                  <a:lnTo>
                    <a:pt x="97" y="542"/>
                  </a:lnTo>
                  <a:lnTo>
                    <a:pt x="105" y="549"/>
                  </a:lnTo>
                  <a:lnTo>
                    <a:pt x="117" y="555"/>
                  </a:lnTo>
                  <a:lnTo>
                    <a:pt x="121" y="558"/>
                  </a:lnTo>
                  <a:lnTo>
                    <a:pt x="124" y="561"/>
                  </a:lnTo>
                  <a:lnTo>
                    <a:pt x="130" y="566"/>
                  </a:lnTo>
                  <a:lnTo>
                    <a:pt x="135" y="569"/>
                  </a:lnTo>
                  <a:lnTo>
                    <a:pt x="145" y="574"/>
                  </a:lnTo>
                  <a:lnTo>
                    <a:pt x="155" y="578"/>
                  </a:lnTo>
                  <a:lnTo>
                    <a:pt x="161" y="579"/>
                  </a:lnTo>
                  <a:lnTo>
                    <a:pt x="166" y="582"/>
                  </a:lnTo>
                  <a:lnTo>
                    <a:pt x="171" y="583"/>
                  </a:lnTo>
                  <a:lnTo>
                    <a:pt x="178" y="586"/>
                  </a:lnTo>
                  <a:lnTo>
                    <a:pt x="182" y="587"/>
                  </a:lnTo>
                  <a:lnTo>
                    <a:pt x="189" y="587"/>
                  </a:lnTo>
                  <a:lnTo>
                    <a:pt x="194" y="590"/>
                  </a:lnTo>
                  <a:lnTo>
                    <a:pt x="199" y="591"/>
                  </a:lnTo>
                  <a:lnTo>
                    <a:pt x="204" y="591"/>
                  </a:lnTo>
                  <a:lnTo>
                    <a:pt x="211" y="592"/>
                  </a:lnTo>
                  <a:lnTo>
                    <a:pt x="216" y="592"/>
                  </a:lnTo>
                  <a:lnTo>
                    <a:pt x="223" y="592"/>
                  </a:lnTo>
                  <a:lnTo>
                    <a:pt x="223" y="592"/>
                  </a:lnTo>
                  <a:close/>
                </a:path>
              </a:pathLst>
            </a:custGeom>
            <a:solidFill>
              <a:schemeClr val="tx1">
                <a:lumMod val="75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3" name="Freeform 15"/>
            <p:cNvSpPr>
              <a:spLocks/>
            </p:cNvSpPr>
            <p:nvPr/>
          </p:nvSpPr>
          <p:spPr bwMode="auto">
            <a:xfrm>
              <a:off x="6403976" y="3442916"/>
              <a:ext cx="87313" cy="85725"/>
            </a:xfrm>
            <a:custGeom>
              <a:avLst/>
              <a:gdLst>
                <a:gd name="T0" fmla="*/ 115 w 218"/>
                <a:gd name="T1" fmla="*/ 216 h 216"/>
                <a:gd name="T2" fmla="*/ 125 w 218"/>
                <a:gd name="T3" fmla="*/ 214 h 216"/>
                <a:gd name="T4" fmla="*/ 137 w 218"/>
                <a:gd name="T5" fmla="*/ 211 h 216"/>
                <a:gd name="T6" fmla="*/ 146 w 218"/>
                <a:gd name="T7" fmla="*/ 208 h 216"/>
                <a:gd name="T8" fmla="*/ 162 w 218"/>
                <a:gd name="T9" fmla="*/ 201 h 216"/>
                <a:gd name="T10" fmla="*/ 179 w 218"/>
                <a:gd name="T11" fmla="*/ 191 h 216"/>
                <a:gd name="T12" fmla="*/ 193 w 218"/>
                <a:gd name="T13" fmla="*/ 175 h 216"/>
                <a:gd name="T14" fmla="*/ 205 w 218"/>
                <a:gd name="T15" fmla="*/ 158 h 216"/>
                <a:gd name="T16" fmla="*/ 210 w 218"/>
                <a:gd name="T17" fmla="*/ 143 h 216"/>
                <a:gd name="T18" fmla="*/ 215 w 218"/>
                <a:gd name="T19" fmla="*/ 132 h 216"/>
                <a:gd name="T20" fmla="*/ 217 w 218"/>
                <a:gd name="T21" fmla="*/ 123 h 216"/>
                <a:gd name="T22" fmla="*/ 218 w 218"/>
                <a:gd name="T23" fmla="*/ 112 h 216"/>
                <a:gd name="T24" fmla="*/ 218 w 218"/>
                <a:gd name="T25" fmla="*/ 101 h 216"/>
                <a:gd name="T26" fmla="*/ 217 w 218"/>
                <a:gd name="T27" fmla="*/ 90 h 216"/>
                <a:gd name="T28" fmla="*/ 215 w 218"/>
                <a:gd name="T29" fmla="*/ 79 h 216"/>
                <a:gd name="T30" fmla="*/ 210 w 218"/>
                <a:gd name="T31" fmla="*/ 70 h 216"/>
                <a:gd name="T32" fmla="*/ 205 w 218"/>
                <a:gd name="T33" fmla="*/ 55 h 216"/>
                <a:gd name="T34" fmla="*/ 193 w 218"/>
                <a:gd name="T35" fmla="*/ 37 h 216"/>
                <a:gd name="T36" fmla="*/ 179 w 218"/>
                <a:gd name="T37" fmla="*/ 22 h 216"/>
                <a:gd name="T38" fmla="*/ 162 w 218"/>
                <a:gd name="T39" fmla="*/ 12 h 216"/>
                <a:gd name="T40" fmla="*/ 146 w 218"/>
                <a:gd name="T41" fmla="*/ 5 h 216"/>
                <a:gd name="T42" fmla="*/ 137 w 218"/>
                <a:gd name="T43" fmla="*/ 2 h 216"/>
                <a:gd name="T44" fmla="*/ 125 w 218"/>
                <a:gd name="T45" fmla="*/ 0 h 216"/>
                <a:gd name="T46" fmla="*/ 115 w 218"/>
                <a:gd name="T47" fmla="*/ 0 h 216"/>
                <a:gd name="T48" fmla="*/ 104 w 218"/>
                <a:gd name="T49" fmla="*/ 0 h 216"/>
                <a:gd name="T50" fmla="*/ 93 w 218"/>
                <a:gd name="T51" fmla="*/ 0 h 216"/>
                <a:gd name="T52" fmla="*/ 81 w 218"/>
                <a:gd name="T53" fmla="*/ 2 h 216"/>
                <a:gd name="T54" fmla="*/ 72 w 218"/>
                <a:gd name="T55" fmla="*/ 5 h 216"/>
                <a:gd name="T56" fmla="*/ 56 w 218"/>
                <a:gd name="T57" fmla="*/ 12 h 216"/>
                <a:gd name="T58" fmla="*/ 39 w 218"/>
                <a:gd name="T59" fmla="*/ 22 h 216"/>
                <a:gd name="T60" fmla="*/ 23 w 218"/>
                <a:gd name="T61" fmla="*/ 37 h 216"/>
                <a:gd name="T62" fmla="*/ 12 w 218"/>
                <a:gd name="T63" fmla="*/ 55 h 216"/>
                <a:gd name="T64" fmla="*/ 6 w 218"/>
                <a:gd name="T65" fmla="*/ 70 h 216"/>
                <a:gd name="T66" fmla="*/ 2 w 218"/>
                <a:gd name="T67" fmla="*/ 79 h 216"/>
                <a:gd name="T68" fmla="*/ 0 w 218"/>
                <a:gd name="T69" fmla="*/ 90 h 216"/>
                <a:gd name="T70" fmla="*/ 0 w 218"/>
                <a:gd name="T71" fmla="*/ 101 h 216"/>
                <a:gd name="T72" fmla="*/ 0 w 218"/>
                <a:gd name="T73" fmla="*/ 112 h 216"/>
                <a:gd name="T74" fmla="*/ 0 w 218"/>
                <a:gd name="T75" fmla="*/ 123 h 216"/>
                <a:gd name="T76" fmla="*/ 2 w 218"/>
                <a:gd name="T77" fmla="*/ 132 h 216"/>
                <a:gd name="T78" fmla="*/ 6 w 218"/>
                <a:gd name="T79" fmla="*/ 143 h 216"/>
                <a:gd name="T80" fmla="*/ 12 w 218"/>
                <a:gd name="T81" fmla="*/ 158 h 216"/>
                <a:gd name="T82" fmla="*/ 23 w 218"/>
                <a:gd name="T83" fmla="*/ 175 h 216"/>
                <a:gd name="T84" fmla="*/ 39 w 218"/>
                <a:gd name="T85" fmla="*/ 191 h 216"/>
                <a:gd name="T86" fmla="*/ 56 w 218"/>
                <a:gd name="T87" fmla="*/ 201 h 216"/>
                <a:gd name="T88" fmla="*/ 72 w 218"/>
                <a:gd name="T89" fmla="*/ 208 h 216"/>
                <a:gd name="T90" fmla="*/ 81 w 218"/>
                <a:gd name="T91" fmla="*/ 211 h 216"/>
                <a:gd name="T92" fmla="*/ 93 w 218"/>
                <a:gd name="T93" fmla="*/ 214 h 216"/>
                <a:gd name="T94" fmla="*/ 104 w 218"/>
                <a:gd name="T95" fmla="*/ 216 h 216"/>
                <a:gd name="T96" fmla="*/ 110 w 218"/>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6">
                  <a:moveTo>
                    <a:pt x="110" y="216"/>
                  </a:moveTo>
                  <a:lnTo>
                    <a:pt x="115" y="216"/>
                  </a:lnTo>
                  <a:lnTo>
                    <a:pt x="121" y="216"/>
                  </a:lnTo>
                  <a:lnTo>
                    <a:pt x="125" y="214"/>
                  </a:lnTo>
                  <a:lnTo>
                    <a:pt x="132" y="212"/>
                  </a:lnTo>
                  <a:lnTo>
                    <a:pt x="137" y="211"/>
                  </a:lnTo>
                  <a:lnTo>
                    <a:pt x="141" y="209"/>
                  </a:lnTo>
                  <a:lnTo>
                    <a:pt x="146" y="208"/>
                  </a:lnTo>
                  <a:lnTo>
                    <a:pt x="153" y="206"/>
                  </a:lnTo>
                  <a:lnTo>
                    <a:pt x="162" y="201"/>
                  </a:lnTo>
                  <a:lnTo>
                    <a:pt x="172" y="197"/>
                  </a:lnTo>
                  <a:lnTo>
                    <a:pt x="179" y="191"/>
                  </a:lnTo>
                  <a:lnTo>
                    <a:pt x="187" y="184"/>
                  </a:lnTo>
                  <a:lnTo>
                    <a:pt x="193" y="175"/>
                  </a:lnTo>
                  <a:lnTo>
                    <a:pt x="199" y="167"/>
                  </a:lnTo>
                  <a:lnTo>
                    <a:pt x="205" y="158"/>
                  </a:lnTo>
                  <a:lnTo>
                    <a:pt x="210" y="150"/>
                  </a:lnTo>
                  <a:lnTo>
                    <a:pt x="210" y="143"/>
                  </a:lnTo>
                  <a:lnTo>
                    <a:pt x="213" y="139"/>
                  </a:lnTo>
                  <a:lnTo>
                    <a:pt x="215" y="132"/>
                  </a:lnTo>
                  <a:lnTo>
                    <a:pt x="217" y="127"/>
                  </a:lnTo>
                  <a:lnTo>
                    <a:pt x="217" y="123"/>
                  </a:lnTo>
                  <a:lnTo>
                    <a:pt x="218" y="116"/>
                  </a:lnTo>
                  <a:lnTo>
                    <a:pt x="218" y="112"/>
                  </a:lnTo>
                  <a:lnTo>
                    <a:pt x="218" y="107"/>
                  </a:lnTo>
                  <a:lnTo>
                    <a:pt x="218" y="101"/>
                  </a:lnTo>
                  <a:lnTo>
                    <a:pt x="218" y="96"/>
                  </a:lnTo>
                  <a:lnTo>
                    <a:pt x="217" y="90"/>
                  </a:lnTo>
                  <a:lnTo>
                    <a:pt x="217" y="85"/>
                  </a:lnTo>
                  <a:lnTo>
                    <a:pt x="215" y="79"/>
                  </a:lnTo>
                  <a:lnTo>
                    <a:pt x="213" y="74"/>
                  </a:lnTo>
                  <a:lnTo>
                    <a:pt x="210" y="70"/>
                  </a:lnTo>
                  <a:lnTo>
                    <a:pt x="210" y="65"/>
                  </a:lnTo>
                  <a:lnTo>
                    <a:pt x="205" y="55"/>
                  </a:lnTo>
                  <a:lnTo>
                    <a:pt x="199" y="46"/>
                  </a:lnTo>
                  <a:lnTo>
                    <a:pt x="193" y="37"/>
                  </a:lnTo>
                  <a:lnTo>
                    <a:pt x="187" y="30"/>
                  </a:lnTo>
                  <a:lnTo>
                    <a:pt x="179" y="22"/>
                  </a:lnTo>
                  <a:lnTo>
                    <a:pt x="172" y="17"/>
                  </a:lnTo>
                  <a:lnTo>
                    <a:pt x="162" y="12"/>
                  </a:lnTo>
                  <a:lnTo>
                    <a:pt x="153" y="8"/>
                  </a:lnTo>
                  <a:lnTo>
                    <a:pt x="146" y="5"/>
                  </a:lnTo>
                  <a:lnTo>
                    <a:pt x="141" y="4"/>
                  </a:lnTo>
                  <a:lnTo>
                    <a:pt x="137" y="2"/>
                  </a:lnTo>
                  <a:lnTo>
                    <a:pt x="132" y="2"/>
                  </a:lnTo>
                  <a:lnTo>
                    <a:pt x="125" y="0"/>
                  </a:lnTo>
                  <a:lnTo>
                    <a:pt x="121" y="0"/>
                  </a:lnTo>
                  <a:lnTo>
                    <a:pt x="115" y="0"/>
                  </a:lnTo>
                  <a:lnTo>
                    <a:pt x="110" y="0"/>
                  </a:lnTo>
                  <a:lnTo>
                    <a:pt x="104" y="0"/>
                  </a:lnTo>
                  <a:lnTo>
                    <a:pt x="99" y="0"/>
                  </a:lnTo>
                  <a:lnTo>
                    <a:pt x="93" y="0"/>
                  </a:lnTo>
                  <a:lnTo>
                    <a:pt x="88" y="2"/>
                  </a:lnTo>
                  <a:lnTo>
                    <a:pt x="81" y="2"/>
                  </a:lnTo>
                  <a:lnTo>
                    <a:pt x="77" y="4"/>
                  </a:lnTo>
                  <a:lnTo>
                    <a:pt x="72" y="5"/>
                  </a:lnTo>
                  <a:lnTo>
                    <a:pt x="68" y="8"/>
                  </a:lnTo>
                  <a:lnTo>
                    <a:pt x="56" y="12"/>
                  </a:lnTo>
                  <a:lnTo>
                    <a:pt x="48" y="17"/>
                  </a:lnTo>
                  <a:lnTo>
                    <a:pt x="39" y="22"/>
                  </a:lnTo>
                  <a:lnTo>
                    <a:pt x="34" y="30"/>
                  </a:lnTo>
                  <a:lnTo>
                    <a:pt x="23" y="37"/>
                  </a:lnTo>
                  <a:lnTo>
                    <a:pt x="19" y="46"/>
                  </a:lnTo>
                  <a:lnTo>
                    <a:pt x="12" y="55"/>
                  </a:lnTo>
                  <a:lnTo>
                    <a:pt x="10" y="65"/>
                  </a:lnTo>
                  <a:lnTo>
                    <a:pt x="6" y="70"/>
                  </a:lnTo>
                  <a:lnTo>
                    <a:pt x="5" y="74"/>
                  </a:lnTo>
                  <a:lnTo>
                    <a:pt x="2" y="79"/>
                  </a:lnTo>
                  <a:lnTo>
                    <a:pt x="2" y="85"/>
                  </a:lnTo>
                  <a:lnTo>
                    <a:pt x="0" y="90"/>
                  </a:lnTo>
                  <a:lnTo>
                    <a:pt x="0" y="96"/>
                  </a:lnTo>
                  <a:lnTo>
                    <a:pt x="0" y="101"/>
                  </a:lnTo>
                  <a:lnTo>
                    <a:pt x="0" y="107"/>
                  </a:lnTo>
                  <a:lnTo>
                    <a:pt x="0" y="112"/>
                  </a:lnTo>
                  <a:lnTo>
                    <a:pt x="0" y="116"/>
                  </a:lnTo>
                  <a:lnTo>
                    <a:pt x="0" y="123"/>
                  </a:lnTo>
                  <a:lnTo>
                    <a:pt x="2" y="127"/>
                  </a:lnTo>
                  <a:lnTo>
                    <a:pt x="2" y="132"/>
                  </a:lnTo>
                  <a:lnTo>
                    <a:pt x="5" y="139"/>
                  </a:lnTo>
                  <a:lnTo>
                    <a:pt x="6" y="143"/>
                  </a:lnTo>
                  <a:lnTo>
                    <a:pt x="10" y="150"/>
                  </a:lnTo>
                  <a:lnTo>
                    <a:pt x="12" y="158"/>
                  </a:lnTo>
                  <a:lnTo>
                    <a:pt x="19" y="167"/>
                  </a:lnTo>
                  <a:lnTo>
                    <a:pt x="23" y="175"/>
                  </a:lnTo>
                  <a:lnTo>
                    <a:pt x="34" y="184"/>
                  </a:lnTo>
                  <a:lnTo>
                    <a:pt x="39" y="191"/>
                  </a:lnTo>
                  <a:lnTo>
                    <a:pt x="48" y="197"/>
                  </a:lnTo>
                  <a:lnTo>
                    <a:pt x="56" y="201"/>
                  </a:lnTo>
                  <a:lnTo>
                    <a:pt x="68" y="206"/>
                  </a:lnTo>
                  <a:lnTo>
                    <a:pt x="72" y="208"/>
                  </a:lnTo>
                  <a:lnTo>
                    <a:pt x="77" y="209"/>
                  </a:lnTo>
                  <a:lnTo>
                    <a:pt x="81" y="211"/>
                  </a:lnTo>
                  <a:lnTo>
                    <a:pt x="88" y="212"/>
                  </a:lnTo>
                  <a:lnTo>
                    <a:pt x="93" y="214"/>
                  </a:lnTo>
                  <a:lnTo>
                    <a:pt x="99" y="216"/>
                  </a:lnTo>
                  <a:lnTo>
                    <a:pt x="104" y="216"/>
                  </a:lnTo>
                  <a:lnTo>
                    <a:pt x="110" y="216"/>
                  </a:lnTo>
                  <a:lnTo>
                    <a:pt x="110" y="216"/>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4" name="Freeform 16"/>
            <p:cNvSpPr>
              <a:spLocks/>
            </p:cNvSpPr>
            <p:nvPr/>
          </p:nvSpPr>
          <p:spPr bwMode="auto">
            <a:xfrm>
              <a:off x="6361113" y="3542928"/>
              <a:ext cx="87313" cy="85725"/>
            </a:xfrm>
            <a:custGeom>
              <a:avLst/>
              <a:gdLst>
                <a:gd name="T0" fmla="*/ 113 w 219"/>
                <a:gd name="T1" fmla="*/ 215 h 215"/>
                <a:gd name="T2" fmla="*/ 125 w 219"/>
                <a:gd name="T3" fmla="*/ 213 h 215"/>
                <a:gd name="T4" fmla="*/ 135 w 219"/>
                <a:gd name="T5" fmla="*/ 212 h 215"/>
                <a:gd name="T6" fmla="*/ 146 w 219"/>
                <a:gd name="T7" fmla="*/ 208 h 215"/>
                <a:gd name="T8" fmla="*/ 161 w 219"/>
                <a:gd name="T9" fmla="*/ 201 h 215"/>
                <a:gd name="T10" fmla="*/ 178 w 219"/>
                <a:gd name="T11" fmla="*/ 189 h 215"/>
                <a:gd name="T12" fmla="*/ 192 w 219"/>
                <a:gd name="T13" fmla="*/ 176 h 215"/>
                <a:gd name="T14" fmla="*/ 204 w 219"/>
                <a:gd name="T15" fmla="*/ 159 h 215"/>
                <a:gd name="T16" fmla="*/ 211 w 219"/>
                <a:gd name="T17" fmla="*/ 143 h 215"/>
                <a:gd name="T18" fmla="*/ 214 w 219"/>
                <a:gd name="T19" fmla="*/ 132 h 215"/>
                <a:gd name="T20" fmla="*/ 217 w 219"/>
                <a:gd name="T21" fmla="*/ 123 h 215"/>
                <a:gd name="T22" fmla="*/ 219 w 219"/>
                <a:gd name="T23" fmla="*/ 111 h 215"/>
                <a:gd name="T24" fmla="*/ 219 w 219"/>
                <a:gd name="T25" fmla="*/ 102 h 215"/>
                <a:gd name="T26" fmla="*/ 217 w 219"/>
                <a:gd name="T27" fmla="*/ 91 h 215"/>
                <a:gd name="T28" fmla="*/ 214 w 219"/>
                <a:gd name="T29" fmla="*/ 79 h 215"/>
                <a:gd name="T30" fmla="*/ 211 w 219"/>
                <a:gd name="T31" fmla="*/ 69 h 215"/>
                <a:gd name="T32" fmla="*/ 204 w 219"/>
                <a:gd name="T33" fmla="*/ 55 h 215"/>
                <a:gd name="T34" fmla="*/ 192 w 219"/>
                <a:gd name="T35" fmla="*/ 38 h 215"/>
                <a:gd name="T36" fmla="*/ 178 w 219"/>
                <a:gd name="T37" fmla="*/ 22 h 215"/>
                <a:gd name="T38" fmla="*/ 161 w 219"/>
                <a:gd name="T39" fmla="*/ 10 h 215"/>
                <a:gd name="T40" fmla="*/ 146 w 219"/>
                <a:gd name="T41" fmla="*/ 5 h 215"/>
                <a:gd name="T42" fmla="*/ 135 w 219"/>
                <a:gd name="T43" fmla="*/ 1 h 215"/>
                <a:gd name="T44" fmla="*/ 125 w 219"/>
                <a:gd name="T45" fmla="*/ 0 h 215"/>
                <a:gd name="T46" fmla="*/ 113 w 219"/>
                <a:gd name="T47" fmla="*/ 0 h 215"/>
                <a:gd name="T48" fmla="*/ 102 w 219"/>
                <a:gd name="T49" fmla="*/ 0 h 215"/>
                <a:gd name="T50" fmla="*/ 92 w 219"/>
                <a:gd name="T51" fmla="*/ 0 h 215"/>
                <a:gd name="T52" fmla="*/ 81 w 219"/>
                <a:gd name="T53" fmla="*/ 1 h 215"/>
                <a:gd name="T54" fmla="*/ 72 w 219"/>
                <a:gd name="T55" fmla="*/ 5 h 215"/>
                <a:gd name="T56" fmla="*/ 57 w 219"/>
                <a:gd name="T57" fmla="*/ 10 h 215"/>
                <a:gd name="T58" fmla="*/ 40 w 219"/>
                <a:gd name="T59" fmla="*/ 22 h 215"/>
                <a:gd name="T60" fmla="*/ 24 w 219"/>
                <a:gd name="T61" fmla="*/ 38 h 215"/>
                <a:gd name="T62" fmla="*/ 13 w 219"/>
                <a:gd name="T63" fmla="*/ 55 h 215"/>
                <a:gd name="T64" fmla="*/ 7 w 219"/>
                <a:gd name="T65" fmla="*/ 69 h 215"/>
                <a:gd name="T66" fmla="*/ 2 w 219"/>
                <a:gd name="T67" fmla="*/ 79 h 215"/>
                <a:gd name="T68" fmla="*/ 0 w 219"/>
                <a:gd name="T69" fmla="*/ 91 h 215"/>
                <a:gd name="T70" fmla="*/ 0 w 219"/>
                <a:gd name="T71" fmla="*/ 102 h 215"/>
                <a:gd name="T72" fmla="*/ 0 w 219"/>
                <a:gd name="T73" fmla="*/ 111 h 215"/>
                <a:gd name="T74" fmla="*/ 0 w 219"/>
                <a:gd name="T75" fmla="*/ 123 h 215"/>
                <a:gd name="T76" fmla="*/ 2 w 219"/>
                <a:gd name="T77" fmla="*/ 132 h 215"/>
                <a:gd name="T78" fmla="*/ 7 w 219"/>
                <a:gd name="T79" fmla="*/ 143 h 215"/>
                <a:gd name="T80" fmla="*/ 13 w 219"/>
                <a:gd name="T81" fmla="*/ 159 h 215"/>
                <a:gd name="T82" fmla="*/ 24 w 219"/>
                <a:gd name="T83" fmla="*/ 176 h 215"/>
                <a:gd name="T84" fmla="*/ 40 w 219"/>
                <a:gd name="T85" fmla="*/ 189 h 215"/>
                <a:gd name="T86" fmla="*/ 57 w 219"/>
                <a:gd name="T87" fmla="*/ 201 h 215"/>
                <a:gd name="T88" fmla="*/ 72 w 219"/>
                <a:gd name="T89" fmla="*/ 208 h 215"/>
                <a:gd name="T90" fmla="*/ 81 w 219"/>
                <a:gd name="T91" fmla="*/ 212 h 215"/>
                <a:gd name="T92" fmla="*/ 92 w 219"/>
                <a:gd name="T93" fmla="*/ 213 h 215"/>
                <a:gd name="T94" fmla="*/ 102 w 219"/>
                <a:gd name="T95" fmla="*/ 215 h 215"/>
                <a:gd name="T96" fmla="*/ 109 w 219"/>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5">
                  <a:moveTo>
                    <a:pt x="109" y="215"/>
                  </a:moveTo>
                  <a:lnTo>
                    <a:pt x="113" y="215"/>
                  </a:lnTo>
                  <a:lnTo>
                    <a:pt x="119" y="215"/>
                  </a:lnTo>
                  <a:lnTo>
                    <a:pt x="125" y="213"/>
                  </a:lnTo>
                  <a:lnTo>
                    <a:pt x="130" y="213"/>
                  </a:lnTo>
                  <a:lnTo>
                    <a:pt x="135" y="212"/>
                  </a:lnTo>
                  <a:lnTo>
                    <a:pt x="141" y="209"/>
                  </a:lnTo>
                  <a:lnTo>
                    <a:pt x="146" y="208"/>
                  </a:lnTo>
                  <a:lnTo>
                    <a:pt x="151" y="208"/>
                  </a:lnTo>
                  <a:lnTo>
                    <a:pt x="161" y="201"/>
                  </a:lnTo>
                  <a:lnTo>
                    <a:pt x="170" y="196"/>
                  </a:lnTo>
                  <a:lnTo>
                    <a:pt x="178" y="189"/>
                  </a:lnTo>
                  <a:lnTo>
                    <a:pt x="186" y="184"/>
                  </a:lnTo>
                  <a:lnTo>
                    <a:pt x="192" y="176"/>
                  </a:lnTo>
                  <a:lnTo>
                    <a:pt x="200" y="168"/>
                  </a:lnTo>
                  <a:lnTo>
                    <a:pt x="204" y="159"/>
                  </a:lnTo>
                  <a:lnTo>
                    <a:pt x="211" y="149"/>
                  </a:lnTo>
                  <a:lnTo>
                    <a:pt x="211" y="143"/>
                  </a:lnTo>
                  <a:lnTo>
                    <a:pt x="212" y="138"/>
                  </a:lnTo>
                  <a:lnTo>
                    <a:pt x="214" y="132"/>
                  </a:lnTo>
                  <a:lnTo>
                    <a:pt x="217" y="128"/>
                  </a:lnTo>
                  <a:lnTo>
                    <a:pt x="217" y="123"/>
                  </a:lnTo>
                  <a:lnTo>
                    <a:pt x="219" y="116"/>
                  </a:lnTo>
                  <a:lnTo>
                    <a:pt x="219" y="111"/>
                  </a:lnTo>
                  <a:lnTo>
                    <a:pt x="219" y="107"/>
                  </a:lnTo>
                  <a:lnTo>
                    <a:pt x="219" y="102"/>
                  </a:lnTo>
                  <a:lnTo>
                    <a:pt x="219" y="95"/>
                  </a:lnTo>
                  <a:lnTo>
                    <a:pt x="217" y="91"/>
                  </a:lnTo>
                  <a:lnTo>
                    <a:pt x="217" y="85"/>
                  </a:lnTo>
                  <a:lnTo>
                    <a:pt x="214" y="79"/>
                  </a:lnTo>
                  <a:lnTo>
                    <a:pt x="212" y="74"/>
                  </a:lnTo>
                  <a:lnTo>
                    <a:pt x="211" y="69"/>
                  </a:lnTo>
                  <a:lnTo>
                    <a:pt x="211" y="65"/>
                  </a:lnTo>
                  <a:lnTo>
                    <a:pt x="204" y="55"/>
                  </a:lnTo>
                  <a:lnTo>
                    <a:pt x="200" y="47"/>
                  </a:lnTo>
                  <a:lnTo>
                    <a:pt x="192" y="38"/>
                  </a:lnTo>
                  <a:lnTo>
                    <a:pt x="186" y="31"/>
                  </a:lnTo>
                  <a:lnTo>
                    <a:pt x="178" y="22"/>
                  </a:lnTo>
                  <a:lnTo>
                    <a:pt x="170" y="17"/>
                  </a:lnTo>
                  <a:lnTo>
                    <a:pt x="161" y="10"/>
                  </a:lnTo>
                  <a:lnTo>
                    <a:pt x="151" y="8"/>
                  </a:lnTo>
                  <a:lnTo>
                    <a:pt x="146" y="5"/>
                  </a:lnTo>
                  <a:lnTo>
                    <a:pt x="141" y="2"/>
                  </a:lnTo>
                  <a:lnTo>
                    <a:pt x="135" y="1"/>
                  </a:lnTo>
                  <a:lnTo>
                    <a:pt x="130" y="1"/>
                  </a:lnTo>
                  <a:lnTo>
                    <a:pt x="125" y="0"/>
                  </a:lnTo>
                  <a:lnTo>
                    <a:pt x="119" y="0"/>
                  </a:lnTo>
                  <a:lnTo>
                    <a:pt x="113" y="0"/>
                  </a:lnTo>
                  <a:lnTo>
                    <a:pt x="109" y="0"/>
                  </a:lnTo>
                  <a:lnTo>
                    <a:pt x="102" y="0"/>
                  </a:lnTo>
                  <a:lnTo>
                    <a:pt x="98" y="0"/>
                  </a:lnTo>
                  <a:lnTo>
                    <a:pt x="92" y="0"/>
                  </a:lnTo>
                  <a:lnTo>
                    <a:pt x="86" y="1"/>
                  </a:lnTo>
                  <a:lnTo>
                    <a:pt x="81" y="1"/>
                  </a:lnTo>
                  <a:lnTo>
                    <a:pt x="76" y="2"/>
                  </a:lnTo>
                  <a:lnTo>
                    <a:pt x="72" y="5"/>
                  </a:lnTo>
                  <a:lnTo>
                    <a:pt x="66" y="8"/>
                  </a:lnTo>
                  <a:lnTo>
                    <a:pt x="57" y="10"/>
                  </a:lnTo>
                  <a:lnTo>
                    <a:pt x="48" y="17"/>
                  </a:lnTo>
                  <a:lnTo>
                    <a:pt x="40" y="22"/>
                  </a:lnTo>
                  <a:lnTo>
                    <a:pt x="32" y="31"/>
                  </a:lnTo>
                  <a:lnTo>
                    <a:pt x="24" y="38"/>
                  </a:lnTo>
                  <a:lnTo>
                    <a:pt x="17" y="47"/>
                  </a:lnTo>
                  <a:lnTo>
                    <a:pt x="13" y="55"/>
                  </a:lnTo>
                  <a:lnTo>
                    <a:pt x="8" y="65"/>
                  </a:lnTo>
                  <a:lnTo>
                    <a:pt x="7" y="69"/>
                  </a:lnTo>
                  <a:lnTo>
                    <a:pt x="5" y="74"/>
                  </a:lnTo>
                  <a:lnTo>
                    <a:pt x="2" y="79"/>
                  </a:lnTo>
                  <a:lnTo>
                    <a:pt x="2" y="85"/>
                  </a:lnTo>
                  <a:lnTo>
                    <a:pt x="0" y="91"/>
                  </a:lnTo>
                  <a:lnTo>
                    <a:pt x="0" y="95"/>
                  </a:lnTo>
                  <a:lnTo>
                    <a:pt x="0" y="102"/>
                  </a:lnTo>
                  <a:lnTo>
                    <a:pt x="0" y="107"/>
                  </a:lnTo>
                  <a:lnTo>
                    <a:pt x="0" y="111"/>
                  </a:lnTo>
                  <a:lnTo>
                    <a:pt x="0" y="116"/>
                  </a:lnTo>
                  <a:lnTo>
                    <a:pt x="0" y="123"/>
                  </a:lnTo>
                  <a:lnTo>
                    <a:pt x="2" y="128"/>
                  </a:lnTo>
                  <a:lnTo>
                    <a:pt x="2" y="132"/>
                  </a:lnTo>
                  <a:lnTo>
                    <a:pt x="5" y="138"/>
                  </a:lnTo>
                  <a:lnTo>
                    <a:pt x="7" y="143"/>
                  </a:lnTo>
                  <a:lnTo>
                    <a:pt x="8" y="149"/>
                  </a:lnTo>
                  <a:lnTo>
                    <a:pt x="13" y="159"/>
                  </a:lnTo>
                  <a:lnTo>
                    <a:pt x="17" y="168"/>
                  </a:lnTo>
                  <a:lnTo>
                    <a:pt x="24" y="176"/>
                  </a:lnTo>
                  <a:lnTo>
                    <a:pt x="32" y="184"/>
                  </a:lnTo>
                  <a:lnTo>
                    <a:pt x="40" y="189"/>
                  </a:lnTo>
                  <a:lnTo>
                    <a:pt x="48" y="196"/>
                  </a:lnTo>
                  <a:lnTo>
                    <a:pt x="57" y="201"/>
                  </a:lnTo>
                  <a:lnTo>
                    <a:pt x="66" y="208"/>
                  </a:lnTo>
                  <a:lnTo>
                    <a:pt x="72" y="208"/>
                  </a:lnTo>
                  <a:lnTo>
                    <a:pt x="76" y="209"/>
                  </a:lnTo>
                  <a:lnTo>
                    <a:pt x="81" y="212"/>
                  </a:lnTo>
                  <a:lnTo>
                    <a:pt x="86" y="213"/>
                  </a:lnTo>
                  <a:lnTo>
                    <a:pt x="92" y="213"/>
                  </a:lnTo>
                  <a:lnTo>
                    <a:pt x="98" y="215"/>
                  </a:lnTo>
                  <a:lnTo>
                    <a:pt x="102" y="215"/>
                  </a:lnTo>
                  <a:lnTo>
                    <a:pt x="109" y="215"/>
                  </a:lnTo>
                  <a:lnTo>
                    <a:pt x="109"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5" name="Freeform 17"/>
            <p:cNvSpPr>
              <a:spLocks/>
            </p:cNvSpPr>
            <p:nvPr/>
          </p:nvSpPr>
          <p:spPr bwMode="auto">
            <a:xfrm>
              <a:off x="6469063" y="3542928"/>
              <a:ext cx="87313" cy="85725"/>
            </a:xfrm>
            <a:custGeom>
              <a:avLst/>
              <a:gdLst>
                <a:gd name="T0" fmla="*/ 111 w 219"/>
                <a:gd name="T1" fmla="*/ 215 h 215"/>
                <a:gd name="T2" fmla="*/ 122 w 219"/>
                <a:gd name="T3" fmla="*/ 213 h 215"/>
                <a:gd name="T4" fmla="*/ 134 w 219"/>
                <a:gd name="T5" fmla="*/ 212 h 215"/>
                <a:gd name="T6" fmla="*/ 144 w 219"/>
                <a:gd name="T7" fmla="*/ 208 h 215"/>
                <a:gd name="T8" fmla="*/ 159 w 219"/>
                <a:gd name="T9" fmla="*/ 201 h 215"/>
                <a:gd name="T10" fmla="*/ 176 w 219"/>
                <a:gd name="T11" fmla="*/ 189 h 215"/>
                <a:gd name="T12" fmla="*/ 192 w 219"/>
                <a:gd name="T13" fmla="*/ 176 h 215"/>
                <a:gd name="T14" fmla="*/ 203 w 219"/>
                <a:gd name="T15" fmla="*/ 159 h 215"/>
                <a:gd name="T16" fmla="*/ 209 w 219"/>
                <a:gd name="T17" fmla="*/ 143 h 215"/>
                <a:gd name="T18" fmla="*/ 213 w 219"/>
                <a:gd name="T19" fmla="*/ 132 h 215"/>
                <a:gd name="T20" fmla="*/ 215 w 219"/>
                <a:gd name="T21" fmla="*/ 123 h 215"/>
                <a:gd name="T22" fmla="*/ 217 w 219"/>
                <a:gd name="T23" fmla="*/ 111 h 215"/>
                <a:gd name="T24" fmla="*/ 217 w 219"/>
                <a:gd name="T25" fmla="*/ 102 h 215"/>
                <a:gd name="T26" fmla="*/ 215 w 219"/>
                <a:gd name="T27" fmla="*/ 91 h 215"/>
                <a:gd name="T28" fmla="*/ 213 w 219"/>
                <a:gd name="T29" fmla="*/ 79 h 215"/>
                <a:gd name="T30" fmla="*/ 209 w 219"/>
                <a:gd name="T31" fmla="*/ 69 h 215"/>
                <a:gd name="T32" fmla="*/ 203 w 219"/>
                <a:gd name="T33" fmla="*/ 55 h 215"/>
                <a:gd name="T34" fmla="*/ 192 w 219"/>
                <a:gd name="T35" fmla="*/ 38 h 215"/>
                <a:gd name="T36" fmla="*/ 176 w 219"/>
                <a:gd name="T37" fmla="*/ 22 h 215"/>
                <a:gd name="T38" fmla="*/ 159 w 219"/>
                <a:gd name="T39" fmla="*/ 10 h 215"/>
                <a:gd name="T40" fmla="*/ 144 w 219"/>
                <a:gd name="T41" fmla="*/ 5 h 215"/>
                <a:gd name="T42" fmla="*/ 134 w 219"/>
                <a:gd name="T43" fmla="*/ 1 h 215"/>
                <a:gd name="T44" fmla="*/ 122 w 219"/>
                <a:gd name="T45" fmla="*/ 0 h 215"/>
                <a:gd name="T46" fmla="*/ 111 w 219"/>
                <a:gd name="T47" fmla="*/ 0 h 215"/>
                <a:gd name="T48" fmla="*/ 101 w 219"/>
                <a:gd name="T49" fmla="*/ 0 h 215"/>
                <a:gd name="T50" fmla="*/ 90 w 219"/>
                <a:gd name="T51" fmla="*/ 0 h 215"/>
                <a:gd name="T52" fmla="*/ 78 w 219"/>
                <a:gd name="T53" fmla="*/ 1 h 215"/>
                <a:gd name="T54" fmla="*/ 69 w 219"/>
                <a:gd name="T55" fmla="*/ 5 h 215"/>
                <a:gd name="T56" fmla="*/ 53 w 219"/>
                <a:gd name="T57" fmla="*/ 10 h 215"/>
                <a:gd name="T58" fmla="*/ 36 w 219"/>
                <a:gd name="T59" fmla="*/ 22 h 215"/>
                <a:gd name="T60" fmla="*/ 22 w 219"/>
                <a:gd name="T61" fmla="*/ 38 h 215"/>
                <a:gd name="T62" fmla="*/ 11 w 219"/>
                <a:gd name="T63" fmla="*/ 55 h 215"/>
                <a:gd name="T64" fmla="*/ 5 w 219"/>
                <a:gd name="T65" fmla="*/ 69 h 215"/>
                <a:gd name="T66" fmla="*/ 1 w 219"/>
                <a:gd name="T67" fmla="*/ 79 h 215"/>
                <a:gd name="T68" fmla="*/ 0 w 219"/>
                <a:gd name="T69" fmla="*/ 91 h 215"/>
                <a:gd name="T70" fmla="*/ 0 w 219"/>
                <a:gd name="T71" fmla="*/ 102 h 215"/>
                <a:gd name="T72" fmla="*/ 0 w 219"/>
                <a:gd name="T73" fmla="*/ 111 h 215"/>
                <a:gd name="T74" fmla="*/ 0 w 219"/>
                <a:gd name="T75" fmla="*/ 123 h 215"/>
                <a:gd name="T76" fmla="*/ 1 w 219"/>
                <a:gd name="T77" fmla="*/ 132 h 215"/>
                <a:gd name="T78" fmla="*/ 5 w 219"/>
                <a:gd name="T79" fmla="*/ 143 h 215"/>
                <a:gd name="T80" fmla="*/ 11 w 219"/>
                <a:gd name="T81" fmla="*/ 159 h 215"/>
                <a:gd name="T82" fmla="*/ 22 w 219"/>
                <a:gd name="T83" fmla="*/ 176 h 215"/>
                <a:gd name="T84" fmla="*/ 36 w 219"/>
                <a:gd name="T85" fmla="*/ 189 h 215"/>
                <a:gd name="T86" fmla="*/ 53 w 219"/>
                <a:gd name="T87" fmla="*/ 201 h 215"/>
                <a:gd name="T88" fmla="*/ 69 w 219"/>
                <a:gd name="T89" fmla="*/ 208 h 215"/>
                <a:gd name="T90" fmla="*/ 78 w 219"/>
                <a:gd name="T91" fmla="*/ 212 h 215"/>
                <a:gd name="T92" fmla="*/ 90 w 219"/>
                <a:gd name="T93" fmla="*/ 213 h 215"/>
                <a:gd name="T94" fmla="*/ 101 w 219"/>
                <a:gd name="T95" fmla="*/ 215 h 215"/>
                <a:gd name="T96" fmla="*/ 107 w 219"/>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5">
                  <a:moveTo>
                    <a:pt x="107" y="215"/>
                  </a:moveTo>
                  <a:lnTo>
                    <a:pt x="111" y="215"/>
                  </a:lnTo>
                  <a:lnTo>
                    <a:pt x="118" y="215"/>
                  </a:lnTo>
                  <a:lnTo>
                    <a:pt x="122" y="213"/>
                  </a:lnTo>
                  <a:lnTo>
                    <a:pt x="129" y="213"/>
                  </a:lnTo>
                  <a:lnTo>
                    <a:pt x="134" y="212"/>
                  </a:lnTo>
                  <a:lnTo>
                    <a:pt x="138" y="209"/>
                  </a:lnTo>
                  <a:lnTo>
                    <a:pt x="144" y="208"/>
                  </a:lnTo>
                  <a:lnTo>
                    <a:pt x="150" y="208"/>
                  </a:lnTo>
                  <a:lnTo>
                    <a:pt x="159" y="201"/>
                  </a:lnTo>
                  <a:lnTo>
                    <a:pt x="168" y="196"/>
                  </a:lnTo>
                  <a:lnTo>
                    <a:pt x="176" y="189"/>
                  </a:lnTo>
                  <a:lnTo>
                    <a:pt x="186" y="184"/>
                  </a:lnTo>
                  <a:lnTo>
                    <a:pt x="192" y="176"/>
                  </a:lnTo>
                  <a:lnTo>
                    <a:pt x="198" y="168"/>
                  </a:lnTo>
                  <a:lnTo>
                    <a:pt x="203" y="159"/>
                  </a:lnTo>
                  <a:lnTo>
                    <a:pt x="209" y="149"/>
                  </a:lnTo>
                  <a:lnTo>
                    <a:pt x="209" y="143"/>
                  </a:lnTo>
                  <a:lnTo>
                    <a:pt x="212" y="138"/>
                  </a:lnTo>
                  <a:lnTo>
                    <a:pt x="213" y="132"/>
                  </a:lnTo>
                  <a:lnTo>
                    <a:pt x="215" y="128"/>
                  </a:lnTo>
                  <a:lnTo>
                    <a:pt x="215" y="123"/>
                  </a:lnTo>
                  <a:lnTo>
                    <a:pt x="217" y="116"/>
                  </a:lnTo>
                  <a:lnTo>
                    <a:pt x="217" y="111"/>
                  </a:lnTo>
                  <a:lnTo>
                    <a:pt x="219" y="107"/>
                  </a:lnTo>
                  <a:lnTo>
                    <a:pt x="217" y="102"/>
                  </a:lnTo>
                  <a:lnTo>
                    <a:pt x="217" y="95"/>
                  </a:lnTo>
                  <a:lnTo>
                    <a:pt x="215" y="91"/>
                  </a:lnTo>
                  <a:lnTo>
                    <a:pt x="215" y="85"/>
                  </a:lnTo>
                  <a:lnTo>
                    <a:pt x="213" y="79"/>
                  </a:lnTo>
                  <a:lnTo>
                    <a:pt x="212" y="74"/>
                  </a:lnTo>
                  <a:lnTo>
                    <a:pt x="209" y="69"/>
                  </a:lnTo>
                  <a:lnTo>
                    <a:pt x="209" y="65"/>
                  </a:lnTo>
                  <a:lnTo>
                    <a:pt x="203" y="55"/>
                  </a:lnTo>
                  <a:lnTo>
                    <a:pt x="198" y="47"/>
                  </a:lnTo>
                  <a:lnTo>
                    <a:pt x="192" y="38"/>
                  </a:lnTo>
                  <a:lnTo>
                    <a:pt x="186" y="31"/>
                  </a:lnTo>
                  <a:lnTo>
                    <a:pt x="176" y="22"/>
                  </a:lnTo>
                  <a:lnTo>
                    <a:pt x="168" y="17"/>
                  </a:lnTo>
                  <a:lnTo>
                    <a:pt x="159" y="10"/>
                  </a:lnTo>
                  <a:lnTo>
                    <a:pt x="150" y="8"/>
                  </a:lnTo>
                  <a:lnTo>
                    <a:pt x="144" y="5"/>
                  </a:lnTo>
                  <a:lnTo>
                    <a:pt x="138" y="2"/>
                  </a:lnTo>
                  <a:lnTo>
                    <a:pt x="134" y="1"/>
                  </a:lnTo>
                  <a:lnTo>
                    <a:pt x="129" y="1"/>
                  </a:lnTo>
                  <a:lnTo>
                    <a:pt x="122" y="0"/>
                  </a:lnTo>
                  <a:lnTo>
                    <a:pt x="118" y="0"/>
                  </a:lnTo>
                  <a:lnTo>
                    <a:pt x="111" y="0"/>
                  </a:lnTo>
                  <a:lnTo>
                    <a:pt x="107" y="0"/>
                  </a:lnTo>
                  <a:lnTo>
                    <a:pt x="101" y="0"/>
                  </a:lnTo>
                  <a:lnTo>
                    <a:pt x="96" y="0"/>
                  </a:lnTo>
                  <a:lnTo>
                    <a:pt x="90" y="0"/>
                  </a:lnTo>
                  <a:lnTo>
                    <a:pt x="85" y="1"/>
                  </a:lnTo>
                  <a:lnTo>
                    <a:pt x="78" y="1"/>
                  </a:lnTo>
                  <a:lnTo>
                    <a:pt x="74" y="2"/>
                  </a:lnTo>
                  <a:lnTo>
                    <a:pt x="69" y="5"/>
                  </a:lnTo>
                  <a:lnTo>
                    <a:pt x="65" y="8"/>
                  </a:lnTo>
                  <a:lnTo>
                    <a:pt x="53" y="10"/>
                  </a:lnTo>
                  <a:lnTo>
                    <a:pt x="45" y="17"/>
                  </a:lnTo>
                  <a:lnTo>
                    <a:pt x="36" y="22"/>
                  </a:lnTo>
                  <a:lnTo>
                    <a:pt x="30" y="31"/>
                  </a:lnTo>
                  <a:lnTo>
                    <a:pt x="22" y="38"/>
                  </a:lnTo>
                  <a:lnTo>
                    <a:pt x="17" y="47"/>
                  </a:lnTo>
                  <a:lnTo>
                    <a:pt x="11" y="55"/>
                  </a:lnTo>
                  <a:lnTo>
                    <a:pt x="8" y="65"/>
                  </a:lnTo>
                  <a:lnTo>
                    <a:pt x="5" y="69"/>
                  </a:lnTo>
                  <a:lnTo>
                    <a:pt x="3" y="74"/>
                  </a:lnTo>
                  <a:lnTo>
                    <a:pt x="1" y="79"/>
                  </a:lnTo>
                  <a:lnTo>
                    <a:pt x="1" y="85"/>
                  </a:lnTo>
                  <a:lnTo>
                    <a:pt x="0" y="91"/>
                  </a:lnTo>
                  <a:lnTo>
                    <a:pt x="0" y="95"/>
                  </a:lnTo>
                  <a:lnTo>
                    <a:pt x="0" y="102"/>
                  </a:lnTo>
                  <a:lnTo>
                    <a:pt x="0" y="107"/>
                  </a:lnTo>
                  <a:lnTo>
                    <a:pt x="0" y="111"/>
                  </a:lnTo>
                  <a:lnTo>
                    <a:pt x="0" y="116"/>
                  </a:lnTo>
                  <a:lnTo>
                    <a:pt x="0" y="123"/>
                  </a:lnTo>
                  <a:lnTo>
                    <a:pt x="1" y="128"/>
                  </a:lnTo>
                  <a:lnTo>
                    <a:pt x="1" y="132"/>
                  </a:lnTo>
                  <a:lnTo>
                    <a:pt x="3" y="138"/>
                  </a:lnTo>
                  <a:lnTo>
                    <a:pt x="5" y="143"/>
                  </a:lnTo>
                  <a:lnTo>
                    <a:pt x="8" y="149"/>
                  </a:lnTo>
                  <a:lnTo>
                    <a:pt x="11" y="159"/>
                  </a:lnTo>
                  <a:lnTo>
                    <a:pt x="17" y="168"/>
                  </a:lnTo>
                  <a:lnTo>
                    <a:pt x="22" y="176"/>
                  </a:lnTo>
                  <a:lnTo>
                    <a:pt x="30" y="184"/>
                  </a:lnTo>
                  <a:lnTo>
                    <a:pt x="36" y="189"/>
                  </a:lnTo>
                  <a:lnTo>
                    <a:pt x="45" y="196"/>
                  </a:lnTo>
                  <a:lnTo>
                    <a:pt x="53" y="201"/>
                  </a:lnTo>
                  <a:lnTo>
                    <a:pt x="65" y="208"/>
                  </a:lnTo>
                  <a:lnTo>
                    <a:pt x="69" y="208"/>
                  </a:lnTo>
                  <a:lnTo>
                    <a:pt x="74" y="209"/>
                  </a:lnTo>
                  <a:lnTo>
                    <a:pt x="78" y="212"/>
                  </a:lnTo>
                  <a:lnTo>
                    <a:pt x="85" y="213"/>
                  </a:lnTo>
                  <a:lnTo>
                    <a:pt x="90" y="213"/>
                  </a:lnTo>
                  <a:lnTo>
                    <a:pt x="96" y="215"/>
                  </a:lnTo>
                  <a:lnTo>
                    <a:pt x="101" y="215"/>
                  </a:lnTo>
                  <a:lnTo>
                    <a:pt x="107" y="215"/>
                  </a:lnTo>
                  <a:lnTo>
                    <a:pt x="107"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6" name="Freeform 18"/>
            <p:cNvSpPr>
              <a:spLocks/>
            </p:cNvSpPr>
            <p:nvPr/>
          </p:nvSpPr>
          <p:spPr bwMode="auto">
            <a:xfrm>
              <a:off x="6254751" y="3544516"/>
              <a:ext cx="87313" cy="85725"/>
            </a:xfrm>
            <a:custGeom>
              <a:avLst/>
              <a:gdLst>
                <a:gd name="T0" fmla="*/ 113 w 218"/>
                <a:gd name="T1" fmla="*/ 215 h 215"/>
                <a:gd name="T2" fmla="*/ 124 w 218"/>
                <a:gd name="T3" fmla="*/ 213 h 215"/>
                <a:gd name="T4" fmla="*/ 134 w 218"/>
                <a:gd name="T5" fmla="*/ 210 h 215"/>
                <a:gd name="T6" fmla="*/ 146 w 218"/>
                <a:gd name="T7" fmla="*/ 207 h 215"/>
                <a:gd name="T8" fmla="*/ 159 w 218"/>
                <a:gd name="T9" fmla="*/ 200 h 215"/>
                <a:gd name="T10" fmla="*/ 177 w 218"/>
                <a:gd name="T11" fmla="*/ 190 h 215"/>
                <a:gd name="T12" fmla="*/ 191 w 218"/>
                <a:gd name="T13" fmla="*/ 175 h 215"/>
                <a:gd name="T14" fmla="*/ 204 w 218"/>
                <a:gd name="T15" fmla="*/ 158 h 215"/>
                <a:gd name="T16" fmla="*/ 210 w 218"/>
                <a:gd name="T17" fmla="*/ 142 h 215"/>
                <a:gd name="T18" fmla="*/ 214 w 218"/>
                <a:gd name="T19" fmla="*/ 133 h 215"/>
                <a:gd name="T20" fmla="*/ 216 w 218"/>
                <a:gd name="T21" fmla="*/ 123 h 215"/>
                <a:gd name="T22" fmla="*/ 218 w 218"/>
                <a:gd name="T23" fmla="*/ 111 h 215"/>
                <a:gd name="T24" fmla="*/ 218 w 218"/>
                <a:gd name="T25" fmla="*/ 102 h 215"/>
                <a:gd name="T26" fmla="*/ 216 w 218"/>
                <a:gd name="T27" fmla="*/ 90 h 215"/>
                <a:gd name="T28" fmla="*/ 214 w 218"/>
                <a:gd name="T29" fmla="*/ 80 h 215"/>
                <a:gd name="T30" fmla="*/ 210 w 218"/>
                <a:gd name="T31" fmla="*/ 70 h 215"/>
                <a:gd name="T32" fmla="*/ 204 w 218"/>
                <a:gd name="T33" fmla="*/ 54 h 215"/>
                <a:gd name="T34" fmla="*/ 191 w 218"/>
                <a:gd name="T35" fmla="*/ 37 h 215"/>
                <a:gd name="T36" fmla="*/ 177 w 218"/>
                <a:gd name="T37" fmla="*/ 23 h 215"/>
                <a:gd name="T38" fmla="*/ 159 w 218"/>
                <a:gd name="T39" fmla="*/ 12 h 215"/>
                <a:gd name="T40" fmla="*/ 146 w 218"/>
                <a:gd name="T41" fmla="*/ 5 h 215"/>
                <a:gd name="T42" fmla="*/ 134 w 218"/>
                <a:gd name="T43" fmla="*/ 3 h 215"/>
                <a:gd name="T44" fmla="*/ 124 w 218"/>
                <a:gd name="T45" fmla="*/ 0 h 215"/>
                <a:gd name="T46" fmla="*/ 113 w 218"/>
                <a:gd name="T47" fmla="*/ 0 h 215"/>
                <a:gd name="T48" fmla="*/ 102 w 218"/>
                <a:gd name="T49" fmla="*/ 0 h 215"/>
                <a:gd name="T50" fmla="*/ 90 w 218"/>
                <a:gd name="T51" fmla="*/ 0 h 215"/>
                <a:gd name="T52" fmla="*/ 80 w 218"/>
                <a:gd name="T53" fmla="*/ 3 h 215"/>
                <a:gd name="T54" fmla="*/ 70 w 218"/>
                <a:gd name="T55" fmla="*/ 5 h 215"/>
                <a:gd name="T56" fmla="*/ 56 w 218"/>
                <a:gd name="T57" fmla="*/ 12 h 215"/>
                <a:gd name="T58" fmla="*/ 37 w 218"/>
                <a:gd name="T59" fmla="*/ 23 h 215"/>
                <a:gd name="T60" fmla="*/ 23 w 218"/>
                <a:gd name="T61" fmla="*/ 37 h 215"/>
                <a:gd name="T62" fmla="*/ 12 w 218"/>
                <a:gd name="T63" fmla="*/ 54 h 215"/>
                <a:gd name="T64" fmla="*/ 6 w 218"/>
                <a:gd name="T65" fmla="*/ 70 h 215"/>
                <a:gd name="T66" fmla="*/ 1 w 218"/>
                <a:gd name="T67" fmla="*/ 80 h 215"/>
                <a:gd name="T68" fmla="*/ 0 w 218"/>
                <a:gd name="T69" fmla="*/ 90 h 215"/>
                <a:gd name="T70" fmla="*/ 0 w 218"/>
                <a:gd name="T71" fmla="*/ 102 h 215"/>
                <a:gd name="T72" fmla="*/ 0 w 218"/>
                <a:gd name="T73" fmla="*/ 111 h 215"/>
                <a:gd name="T74" fmla="*/ 0 w 218"/>
                <a:gd name="T75" fmla="*/ 123 h 215"/>
                <a:gd name="T76" fmla="*/ 1 w 218"/>
                <a:gd name="T77" fmla="*/ 133 h 215"/>
                <a:gd name="T78" fmla="*/ 6 w 218"/>
                <a:gd name="T79" fmla="*/ 142 h 215"/>
                <a:gd name="T80" fmla="*/ 12 w 218"/>
                <a:gd name="T81" fmla="*/ 158 h 215"/>
                <a:gd name="T82" fmla="*/ 23 w 218"/>
                <a:gd name="T83" fmla="*/ 175 h 215"/>
                <a:gd name="T84" fmla="*/ 37 w 218"/>
                <a:gd name="T85" fmla="*/ 190 h 215"/>
                <a:gd name="T86" fmla="*/ 56 w 218"/>
                <a:gd name="T87" fmla="*/ 200 h 215"/>
                <a:gd name="T88" fmla="*/ 70 w 218"/>
                <a:gd name="T89" fmla="*/ 207 h 215"/>
                <a:gd name="T90" fmla="*/ 80 w 218"/>
                <a:gd name="T91" fmla="*/ 210 h 215"/>
                <a:gd name="T92" fmla="*/ 90 w 218"/>
                <a:gd name="T93" fmla="*/ 213 h 215"/>
                <a:gd name="T94" fmla="*/ 102 w 218"/>
                <a:gd name="T95" fmla="*/ 215 h 215"/>
                <a:gd name="T96" fmla="*/ 108 w 218"/>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5">
                  <a:moveTo>
                    <a:pt x="108" y="215"/>
                  </a:moveTo>
                  <a:lnTo>
                    <a:pt x="113" y="215"/>
                  </a:lnTo>
                  <a:lnTo>
                    <a:pt x="119" y="215"/>
                  </a:lnTo>
                  <a:lnTo>
                    <a:pt x="124" y="213"/>
                  </a:lnTo>
                  <a:lnTo>
                    <a:pt x="130" y="213"/>
                  </a:lnTo>
                  <a:lnTo>
                    <a:pt x="134" y="210"/>
                  </a:lnTo>
                  <a:lnTo>
                    <a:pt x="139" y="208"/>
                  </a:lnTo>
                  <a:lnTo>
                    <a:pt x="146" y="207"/>
                  </a:lnTo>
                  <a:lnTo>
                    <a:pt x="150" y="207"/>
                  </a:lnTo>
                  <a:lnTo>
                    <a:pt x="159" y="200"/>
                  </a:lnTo>
                  <a:lnTo>
                    <a:pt x="170" y="196"/>
                  </a:lnTo>
                  <a:lnTo>
                    <a:pt x="177" y="190"/>
                  </a:lnTo>
                  <a:lnTo>
                    <a:pt x="185" y="183"/>
                  </a:lnTo>
                  <a:lnTo>
                    <a:pt x="191" y="175"/>
                  </a:lnTo>
                  <a:lnTo>
                    <a:pt x="198" y="166"/>
                  </a:lnTo>
                  <a:lnTo>
                    <a:pt x="204" y="158"/>
                  </a:lnTo>
                  <a:lnTo>
                    <a:pt x="208" y="149"/>
                  </a:lnTo>
                  <a:lnTo>
                    <a:pt x="210" y="142"/>
                  </a:lnTo>
                  <a:lnTo>
                    <a:pt x="211" y="138"/>
                  </a:lnTo>
                  <a:lnTo>
                    <a:pt x="214" y="133"/>
                  </a:lnTo>
                  <a:lnTo>
                    <a:pt x="215" y="129"/>
                  </a:lnTo>
                  <a:lnTo>
                    <a:pt x="216" y="123"/>
                  </a:lnTo>
                  <a:lnTo>
                    <a:pt x="218" y="118"/>
                  </a:lnTo>
                  <a:lnTo>
                    <a:pt x="218" y="111"/>
                  </a:lnTo>
                  <a:lnTo>
                    <a:pt x="218" y="108"/>
                  </a:lnTo>
                  <a:lnTo>
                    <a:pt x="218" y="102"/>
                  </a:lnTo>
                  <a:lnTo>
                    <a:pt x="218" y="97"/>
                  </a:lnTo>
                  <a:lnTo>
                    <a:pt x="216" y="90"/>
                  </a:lnTo>
                  <a:lnTo>
                    <a:pt x="215" y="86"/>
                  </a:lnTo>
                  <a:lnTo>
                    <a:pt x="214" y="80"/>
                  </a:lnTo>
                  <a:lnTo>
                    <a:pt x="211" y="74"/>
                  </a:lnTo>
                  <a:lnTo>
                    <a:pt x="210" y="70"/>
                  </a:lnTo>
                  <a:lnTo>
                    <a:pt x="208" y="65"/>
                  </a:lnTo>
                  <a:lnTo>
                    <a:pt x="204" y="54"/>
                  </a:lnTo>
                  <a:lnTo>
                    <a:pt x="198" y="46"/>
                  </a:lnTo>
                  <a:lnTo>
                    <a:pt x="191" y="37"/>
                  </a:lnTo>
                  <a:lnTo>
                    <a:pt x="185" y="31"/>
                  </a:lnTo>
                  <a:lnTo>
                    <a:pt x="177" y="23"/>
                  </a:lnTo>
                  <a:lnTo>
                    <a:pt x="170" y="17"/>
                  </a:lnTo>
                  <a:lnTo>
                    <a:pt x="159" y="12"/>
                  </a:lnTo>
                  <a:lnTo>
                    <a:pt x="150" y="9"/>
                  </a:lnTo>
                  <a:lnTo>
                    <a:pt x="146" y="5"/>
                  </a:lnTo>
                  <a:lnTo>
                    <a:pt x="139" y="4"/>
                  </a:lnTo>
                  <a:lnTo>
                    <a:pt x="134" y="3"/>
                  </a:lnTo>
                  <a:lnTo>
                    <a:pt x="130" y="3"/>
                  </a:lnTo>
                  <a:lnTo>
                    <a:pt x="124" y="0"/>
                  </a:lnTo>
                  <a:lnTo>
                    <a:pt x="119" y="0"/>
                  </a:lnTo>
                  <a:lnTo>
                    <a:pt x="113" y="0"/>
                  </a:lnTo>
                  <a:lnTo>
                    <a:pt x="108" y="0"/>
                  </a:lnTo>
                  <a:lnTo>
                    <a:pt x="102" y="0"/>
                  </a:lnTo>
                  <a:lnTo>
                    <a:pt x="97" y="0"/>
                  </a:lnTo>
                  <a:lnTo>
                    <a:pt x="90" y="0"/>
                  </a:lnTo>
                  <a:lnTo>
                    <a:pt x="86" y="3"/>
                  </a:lnTo>
                  <a:lnTo>
                    <a:pt x="80" y="3"/>
                  </a:lnTo>
                  <a:lnTo>
                    <a:pt x="75" y="4"/>
                  </a:lnTo>
                  <a:lnTo>
                    <a:pt x="70" y="5"/>
                  </a:lnTo>
                  <a:lnTo>
                    <a:pt x="65" y="9"/>
                  </a:lnTo>
                  <a:lnTo>
                    <a:pt x="56" y="12"/>
                  </a:lnTo>
                  <a:lnTo>
                    <a:pt x="47" y="17"/>
                  </a:lnTo>
                  <a:lnTo>
                    <a:pt x="37" y="23"/>
                  </a:lnTo>
                  <a:lnTo>
                    <a:pt x="31" y="31"/>
                  </a:lnTo>
                  <a:lnTo>
                    <a:pt x="23" y="37"/>
                  </a:lnTo>
                  <a:lnTo>
                    <a:pt x="17" y="46"/>
                  </a:lnTo>
                  <a:lnTo>
                    <a:pt x="12" y="54"/>
                  </a:lnTo>
                  <a:lnTo>
                    <a:pt x="7" y="65"/>
                  </a:lnTo>
                  <a:lnTo>
                    <a:pt x="6" y="70"/>
                  </a:lnTo>
                  <a:lnTo>
                    <a:pt x="3" y="74"/>
                  </a:lnTo>
                  <a:lnTo>
                    <a:pt x="1" y="80"/>
                  </a:lnTo>
                  <a:lnTo>
                    <a:pt x="1" y="86"/>
                  </a:lnTo>
                  <a:lnTo>
                    <a:pt x="0" y="90"/>
                  </a:lnTo>
                  <a:lnTo>
                    <a:pt x="0" y="97"/>
                  </a:lnTo>
                  <a:lnTo>
                    <a:pt x="0" y="102"/>
                  </a:lnTo>
                  <a:lnTo>
                    <a:pt x="0" y="108"/>
                  </a:lnTo>
                  <a:lnTo>
                    <a:pt x="0" y="111"/>
                  </a:lnTo>
                  <a:lnTo>
                    <a:pt x="0" y="118"/>
                  </a:lnTo>
                  <a:lnTo>
                    <a:pt x="0" y="123"/>
                  </a:lnTo>
                  <a:lnTo>
                    <a:pt x="1" y="129"/>
                  </a:lnTo>
                  <a:lnTo>
                    <a:pt x="1" y="133"/>
                  </a:lnTo>
                  <a:lnTo>
                    <a:pt x="3" y="138"/>
                  </a:lnTo>
                  <a:lnTo>
                    <a:pt x="6" y="142"/>
                  </a:lnTo>
                  <a:lnTo>
                    <a:pt x="7" y="149"/>
                  </a:lnTo>
                  <a:lnTo>
                    <a:pt x="12" y="158"/>
                  </a:lnTo>
                  <a:lnTo>
                    <a:pt x="17" y="166"/>
                  </a:lnTo>
                  <a:lnTo>
                    <a:pt x="23" y="175"/>
                  </a:lnTo>
                  <a:lnTo>
                    <a:pt x="31" y="183"/>
                  </a:lnTo>
                  <a:lnTo>
                    <a:pt x="37" y="190"/>
                  </a:lnTo>
                  <a:lnTo>
                    <a:pt x="47" y="196"/>
                  </a:lnTo>
                  <a:lnTo>
                    <a:pt x="56" y="200"/>
                  </a:lnTo>
                  <a:lnTo>
                    <a:pt x="65" y="207"/>
                  </a:lnTo>
                  <a:lnTo>
                    <a:pt x="70" y="207"/>
                  </a:lnTo>
                  <a:lnTo>
                    <a:pt x="75" y="208"/>
                  </a:lnTo>
                  <a:lnTo>
                    <a:pt x="80" y="210"/>
                  </a:lnTo>
                  <a:lnTo>
                    <a:pt x="86" y="213"/>
                  </a:lnTo>
                  <a:lnTo>
                    <a:pt x="90" y="213"/>
                  </a:lnTo>
                  <a:lnTo>
                    <a:pt x="97" y="215"/>
                  </a:lnTo>
                  <a:lnTo>
                    <a:pt x="102" y="215"/>
                  </a:lnTo>
                  <a:lnTo>
                    <a:pt x="108" y="215"/>
                  </a:lnTo>
                  <a:lnTo>
                    <a:pt x="108"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7" name="Freeform 19"/>
            <p:cNvSpPr>
              <a:spLocks/>
            </p:cNvSpPr>
            <p:nvPr/>
          </p:nvSpPr>
          <p:spPr bwMode="auto">
            <a:xfrm>
              <a:off x="6072188" y="3001591"/>
              <a:ext cx="87313" cy="85725"/>
            </a:xfrm>
            <a:custGeom>
              <a:avLst/>
              <a:gdLst>
                <a:gd name="T0" fmla="*/ 114 w 219"/>
                <a:gd name="T1" fmla="*/ 215 h 215"/>
                <a:gd name="T2" fmla="*/ 125 w 219"/>
                <a:gd name="T3" fmla="*/ 213 h 215"/>
                <a:gd name="T4" fmla="*/ 136 w 219"/>
                <a:gd name="T5" fmla="*/ 210 h 215"/>
                <a:gd name="T6" fmla="*/ 146 w 219"/>
                <a:gd name="T7" fmla="*/ 207 h 215"/>
                <a:gd name="T8" fmla="*/ 161 w 219"/>
                <a:gd name="T9" fmla="*/ 200 h 215"/>
                <a:gd name="T10" fmla="*/ 179 w 219"/>
                <a:gd name="T11" fmla="*/ 190 h 215"/>
                <a:gd name="T12" fmla="*/ 193 w 219"/>
                <a:gd name="T13" fmla="*/ 174 h 215"/>
                <a:gd name="T14" fmla="*/ 206 w 219"/>
                <a:gd name="T15" fmla="*/ 156 h 215"/>
                <a:gd name="T16" fmla="*/ 212 w 219"/>
                <a:gd name="T17" fmla="*/ 142 h 215"/>
                <a:gd name="T18" fmla="*/ 215 w 219"/>
                <a:gd name="T19" fmla="*/ 133 h 215"/>
                <a:gd name="T20" fmla="*/ 218 w 219"/>
                <a:gd name="T21" fmla="*/ 122 h 215"/>
                <a:gd name="T22" fmla="*/ 219 w 219"/>
                <a:gd name="T23" fmla="*/ 111 h 215"/>
                <a:gd name="T24" fmla="*/ 219 w 219"/>
                <a:gd name="T25" fmla="*/ 100 h 215"/>
                <a:gd name="T26" fmla="*/ 218 w 219"/>
                <a:gd name="T27" fmla="*/ 89 h 215"/>
                <a:gd name="T28" fmla="*/ 214 w 219"/>
                <a:gd name="T29" fmla="*/ 73 h 215"/>
                <a:gd name="T30" fmla="*/ 206 w 219"/>
                <a:gd name="T31" fmla="*/ 54 h 215"/>
                <a:gd name="T32" fmla="*/ 193 w 219"/>
                <a:gd name="T33" fmla="*/ 37 h 215"/>
                <a:gd name="T34" fmla="*/ 179 w 219"/>
                <a:gd name="T35" fmla="*/ 23 h 215"/>
                <a:gd name="T36" fmla="*/ 161 w 219"/>
                <a:gd name="T37" fmla="*/ 12 h 215"/>
                <a:gd name="T38" fmla="*/ 146 w 219"/>
                <a:gd name="T39" fmla="*/ 5 h 215"/>
                <a:gd name="T40" fmla="*/ 136 w 219"/>
                <a:gd name="T41" fmla="*/ 1 h 215"/>
                <a:gd name="T42" fmla="*/ 125 w 219"/>
                <a:gd name="T43" fmla="*/ 0 h 215"/>
                <a:gd name="T44" fmla="*/ 114 w 219"/>
                <a:gd name="T45" fmla="*/ 0 h 215"/>
                <a:gd name="T46" fmla="*/ 104 w 219"/>
                <a:gd name="T47" fmla="*/ 0 h 215"/>
                <a:gd name="T48" fmla="*/ 93 w 219"/>
                <a:gd name="T49" fmla="*/ 0 h 215"/>
                <a:gd name="T50" fmla="*/ 81 w 219"/>
                <a:gd name="T51" fmla="*/ 1 h 215"/>
                <a:gd name="T52" fmla="*/ 71 w 219"/>
                <a:gd name="T53" fmla="*/ 5 h 215"/>
                <a:gd name="T54" fmla="*/ 56 w 219"/>
                <a:gd name="T55" fmla="*/ 12 h 215"/>
                <a:gd name="T56" fmla="*/ 39 w 219"/>
                <a:gd name="T57" fmla="*/ 23 h 215"/>
                <a:gd name="T58" fmla="*/ 23 w 219"/>
                <a:gd name="T59" fmla="*/ 37 h 215"/>
                <a:gd name="T60" fmla="*/ 12 w 219"/>
                <a:gd name="T61" fmla="*/ 54 h 215"/>
                <a:gd name="T62" fmla="*/ 4 w 219"/>
                <a:gd name="T63" fmla="*/ 73 h 215"/>
                <a:gd name="T64" fmla="*/ 0 w 219"/>
                <a:gd name="T65" fmla="*/ 89 h 215"/>
                <a:gd name="T66" fmla="*/ 0 w 219"/>
                <a:gd name="T67" fmla="*/ 100 h 215"/>
                <a:gd name="T68" fmla="*/ 0 w 219"/>
                <a:gd name="T69" fmla="*/ 111 h 215"/>
                <a:gd name="T70" fmla="*/ 0 w 219"/>
                <a:gd name="T71" fmla="*/ 122 h 215"/>
                <a:gd name="T72" fmla="*/ 3 w 219"/>
                <a:gd name="T73" fmla="*/ 133 h 215"/>
                <a:gd name="T74" fmla="*/ 6 w 219"/>
                <a:gd name="T75" fmla="*/ 142 h 215"/>
                <a:gd name="T76" fmla="*/ 12 w 219"/>
                <a:gd name="T77" fmla="*/ 156 h 215"/>
                <a:gd name="T78" fmla="*/ 23 w 219"/>
                <a:gd name="T79" fmla="*/ 174 h 215"/>
                <a:gd name="T80" fmla="*/ 39 w 219"/>
                <a:gd name="T81" fmla="*/ 190 h 215"/>
                <a:gd name="T82" fmla="*/ 56 w 219"/>
                <a:gd name="T83" fmla="*/ 200 h 215"/>
                <a:gd name="T84" fmla="*/ 71 w 219"/>
                <a:gd name="T85" fmla="*/ 207 h 215"/>
                <a:gd name="T86" fmla="*/ 81 w 219"/>
                <a:gd name="T87" fmla="*/ 210 h 215"/>
                <a:gd name="T88" fmla="*/ 93 w 219"/>
                <a:gd name="T89" fmla="*/ 213 h 215"/>
                <a:gd name="T90" fmla="*/ 104 w 219"/>
                <a:gd name="T91" fmla="*/ 215 h 215"/>
                <a:gd name="T92" fmla="*/ 110 w 219"/>
                <a:gd name="T93"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9" h="215">
                  <a:moveTo>
                    <a:pt x="110" y="215"/>
                  </a:moveTo>
                  <a:lnTo>
                    <a:pt x="114" y="215"/>
                  </a:lnTo>
                  <a:lnTo>
                    <a:pt x="120" y="215"/>
                  </a:lnTo>
                  <a:lnTo>
                    <a:pt x="125" y="213"/>
                  </a:lnTo>
                  <a:lnTo>
                    <a:pt x="130" y="212"/>
                  </a:lnTo>
                  <a:lnTo>
                    <a:pt x="136" y="210"/>
                  </a:lnTo>
                  <a:lnTo>
                    <a:pt x="140" y="208"/>
                  </a:lnTo>
                  <a:lnTo>
                    <a:pt x="146" y="207"/>
                  </a:lnTo>
                  <a:lnTo>
                    <a:pt x="153" y="205"/>
                  </a:lnTo>
                  <a:lnTo>
                    <a:pt x="161" y="200"/>
                  </a:lnTo>
                  <a:lnTo>
                    <a:pt x="171" y="196"/>
                  </a:lnTo>
                  <a:lnTo>
                    <a:pt x="179" y="190"/>
                  </a:lnTo>
                  <a:lnTo>
                    <a:pt x="187" y="183"/>
                  </a:lnTo>
                  <a:lnTo>
                    <a:pt x="193" y="174"/>
                  </a:lnTo>
                  <a:lnTo>
                    <a:pt x="199" y="166"/>
                  </a:lnTo>
                  <a:lnTo>
                    <a:pt x="206" y="156"/>
                  </a:lnTo>
                  <a:lnTo>
                    <a:pt x="210" y="148"/>
                  </a:lnTo>
                  <a:lnTo>
                    <a:pt x="212" y="142"/>
                  </a:lnTo>
                  <a:lnTo>
                    <a:pt x="214" y="138"/>
                  </a:lnTo>
                  <a:lnTo>
                    <a:pt x="215" y="133"/>
                  </a:lnTo>
                  <a:lnTo>
                    <a:pt x="217" y="128"/>
                  </a:lnTo>
                  <a:lnTo>
                    <a:pt x="218" y="122"/>
                  </a:lnTo>
                  <a:lnTo>
                    <a:pt x="219" y="117"/>
                  </a:lnTo>
                  <a:lnTo>
                    <a:pt x="219" y="111"/>
                  </a:lnTo>
                  <a:lnTo>
                    <a:pt x="219" y="106"/>
                  </a:lnTo>
                  <a:lnTo>
                    <a:pt x="219" y="100"/>
                  </a:lnTo>
                  <a:lnTo>
                    <a:pt x="219" y="95"/>
                  </a:lnTo>
                  <a:lnTo>
                    <a:pt x="218" y="89"/>
                  </a:lnTo>
                  <a:lnTo>
                    <a:pt x="217" y="85"/>
                  </a:lnTo>
                  <a:lnTo>
                    <a:pt x="214" y="73"/>
                  </a:lnTo>
                  <a:lnTo>
                    <a:pt x="210" y="65"/>
                  </a:lnTo>
                  <a:lnTo>
                    <a:pt x="206" y="54"/>
                  </a:lnTo>
                  <a:lnTo>
                    <a:pt x="199" y="46"/>
                  </a:lnTo>
                  <a:lnTo>
                    <a:pt x="193" y="37"/>
                  </a:lnTo>
                  <a:lnTo>
                    <a:pt x="187" y="31"/>
                  </a:lnTo>
                  <a:lnTo>
                    <a:pt x="179" y="23"/>
                  </a:lnTo>
                  <a:lnTo>
                    <a:pt x="171" y="17"/>
                  </a:lnTo>
                  <a:lnTo>
                    <a:pt x="161" y="12"/>
                  </a:lnTo>
                  <a:lnTo>
                    <a:pt x="153" y="8"/>
                  </a:lnTo>
                  <a:lnTo>
                    <a:pt x="146" y="5"/>
                  </a:lnTo>
                  <a:lnTo>
                    <a:pt x="140" y="4"/>
                  </a:lnTo>
                  <a:lnTo>
                    <a:pt x="136" y="1"/>
                  </a:lnTo>
                  <a:lnTo>
                    <a:pt x="130" y="1"/>
                  </a:lnTo>
                  <a:lnTo>
                    <a:pt x="125" y="0"/>
                  </a:lnTo>
                  <a:lnTo>
                    <a:pt x="120" y="0"/>
                  </a:lnTo>
                  <a:lnTo>
                    <a:pt x="114" y="0"/>
                  </a:lnTo>
                  <a:lnTo>
                    <a:pt x="110" y="0"/>
                  </a:lnTo>
                  <a:lnTo>
                    <a:pt x="104" y="0"/>
                  </a:lnTo>
                  <a:lnTo>
                    <a:pt x="97" y="0"/>
                  </a:lnTo>
                  <a:lnTo>
                    <a:pt x="93" y="0"/>
                  </a:lnTo>
                  <a:lnTo>
                    <a:pt x="87" y="1"/>
                  </a:lnTo>
                  <a:lnTo>
                    <a:pt x="81" y="1"/>
                  </a:lnTo>
                  <a:lnTo>
                    <a:pt x="76" y="4"/>
                  </a:lnTo>
                  <a:lnTo>
                    <a:pt x="71" y="5"/>
                  </a:lnTo>
                  <a:lnTo>
                    <a:pt x="66" y="8"/>
                  </a:lnTo>
                  <a:lnTo>
                    <a:pt x="56" y="12"/>
                  </a:lnTo>
                  <a:lnTo>
                    <a:pt x="47" y="17"/>
                  </a:lnTo>
                  <a:lnTo>
                    <a:pt x="39" y="23"/>
                  </a:lnTo>
                  <a:lnTo>
                    <a:pt x="31" y="31"/>
                  </a:lnTo>
                  <a:lnTo>
                    <a:pt x="23" y="37"/>
                  </a:lnTo>
                  <a:lnTo>
                    <a:pt x="18" y="46"/>
                  </a:lnTo>
                  <a:lnTo>
                    <a:pt x="12" y="54"/>
                  </a:lnTo>
                  <a:lnTo>
                    <a:pt x="10" y="65"/>
                  </a:lnTo>
                  <a:lnTo>
                    <a:pt x="4" y="73"/>
                  </a:lnTo>
                  <a:lnTo>
                    <a:pt x="3" y="85"/>
                  </a:lnTo>
                  <a:lnTo>
                    <a:pt x="0" y="89"/>
                  </a:lnTo>
                  <a:lnTo>
                    <a:pt x="0" y="95"/>
                  </a:lnTo>
                  <a:lnTo>
                    <a:pt x="0" y="100"/>
                  </a:lnTo>
                  <a:lnTo>
                    <a:pt x="0" y="106"/>
                  </a:lnTo>
                  <a:lnTo>
                    <a:pt x="0" y="111"/>
                  </a:lnTo>
                  <a:lnTo>
                    <a:pt x="0" y="117"/>
                  </a:lnTo>
                  <a:lnTo>
                    <a:pt x="0" y="122"/>
                  </a:lnTo>
                  <a:lnTo>
                    <a:pt x="3" y="128"/>
                  </a:lnTo>
                  <a:lnTo>
                    <a:pt x="3" y="133"/>
                  </a:lnTo>
                  <a:lnTo>
                    <a:pt x="4" y="138"/>
                  </a:lnTo>
                  <a:lnTo>
                    <a:pt x="6" y="142"/>
                  </a:lnTo>
                  <a:lnTo>
                    <a:pt x="10" y="148"/>
                  </a:lnTo>
                  <a:lnTo>
                    <a:pt x="12" y="156"/>
                  </a:lnTo>
                  <a:lnTo>
                    <a:pt x="18" y="166"/>
                  </a:lnTo>
                  <a:lnTo>
                    <a:pt x="23" y="174"/>
                  </a:lnTo>
                  <a:lnTo>
                    <a:pt x="31" y="183"/>
                  </a:lnTo>
                  <a:lnTo>
                    <a:pt x="39" y="190"/>
                  </a:lnTo>
                  <a:lnTo>
                    <a:pt x="47" y="196"/>
                  </a:lnTo>
                  <a:lnTo>
                    <a:pt x="56" y="200"/>
                  </a:lnTo>
                  <a:lnTo>
                    <a:pt x="66" y="205"/>
                  </a:lnTo>
                  <a:lnTo>
                    <a:pt x="71" y="207"/>
                  </a:lnTo>
                  <a:lnTo>
                    <a:pt x="76" y="208"/>
                  </a:lnTo>
                  <a:lnTo>
                    <a:pt x="81" y="210"/>
                  </a:lnTo>
                  <a:lnTo>
                    <a:pt x="87" y="212"/>
                  </a:lnTo>
                  <a:lnTo>
                    <a:pt x="93" y="213"/>
                  </a:lnTo>
                  <a:lnTo>
                    <a:pt x="97" y="215"/>
                  </a:lnTo>
                  <a:lnTo>
                    <a:pt x="104" y="215"/>
                  </a:lnTo>
                  <a:lnTo>
                    <a:pt x="110" y="215"/>
                  </a:lnTo>
                  <a:lnTo>
                    <a:pt x="110" y="215"/>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8" name="Freeform 20"/>
            <p:cNvSpPr>
              <a:spLocks/>
            </p:cNvSpPr>
            <p:nvPr/>
          </p:nvSpPr>
          <p:spPr bwMode="auto">
            <a:xfrm>
              <a:off x="6000751" y="2904753"/>
              <a:ext cx="87313" cy="85725"/>
            </a:xfrm>
            <a:custGeom>
              <a:avLst/>
              <a:gdLst>
                <a:gd name="T0" fmla="*/ 111 w 219"/>
                <a:gd name="T1" fmla="*/ 215 h 216"/>
                <a:gd name="T2" fmla="*/ 123 w 219"/>
                <a:gd name="T3" fmla="*/ 215 h 216"/>
                <a:gd name="T4" fmla="*/ 134 w 219"/>
                <a:gd name="T5" fmla="*/ 212 h 216"/>
                <a:gd name="T6" fmla="*/ 144 w 219"/>
                <a:gd name="T7" fmla="*/ 207 h 216"/>
                <a:gd name="T8" fmla="*/ 159 w 219"/>
                <a:gd name="T9" fmla="*/ 200 h 216"/>
                <a:gd name="T10" fmla="*/ 176 w 219"/>
                <a:gd name="T11" fmla="*/ 190 h 216"/>
                <a:gd name="T12" fmla="*/ 192 w 219"/>
                <a:gd name="T13" fmla="*/ 176 h 216"/>
                <a:gd name="T14" fmla="*/ 203 w 219"/>
                <a:gd name="T15" fmla="*/ 159 h 216"/>
                <a:gd name="T16" fmla="*/ 209 w 219"/>
                <a:gd name="T17" fmla="*/ 144 h 216"/>
                <a:gd name="T18" fmla="*/ 213 w 219"/>
                <a:gd name="T19" fmla="*/ 134 h 216"/>
                <a:gd name="T20" fmla="*/ 216 w 219"/>
                <a:gd name="T21" fmla="*/ 122 h 216"/>
                <a:gd name="T22" fmla="*/ 217 w 219"/>
                <a:gd name="T23" fmla="*/ 111 h 216"/>
                <a:gd name="T24" fmla="*/ 217 w 219"/>
                <a:gd name="T25" fmla="*/ 102 h 216"/>
                <a:gd name="T26" fmla="*/ 216 w 219"/>
                <a:gd name="T27" fmla="*/ 91 h 216"/>
                <a:gd name="T28" fmla="*/ 213 w 219"/>
                <a:gd name="T29" fmla="*/ 80 h 216"/>
                <a:gd name="T30" fmla="*/ 209 w 219"/>
                <a:gd name="T31" fmla="*/ 69 h 216"/>
                <a:gd name="T32" fmla="*/ 203 w 219"/>
                <a:gd name="T33" fmla="*/ 54 h 216"/>
                <a:gd name="T34" fmla="*/ 192 w 219"/>
                <a:gd name="T35" fmla="*/ 37 h 216"/>
                <a:gd name="T36" fmla="*/ 176 w 219"/>
                <a:gd name="T37" fmla="*/ 24 h 216"/>
                <a:gd name="T38" fmla="*/ 159 w 219"/>
                <a:gd name="T39" fmla="*/ 12 h 216"/>
                <a:gd name="T40" fmla="*/ 144 w 219"/>
                <a:gd name="T41" fmla="*/ 6 h 216"/>
                <a:gd name="T42" fmla="*/ 134 w 219"/>
                <a:gd name="T43" fmla="*/ 1 h 216"/>
                <a:gd name="T44" fmla="*/ 123 w 219"/>
                <a:gd name="T45" fmla="*/ 0 h 216"/>
                <a:gd name="T46" fmla="*/ 111 w 219"/>
                <a:gd name="T47" fmla="*/ 0 h 216"/>
                <a:gd name="T48" fmla="*/ 101 w 219"/>
                <a:gd name="T49" fmla="*/ 0 h 216"/>
                <a:gd name="T50" fmla="*/ 90 w 219"/>
                <a:gd name="T51" fmla="*/ 0 h 216"/>
                <a:gd name="T52" fmla="*/ 79 w 219"/>
                <a:gd name="T53" fmla="*/ 1 h 216"/>
                <a:gd name="T54" fmla="*/ 70 w 219"/>
                <a:gd name="T55" fmla="*/ 6 h 216"/>
                <a:gd name="T56" fmla="*/ 54 w 219"/>
                <a:gd name="T57" fmla="*/ 12 h 216"/>
                <a:gd name="T58" fmla="*/ 38 w 219"/>
                <a:gd name="T59" fmla="*/ 24 h 216"/>
                <a:gd name="T60" fmla="*/ 22 w 219"/>
                <a:gd name="T61" fmla="*/ 37 h 216"/>
                <a:gd name="T62" fmla="*/ 12 w 219"/>
                <a:gd name="T63" fmla="*/ 54 h 216"/>
                <a:gd name="T64" fmla="*/ 5 w 219"/>
                <a:gd name="T65" fmla="*/ 69 h 216"/>
                <a:gd name="T66" fmla="*/ 2 w 219"/>
                <a:gd name="T67" fmla="*/ 80 h 216"/>
                <a:gd name="T68" fmla="*/ 0 w 219"/>
                <a:gd name="T69" fmla="*/ 91 h 216"/>
                <a:gd name="T70" fmla="*/ 0 w 219"/>
                <a:gd name="T71" fmla="*/ 102 h 216"/>
                <a:gd name="T72" fmla="*/ 0 w 219"/>
                <a:gd name="T73" fmla="*/ 111 h 216"/>
                <a:gd name="T74" fmla="*/ 0 w 219"/>
                <a:gd name="T75" fmla="*/ 122 h 216"/>
                <a:gd name="T76" fmla="*/ 2 w 219"/>
                <a:gd name="T77" fmla="*/ 134 h 216"/>
                <a:gd name="T78" fmla="*/ 5 w 219"/>
                <a:gd name="T79" fmla="*/ 144 h 216"/>
                <a:gd name="T80" fmla="*/ 12 w 219"/>
                <a:gd name="T81" fmla="*/ 159 h 216"/>
                <a:gd name="T82" fmla="*/ 22 w 219"/>
                <a:gd name="T83" fmla="*/ 176 h 216"/>
                <a:gd name="T84" fmla="*/ 38 w 219"/>
                <a:gd name="T85" fmla="*/ 190 h 216"/>
                <a:gd name="T86" fmla="*/ 54 w 219"/>
                <a:gd name="T87" fmla="*/ 200 h 216"/>
                <a:gd name="T88" fmla="*/ 70 w 219"/>
                <a:gd name="T89" fmla="*/ 207 h 216"/>
                <a:gd name="T90" fmla="*/ 79 w 219"/>
                <a:gd name="T91" fmla="*/ 212 h 216"/>
                <a:gd name="T92" fmla="*/ 90 w 219"/>
                <a:gd name="T93" fmla="*/ 215 h 216"/>
                <a:gd name="T94" fmla="*/ 101 w 219"/>
                <a:gd name="T95" fmla="*/ 215 h 216"/>
                <a:gd name="T96" fmla="*/ 107 w 219"/>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6">
                  <a:moveTo>
                    <a:pt x="107" y="216"/>
                  </a:moveTo>
                  <a:lnTo>
                    <a:pt x="111" y="215"/>
                  </a:lnTo>
                  <a:lnTo>
                    <a:pt x="118" y="215"/>
                  </a:lnTo>
                  <a:lnTo>
                    <a:pt x="123" y="215"/>
                  </a:lnTo>
                  <a:lnTo>
                    <a:pt x="130" y="213"/>
                  </a:lnTo>
                  <a:lnTo>
                    <a:pt x="134" y="212"/>
                  </a:lnTo>
                  <a:lnTo>
                    <a:pt x="139" y="211"/>
                  </a:lnTo>
                  <a:lnTo>
                    <a:pt x="144" y="207"/>
                  </a:lnTo>
                  <a:lnTo>
                    <a:pt x="150" y="207"/>
                  </a:lnTo>
                  <a:lnTo>
                    <a:pt x="159" y="200"/>
                  </a:lnTo>
                  <a:lnTo>
                    <a:pt x="168" y="196"/>
                  </a:lnTo>
                  <a:lnTo>
                    <a:pt x="176" y="190"/>
                  </a:lnTo>
                  <a:lnTo>
                    <a:pt x="185" y="183"/>
                  </a:lnTo>
                  <a:lnTo>
                    <a:pt x="192" y="176"/>
                  </a:lnTo>
                  <a:lnTo>
                    <a:pt x="199" y="168"/>
                  </a:lnTo>
                  <a:lnTo>
                    <a:pt x="203" y="159"/>
                  </a:lnTo>
                  <a:lnTo>
                    <a:pt x="209" y="149"/>
                  </a:lnTo>
                  <a:lnTo>
                    <a:pt x="209" y="144"/>
                  </a:lnTo>
                  <a:lnTo>
                    <a:pt x="212" y="138"/>
                  </a:lnTo>
                  <a:lnTo>
                    <a:pt x="213" y="134"/>
                  </a:lnTo>
                  <a:lnTo>
                    <a:pt x="216" y="129"/>
                  </a:lnTo>
                  <a:lnTo>
                    <a:pt x="216" y="122"/>
                  </a:lnTo>
                  <a:lnTo>
                    <a:pt x="217" y="118"/>
                  </a:lnTo>
                  <a:lnTo>
                    <a:pt x="217" y="111"/>
                  </a:lnTo>
                  <a:lnTo>
                    <a:pt x="219" y="106"/>
                  </a:lnTo>
                  <a:lnTo>
                    <a:pt x="217" y="102"/>
                  </a:lnTo>
                  <a:lnTo>
                    <a:pt x="217" y="95"/>
                  </a:lnTo>
                  <a:lnTo>
                    <a:pt x="216" y="91"/>
                  </a:lnTo>
                  <a:lnTo>
                    <a:pt x="216" y="85"/>
                  </a:lnTo>
                  <a:lnTo>
                    <a:pt x="213" y="80"/>
                  </a:lnTo>
                  <a:lnTo>
                    <a:pt x="212" y="74"/>
                  </a:lnTo>
                  <a:lnTo>
                    <a:pt x="209" y="69"/>
                  </a:lnTo>
                  <a:lnTo>
                    <a:pt x="209" y="64"/>
                  </a:lnTo>
                  <a:lnTo>
                    <a:pt x="203" y="54"/>
                  </a:lnTo>
                  <a:lnTo>
                    <a:pt x="199" y="47"/>
                  </a:lnTo>
                  <a:lnTo>
                    <a:pt x="192" y="37"/>
                  </a:lnTo>
                  <a:lnTo>
                    <a:pt x="185" y="32"/>
                  </a:lnTo>
                  <a:lnTo>
                    <a:pt x="176" y="24"/>
                  </a:lnTo>
                  <a:lnTo>
                    <a:pt x="168" y="17"/>
                  </a:lnTo>
                  <a:lnTo>
                    <a:pt x="159" y="12"/>
                  </a:lnTo>
                  <a:lnTo>
                    <a:pt x="150" y="8"/>
                  </a:lnTo>
                  <a:lnTo>
                    <a:pt x="144" y="6"/>
                  </a:lnTo>
                  <a:lnTo>
                    <a:pt x="139" y="3"/>
                  </a:lnTo>
                  <a:lnTo>
                    <a:pt x="134" y="1"/>
                  </a:lnTo>
                  <a:lnTo>
                    <a:pt x="130" y="1"/>
                  </a:lnTo>
                  <a:lnTo>
                    <a:pt x="123" y="0"/>
                  </a:lnTo>
                  <a:lnTo>
                    <a:pt x="118" y="0"/>
                  </a:lnTo>
                  <a:lnTo>
                    <a:pt x="111" y="0"/>
                  </a:lnTo>
                  <a:lnTo>
                    <a:pt x="107" y="0"/>
                  </a:lnTo>
                  <a:lnTo>
                    <a:pt x="101" y="0"/>
                  </a:lnTo>
                  <a:lnTo>
                    <a:pt x="96" y="0"/>
                  </a:lnTo>
                  <a:lnTo>
                    <a:pt x="90" y="0"/>
                  </a:lnTo>
                  <a:lnTo>
                    <a:pt x="85" y="1"/>
                  </a:lnTo>
                  <a:lnTo>
                    <a:pt x="79" y="1"/>
                  </a:lnTo>
                  <a:lnTo>
                    <a:pt x="74" y="3"/>
                  </a:lnTo>
                  <a:lnTo>
                    <a:pt x="70" y="6"/>
                  </a:lnTo>
                  <a:lnTo>
                    <a:pt x="65" y="8"/>
                  </a:lnTo>
                  <a:lnTo>
                    <a:pt x="54" y="12"/>
                  </a:lnTo>
                  <a:lnTo>
                    <a:pt x="46" y="17"/>
                  </a:lnTo>
                  <a:lnTo>
                    <a:pt x="38" y="24"/>
                  </a:lnTo>
                  <a:lnTo>
                    <a:pt x="30" y="32"/>
                  </a:lnTo>
                  <a:lnTo>
                    <a:pt x="22" y="37"/>
                  </a:lnTo>
                  <a:lnTo>
                    <a:pt x="17" y="47"/>
                  </a:lnTo>
                  <a:lnTo>
                    <a:pt x="12" y="54"/>
                  </a:lnTo>
                  <a:lnTo>
                    <a:pt x="8" y="64"/>
                  </a:lnTo>
                  <a:lnTo>
                    <a:pt x="5" y="69"/>
                  </a:lnTo>
                  <a:lnTo>
                    <a:pt x="4" y="74"/>
                  </a:lnTo>
                  <a:lnTo>
                    <a:pt x="2" y="80"/>
                  </a:lnTo>
                  <a:lnTo>
                    <a:pt x="2" y="85"/>
                  </a:lnTo>
                  <a:lnTo>
                    <a:pt x="0" y="91"/>
                  </a:lnTo>
                  <a:lnTo>
                    <a:pt x="0" y="95"/>
                  </a:lnTo>
                  <a:lnTo>
                    <a:pt x="0" y="102"/>
                  </a:lnTo>
                  <a:lnTo>
                    <a:pt x="0" y="106"/>
                  </a:lnTo>
                  <a:lnTo>
                    <a:pt x="0" y="111"/>
                  </a:lnTo>
                  <a:lnTo>
                    <a:pt x="0" y="118"/>
                  </a:lnTo>
                  <a:lnTo>
                    <a:pt x="0" y="122"/>
                  </a:lnTo>
                  <a:lnTo>
                    <a:pt x="2" y="129"/>
                  </a:lnTo>
                  <a:lnTo>
                    <a:pt x="2" y="134"/>
                  </a:lnTo>
                  <a:lnTo>
                    <a:pt x="4" y="138"/>
                  </a:lnTo>
                  <a:lnTo>
                    <a:pt x="5" y="144"/>
                  </a:lnTo>
                  <a:lnTo>
                    <a:pt x="8" y="149"/>
                  </a:lnTo>
                  <a:lnTo>
                    <a:pt x="12" y="159"/>
                  </a:lnTo>
                  <a:lnTo>
                    <a:pt x="17" y="168"/>
                  </a:lnTo>
                  <a:lnTo>
                    <a:pt x="22" y="176"/>
                  </a:lnTo>
                  <a:lnTo>
                    <a:pt x="30" y="183"/>
                  </a:lnTo>
                  <a:lnTo>
                    <a:pt x="38" y="190"/>
                  </a:lnTo>
                  <a:lnTo>
                    <a:pt x="46" y="196"/>
                  </a:lnTo>
                  <a:lnTo>
                    <a:pt x="54" y="200"/>
                  </a:lnTo>
                  <a:lnTo>
                    <a:pt x="65" y="207"/>
                  </a:lnTo>
                  <a:lnTo>
                    <a:pt x="70" y="207"/>
                  </a:lnTo>
                  <a:lnTo>
                    <a:pt x="74" y="211"/>
                  </a:lnTo>
                  <a:lnTo>
                    <a:pt x="79" y="212"/>
                  </a:lnTo>
                  <a:lnTo>
                    <a:pt x="85" y="213"/>
                  </a:lnTo>
                  <a:lnTo>
                    <a:pt x="90" y="215"/>
                  </a:lnTo>
                  <a:lnTo>
                    <a:pt x="96" y="215"/>
                  </a:lnTo>
                  <a:lnTo>
                    <a:pt x="101" y="215"/>
                  </a:lnTo>
                  <a:lnTo>
                    <a:pt x="107" y="216"/>
                  </a:lnTo>
                  <a:lnTo>
                    <a:pt x="107"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9" name="Freeform 21"/>
            <p:cNvSpPr>
              <a:spLocks/>
            </p:cNvSpPr>
            <p:nvPr/>
          </p:nvSpPr>
          <p:spPr bwMode="auto">
            <a:xfrm>
              <a:off x="6107113" y="2904753"/>
              <a:ext cx="87313" cy="85725"/>
            </a:xfrm>
            <a:custGeom>
              <a:avLst/>
              <a:gdLst>
                <a:gd name="T0" fmla="*/ 113 w 220"/>
                <a:gd name="T1" fmla="*/ 215 h 216"/>
                <a:gd name="T2" fmla="*/ 124 w 220"/>
                <a:gd name="T3" fmla="*/ 215 h 216"/>
                <a:gd name="T4" fmla="*/ 135 w 220"/>
                <a:gd name="T5" fmla="*/ 212 h 216"/>
                <a:gd name="T6" fmla="*/ 146 w 220"/>
                <a:gd name="T7" fmla="*/ 207 h 216"/>
                <a:gd name="T8" fmla="*/ 160 w 220"/>
                <a:gd name="T9" fmla="*/ 200 h 216"/>
                <a:gd name="T10" fmla="*/ 179 w 220"/>
                <a:gd name="T11" fmla="*/ 190 h 216"/>
                <a:gd name="T12" fmla="*/ 193 w 220"/>
                <a:gd name="T13" fmla="*/ 176 h 216"/>
                <a:gd name="T14" fmla="*/ 206 w 220"/>
                <a:gd name="T15" fmla="*/ 159 h 216"/>
                <a:gd name="T16" fmla="*/ 212 w 220"/>
                <a:gd name="T17" fmla="*/ 144 h 216"/>
                <a:gd name="T18" fmla="*/ 215 w 220"/>
                <a:gd name="T19" fmla="*/ 135 h 216"/>
                <a:gd name="T20" fmla="*/ 219 w 220"/>
                <a:gd name="T21" fmla="*/ 123 h 216"/>
                <a:gd name="T22" fmla="*/ 219 w 220"/>
                <a:gd name="T23" fmla="*/ 113 h 216"/>
                <a:gd name="T24" fmla="*/ 219 w 220"/>
                <a:gd name="T25" fmla="*/ 102 h 216"/>
                <a:gd name="T26" fmla="*/ 219 w 220"/>
                <a:gd name="T27" fmla="*/ 91 h 216"/>
                <a:gd name="T28" fmla="*/ 215 w 220"/>
                <a:gd name="T29" fmla="*/ 80 h 216"/>
                <a:gd name="T30" fmla="*/ 212 w 220"/>
                <a:gd name="T31" fmla="*/ 70 h 216"/>
                <a:gd name="T32" fmla="*/ 206 w 220"/>
                <a:gd name="T33" fmla="*/ 57 h 216"/>
                <a:gd name="T34" fmla="*/ 193 w 220"/>
                <a:gd name="T35" fmla="*/ 40 h 216"/>
                <a:gd name="T36" fmla="*/ 179 w 220"/>
                <a:gd name="T37" fmla="*/ 24 h 216"/>
                <a:gd name="T38" fmla="*/ 160 w 220"/>
                <a:gd name="T39" fmla="*/ 12 h 216"/>
                <a:gd name="T40" fmla="*/ 146 w 220"/>
                <a:gd name="T41" fmla="*/ 6 h 216"/>
                <a:gd name="T42" fmla="*/ 135 w 220"/>
                <a:gd name="T43" fmla="*/ 1 h 216"/>
                <a:gd name="T44" fmla="*/ 124 w 220"/>
                <a:gd name="T45" fmla="*/ 0 h 216"/>
                <a:gd name="T46" fmla="*/ 113 w 220"/>
                <a:gd name="T47" fmla="*/ 0 h 216"/>
                <a:gd name="T48" fmla="*/ 103 w 220"/>
                <a:gd name="T49" fmla="*/ 0 h 216"/>
                <a:gd name="T50" fmla="*/ 91 w 220"/>
                <a:gd name="T51" fmla="*/ 0 h 216"/>
                <a:gd name="T52" fmla="*/ 82 w 220"/>
                <a:gd name="T53" fmla="*/ 1 h 216"/>
                <a:gd name="T54" fmla="*/ 70 w 220"/>
                <a:gd name="T55" fmla="*/ 6 h 216"/>
                <a:gd name="T56" fmla="*/ 57 w 220"/>
                <a:gd name="T57" fmla="*/ 12 h 216"/>
                <a:gd name="T58" fmla="*/ 40 w 220"/>
                <a:gd name="T59" fmla="*/ 24 h 216"/>
                <a:gd name="T60" fmla="*/ 24 w 220"/>
                <a:gd name="T61" fmla="*/ 40 h 216"/>
                <a:gd name="T62" fmla="*/ 12 w 220"/>
                <a:gd name="T63" fmla="*/ 57 h 216"/>
                <a:gd name="T64" fmla="*/ 6 w 220"/>
                <a:gd name="T65" fmla="*/ 70 h 216"/>
                <a:gd name="T66" fmla="*/ 3 w 220"/>
                <a:gd name="T67" fmla="*/ 80 h 216"/>
                <a:gd name="T68" fmla="*/ 0 w 220"/>
                <a:gd name="T69" fmla="*/ 91 h 216"/>
                <a:gd name="T70" fmla="*/ 0 w 220"/>
                <a:gd name="T71" fmla="*/ 102 h 216"/>
                <a:gd name="T72" fmla="*/ 0 w 220"/>
                <a:gd name="T73" fmla="*/ 113 h 216"/>
                <a:gd name="T74" fmla="*/ 0 w 220"/>
                <a:gd name="T75" fmla="*/ 123 h 216"/>
                <a:gd name="T76" fmla="*/ 3 w 220"/>
                <a:gd name="T77" fmla="*/ 135 h 216"/>
                <a:gd name="T78" fmla="*/ 6 w 220"/>
                <a:gd name="T79" fmla="*/ 144 h 216"/>
                <a:gd name="T80" fmla="*/ 12 w 220"/>
                <a:gd name="T81" fmla="*/ 159 h 216"/>
                <a:gd name="T82" fmla="*/ 24 w 220"/>
                <a:gd name="T83" fmla="*/ 176 h 216"/>
                <a:gd name="T84" fmla="*/ 40 w 220"/>
                <a:gd name="T85" fmla="*/ 190 h 216"/>
                <a:gd name="T86" fmla="*/ 57 w 220"/>
                <a:gd name="T87" fmla="*/ 200 h 216"/>
                <a:gd name="T88" fmla="*/ 70 w 220"/>
                <a:gd name="T89" fmla="*/ 207 h 216"/>
                <a:gd name="T90" fmla="*/ 82 w 220"/>
                <a:gd name="T91" fmla="*/ 212 h 216"/>
                <a:gd name="T92" fmla="*/ 91 w 220"/>
                <a:gd name="T93" fmla="*/ 215 h 216"/>
                <a:gd name="T94" fmla="*/ 103 w 220"/>
                <a:gd name="T95" fmla="*/ 215 h 216"/>
                <a:gd name="T96" fmla="*/ 110 w 220"/>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0" h="216">
                  <a:moveTo>
                    <a:pt x="110" y="216"/>
                  </a:moveTo>
                  <a:lnTo>
                    <a:pt x="113" y="215"/>
                  </a:lnTo>
                  <a:lnTo>
                    <a:pt x="119" y="215"/>
                  </a:lnTo>
                  <a:lnTo>
                    <a:pt x="124" y="215"/>
                  </a:lnTo>
                  <a:lnTo>
                    <a:pt x="130" y="213"/>
                  </a:lnTo>
                  <a:lnTo>
                    <a:pt x="135" y="212"/>
                  </a:lnTo>
                  <a:lnTo>
                    <a:pt x="139" y="211"/>
                  </a:lnTo>
                  <a:lnTo>
                    <a:pt x="146" y="207"/>
                  </a:lnTo>
                  <a:lnTo>
                    <a:pt x="151" y="207"/>
                  </a:lnTo>
                  <a:lnTo>
                    <a:pt x="160" y="200"/>
                  </a:lnTo>
                  <a:lnTo>
                    <a:pt x="171" y="196"/>
                  </a:lnTo>
                  <a:lnTo>
                    <a:pt x="179" y="190"/>
                  </a:lnTo>
                  <a:lnTo>
                    <a:pt x="187" y="183"/>
                  </a:lnTo>
                  <a:lnTo>
                    <a:pt x="193" y="176"/>
                  </a:lnTo>
                  <a:lnTo>
                    <a:pt x="199" y="168"/>
                  </a:lnTo>
                  <a:lnTo>
                    <a:pt x="206" y="159"/>
                  </a:lnTo>
                  <a:lnTo>
                    <a:pt x="211" y="151"/>
                  </a:lnTo>
                  <a:lnTo>
                    <a:pt x="212" y="144"/>
                  </a:lnTo>
                  <a:lnTo>
                    <a:pt x="213" y="139"/>
                  </a:lnTo>
                  <a:lnTo>
                    <a:pt x="215" y="135"/>
                  </a:lnTo>
                  <a:lnTo>
                    <a:pt x="216" y="130"/>
                  </a:lnTo>
                  <a:lnTo>
                    <a:pt x="219" y="123"/>
                  </a:lnTo>
                  <a:lnTo>
                    <a:pt x="219" y="119"/>
                  </a:lnTo>
                  <a:lnTo>
                    <a:pt x="219" y="113"/>
                  </a:lnTo>
                  <a:lnTo>
                    <a:pt x="220" y="109"/>
                  </a:lnTo>
                  <a:lnTo>
                    <a:pt x="219" y="102"/>
                  </a:lnTo>
                  <a:lnTo>
                    <a:pt x="219" y="97"/>
                  </a:lnTo>
                  <a:lnTo>
                    <a:pt x="219" y="91"/>
                  </a:lnTo>
                  <a:lnTo>
                    <a:pt x="216" y="86"/>
                  </a:lnTo>
                  <a:lnTo>
                    <a:pt x="215" y="80"/>
                  </a:lnTo>
                  <a:lnTo>
                    <a:pt x="213" y="75"/>
                  </a:lnTo>
                  <a:lnTo>
                    <a:pt x="212" y="70"/>
                  </a:lnTo>
                  <a:lnTo>
                    <a:pt x="211" y="66"/>
                  </a:lnTo>
                  <a:lnTo>
                    <a:pt x="206" y="57"/>
                  </a:lnTo>
                  <a:lnTo>
                    <a:pt x="199" y="47"/>
                  </a:lnTo>
                  <a:lnTo>
                    <a:pt x="193" y="40"/>
                  </a:lnTo>
                  <a:lnTo>
                    <a:pt x="187" y="32"/>
                  </a:lnTo>
                  <a:lnTo>
                    <a:pt x="179" y="24"/>
                  </a:lnTo>
                  <a:lnTo>
                    <a:pt x="171" y="17"/>
                  </a:lnTo>
                  <a:lnTo>
                    <a:pt x="160" y="12"/>
                  </a:lnTo>
                  <a:lnTo>
                    <a:pt x="151" y="8"/>
                  </a:lnTo>
                  <a:lnTo>
                    <a:pt x="146" y="6"/>
                  </a:lnTo>
                  <a:lnTo>
                    <a:pt x="139" y="3"/>
                  </a:lnTo>
                  <a:lnTo>
                    <a:pt x="135" y="1"/>
                  </a:lnTo>
                  <a:lnTo>
                    <a:pt x="130" y="1"/>
                  </a:lnTo>
                  <a:lnTo>
                    <a:pt x="124" y="0"/>
                  </a:lnTo>
                  <a:lnTo>
                    <a:pt x="119" y="0"/>
                  </a:lnTo>
                  <a:lnTo>
                    <a:pt x="113" y="0"/>
                  </a:lnTo>
                  <a:lnTo>
                    <a:pt x="110" y="0"/>
                  </a:lnTo>
                  <a:lnTo>
                    <a:pt x="103" y="0"/>
                  </a:lnTo>
                  <a:lnTo>
                    <a:pt x="97" y="0"/>
                  </a:lnTo>
                  <a:lnTo>
                    <a:pt x="91" y="0"/>
                  </a:lnTo>
                  <a:lnTo>
                    <a:pt x="86" y="1"/>
                  </a:lnTo>
                  <a:lnTo>
                    <a:pt x="82" y="1"/>
                  </a:lnTo>
                  <a:lnTo>
                    <a:pt x="75" y="3"/>
                  </a:lnTo>
                  <a:lnTo>
                    <a:pt x="70" y="6"/>
                  </a:lnTo>
                  <a:lnTo>
                    <a:pt x="66" y="8"/>
                  </a:lnTo>
                  <a:lnTo>
                    <a:pt x="57" y="12"/>
                  </a:lnTo>
                  <a:lnTo>
                    <a:pt x="48" y="17"/>
                  </a:lnTo>
                  <a:lnTo>
                    <a:pt x="40" y="24"/>
                  </a:lnTo>
                  <a:lnTo>
                    <a:pt x="32" y="32"/>
                  </a:lnTo>
                  <a:lnTo>
                    <a:pt x="24" y="40"/>
                  </a:lnTo>
                  <a:lnTo>
                    <a:pt x="17" y="47"/>
                  </a:lnTo>
                  <a:lnTo>
                    <a:pt x="12" y="57"/>
                  </a:lnTo>
                  <a:lnTo>
                    <a:pt x="9" y="66"/>
                  </a:lnTo>
                  <a:lnTo>
                    <a:pt x="6" y="70"/>
                  </a:lnTo>
                  <a:lnTo>
                    <a:pt x="5" y="75"/>
                  </a:lnTo>
                  <a:lnTo>
                    <a:pt x="3" y="80"/>
                  </a:lnTo>
                  <a:lnTo>
                    <a:pt x="3" y="86"/>
                  </a:lnTo>
                  <a:lnTo>
                    <a:pt x="0" y="91"/>
                  </a:lnTo>
                  <a:lnTo>
                    <a:pt x="0" y="97"/>
                  </a:lnTo>
                  <a:lnTo>
                    <a:pt x="0" y="102"/>
                  </a:lnTo>
                  <a:lnTo>
                    <a:pt x="0" y="109"/>
                  </a:lnTo>
                  <a:lnTo>
                    <a:pt x="0" y="113"/>
                  </a:lnTo>
                  <a:lnTo>
                    <a:pt x="0" y="119"/>
                  </a:lnTo>
                  <a:lnTo>
                    <a:pt x="0" y="123"/>
                  </a:lnTo>
                  <a:lnTo>
                    <a:pt x="3" y="130"/>
                  </a:lnTo>
                  <a:lnTo>
                    <a:pt x="3" y="135"/>
                  </a:lnTo>
                  <a:lnTo>
                    <a:pt x="5" y="139"/>
                  </a:lnTo>
                  <a:lnTo>
                    <a:pt x="6" y="144"/>
                  </a:lnTo>
                  <a:lnTo>
                    <a:pt x="9" y="151"/>
                  </a:lnTo>
                  <a:lnTo>
                    <a:pt x="12" y="159"/>
                  </a:lnTo>
                  <a:lnTo>
                    <a:pt x="17" y="168"/>
                  </a:lnTo>
                  <a:lnTo>
                    <a:pt x="24" y="176"/>
                  </a:lnTo>
                  <a:lnTo>
                    <a:pt x="32" y="183"/>
                  </a:lnTo>
                  <a:lnTo>
                    <a:pt x="40" y="190"/>
                  </a:lnTo>
                  <a:lnTo>
                    <a:pt x="48" y="196"/>
                  </a:lnTo>
                  <a:lnTo>
                    <a:pt x="57" y="200"/>
                  </a:lnTo>
                  <a:lnTo>
                    <a:pt x="66" y="207"/>
                  </a:lnTo>
                  <a:lnTo>
                    <a:pt x="70" y="207"/>
                  </a:lnTo>
                  <a:lnTo>
                    <a:pt x="75" y="211"/>
                  </a:lnTo>
                  <a:lnTo>
                    <a:pt x="82" y="212"/>
                  </a:lnTo>
                  <a:lnTo>
                    <a:pt x="86" y="213"/>
                  </a:lnTo>
                  <a:lnTo>
                    <a:pt x="91" y="215"/>
                  </a:lnTo>
                  <a:lnTo>
                    <a:pt x="97" y="215"/>
                  </a:lnTo>
                  <a:lnTo>
                    <a:pt x="103" y="215"/>
                  </a:lnTo>
                  <a:lnTo>
                    <a:pt x="110" y="216"/>
                  </a:lnTo>
                  <a:lnTo>
                    <a:pt x="110"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0" name="Freeform 22"/>
            <p:cNvSpPr>
              <a:spLocks/>
            </p:cNvSpPr>
            <p:nvPr/>
          </p:nvSpPr>
          <p:spPr bwMode="auto">
            <a:xfrm>
              <a:off x="5967413" y="3003178"/>
              <a:ext cx="85725" cy="85725"/>
            </a:xfrm>
            <a:custGeom>
              <a:avLst/>
              <a:gdLst>
                <a:gd name="T0" fmla="*/ 111 w 218"/>
                <a:gd name="T1" fmla="*/ 213 h 213"/>
                <a:gd name="T2" fmla="*/ 123 w 218"/>
                <a:gd name="T3" fmla="*/ 212 h 213"/>
                <a:gd name="T4" fmla="*/ 133 w 218"/>
                <a:gd name="T5" fmla="*/ 211 h 213"/>
                <a:gd name="T6" fmla="*/ 144 w 218"/>
                <a:gd name="T7" fmla="*/ 206 h 213"/>
                <a:gd name="T8" fmla="*/ 159 w 218"/>
                <a:gd name="T9" fmla="*/ 200 h 213"/>
                <a:gd name="T10" fmla="*/ 177 w 218"/>
                <a:gd name="T11" fmla="*/ 188 h 213"/>
                <a:gd name="T12" fmla="*/ 192 w 218"/>
                <a:gd name="T13" fmla="*/ 175 h 213"/>
                <a:gd name="T14" fmla="*/ 204 w 218"/>
                <a:gd name="T15" fmla="*/ 158 h 213"/>
                <a:gd name="T16" fmla="*/ 210 w 218"/>
                <a:gd name="T17" fmla="*/ 142 h 213"/>
                <a:gd name="T18" fmla="*/ 213 w 218"/>
                <a:gd name="T19" fmla="*/ 130 h 213"/>
                <a:gd name="T20" fmla="*/ 217 w 218"/>
                <a:gd name="T21" fmla="*/ 121 h 213"/>
                <a:gd name="T22" fmla="*/ 217 w 218"/>
                <a:gd name="T23" fmla="*/ 110 h 213"/>
                <a:gd name="T24" fmla="*/ 217 w 218"/>
                <a:gd name="T25" fmla="*/ 101 h 213"/>
                <a:gd name="T26" fmla="*/ 217 w 218"/>
                <a:gd name="T27" fmla="*/ 90 h 213"/>
                <a:gd name="T28" fmla="*/ 213 w 218"/>
                <a:gd name="T29" fmla="*/ 78 h 213"/>
                <a:gd name="T30" fmla="*/ 210 w 218"/>
                <a:gd name="T31" fmla="*/ 68 h 213"/>
                <a:gd name="T32" fmla="*/ 204 w 218"/>
                <a:gd name="T33" fmla="*/ 53 h 213"/>
                <a:gd name="T34" fmla="*/ 192 w 218"/>
                <a:gd name="T35" fmla="*/ 36 h 213"/>
                <a:gd name="T36" fmla="*/ 177 w 218"/>
                <a:gd name="T37" fmla="*/ 22 h 213"/>
                <a:gd name="T38" fmla="*/ 159 w 218"/>
                <a:gd name="T39" fmla="*/ 11 h 213"/>
                <a:gd name="T40" fmla="*/ 144 w 218"/>
                <a:gd name="T41" fmla="*/ 5 h 213"/>
                <a:gd name="T42" fmla="*/ 133 w 218"/>
                <a:gd name="T43" fmla="*/ 1 h 213"/>
                <a:gd name="T44" fmla="*/ 123 w 218"/>
                <a:gd name="T45" fmla="*/ 0 h 213"/>
                <a:gd name="T46" fmla="*/ 111 w 218"/>
                <a:gd name="T47" fmla="*/ 0 h 213"/>
                <a:gd name="T48" fmla="*/ 100 w 218"/>
                <a:gd name="T49" fmla="*/ 0 h 213"/>
                <a:gd name="T50" fmla="*/ 90 w 218"/>
                <a:gd name="T51" fmla="*/ 0 h 213"/>
                <a:gd name="T52" fmla="*/ 80 w 218"/>
                <a:gd name="T53" fmla="*/ 1 h 213"/>
                <a:gd name="T54" fmla="*/ 69 w 218"/>
                <a:gd name="T55" fmla="*/ 5 h 213"/>
                <a:gd name="T56" fmla="*/ 55 w 218"/>
                <a:gd name="T57" fmla="*/ 11 h 213"/>
                <a:gd name="T58" fmla="*/ 38 w 218"/>
                <a:gd name="T59" fmla="*/ 22 h 213"/>
                <a:gd name="T60" fmla="*/ 22 w 218"/>
                <a:gd name="T61" fmla="*/ 36 h 213"/>
                <a:gd name="T62" fmla="*/ 11 w 218"/>
                <a:gd name="T63" fmla="*/ 53 h 213"/>
                <a:gd name="T64" fmla="*/ 5 w 218"/>
                <a:gd name="T65" fmla="*/ 68 h 213"/>
                <a:gd name="T66" fmla="*/ 1 w 218"/>
                <a:gd name="T67" fmla="*/ 78 h 213"/>
                <a:gd name="T68" fmla="*/ 0 w 218"/>
                <a:gd name="T69" fmla="*/ 90 h 213"/>
                <a:gd name="T70" fmla="*/ 0 w 218"/>
                <a:gd name="T71" fmla="*/ 101 h 213"/>
                <a:gd name="T72" fmla="*/ 0 w 218"/>
                <a:gd name="T73" fmla="*/ 110 h 213"/>
                <a:gd name="T74" fmla="*/ 0 w 218"/>
                <a:gd name="T75" fmla="*/ 121 h 213"/>
                <a:gd name="T76" fmla="*/ 1 w 218"/>
                <a:gd name="T77" fmla="*/ 130 h 213"/>
                <a:gd name="T78" fmla="*/ 5 w 218"/>
                <a:gd name="T79" fmla="*/ 142 h 213"/>
                <a:gd name="T80" fmla="*/ 11 w 218"/>
                <a:gd name="T81" fmla="*/ 158 h 213"/>
                <a:gd name="T82" fmla="*/ 22 w 218"/>
                <a:gd name="T83" fmla="*/ 175 h 213"/>
                <a:gd name="T84" fmla="*/ 38 w 218"/>
                <a:gd name="T85" fmla="*/ 188 h 213"/>
                <a:gd name="T86" fmla="*/ 55 w 218"/>
                <a:gd name="T87" fmla="*/ 200 h 213"/>
                <a:gd name="T88" fmla="*/ 69 w 218"/>
                <a:gd name="T89" fmla="*/ 206 h 213"/>
                <a:gd name="T90" fmla="*/ 80 w 218"/>
                <a:gd name="T91" fmla="*/ 211 h 213"/>
                <a:gd name="T92" fmla="*/ 90 w 218"/>
                <a:gd name="T93" fmla="*/ 212 h 213"/>
                <a:gd name="T94" fmla="*/ 100 w 218"/>
                <a:gd name="T95" fmla="*/ 213 h 213"/>
                <a:gd name="T96" fmla="*/ 108 w 218"/>
                <a:gd name="T97" fmla="*/ 213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3">
                  <a:moveTo>
                    <a:pt x="108" y="213"/>
                  </a:moveTo>
                  <a:lnTo>
                    <a:pt x="111" y="213"/>
                  </a:lnTo>
                  <a:lnTo>
                    <a:pt x="118" y="213"/>
                  </a:lnTo>
                  <a:lnTo>
                    <a:pt x="123" y="212"/>
                  </a:lnTo>
                  <a:lnTo>
                    <a:pt x="128" y="212"/>
                  </a:lnTo>
                  <a:lnTo>
                    <a:pt x="133" y="211"/>
                  </a:lnTo>
                  <a:lnTo>
                    <a:pt x="139" y="208"/>
                  </a:lnTo>
                  <a:lnTo>
                    <a:pt x="144" y="206"/>
                  </a:lnTo>
                  <a:lnTo>
                    <a:pt x="149" y="206"/>
                  </a:lnTo>
                  <a:lnTo>
                    <a:pt x="159" y="200"/>
                  </a:lnTo>
                  <a:lnTo>
                    <a:pt x="169" y="195"/>
                  </a:lnTo>
                  <a:lnTo>
                    <a:pt x="177" y="188"/>
                  </a:lnTo>
                  <a:lnTo>
                    <a:pt x="185" y="183"/>
                  </a:lnTo>
                  <a:lnTo>
                    <a:pt x="192" y="175"/>
                  </a:lnTo>
                  <a:lnTo>
                    <a:pt x="197" y="167"/>
                  </a:lnTo>
                  <a:lnTo>
                    <a:pt x="204" y="158"/>
                  </a:lnTo>
                  <a:lnTo>
                    <a:pt x="209" y="147"/>
                  </a:lnTo>
                  <a:lnTo>
                    <a:pt x="210" y="142"/>
                  </a:lnTo>
                  <a:lnTo>
                    <a:pt x="212" y="137"/>
                  </a:lnTo>
                  <a:lnTo>
                    <a:pt x="213" y="130"/>
                  </a:lnTo>
                  <a:lnTo>
                    <a:pt x="216" y="126"/>
                  </a:lnTo>
                  <a:lnTo>
                    <a:pt x="217" y="121"/>
                  </a:lnTo>
                  <a:lnTo>
                    <a:pt x="217" y="117"/>
                  </a:lnTo>
                  <a:lnTo>
                    <a:pt x="217" y="110"/>
                  </a:lnTo>
                  <a:lnTo>
                    <a:pt x="218" y="106"/>
                  </a:lnTo>
                  <a:lnTo>
                    <a:pt x="217" y="101"/>
                  </a:lnTo>
                  <a:lnTo>
                    <a:pt x="217" y="94"/>
                  </a:lnTo>
                  <a:lnTo>
                    <a:pt x="217" y="90"/>
                  </a:lnTo>
                  <a:lnTo>
                    <a:pt x="216" y="83"/>
                  </a:lnTo>
                  <a:lnTo>
                    <a:pt x="213" y="78"/>
                  </a:lnTo>
                  <a:lnTo>
                    <a:pt x="212" y="73"/>
                  </a:lnTo>
                  <a:lnTo>
                    <a:pt x="210" y="68"/>
                  </a:lnTo>
                  <a:lnTo>
                    <a:pt x="209" y="62"/>
                  </a:lnTo>
                  <a:lnTo>
                    <a:pt x="204" y="53"/>
                  </a:lnTo>
                  <a:lnTo>
                    <a:pt x="197" y="45"/>
                  </a:lnTo>
                  <a:lnTo>
                    <a:pt x="192" y="36"/>
                  </a:lnTo>
                  <a:lnTo>
                    <a:pt x="185" y="30"/>
                  </a:lnTo>
                  <a:lnTo>
                    <a:pt x="177" y="22"/>
                  </a:lnTo>
                  <a:lnTo>
                    <a:pt x="169" y="17"/>
                  </a:lnTo>
                  <a:lnTo>
                    <a:pt x="159" y="11"/>
                  </a:lnTo>
                  <a:lnTo>
                    <a:pt x="149" y="8"/>
                  </a:lnTo>
                  <a:lnTo>
                    <a:pt x="144" y="5"/>
                  </a:lnTo>
                  <a:lnTo>
                    <a:pt x="139" y="4"/>
                  </a:lnTo>
                  <a:lnTo>
                    <a:pt x="133" y="1"/>
                  </a:lnTo>
                  <a:lnTo>
                    <a:pt x="128" y="1"/>
                  </a:lnTo>
                  <a:lnTo>
                    <a:pt x="123" y="0"/>
                  </a:lnTo>
                  <a:lnTo>
                    <a:pt x="118" y="0"/>
                  </a:lnTo>
                  <a:lnTo>
                    <a:pt x="111" y="0"/>
                  </a:lnTo>
                  <a:lnTo>
                    <a:pt x="108" y="0"/>
                  </a:lnTo>
                  <a:lnTo>
                    <a:pt x="100" y="0"/>
                  </a:lnTo>
                  <a:lnTo>
                    <a:pt x="95" y="0"/>
                  </a:lnTo>
                  <a:lnTo>
                    <a:pt x="90" y="0"/>
                  </a:lnTo>
                  <a:lnTo>
                    <a:pt x="84" y="1"/>
                  </a:lnTo>
                  <a:lnTo>
                    <a:pt x="80" y="1"/>
                  </a:lnTo>
                  <a:lnTo>
                    <a:pt x="74" y="4"/>
                  </a:lnTo>
                  <a:lnTo>
                    <a:pt x="69" y="5"/>
                  </a:lnTo>
                  <a:lnTo>
                    <a:pt x="64" y="8"/>
                  </a:lnTo>
                  <a:lnTo>
                    <a:pt x="55" y="11"/>
                  </a:lnTo>
                  <a:lnTo>
                    <a:pt x="47" y="17"/>
                  </a:lnTo>
                  <a:lnTo>
                    <a:pt x="38" y="22"/>
                  </a:lnTo>
                  <a:lnTo>
                    <a:pt x="31" y="30"/>
                  </a:lnTo>
                  <a:lnTo>
                    <a:pt x="22" y="36"/>
                  </a:lnTo>
                  <a:lnTo>
                    <a:pt x="17" y="45"/>
                  </a:lnTo>
                  <a:lnTo>
                    <a:pt x="11" y="53"/>
                  </a:lnTo>
                  <a:lnTo>
                    <a:pt x="8" y="62"/>
                  </a:lnTo>
                  <a:lnTo>
                    <a:pt x="5" y="68"/>
                  </a:lnTo>
                  <a:lnTo>
                    <a:pt x="3" y="73"/>
                  </a:lnTo>
                  <a:lnTo>
                    <a:pt x="1" y="78"/>
                  </a:lnTo>
                  <a:lnTo>
                    <a:pt x="1" y="83"/>
                  </a:lnTo>
                  <a:lnTo>
                    <a:pt x="0" y="90"/>
                  </a:lnTo>
                  <a:lnTo>
                    <a:pt x="0" y="94"/>
                  </a:lnTo>
                  <a:lnTo>
                    <a:pt x="0" y="101"/>
                  </a:lnTo>
                  <a:lnTo>
                    <a:pt x="0" y="106"/>
                  </a:lnTo>
                  <a:lnTo>
                    <a:pt x="0" y="110"/>
                  </a:lnTo>
                  <a:lnTo>
                    <a:pt x="0" y="117"/>
                  </a:lnTo>
                  <a:lnTo>
                    <a:pt x="0" y="121"/>
                  </a:lnTo>
                  <a:lnTo>
                    <a:pt x="1" y="126"/>
                  </a:lnTo>
                  <a:lnTo>
                    <a:pt x="1" y="130"/>
                  </a:lnTo>
                  <a:lnTo>
                    <a:pt x="3" y="137"/>
                  </a:lnTo>
                  <a:lnTo>
                    <a:pt x="5" y="142"/>
                  </a:lnTo>
                  <a:lnTo>
                    <a:pt x="8" y="147"/>
                  </a:lnTo>
                  <a:lnTo>
                    <a:pt x="11" y="158"/>
                  </a:lnTo>
                  <a:lnTo>
                    <a:pt x="17" y="167"/>
                  </a:lnTo>
                  <a:lnTo>
                    <a:pt x="22" y="175"/>
                  </a:lnTo>
                  <a:lnTo>
                    <a:pt x="31" y="183"/>
                  </a:lnTo>
                  <a:lnTo>
                    <a:pt x="38" y="188"/>
                  </a:lnTo>
                  <a:lnTo>
                    <a:pt x="47" y="195"/>
                  </a:lnTo>
                  <a:lnTo>
                    <a:pt x="55" y="200"/>
                  </a:lnTo>
                  <a:lnTo>
                    <a:pt x="64" y="206"/>
                  </a:lnTo>
                  <a:lnTo>
                    <a:pt x="69" y="206"/>
                  </a:lnTo>
                  <a:lnTo>
                    <a:pt x="74" y="208"/>
                  </a:lnTo>
                  <a:lnTo>
                    <a:pt x="80" y="211"/>
                  </a:lnTo>
                  <a:lnTo>
                    <a:pt x="84" y="212"/>
                  </a:lnTo>
                  <a:lnTo>
                    <a:pt x="90" y="212"/>
                  </a:lnTo>
                  <a:lnTo>
                    <a:pt x="95" y="213"/>
                  </a:lnTo>
                  <a:lnTo>
                    <a:pt x="100" y="213"/>
                  </a:lnTo>
                  <a:lnTo>
                    <a:pt x="108" y="213"/>
                  </a:lnTo>
                  <a:lnTo>
                    <a:pt x="108" y="213"/>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1" name="Freeform 23"/>
            <p:cNvSpPr>
              <a:spLocks/>
            </p:cNvSpPr>
            <p:nvPr/>
          </p:nvSpPr>
          <p:spPr bwMode="auto">
            <a:xfrm>
              <a:off x="6180138" y="3001591"/>
              <a:ext cx="87313" cy="85725"/>
            </a:xfrm>
            <a:custGeom>
              <a:avLst/>
              <a:gdLst>
                <a:gd name="T0" fmla="*/ 113 w 218"/>
                <a:gd name="T1" fmla="*/ 215 h 215"/>
                <a:gd name="T2" fmla="*/ 124 w 218"/>
                <a:gd name="T3" fmla="*/ 213 h 215"/>
                <a:gd name="T4" fmla="*/ 133 w 218"/>
                <a:gd name="T5" fmla="*/ 210 h 215"/>
                <a:gd name="T6" fmla="*/ 145 w 218"/>
                <a:gd name="T7" fmla="*/ 207 h 215"/>
                <a:gd name="T8" fmla="*/ 160 w 218"/>
                <a:gd name="T9" fmla="*/ 200 h 215"/>
                <a:gd name="T10" fmla="*/ 177 w 218"/>
                <a:gd name="T11" fmla="*/ 190 h 215"/>
                <a:gd name="T12" fmla="*/ 191 w 218"/>
                <a:gd name="T13" fmla="*/ 174 h 215"/>
                <a:gd name="T14" fmla="*/ 204 w 218"/>
                <a:gd name="T15" fmla="*/ 156 h 215"/>
                <a:gd name="T16" fmla="*/ 210 w 218"/>
                <a:gd name="T17" fmla="*/ 142 h 215"/>
                <a:gd name="T18" fmla="*/ 214 w 218"/>
                <a:gd name="T19" fmla="*/ 133 h 215"/>
                <a:gd name="T20" fmla="*/ 216 w 218"/>
                <a:gd name="T21" fmla="*/ 122 h 215"/>
                <a:gd name="T22" fmla="*/ 216 w 218"/>
                <a:gd name="T23" fmla="*/ 111 h 215"/>
                <a:gd name="T24" fmla="*/ 216 w 218"/>
                <a:gd name="T25" fmla="*/ 100 h 215"/>
                <a:gd name="T26" fmla="*/ 216 w 218"/>
                <a:gd name="T27" fmla="*/ 89 h 215"/>
                <a:gd name="T28" fmla="*/ 211 w 218"/>
                <a:gd name="T29" fmla="*/ 73 h 215"/>
                <a:gd name="T30" fmla="*/ 204 w 218"/>
                <a:gd name="T31" fmla="*/ 54 h 215"/>
                <a:gd name="T32" fmla="*/ 191 w 218"/>
                <a:gd name="T33" fmla="*/ 37 h 215"/>
                <a:gd name="T34" fmla="*/ 177 w 218"/>
                <a:gd name="T35" fmla="*/ 23 h 215"/>
                <a:gd name="T36" fmla="*/ 160 w 218"/>
                <a:gd name="T37" fmla="*/ 12 h 215"/>
                <a:gd name="T38" fmla="*/ 145 w 218"/>
                <a:gd name="T39" fmla="*/ 5 h 215"/>
                <a:gd name="T40" fmla="*/ 133 w 218"/>
                <a:gd name="T41" fmla="*/ 1 h 215"/>
                <a:gd name="T42" fmla="*/ 124 w 218"/>
                <a:gd name="T43" fmla="*/ 0 h 215"/>
                <a:gd name="T44" fmla="*/ 113 w 218"/>
                <a:gd name="T45" fmla="*/ 0 h 215"/>
                <a:gd name="T46" fmla="*/ 102 w 218"/>
                <a:gd name="T47" fmla="*/ 0 h 215"/>
                <a:gd name="T48" fmla="*/ 91 w 218"/>
                <a:gd name="T49" fmla="*/ 0 h 215"/>
                <a:gd name="T50" fmla="*/ 80 w 218"/>
                <a:gd name="T51" fmla="*/ 1 h 215"/>
                <a:gd name="T52" fmla="*/ 70 w 218"/>
                <a:gd name="T53" fmla="*/ 5 h 215"/>
                <a:gd name="T54" fmla="*/ 55 w 218"/>
                <a:gd name="T55" fmla="*/ 12 h 215"/>
                <a:gd name="T56" fmla="*/ 37 w 218"/>
                <a:gd name="T57" fmla="*/ 23 h 215"/>
                <a:gd name="T58" fmla="*/ 22 w 218"/>
                <a:gd name="T59" fmla="*/ 37 h 215"/>
                <a:gd name="T60" fmla="*/ 11 w 218"/>
                <a:gd name="T61" fmla="*/ 54 h 215"/>
                <a:gd name="T62" fmla="*/ 3 w 218"/>
                <a:gd name="T63" fmla="*/ 73 h 215"/>
                <a:gd name="T64" fmla="*/ 0 w 218"/>
                <a:gd name="T65" fmla="*/ 89 h 215"/>
                <a:gd name="T66" fmla="*/ 0 w 218"/>
                <a:gd name="T67" fmla="*/ 100 h 215"/>
                <a:gd name="T68" fmla="*/ 0 w 218"/>
                <a:gd name="T69" fmla="*/ 111 h 215"/>
                <a:gd name="T70" fmla="*/ 0 w 218"/>
                <a:gd name="T71" fmla="*/ 122 h 215"/>
                <a:gd name="T72" fmla="*/ 1 w 218"/>
                <a:gd name="T73" fmla="*/ 133 h 215"/>
                <a:gd name="T74" fmla="*/ 4 w 218"/>
                <a:gd name="T75" fmla="*/ 142 h 215"/>
                <a:gd name="T76" fmla="*/ 11 w 218"/>
                <a:gd name="T77" fmla="*/ 156 h 215"/>
                <a:gd name="T78" fmla="*/ 22 w 218"/>
                <a:gd name="T79" fmla="*/ 174 h 215"/>
                <a:gd name="T80" fmla="*/ 37 w 218"/>
                <a:gd name="T81" fmla="*/ 190 h 215"/>
                <a:gd name="T82" fmla="*/ 55 w 218"/>
                <a:gd name="T83" fmla="*/ 200 h 215"/>
                <a:gd name="T84" fmla="*/ 70 w 218"/>
                <a:gd name="T85" fmla="*/ 207 h 215"/>
                <a:gd name="T86" fmla="*/ 80 w 218"/>
                <a:gd name="T87" fmla="*/ 210 h 215"/>
                <a:gd name="T88" fmla="*/ 91 w 218"/>
                <a:gd name="T89" fmla="*/ 213 h 215"/>
                <a:gd name="T90" fmla="*/ 102 w 218"/>
                <a:gd name="T91" fmla="*/ 215 h 215"/>
                <a:gd name="T92" fmla="*/ 108 w 218"/>
                <a:gd name="T93"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8" h="215">
                  <a:moveTo>
                    <a:pt x="108" y="215"/>
                  </a:moveTo>
                  <a:lnTo>
                    <a:pt x="113" y="215"/>
                  </a:lnTo>
                  <a:lnTo>
                    <a:pt x="117" y="215"/>
                  </a:lnTo>
                  <a:lnTo>
                    <a:pt x="124" y="213"/>
                  </a:lnTo>
                  <a:lnTo>
                    <a:pt x="129" y="212"/>
                  </a:lnTo>
                  <a:lnTo>
                    <a:pt x="133" y="210"/>
                  </a:lnTo>
                  <a:lnTo>
                    <a:pt x="139" y="208"/>
                  </a:lnTo>
                  <a:lnTo>
                    <a:pt x="145" y="207"/>
                  </a:lnTo>
                  <a:lnTo>
                    <a:pt x="150" y="205"/>
                  </a:lnTo>
                  <a:lnTo>
                    <a:pt x="160" y="200"/>
                  </a:lnTo>
                  <a:lnTo>
                    <a:pt x="167" y="196"/>
                  </a:lnTo>
                  <a:lnTo>
                    <a:pt x="177" y="190"/>
                  </a:lnTo>
                  <a:lnTo>
                    <a:pt x="185" y="183"/>
                  </a:lnTo>
                  <a:lnTo>
                    <a:pt x="191" y="174"/>
                  </a:lnTo>
                  <a:lnTo>
                    <a:pt x="198" y="166"/>
                  </a:lnTo>
                  <a:lnTo>
                    <a:pt x="204" y="156"/>
                  </a:lnTo>
                  <a:lnTo>
                    <a:pt x="208" y="148"/>
                  </a:lnTo>
                  <a:lnTo>
                    <a:pt x="210" y="142"/>
                  </a:lnTo>
                  <a:lnTo>
                    <a:pt x="211" y="138"/>
                  </a:lnTo>
                  <a:lnTo>
                    <a:pt x="214" y="133"/>
                  </a:lnTo>
                  <a:lnTo>
                    <a:pt x="215" y="128"/>
                  </a:lnTo>
                  <a:lnTo>
                    <a:pt x="216" y="122"/>
                  </a:lnTo>
                  <a:lnTo>
                    <a:pt x="216" y="117"/>
                  </a:lnTo>
                  <a:lnTo>
                    <a:pt x="216" y="111"/>
                  </a:lnTo>
                  <a:lnTo>
                    <a:pt x="218" y="106"/>
                  </a:lnTo>
                  <a:lnTo>
                    <a:pt x="216" y="100"/>
                  </a:lnTo>
                  <a:lnTo>
                    <a:pt x="216" y="95"/>
                  </a:lnTo>
                  <a:lnTo>
                    <a:pt x="216" y="89"/>
                  </a:lnTo>
                  <a:lnTo>
                    <a:pt x="215" y="85"/>
                  </a:lnTo>
                  <a:lnTo>
                    <a:pt x="211" y="73"/>
                  </a:lnTo>
                  <a:lnTo>
                    <a:pt x="208" y="65"/>
                  </a:lnTo>
                  <a:lnTo>
                    <a:pt x="204" y="54"/>
                  </a:lnTo>
                  <a:lnTo>
                    <a:pt x="198" y="46"/>
                  </a:lnTo>
                  <a:lnTo>
                    <a:pt x="191" y="37"/>
                  </a:lnTo>
                  <a:lnTo>
                    <a:pt x="185" y="31"/>
                  </a:lnTo>
                  <a:lnTo>
                    <a:pt x="177" y="23"/>
                  </a:lnTo>
                  <a:lnTo>
                    <a:pt x="167" y="17"/>
                  </a:lnTo>
                  <a:lnTo>
                    <a:pt x="160" y="12"/>
                  </a:lnTo>
                  <a:lnTo>
                    <a:pt x="150" y="8"/>
                  </a:lnTo>
                  <a:lnTo>
                    <a:pt x="145" y="5"/>
                  </a:lnTo>
                  <a:lnTo>
                    <a:pt x="139" y="4"/>
                  </a:lnTo>
                  <a:lnTo>
                    <a:pt x="133" y="1"/>
                  </a:lnTo>
                  <a:lnTo>
                    <a:pt x="129" y="1"/>
                  </a:lnTo>
                  <a:lnTo>
                    <a:pt x="124" y="0"/>
                  </a:lnTo>
                  <a:lnTo>
                    <a:pt x="117" y="0"/>
                  </a:lnTo>
                  <a:lnTo>
                    <a:pt x="113" y="0"/>
                  </a:lnTo>
                  <a:lnTo>
                    <a:pt x="108" y="0"/>
                  </a:lnTo>
                  <a:lnTo>
                    <a:pt x="102" y="0"/>
                  </a:lnTo>
                  <a:lnTo>
                    <a:pt x="96" y="0"/>
                  </a:lnTo>
                  <a:lnTo>
                    <a:pt x="91" y="0"/>
                  </a:lnTo>
                  <a:lnTo>
                    <a:pt x="85" y="1"/>
                  </a:lnTo>
                  <a:lnTo>
                    <a:pt x="80" y="1"/>
                  </a:lnTo>
                  <a:lnTo>
                    <a:pt x="73" y="4"/>
                  </a:lnTo>
                  <a:lnTo>
                    <a:pt x="70" y="5"/>
                  </a:lnTo>
                  <a:lnTo>
                    <a:pt x="65" y="8"/>
                  </a:lnTo>
                  <a:lnTo>
                    <a:pt x="55" y="12"/>
                  </a:lnTo>
                  <a:lnTo>
                    <a:pt x="45" y="17"/>
                  </a:lnTo>
                  <a:lnTo>
                    <a:pt x="37" y="23"/>
                  </a:lnTo>
                  <a:lnTo>
                    <a:pt x="31" y="31"/>
                  </a:lnTo>
                  <a:lnTo>
                    <a:pt x="22" y="37"/>
                  </a:lnTo>
                  <a:lnTo>
                    <a:pt x="17" y="46"/>
                  </a:lnTo>
                  <a:lnTo>
                    <a:pt x="11" y="54"/>
                  </a:lnTo>
                  <a:lnTo>
                    <a:pt x="8" y="65"/>
                  </a:lnTo>
                  <a:lnTo>
                    <a:pt x="3" y="73"/>
                  </a:lnTo>
                  <a:lnTo>
                    <a:pt x="1" y="85"/>
                  </a:lnTo>
                  <a:lnTo>
                    <a:pt x="0" y="89"/>
                  </a:lnTo>
                  <a:lnTo>
                    <a:pt x="0" y="95"/>
                  </a:lnTo>
                  <a:lnTo>
                    <a:pt x="0" y="100"/>
                  </a:lnTo>
                  <a:lnTo>
                    <a:pt x="0" y="106"/>
                  </a:lnTo>
                  <a:lnTo>
                    <a:pt x="0" y="111"/>
                  </a:lnTo>
                  <a:lnTo>
                    <a:pt x="0" y="117"/>
                  </a:lnTo>
                  <a:lnTo>
                    <a:pt x="0" y="122"/>
                  </a:lnTo>
                  <a:lnTo>
                    <a:pt x="1" y="128"/>
                  </a:lnTo>
                  <a:lnTo>
                    <a:pt x="1" y="133"/>
                  </a:lnTo>
                  <a:lnTo>
                    <a:pt x="3" y="138"/>
                  </a:lnTo>
                  <a:lnTo>
                    <a:pt x="4" y="142"/>
                  </a:lnTo>
                  <a:lnTo>
                    <a:pt x="8" y="148"/>
                  </a:lnTo>
                  <a:lnTo>
                    <a:pt x="11" y="156"/>
                  </a:lnTo>
                  <a:lnTo>
                    <a:pt x="17" y="166"/>
                  </a:lnTo>
                  <a:lnTo>
                    <a:pt x="22" y="174"/>
                  </a:lnTo>
                  <a:lnTo>
                    <a:pt x="31" y="183"/>
                  </a:lnTo>
                  <a:lnTo>
                    <a:pt x="37" y="190"/>
                  </a:lnTo>
                  <a:lnTo>
                    <a:pt x="45" y="196"/>
                  </a:lnTo>
                  <a:lnTo>
                    <a:pt x="55" y="200"/>
                  </a:lnTo>
                  <a:lnTo>
                    <a:pt x="65" y="205"/>
                  </a:lnTo>
                  <a:lnTo>
                    <a:pt x="70" y="207"/>
                  </a:lnTo>
                  <a:lnTo>
                    <a:pt x="73" y="208"/>
                  </a:lnTo>
                  <a:lnTo>
                    <a:pt x="80" y="210"/>
                  </a:lnTo>
                  <a:lnTo>
                    <a:pt x="85" y="212"/>
                  </a:lnTo>
                  <a:lnTo>
                    <a:pt x="91" y="213"/>
                  </a:lnTo>
                  <a:lnTo>
                    <a:pt x="96" y="215"/>
                  </a:lnTo>
                  <a:lnTo>
                    <a:pt x="102" y="215"/>
                  </a:lnTo>
                  <a:lnTo>
                    <a:pt x="108" y="215"/>
                  </a:lnTo>
                  <a:lnTo>
                    <a:pt x="108" y="215"/>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2" name="Freeform 24"/>
            <p:cNvSpPr>
              <a:spLocks/>
            </p:cNvSpPr>
            <p:nvPr/>
          </p:nvSpPr>
          <p:spPr bwMode="auto">
            <a:xfrm>
              <a:off x="6089651" y="3001591"/>
              <a:ext cx="69850" cy="61913"/>
            </a:xfrm>
            <a:custGeom>
              <a:avLst/>
              <a:gdLst>
                <a:gd name="T0" fmla="*/ 158 w 176"/>
                <a:gd name="T1" fmla="*/ 150 h 156"/>
                <a:gd name="T2" fmla="*/ 150 w 176"/>
                <a:gd name="T3" fmla="*/ 139 h 156"/>
                <a:gd name="T4" fmla="*/ 139 w 176"/>
                <a:gd name="T5" fmla="*/ 128 h 156"/>
                <a:gd name="T6" fmla="*/ 130 w 176"/>
                <a:gd name="T7" fmla="*/ 117 h 156"/>
                <a:gd name="T8" fmla="*/ 119 w 176"/>
                <a:gd name="T9" fmla="*/ 106 h 156"/>
                <a:gd name="T10" fmla="*/ 110 w 176"/>
                <a:gd name="T11" fmla="*/ 97 h 156"/>
                <a:gd name="T12" fmla="*/ 97 w 176"/>
                <a:gd name="T13" fmla="*/ 87 h 156"/>
                <a:gd name="T14" fmla="*/ 87 w 176"/>
                <a:gd name="T15" fmla="*/ 79 h 156"/>
                <a:gd name="T16" fmla="*/ 77 w 176"/>
                <a:gd name="T17" fmla="*/ 70 h 156"/>
                <a:gd name="T18" fmla="*/ 65 w 176"/>
                <a:gd name="T19" fmla="*/ 62 h 156"/>
                <a:gd name="T20" fmla="*/ 54 w 176"/>
                <a:gd name="T21" fmla="*/ 54 h 156"/>
                <a:gd name="T22" fmla="*/ 44 w 176"/>
                <a:gd name="T23" fmla="*/ 48 h 156"/>
                <a:gd name="T24" fmla="*/ 34 w 176"/>
                <a:gd name="T25" fmla="*/ 40 h 156"/>
                <a:gd name="T26" fmla="*/ 23 w 176"/>
                <a:gd name="T27" fmla="*/ 34 h 156"/>
                <a:gd name="T28" fmla="*/ 8 w 176"/>
                <a:gd name="T29" fmla="*/ 26 h 156"/>
                <a:gd name="T30" fmla="*/ 5 w 176"/>
                <a:gd name="T31" fmla="*/ 17 h 156"/>
                <a:gd name="T32" fmla="*/ 21 w 176"/>
                <a:gd name="T33" fmla="*/ 8 h 156"/>
                <a:gd name="T34" fmla="*/ 37 w 176"/>
                <a:gd name="T35" fmla="*/ 3 h 156"/>
                <a:gd name="T36" fmla="*/ 56 w 176"/>
                <a:gd name="T37" fmla="*/ 0 h 156"/>
                <a:gd name="T38" fmla="*/ 71 w 176"/>
                <a:gd name="T39" fmla="*/ 0 h 156"/>
                <a:gd name="T40" fmla="*/ 82 w 176"/>
                <a:gd name="T41" fmla="*/ 0 h 156"/>
                <a:gd name="T42" fmla="*/ 93 w 176"/>
                <a:gd name="T43" fmla="*/ 1 h 156"/>
                <a:gd name="T44" fmla="*/ 103 w 176"/>
                <a:gd name="T45" fmla="*/ 5 h 156"/>
                <a:gd name="T46" fmla="*/ 118 w 176"/>
                <a:gd name="T47" fmla="*/ 12 h 156"/>
                <a:gd name="T48" fmla="*/ 136 w 176"/>
                <a:gd name="T49" fmla="*/ 23 h 156"/>
                <a:gd name="T50" fmla="*/ 150 w 176"/>
                <a:gd name="T51" fmla="*/ 37 h 156"/>
                <a:gd name="T52" fmla="*/ 163 w 176"/>
                <a:gd name="T53" fmla="*/ 54 h 156"/>
                <a:gd name="T54" fmla="*/ 171 w 176"/>
                <a:gd name="T55" fmla="*/ 73 h 156"/>
                <a:gd name="T56" fmla="*/ 175 w 176"/>
                <a:gd name="T57" fmla="*/ 89 h 156"/>
                <a:gd name="T58" fmla="*/ 176 w 176"/>
                <a:gd name="T59" fmla="*/ 100 h 156"/>
                <a:gd name="T60" fmla="*/ 176 w 176"/>
                <a:gd name="T61" fmla="*/ 113 h 156"/>
                <a:gd name="T62" fmla="*/ 174 w 176"/>
                <a:gd name="T63" fmla="*/ 125 h 156"/>
                <a:gd name="T64" fmla="*/ 171 w 176"/>
                <a:gd name="T65" fmla="*/ 138 h 156"/>
                <a:gd name="T66" fmla="*/ 166 w 176"/>
                <a:gd name="T67" fmla="*/ 150 h 156"/>
                <a:gd name="T68" fmla="*/ 164 w 176"/>
                <a:gd name="T69" fmla="*/ 156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6" h="156">
                  <a:moveTo>
                    <a:pt x="164" y="156"/>
                  </a:moveTo>
                  <a:lnTo>
                    <a:pt x="158" y="150"/>
                  </a:lnTo>
                  <a:lnTo>
                    <a:pt x="155" y="144"/>
                  </a:lnTo>
                  <a:lnTo>
                    <a:pt x="150" y="139"/>
                  </a:lnTo>
                  <a:lnTo>
                    <a:pt x="146" y="133"/>
                  </a:lnTo>
                  <a:lnTo>
                    <a:pt x="139" y="128"/>
                  </a:lnTo>
                  <a:lnTo>
                    <a:pt x="135" y="122"/>
                  </a:lnTo>
                  <a:lnTo>
                    <a:pt x="130" y="117"/>
                  </a:lnTo>
                  <a:lnTo>
                    <a:pt x="125" y="113"/>
                  </a:lnTo>
                  <a:lnTo>
                    <a:pt x="119" y="106"/>
                  </a:lnTo>
                  <a:lnTo>
                    <a:pt x="114" y="102"/>
                  </a:lnTo>
                  <a:lnTo>
                    <a:pt x="110" y="97"/>
                  </a:lnTo>
                  <a:lnTo>
                    <a:pt x="103" y="93"/>
                  </a:lnTo>
                  <a:lnTo>
                    <a:pt x="97" y="87"/>
                  </a:lnTo>
                  <a:lnTo>
                    <a:pt x="93" y="85"/>
                  </a:lnTo>
                  <a:lnTo>
                    <a:pt x="87" y="79"/>
                  </a:lnTo>
                  <a:lnTo>
                    <a:pt x="82" y="74"/>
                  </a:lnTo>
                  <a:lnTo>
                    <a:pt x="77" y="70"/>
                  </a:lnTo>
                  <a:lnTo>
                    <a:pt x="71" y="66"/>
                  </a:lnTo>
                  <a:lnTo>
                    <a:pt x="65" y="62"/>
                  </a:lnTo>
                  <a:lnTo>
                    <a:pt x="61" y="57"/>
                  </a:lnTo>
                  <a:lnTo>
                    <a:pt x="54" y="54"/>
                  </a:lnTo>
                  <a:lnTo>
                    <a:pt x="50" y="52"/>
                  </a:lnTo>
                  <a:lnTo>
                    <a:pt x="44" y="48"/>
                  </a:lnTo>
                  <a:lnTo>
                    <a:pt x="38" y="45"/>
                  </a:lnTo>
                  <a:lnTo>
                    <a:pt x="34" y="40"/>
                  </a:lnTo>
                  <a:lnTo>
                    <a:pt x="28" y="38"/>
                  </a:lnTo>
                  <a:lnTo>
                    <a:pt x="23" y="34"/>
                  </a:lnTo>
                  <a:lnTo>
                    <a:pt x="18" y="32"/>
                  </a:lnTo>
                  <a:lnTo>
                    <a:pt x="8" y="26"/>
                  </a:lnTo>
                  <a:lnTo>
                    <a:pt x="0" y="21"/>
                  </a:lnTo>
                  <a:lnTo>
                    <a:pt x="5" y="17"/>
                  </a:lnTo>
                  <a:lnTo>
                    <a:pt x="12" y="12"/>
                  </a:lnTo>
                  <a:lnTo>
                    <a:pt x="21" y="8"/>
                  </a:lnTo>
                  <a:lnTo>
                    <a:pt x="29" y="5"/>
                  </a:lnTo>
                  <a:lnTo>
                    <a:pt x="37" y="3"/>
                  </a:lnTo>
                  <a:lnTo>
                    <a:pt x="48" y="1"/>
                  </a:lnTo>
                  <a:lnTo>
                    <a:pt x="56" y="0"/>
                  </a:lnTo>
                  <a:lnTo>
                    <a:pt x="67" y="0"/>
                  </a:lnTo>
                  <a:lnTo>
                    <a:pt x="71" y="0"/>
                  </a:lnTo>
                  <a:lnTo>
                    <a:pt x="77" y="0"/>
                  </a:lnTo>
                  <a:lnTo>
                    <a:pt x="82" y="0"/>
                  </a:lnTo>
                  <a:lnTo>
                    <a:pt x="87" y="1"/>
                  </a:lnTo>
                  <a:lnTo>
                    <a:pt x="93" y="1"/>
                  </a:lnTo>
                  <a:lnTo>
                    <a:pt x="97" y="4"/>
                  </a:lnTo>
                  <a:lnTo>
                    <a:pt x="103" y="5"/>
                  </a:lnTo>
                  <a:lnTo>
                    <a:pt x="110" y="8"/>
                  </a:lnTo>
                  <a:lnTo>
                    <a:pt x="118" y="12"/>
                  </a:lnTo>
                  <a:lnTo>
                    <a:pt x="128" y="17"/>
                  </a:lnTo>
                  <a:lnTo>
                    <a:pt x="136" y="23"/>
                  </a:lnTo>
                  <a:lnTo>
                    <a:pt x="144" y="31"/>
                  </a:lnTo>
                  <a:lnTo>
                    <a:pt x="150" y="37"/>
                  </a:lnTo>
                  <a:lnTo>
                    <a:pt x="156" y="46"/>
                  </a:lnTo>
                  <a:lnTo>
                    <a:pt x="163" y="54"/>
                  </a:lnTo>
                  <a:lnTo>
                    <a:pt x="167" y="65"/>
                  </a:lnTo>
                  <a:lnTo>
                    <a:pt x="171" y="73"/>
                  </a:lnTo>
                  <a:lnTo>
                    <a:pt x="174" y="85"/>
                  </a:lnTo>
                  <a:lnTo>
                    <a:pt x="175" y="89"/>
                  </a:lnTo>
                  <a:lnTo>
                    <a:pt x="176" y="95"/>
                  </a:lnTo>
                  <a:lnTo>
                    <a:pt x="176" y="100"/>
                  </a:lnTo>
                  <a:lnTo>
                    <a:pt x="176" y="106"/>
                  </a:lnTo>
                  <a:lnTo>
                    <a:pt x="176" y="113"/>
                  </a:lnTo>
                  <a:lnTo>
                    <a:pt x="175" y="119"/>
                  </a:lnTo>
                  <a:lnTo>
                    <a:pt x="174" y="125"/>
                  </a:lnTo>
                  <a:lnTo>
                    <a:pt x="174" y="131"/>
                  </a:lnTo>
                  <a:lnTo>
                    <a:pt x="171" y="138"/>
                  </a:lnTo>
                  <a:lnTo>
                    <a:pt x="169" y="144"/>
                  </a:lnTo>
                  <a:lnTo>
                    <a:pt x="166" y="150"/>
                  </a:lnTo>
                  <a:lnTo>
                    <a:pt x="164" y="156"/>
                  </a:lnTo>
                  <a:lnTo>
                    <a:pt x="164" y="15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3" name="Freeform 25"/>
            <p:cNvSpPr>
              <a:spLocks/>
            </p:cNvSpPr>
            <p:nvPr/>
          </p:nvSpPr>
          <p:spPr bwMode="auto">
            <a:xfrm>
              <a:off x="5892801" y="2904753"/>
              <a:ext cx="85725" cy="85725"/>
            </a:xfrm>
            <a:custGeom>
              <a:avLst/>
              <a:gdLst>
                <a:gd name="T0" fmla="*/ 113 w 218"/>
                <a:gd name="T1" fmla="*/ 215 h 216"/>
                <a:gd name="T2" fmla="*/ 124 w 218"/>
                <a:gd name="T3" fmla="*/ 215 h 216"/>
                <a:gd name="T4" fmla="*/ 135 w 218"/>
                <a:gd name="T5" fmla="*/ 212 h 216"/>
                <a:gd name="T6" fmla="*/ 147 w 218"/>
                <a:gd name="T7" fmla="*/ 207 h 216"/>
                <a:gd name="T8" fmla="*/ 160 w 218"/>
                <a:gd name="T9" fmla="*/ 200 h 216"/>
                <a:gd name="T10" fmla="*/ 177 w 218"/>
                <a:gd name="T11" fmla="*/ 190 h 216"/>
                <a:gd name="T12" fmla="*/ 192 w 218"/>
                <a:gd name="T13" fmla="*/ 176 h 216"/>
                <a:gd name="T14" fmla="*/ 204 w 218"/>
                <a:gd name="T15" fmla="*/ 159 h 216"/>
                <a:gd name="T16" fmla="*/ 210 w 218"/>
                <a:gd name="T17" fmla="*/ 144 h 216"/>
                <a:gd name="T18" fmla="*/ 213 w 218"/>
                <a:gd name="T19" fmla="*/ 135 h 216"/>
                <a:gd name="T20" fmla="*/ 217 w 218"/>
                <a:gd name="T21" fmla="*/ 123 h 216"/>
                <a:gd name="T22" fmla="*/ 218 w 218"/>
                <a:gd name="T23" fmla="*/ 113 h 216"/>
                <a:gd name="T24" fmla="*/ 218 w 218"/>
                <a:gd name="T25" fmla="*/ 102 h 216"/>
                <a:gd name="T26" fmla="*/ 217 w 218"/>
                <a:gd name="T27" fmla="*/ 91 h 216"/>
                <a:gd name="T28" fmla="*/ 213 w 218"/>
                <a:gd name="T29" fmla="*/ 80 h 216"/>
                <a:gd name="T30" fmla="*/ 210 w 218"/>
                <a:gd name="T31" fmla="*/ 70 h 216"/>
                <a:gd name="T32" fmla="*/ 204 w 218"/>
                <a:gd name="T33" fmla="*/ 57 h 216"/>
                <a:gd name="T34" fmla="*/ 192 w 218"/>
                <a:gd name="T35" fmla="*/ 40 h 216"/>
                <a:gd name="T36" fmla="*/ 177 w 218"/>
                <a:gd name="T37" fmla="*/ 24 h 216"/>
                <a:gd name="T38" fmla="*/ 160 w 218"/>
                <a:gd name="T39" fmla="*/ 12 h 216"/>
                <a:gd name="T40" fmla="*/ 147 w 218"/>
                <a:gd name="T41" fmla="*/ 6 h 216"/>
                <a:gd name="T42" fmla="*/ 135 w 218"/>
                <a:gd name="T43" fmla="*/ 1 h 216"/>
                <a:gd name="T44" fmla="*/ 124 w 218"/>
                <a:gd name="T45" fmla="*/ 0 h 216"/>
                <a:gd name="T46" fmla="*/ 113 w 218"/>
                <a:gd name="T47" fmla="*/ 0 h 216"/>
                <a:gd name="T48" fmla="*/ 102 w 218"/>
                <a:gd name="T49" fmla="*/ 0 h 216"/>
                <a:gd name="T50" fmla="*/ 91 w 218"/>
                <a:gd name="T51" fmla="*/ 0 h 216"/>
                <a:gd name="T52" fmla="*/ 80 w 218"/>
                <a:gd name="T53" fmla="*/ 1 h 216"/>
                <a:gd name="T54" fmla="*/ 71 w 218"/>
                <a:gd name="T55" fmla="*/ 6 h 216"/>
                <a:gd name="T56" fmla="*/ 57 w 218"/>
                <a:gd name="T57" fmla="*/ 12 h 216"/>
                <a:gd name="T58" fmla="*/ 39 w 218"/>
                <a:gd name="T59" fmla="*/ 24 h 216"/>
                <a:gd name="T60" fmla="*/ 23 w 218"/>
                <a:gd name="T61" fmla="*/ 40 h 216"/>
                <a:gd name="T62" fmla="*/ 13 w 218"/>
                <a:gd name="T63" fmla="*/ 57 h 216"/>
                <a:gd name="T64" fmla="*/ 6 w 218"/>
                <a:gd name="T65" fmla="*/ 70 h 216"/>
                <a:gd name="T66" fmla="*/ 1 w 218"/>
                <a:gd name="T67" fmla="*/ 80 h 216"/>
                <a:gd name="T68" fmla="*/ 0 w 218"/>
                <a:gd name="T69" fmla="*/ 91 h 216"/>
                <a:gd name="T70" fmla="*/ 0 w 218"/>
                <a:gd name="T71" fmla="*/ 102 h 216"/>
                <a:gd name="T72" fmla="*/ 0 w 218"/>
                <a:gd name="T73" fmla="*/ 113 h 216"/>
                <a:gd name="T74" fmla="*/ 0 w 218"/>
                <a:gd name="T75" fmla="*/ 123 h 216"/>
                <a:gd name="T76" fmla="*/ 1 w 218"/>
                <a:gd name="T77" fmla="*/ 135 h 216"/>
                <a:gd name="T78" fmla="*/ 6 w 218"/>
                <a:gd name="T79" fmla="*/ 144 h 216"/>
                <a:gd name="T80" fmla="*/ 13 w 218"/>
                <a:gd name="T81" fmla="*/ 159 h 216"/>
                <a:gd name="T82" fmla="*/ 23 w 218"/>
                <a:gd name="T83" fmla="*/ 176 h 216"/>
                <a:gd name="T84" fmla="*/ 39 w 218"/>
                <a:gd name="T85" fmla="*/ 190 h 216"/>
                <a:gd name="T86" fmla="*/ 57 w 218"/>
                <a:gd name="T87" fmla="*/ 200 h 216"/>
                <a:gd name="T88" fmla="*/ 71 w 218"/>
                <a:gd name="T89" fmla="*/ 207 h 216"/>
                <a:gd name="T90" fmla="*/ 80 w 218"/>
                <a:gd name="T91" fmla="*/ 212 h 216"/>
                <a:gd name="T92" fmla="*/ 91 w 218"/>
                <a:gd name="T93" fmla="*/ 215 h 216"/>
                <a:gd name="T94" fmla="*/ 102 w 218"/>
                <a:gd name="T95" fmla="*/ 215 h 216"/>
                <a:gd name="T96" fmla="*/ 108 w 218"/>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6">
                  <a:moveTo>
                    <a:pt x="108" y="216"/>
                  </a:moveTo>
                  <a:lnTo>
                    <a:pt x="113" y="215"/>
                  </a:lnTo>
                  <a:lnTo>
                    <a:pt x="119" y="215"/>
                  </a:lnTo>
                  <a:lnTo>
                    <a:pt x="124" y="215"/>
                  </a:lnTo>
                  <a:lnTo>
                    <a:pt x="131" y="213"/>
                  </a:lnTo>
                  <a:lnTo>
                    <a:pt x="135" y="212"/>
                  </a:lnTo>
                  <a:lnTo>
                    <a:pt x="140" y="211"/>
                  </a:lnTo>
                  <a:lnTo>
                    <a:pt x="147" y="207"/>
                  </a:lnTo>
                  <a:lnTo>
                    <a:pt x="151" y="207"/>
                  </a:lnTo>
                  <a:lnTo>
                    <a:pt x="160" y="200"/>
                  </a:lnTo>
                  <a:lnTo>
                    <a:pt x="169" y="196"/>
                  </a:lnTo>
                  <a:lnTo>
                    <a:pt x="177" y="190"/>
                  </a:lnTo>
                  <a:lnTo>
                    <a:pt x="185" y="183"/>
                  </a:lnTo>
                  <a:lnTo>
                    <a:pt x="192" y="176"/>
                  </a:lnTo>
                  <a:lnTo>
                    <a:pt x="198" y="168"/>
                  </a:lnTo>
                  <a:lnTo>
                    <a:pt x="204" y="159"/>
                  </a:lnTo>
                  <a:lnTo>
                    <a:pt x="209" y="151"/>
                  </a:lnTo>
                  <a:lnTo>
                    <a:pt x="210" y="144"/>
                  </a:lnTo>
                  <a:lnTo>
                    <a:pt x="212" y="139"/>
                  </a:lnTo>
                  <a:lnTo>
                    <a:pt x="213" y="135"/>
                  </a:lnTo>
                  <a:lnTo>
                    <a:pt x="216" y="130"/>
                  </a:lnTo>
                  <a:lnTo>
                    <a:pt x="217" y="123"/>
                  </a:lnTo>
                  <a:lnTo>
                    <a:pt x="218" y="119"/>
                  </a:lnTo>
                  <a:lnTo>
                    <a:pt x="218" y="113"/>
                  </a:lnTo>
                  <a:lnTo>
                    <a:pt x="218" y="109"/>
                  </a:lnTo>
                  <a:lnTo>
                    <a:pt x="218" y="102"/>
                  </a:lnTo>
                  <a:lnTo>
                    <a:pt x="218" y="97"/>
                  </a:lnTo>
                  <a:lnTo>
                    <a:pt x="217" y="91"/>
                  </a:lnTo>
                  <a:lnTo>
                    <a:pt x="216" y="86"/>
                  </a:lnTo>
                  <a:lnTo>
                    <a:pt x="213" y="80"/>
                  </a:lnTo>
                  <a:lnTo>
                    <a:pt x="212" y="75"/>
                  </a:lnTo>
                  <a:lnTo>
                    <a:pt x="210" y="70"/>
                  </a:lnTo>
                  <a:lnTo>
                    <a:pt x="209" y="66"/>
                  </a:lnTo>
                  <a:lnTo>
                    <a:pt x="204" y="57"/>
                  </a:lnTo>
                  <a:lnTo>
                    <a:pt x="198" y="47"/>
                  </a:lnTo>
                  <a:lnTo>
                    <a:pt x="192" y="40"/>
                  </a:lnTo>
                  <a:lnTo>
                    <a:pt x="185" y="32"/>
                  </a:lnTo>
                  <a:lnTo>
                    <a:pt x="177" y="24"/>
                  </a:lnTo>
                  <a:lnTo>
                    <a:pt x="169" y="17"/>
                  </a:lnTo>
                  <a:lnTo>
                    <a:pt x="160" y="12"/>
                  </a:lnTo>
                  <a:lnTo>
                    <a:pt x="151" y="8"/>
                  </a:lnTo>
                  <a:lnTo>
                    <a:pt x="147" y="6"/>
                  </a:lnTo>
                  <a:lnTo>
                    <a:pt x="140" y="3"/>
                  </a:lnTo>
                  <a:lnTo>
                    <a:pt x="135" y="1"/>
                  </a:lnTo>
                  <a:lnTo>
                    <a:pt x="131" y="1"/>
                  </a:lnTo>
                  <a:lnTo>
                    <a:pt x="124" y="0"/>
                  </a:lnTo>
                  <a:lnTo>
                    <a:pt x="119" y="0"/>
                  </a:lnTo>
                  <a:lnTo>
                    <a:pt x="113" y="0"/>
                  </a:lnTo>
                  <a:lnTo>
                    <a:pt x="108" y="0"/>
                  </a:lnTo>
                  <a:lnTo>
                    <a:pt x="102" y="0"/>
                  </a:lnTo>
                  <a:lnTo>
                    <a:pt x="98" y="0"/>
                  </a:lnTo>
                  <a:lnTo>
                    <a:pt x="91" y="0"/>
                  </a:lnTo>
                  <a:lnTo>
                    <a:pt x="86" y="1"/>
                  </a:lnTo>
                  <a:lnTo>
                    <a:pt x="80" y="1"/>
                  </a:lnTo>
                  <a:lnTo>
                    <a:pt x="75" y="3"/>
                  </a:lnTo>
                  <a:lnTo>
                    <a:pt x="71" y="6"/>
                  </a:lnTo>
                  <a:lnTo>
                    <a:pt x="66" y="8"/>
                  </a:lnTo>
                  <a:lnTo>
                    <a:pt x="57" y="12"/>
                  </a:lnTo>
                  <a:lnTo>
                    <a:pt x="47" y="17"/>
                  </a:lnTo>
                  <a:lnTo>
                    <a:pt x="39" y="24"/>
                  </a:lnTo>
                  <a:lnTo>
                    <a:pt x="31" y="32"/>
                  </a:lnTo>
                  <a:lnTo>
                    <a:pt x="23" y="40"/>
                  </a:lnTo>
                  <a:lnTo>
                    <a:pt x="17" y="47"/>
                  </a:lnTo>
                  <a:lnTo>
                    <a:pt x="13" y="57"/>
                  </a:lnTo>
                  <a:lnTo>
                    <a:pt x="8" y="66"/>
                  </a:lnTo>
                  <a:lnTo>
                    <a:pt x="6" y="70"/>
                  </a:lnTo>
                  <a:lnTo>
                    <a:pt x="3" y="75"/>
                  </a:lnTo>
                  <a:lnTo>
                    <a:pt x="1" y="80"/>
                  </a:lnTo>
                  <a:lnTo>
                    <a:pt x="1" y="86"/>
                  </a:lnTo>
                  <a:lnTo>
                    <a:pt x="0" y="91"/>
                  </a:lnTo>
                  <a:lnTo>
                    <a:pt x="0" y="97"/>
                  </a:lnTo>
                  <a:lnTo>
                    <a:pt x="0" y="102"/>
                  </a:lnTo>
                  <a:lnTo>
                    <a:pt x="0" y="109"/>
                  </a:lnTo>
                  <a:lnTo>
                    <a:pt x="0" y="113"/>
                  </a:lnTo>
                  <a:lnTo>
                    <a:pt x="0" y="119"/>
                  </a:lnTo>
                  <a:lnTo>
                    <a:pt x="0" y="123"/>
                  </a:lnTo>
                  <a:lnTo>
                    <a:pt x="1" y="130"/>
                  </a:lnTo>
                  <a:lnTo>
                    <a:pt x="1" y="135"/>
                  </a:lnTo>
                  <a:lnTo>
                    <a:pt x="3" y="139"/>
                  </a:lnTo>
                  <a:lnTo>
                    <a:pt x="6" y="144"/>
                  </a:lnTo>
                  <a:lnTo>
                    <a:pt x="8" y="151"/>
                  </a:lnTo>
                  <a:lnTo>
                    <a:pt x="13" y="159"/>
                  </a:lnTo>
                  <a:lnTo>
                    <a:pt x="17" y="168"/>
                  </a:lnTo>
                  <a:lnTo>
                    <a:pt x="23" y="176"/>
                  </a:lnTo>
                  <a:lnTo>
                    <a:pt x="31" y="183"/>
                  </a:lnTo>
                  <a:lnTo>
                    <a:pt x="39" y="190"/>
                  </a:lnTo>
                  <a:lnTo>
                    <a:pt x="47" y="196"/>
                  </a:lnTo>
                  <a:lnTo>
                    <a:pt x="57" y="200"/>
                  </a:lnTo>
                  <a:lnTo>
                    <a:pt x="66" y="207"/>
                  </a:lnTo>
                  <a:lnTo>
                    <a:pt x="71" y="207"/>
                  </a:lnTo>
                  <a:lnTo>
                    <a:pt x="75" y="211"/>
                  </a:lnTo>
                  <a:lnTo>
                    <a:pt x="80" y="212"/>
                  </a:lnTo>
                  <a:lnTo>
                    <a:pt x="86" y="213"/>
                  </a:lnTo>
                  <a:lnTo>
                    <a:pt x="91" y="215"/>
                  </a:lnTo>
                  <a:lnTo>
                    <a:pt x="98" y="215"/>
                  </a:lnTo>
                  <a:lnTo>
                    <a:pt x="102" y="215"/>
                  </a:lnTo>
                  <a:lnTo>
                    <a:pt x="108" y="216"/>
                  </a:lnTo>
                  <a:lnTo>
                    <a:pt x="108"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baseline="-25000" dirty="0">
                <a:solidFill>
                  <a:srgbClr val="172982"/>
                </a:solidFill>
              </a:endParaRPr>
            </a:p>
          </p:txBody>
        </p:sp>
        <p:sp>
          <p:nvSpPr>
            <p:cNvPr id="54" name="Freeform 26"/>
            <p:cNvSpPr>
              <a:spLocks/>
            </p:cNvSpPr>
            <p:nvPr/>
          </p:nvSpPr>
          <p:spPr bwMode="auto">
            <a:xfrm>
              <a:off x="6511926" y="3442916"/>
              <a:ext cx="85725" cy="85725"/>
            </a:xfrm>
            <a:custGeom>
              <a:avLst/>
              <a:gdLst>
                <a:gd name="T0" fmla="*/ 114 w 219"/>
                <a:gd name="T1" fmla="*/ 216 h 216"/>
                <a:gd name="T2" fmla="*/ 124 w 219"/>
                <a:gd name="T3" fmla="*/ 214 h 216"/>
                <a:gd name="T4" fmla="*/ 135 w 219"/>
                <a:gd name="T5" fmla="*/ 211 h 216"/>
                <a:gd name="T6" fmla="*/ 147 w 219"/>
                <a:gd name="T7" fmla="*/ 208 h 216"/>
                <a:gd name="T8" fmla="*/ 160 w 219"/>
                <a:gd name="T9" fmla="*/ 201 h 216"/>
                <a:gd name="T10" fmla="*/ 177 w 219"/>
                <a:gd name="T11" fmla="*/ 191 h 216"/>
                <a:gd name="T12" fmla="*/ 192 w 219"/>
                <a:gd name="T13" fmla="*/ 175 h 216"/>
                <a:gd name="T14" fmla="*/ 204 w 219"/>
                <a:gd name="T15" fmla="*/ 158 h 216"/>
                <a:gd name="T16" fmla="*/ 211 w 219"/>
                <a:gd name="T17" fmla="*/ 143 h 216"/>
                <a:gd name="T18" fmla="*/ 214 w 219"/>
                <a:gd name="T19" fmla="*/ 132 h 216"/>
                <a:gd name="T20" fmla="*/ 217 w 219"/>
                <a:gd name="T21" fmla="*/ 123 h 216"/>
                <a:gd name="T22" fmla="*/ 219 w 219"/>
                <a:gd name="T23" fmla="*/ 112 h 216"/>
                <a:gd name="T24" fmla="*/ 219 w 219"/>
                <a:gd name="T25" fmla="*/ 101 h 216"/>
                <a:gd name="T26" fmla="*/ 217 w 219"/>
                <a:gd name="T27" fmla="*/ 90 h 216"/>
                <a:gd name="T28" fmla="*/ 214 w 219"/>
                <a:gd name="T29" fmla="*/ 79 h 216"/>
                <a:gd name="T30" fmla="*/ 211 w 219"/>
                <a:gd name="T31" fmla="*/ 70 h 216"/>
                <a:gd name="T32" fmla="*/ 204 w 219"/>
                <a:gd name="T33" fmla="*/ 55 h 216"/>
                <a:gd name="T34" fmla="*/ 192 w 219"/>
                <a:gd name="T35" fmla="*/ 37 h 216"/>
                <a:gd name="T36" fmla="*/ 177 w 219"/>
                <a:gd name="T37" fmla="*/ 22 h 216"/>
                <a:gd name="T38" fmla="*/ 160 w 219"/>
                <a:gd name="T39" fmla="*/ 12 h 216"/>
                <a:gd name="T40" fmla="*/ 147 w 219"/>
                <a:gd name="T41" fmla="*/ 5 h 216"/>
                <a:gd name="T42" fmla="*/ 135 w 219"/>
                <a:gd name="T43" fmla="*/ 2 h 216"/>
                <a:gd name="T44" fmla="*/ 124 w 219"/>
                <a:gd name="T45" fmla="*/ 0 h 216"/>
                <a:gd name="T46" fmla="*/ 114 w 219"/>
                <a:gd name="T47" fmla="*/ 0 h 216"/>
                <a:gd name="T48" fmla="*/ 102 w 219"/>
                <a:gd name="T49" fmla="*/ 0 h 216"/>
                <a:gd name="T50" fmla="*/ 91 w 219"/>
                <a:gd name="T51" fmla="*/ 0 h 216"/>
                <a:gd name="T52" fmla="*/ 81 w 219"/>
                <a:gd name="T53" fmla="*/ 2 h 216"/>
                <a:gd name="T54" fmla="*/ 71 w 219"/>
                <a:gd name="T55" fmla="*/ 5 h 216"/>
                <a:gd name="T56" fmla="*/ 57 w 219"/>
                <a:gd name="T57" fmla="*/ 12 h 216"/>
                <a:gd name="T58" fmla="*/ 39 w 219"/>
                <a:gd name="T59" fmla="*/ 22 h 216"/>
                <a:gd name="T60" fmla="*/ 24 w 219"/>
                <a:gd name="T61" fmla="*/ 37 h 216"/>
                <a:gd name="T62" fmla="*/ 13 w 219"/>
                <a:gd name="T63" fmla="*/ 55 h 216"/>
                <a:gd name="T64" fmla="*/ 6 w 219"/>
                <a:gd name="T65" fmla="*/ 70 h 216"/>
                <a:gd name="T66" fmla="*/ 2 w 219"/>
                <a:gd name="T67" fmla="*/ 79 h 216"/>
                <a:gd name="T68" fmla="*/ 0 w 219"/>
                <a:gd name="T69" fmla="*/ 90 h 216"/>
                <a:gd name="T70" fmla="*/ 0 w 219"/>
                <a:gd name="T71" fmla="*/ 101 h 216"/>
                <a:gd name="T72" fmla="*/ 0 w 219"/>
                <a:gd name="T73" fmla="*/ 112 h 216"/>
                <a:gd name="T74" fmla="*/ 0 w 219"/>
                <a:gd name="T75" fmla="*/ 123 h 216"/>
                <a:gd name="T76" fmla="*/ 2 w 219"/>
                <a:gd name="T77" fmla="*/ 132 h 216"/>
                <a:gd name="T78" fmla="*/ 6 w 219"/>
                <a:gd name="T79" fmla="*/ 143 h 216"/>
                <a:gd name="T80" fmla="*/ 13 w 219"/>
                <a:gd name="T81" fmla="*/ 158 h 216"/>
                <a:gd name="T82" fmla="*/ 24 w 219"/>
                <a:gd name="T83" fmla="*/ 175 h 216"/>
                <a:gd name="T84" fmla="*/ 39 w 219"/>
                <a:gd name="T85" fmla="*/ 191 h 216"/>
                <a:gd name="T86" fmla="*/ 57 w 219"/>
                <a:gd name="T87" fmla="*/ 201 h 216"/>
                <a:gd name="T88" fmla="*/ 71 w 219"/>
                <a:gd name="T89" fmla="*/ 208 h 216"/>
                <a:gd name="T90" fmla="*/ 81 w 219"/>
                <a:gd name="T91" fmla="*/ 211 h 216"/>
                <a:gd name="T92" fmla="*/ 91 w 219"/>
                <a:gd name="T93" fmla="*/ 214 h 216"/>
                <a:gd name="T94" fmla="*/ 102 w 219"/>
                <a:gd name="T95" fmla="*/ 216 h 216"/>
                <a:gd name="T96" fmla="*/ 108 w 219"/>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6">
                  <a:moveTo>
                    <a:pt x="108" y="216"/>
                  </a:moveTo>
                  <a:lnTo>
                    <a:pt x="114" y="216"/>
                  </a:lnTo>
                  <a:lnTo>
                    <a:pt x="119" y="216"/>
                  </a:lnTo>
                  <a:lnTo>
                    <a:pt x="124" y="214"/>
                  </a:lnTo>
                  <a:lnTo>
                    <a:pt x="131" y="212"/>
                  </a:lnTo>
                  <a:lnTo>
                    <a:pt x="135" y="211"/>
                  </a:lnTo>
                  <a:lnTo>
                    <a:pt x="140" y="209"/>
                  </a:lnTo>
                  <a:lnTo>
                    <a:pt x="147" y="208"/>
                  </a:lnTo>
                  <a:lnTo>
                    <a:pt x="151" y="206"/>
                  </a:lnTo>
                  <a:lnTo>
                    <a:pt x="160" y="201"/>
                  </a:lnTo>
                  <a:lnTo>
                    <a:pt x="170" y="197"/>
                  </a:lnTo>
                  <a:lnTo>
                    <a:pt x="177" y="191"/>
                  </a:lnTo>
                  <a:lnTo>
                    <a:pt x="185" y="184"/>
                  </a:lnTo>
                  <a:lnTo>
                    <a:pt x="192" y="175"/>
                  </a:lnTo>
                  <a:lnTo>
                    <a:pt x="199" y="167"/>
                  </a:lnTo>
                  <a:lnTo>
                    <a:pt x="204" y="158"/>
                  </a:lnTo>
                  <a:lnTo>
                    <a:pt x="209" y="150"/>
                  </a:lnTo>
                  <a:lnTo>
                    <a:pt x="211" y="143"/>
                  </a:lnTo>
                  <a:lnTo>
                    <a:pt x="212" y="139"/>
                  </a:lnTo>
                  <a:lnTo>
                    <a:pt x="214" y="132"/>
                  </a:lnTo>
                  <a:lnTo>
                    <a:pt x="216" y="127"/>
                  </a:lnTo>
                  <a:lnTo>
                    <a:pt x="217" y="123"/>
                  </a:lnTo>
                  <a:lnTo>
                    <a:pt x="219" y="116"/>
                  </a:lnTo>
                  <a:lnTo>
                    <a:pt x="219" y="112"/>
                  </a:lnTo>
                  <a:lnTo>
                    <a:pt x="219" y="107"/>
                  </a:lnTo>
                  <a:lnTo>
                    <a:pt x="219" y="101"/>
                  </a:lnTo>
                  <a:lnTo>
                    <a:pt x="219" y="96"/>
                  </a:lnTo>
                  <a:lnTo>
                    <a:pt x="217" y="90"/>
                  </a:lnTo>
                  <a:lnTo>
                    <a:pt x="216" y="85"/>
                  </a:lnTo>
                  <a:lnTo>
                    <a:pt x="214" y="79"/>
                  </a:lnTo>
                  <a:lnTo>
                    <a:pt x="212" y="74"/>
                  </a:lnTo>
                  <a:lnTo>
                    <a:pt x="211" y="70"/>
                  </a:lnTo>
                  <a:lnTo>
                    <a:pt x="209" y="65"/>
                  </a:lnTo>
                  <a:lnTo>
                    <a:pt x="204" y="55"/>
                  </a:lnTo>
                  <a:lnTo>
                    <a:pt x="199" y="46"/>
                  </a:lnTo>
                  <a:lnTo>
                    <a:pt x="192" y="37"/>
                  </a:lnTo>
                  <a:lnTo>
                    <a:pt x="185" y="30"/>
                  </a:lnTo>
                  <a:lnTo>
                    <a:pt x="177" y="22"/>
                  </a:lnTo>
                  <a:lnTo>
                    <a:pt x="170" y="17"/>
                  </a:lnTo>
                  <a:lnTo>
                    <a:pt x="160" y="12"/>
                  </a:lnTo>
                  <a:lnTo>
                    <a:pt x="151" y="8"/>
                  </a:lnTo>
                  <a:lnTo>
                    <a:pt x="147" y="5"/>
                  </a:lnTo>
                  <a:lnTo>
                    <a:pt x="140" y="4"/>
                  </a:lnTo>
                  <a:lnTo>
                    <a:pt x="135" y="2"/>
                  </a:lnTo>
                  <a:lnTo>
                    <a:pt x="131" y="2"/>
                  </a:lnTo>
                  <a:lnTo>
                    <a:pt x="124" y="0"/>
                  </a:lnTo>
                  <a:lnTo>
                    <a:pt x="119" y="0"/>
                  </a:lnTo>
                  <a:lnTo>
                    <a:pt x="114" y="0"/>
                  </a:lnTo>
                  <a:lnTo>
                    <a:pt x="108" y="0"/>
                  </a:lnTo>
                  <a:lnTo>
                    <a:pt x="102" y="0"/>
                  </a:lnTo>
                  <a:lnTo>
                    <a:pt x="98" y="0"/>
                  </a:lnTo>
                  <a:lnTo>
                    <a:pt x="91" y="0"/>
                  </a:lnTo>
                  <a:lnTo>
                    <a:pt x="87" y="2"/>
                  </a:lnTo>
                  <a:lnTo>
                    <a:pt x="81" y="2"/>
                  </a:lnTo>
                  <a:lnTo>
                    <a:pt x="75" y="4"/>
                  </a:lnTo>
                  <a:lnTo>
                    <a:pt x="71" y="5"/>
                  </a:lnTo>
                  <a:lnTo>
                    <a:pt x="66" y="8"/>
                  </a:lnTo>
                  <a:lnTo>
                    <a:pt x="57" y="12"/>
                  </a:lnTo>
                  <a:lnTo>
                    <a:pt x="47" y="17"/>
                  </a:lnTo>
                  <a:lnTo>
                    <a:pt x="39" y="22"/>
                  </a:lnTo>
                  <a:lnTo>
                    <a:pt x="32" y="30"/>
                  </a:lnTo>
                  <a:lnTo>
                    <a:pt x="24" y="37"/>
                  </a:lnTo>
                  <a:lnTo>
                    <a:pt x="17" y="46"/>
                  </a:lnTo>
                  <a:lnTo>
                    <a:pt x="13" y="55"/>
                  </a:lnTo>
                  <a:lnTo>
                    <a:pt x="8" y="65"/>
                  </a:lnTo>
                  <a:lnTo>
                    <a:pt x="6" y="70"/>
                  </a:lnTo>
                  <a:lnTo>
                    <a:pt x="4" y="74"/>
                  </a:lnTo>
                  <a:lnTo>
                    <a:pt x="2" y="79"/>
                  </a:lnTo>
                  <a:lnTo>
                    <a:pt x="2" y="85"/>
                  </a:lnTo>
                  <a:lnTo>
                    <a:pt x="0" y="90"/>
                  </a:lnTo>
                  <a:lnTo>
                    <a:pt x="0" y="96"/>
                  </a:lnTo>
                  <a:lnTo>
                    <a:pt x="0" y="101"/>
                  </a:lnTo>
                  <a:lnTo>
                    <a:pt x="0" y="107"/>
                  </a:lnTo>
                  <a:lnTo>
                    <a:pt x="0" y="112"/>
                  </a:lnTo>
                  <a:lnTo>
                    <a:pt x="0" y="116"/>
                  </a:lnTo>
                  <a:lnTo>
                    <a:pt x="0" y="123"/>
                  </a:lnTo>
                  <a:lnTo>
                    <a:pt x="2" y="127"/>
                  </a:lnTo>
                  <a:lnTo>
                    <a:pt x="2" y="132"/>
                  </a:lnTo>
                  <a:lnTo>
                    <a:pt x="4" y="139"/>
                  </a:lnTo>
                  <a:lnTo>
                    <a:pt x="6" y="143"/>
                  </a:lnTo>
                  <a:lnTo>
                    <a:pt x="8" y="150"/>
                  </a:lnTo>
                  <a:lnTo>
                    <a:pt x="13" y="158"/>
                  </a:lnTo>
                  <a:lnTo>
                    <a:pt x="17" y="167"/>
                  </a:lnTo>
                  <a:lnTo>
                    <a:pt x="24" y="175"/>
                  </a:lnTo>
                  <a:lnTo>
                    <a:pt x="32" y="184"/>
                  </a:lnTo>
                  <a:lnTo>
                    <a:pt x="39" y="191"/>
                  </a:lnTo>
                  <a:lnTo>
                    <a:pt x="47" y="197"/>
                  </a:lnTo>
                  <a:lnTo>
                    <a:pt x="57" y="201"/>
                  </a:lnTo>
                  <a:lnTo>
                    <a:pt x="66" y="206"/>
                  </a:lnTo>
                  <a:lnTo>
                    <a:pt x="71" y="208"/>
                  </a:lnTo>
                  <a:lnTo>
                    <a:pt x="75" y="209"/>
                  </a:lnTo>
                  <a:lnTo>
                    <a:pt x="81" y="211"/>
                  </a:lnTo>
                  <a:lnTo>
                    <a:pt x="87" y="212"/>
                  </a:lnTo>
                  <a:lnTo>
                    <a:pt x="91" y="214"/>
                  </a:lnTo>
                  <a:lnTo>
                    <a:pt x="98" y="216"/>
                  </a:lnTo>
                  <a:lnTo>
                    <a:pt x="102" y="216"/>
                  </a:lnTo>
                  <a:lnTo>
                    <a:pt x="108" y="216"/>
                  </a:lnTo>
                  <a:lnTo>
                    <a:pt x="108" y="216"/>
                  </a:lnTo>
                  <a:close/>
                </a:path>
              </a:pathLst>
            </a:custGeom>
            <a:solidFill>
              <a:srgbClr val="708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5" name="Freeform 27"/>
            <p:cNvSpPr>
              <a:spLocks/>
            </p:cNvSpPr>
            <p:nvPr/>
          </p:nvSpPr>
          <p:spPr bwMode="auto">
            <a:xfrm>
              <a:off x="6061076" y="3233366"/>
              <a:ext cx="377825" cy="20638"/>
            </a:xfrm>
            <a:custGeom>
              <a:avLst/>
              <a:gdLst>
                <a:gd name="T0" fmla="*/ 0 w 952"/>
                <a:gd name="T1" fmla="*/ 53 h 53"/>
                <a:gd name="T2" fmla="*/ 952 w 952"/>
                <a:gd name="T3" fmla="*/ 53 h 53"/>
                <a:gd name="T4" fmla="*/ 952 w 952"/>
                <a:gd name="T5" fmla="*/ 0 h 53"/>
                <a:gd name="T6" fmla="*/ 0 w 952"/>
                <a:gd name="T7" fmla="*/ 0 h 53"/>
                <a:gd name="T8" fmla="*/ 0 w 952"/>
                <a:gd name="T9" fmla="*/ 53 h 53"/>
                <a:gd name="T10" fmla="*/ 0 w 952"/>
                <a:gd name="T11" fmla="*/ 53 h 53"/>
              </a:gdLst>
              <a:ahLst/>
              <a:cxnLst>
                <a:cxn ang="0">
                  <a:pos x="T0" y="T1"/>
                </a:cxn>
                <a:cxn ang="0">
                  <a:pos x="T2" y="T3"/>
                </a:cxn>
                <a:cxn ang="0">
                  <a:pos x="T4" y="T5"/>
                </a:cxn>
                <a:cxn ang="0">
                  <a:pos x="T6" y="T7"/>
                </a:cxn>
                <a:cxn ang="0">
                  <a:pos x="T8" y="T9"/>
                </a:cxn>
                <a:cxn ang="0">
                  <a:pos x="T10" y="T11"/>
                </a:cxn>
              </a:cxnLst>
              <a:rect l="0" t="0" r="r" b="b"/>
              <a:pathLst>
                <a:path w="952" h="53">
                  <a:moveTo>
                    <a:pt x="0" y="53"/>
                  </a:moveTo>
                  <a:lnTo>
                    <a:pt x="952" y="53"/>
                  </a:lnTo>
                  <a:lnTo>
                    <a:pt x="952" y="0"/>
                  </a:lnTo>
                  <a:lnTo>
                    <a:pt x="0" y="0"/>
                  </a:lnTo>
                  <a:lnTo>
                    <a:pt x="0" y="53"/>
                  </a:lnTo>
                  <a:lnTo>
                    <a:pt x="0" y="53"/>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6" name="Freeform 28"/>
            <p:cNvSpPr>
              <a:spLocks/>
            </p:cNvSpPr>
            <p:nvPr/>
          </p:nvSpPr>
          <p:spPr bwMode="auto">
            <a:xfrm>
              <a:off x="6410326" y="3146053"/>
              <a:ext cx="320675" cy="101600"/>
            </a:xfrm>
            <a:custGeom>
              <a:avLst/>
              <a:gdLst>
                <a:gd name="T0" fmla="*/ 0 w 809"/>
                <a:gd name="T1" fmla="*/ 257 h 257"/>
                <a:gd name="T2" fmla="*/ 271 w 809"/>
                <a:gd name="T3" fmla="*/ 0 h 257"/>
                <a:gd name="T4" fmla="*/ 803 w 809"/>
                <a:gd name="T5" fmla="*/ 0 h 257"/>
                <a:gd name="T6" fmla="*/ 809 w 809"/>
                <a:gd name="T7" fmla="*/ 39 h 257"/>
                <a:gd name="T8" fmla="*/ 124 w 809"/>
                <a:gd name="T9" fmla="*/ 257 h 257"/>
                <a:gd name="T10" fmla="*/ 0 w 809"/>
                <a:gd name="T11" fmla="*/ 257 h 257"/>
                <a:gd name="T12" fmla="*/ 0 w 809"/>
                <a:gd name="T13" fmla="*/ 257 h 257"/>
              </a:gdLst>
              <a:ahLst/>
              <a:cxnLst>
                <a:cxn ang="0">
                  <a:pos x="T0" y="T1"/>
                </a:cxn>
                <a:cxn ang="0">
                  <a:pos x="T2" y="T3"/>
                </a:cxn>
                <a:cxn ang="0">
                  <a:pos x="T4" y="T5"/>
                </a:cxn>
                <a:cxn ang="0">
                  <a:pos x="T6" y="T7"/>
                </a:cxn>
                <a:cxn ang="0">
                  <a:pos x="T8" y="T9"/>
                </a:cxn>
                <a:cxn ang="0">
                  <a:pos x="T10" y="T11"/>
                </a:cxn>
                <a:cxn ang="0">
                  <a:pos x="T12" y="T13"/>
                </a:cxn>
              </a:cxnLst>
              <a:rect l="0" t="0" r="r" b="b"/>
              <a:pathLst>
                <a:path w="809" h="257">
                  <a:moveTo>
                    <a:pt x="0" y="257"/>
                  </a:moveTo>
                  <a:lnTo>
                    <a:pt x="271" y="0"/>
                  </a:lnTo>
                  <a:lnTo>
                    <a:pt x="803" y="0"/>
                  </a:lnTo>
                  <a:lnTo>
                    <a:pt x="809" y="39"/>
                  </a:lnTo>
                  <a:lnTo>
                    <a:pt x="124" y="257"/>
                  </a:lnTo>
                  <a:lnTo>
                    <a:pt x="0" y="257"/>
                  </a:lnTo>
                  <a:lnTo>
                    <a:pt x="0" y="257"/>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7" name="Freeform 29"/>
            <p:cNvSpPr>
              <a:spLocks/>
            </p:cNvSpPr>
            <p:nvPr/>
          </p:nvSpPr>
          <p:spPr bwMode="auto">
            <a:xfrm>
              <a:off x="6029326" y="3246066"/>
              <a:ext cx="625475" cy="23813"/>
            </a:xfrm>
            <a:custGeom>
              <a:avLst/>
              <a:gdLst>
                <a:gd name="T0" fmla="*/ 0 w 1575"/>
                <a:gd name="T1" fmla="*/ 60 h 60"/>
                <a:gd name="T2" fmla="*/ 1575 w 1575"/>
                <a:gd name="T3" fmla="*/ 60 h 60"/>
                <a:gd name="T4" fmla="*/ 1575 w 1575"/>
                <a:gd name="T5" fmla="*/ 0 h 60"/>
                <a:gd name="T6" fmla="*/ 0 w 1575"/>
                <a:gd name="T7" fmla="*/ 0 h 60"/>
                <a:gd name="T8" fmla="*/ 0 w 1575"/>
                <a:gd name="T9" fmla="*/ 60 h 60"/>
                <a:gd name="T10" fmla="*/ 0 w 1575"/>
                <a:gd name="T11" fmla="*/ 60 h 60"/>
              </a:gdLst>
              <a:ahLst/>
              <a:cxnLst>
                <a:cxn ang="0">
                  <a:pos x="T0" y="T1"/>
                </a:cxn>
                <a:cxn ang="0">
                  <a:pos x="T2" y="T3"/>
                </a:cxn>
                <a:cxn ang="0">
                  <a:pos x="T4" y="T5"/>
                </a:cxn>
                <a:cxn ang="0">
                  <a:pos x="T6" y="T7"/>
                </a:cxn>
                <a:cxn ang="0">
                  <a:pos x="T8" y="T9"/>
                </a:cxn>
                <a:cxn ang="0">
                  <a:pos x="T10" y="T11"/>
                </a:cxn>
              </a:cxnLst>
              <a:rect l="0" t="0" r="r" b="b"/>
              <a:pathLst>
                <a:path w="1575" h="60">
                  <a:moveTo>
                    <a:pt x="0" y="60"/>
                  </a:moveTo>
                  <a:lnTo>
                    <a:pt x="1575" y="60"/>
                  </a:lnTo>
                  <a:lnTo>
                    <a:pt x="1575" y="0"/>
                  </a:lnTo>
                  <a:lnTo>
                    <a:pt x="0" y="0"/>
                  </a:lnTo>
                  <a:lnTo>
                    <a:pt x="0" y="60"/>
                  </a:lnTo>
                  <a:lnTo>
                    <a:pt x="0" y="60"/>
                  </a:lnTo>
                  <a:close/>
                </a:path>
              </a:pathLst>
            </a:custGeom>
            <a:solidFill>
              <a:srgbClr val="8529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8" name="Freeform 30"/>
            <p:cNvSpPr>
              <a:spLocks/>
            </p:cNvSpPr>
            <p:nvPr/>
          </p:nvSpPr>
          <p:spPr bwMode="auto">
            <a:xfrm>
              <a:off x="6438901" y="3160341"/>
              <a:ext cx="290513" cy="85725"/>
            </a:xfrm>
            <a:custGeom>
              <a:avLst/>
              <a:gdLst>
                <a:gd name="T0" fmla="*/ 0 w 732"/>
                <a:gd name="T1" fmla="*/ 214 h 214"/>
                <a:gd name="T2" fmla="*/ 223 w 732"/>
                <a:gd name="T3" fmla="*/ 0 h 214"/>
                <a:gd name="T4" fmla="*/ 732 w 732"/>
                <a:gd name="T5" fmla="*/ 0 h 214"/>
                <a:gd name="T6" fmla="*/ 502 w 732"/>
                <a:gd name="T7" fmla="*/ 214 h 214"/>
                <a:gd name="T8" fmla="*/ 0 w 732"/>
                <a:gd name="T9" fmla="*/ 214 h 214"/>
                <a:gd name="T10" fmla="*/ 0 w 732"/>
                <a:gd name="T11" fmla="*/ 214 h 214"/>
              </a:gdLst>
              <a:ahLst/>
              <a:cxnLst>
                <a:cxn ang="0">
                  <a:pos x="T0" y="T1"/>
                </a:cxn>
                <a:cxn ang="0">
                  <a:pos x="T2" y="T3"/>
                </a:cxn>
                <a:cxn ang="0">
                  <a:pos x="T4" y="T5"/>
                </a:cxn>
                <a:cxn ang="0">
                  <a:pos x="T6" y="T7"/>
                </a:cxn>
                <a:cxn ang="0">
                  <a:pos x="T8" y="T9"/>
                </a:cxn>
                <a:cxn ang="0">
                  <a:pos x="T10" y="T11"/>
                </a:cxn>
              </a:cxnLst>
              <a:rect l="0" t="0" r="r" b="b"/>
              <a:pathLst>
                <a:path w="732" h="214">
                  <a:moveTo>
                    <a:pt x="0" y="214"/>
                  </a:moveTo>
                  <a:lnTo>
                    <a:pt x="223" y="0"/>
                  </a:lnTo>
                  <a:lnTo>
                    <a:pt x="732" y="0"/>
                  </a:lnTo>
                  <a:lnTo>
                    <a:pt x="502" y="214"/>
                  </a:lnTo>
                  <a:lnTo>
                    <a:pt x="0" y="214"/>
                  </a:lnTo>
                  <a:lnTo>
                    <a:pt x="0" y="214"/>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9" name="Freeform 31"/>
            <p:cNvSpPr>
              <a:spLocks/>
            </p:cNvSpPr>
            <p:nvPr/>
          </p:nvSpPr>
          <p:spPr bwMode="auto">
            <a:xfrm>
              <a:off x="6443663" y="3268291"/>
              <a:ext cx="288925" cy="82550"/>
            </a:xfrm>
            <a:custGeom>
              <a:avLst/>
              <a:gdLst>
                <a:gd name="T0" fmla="*/ 0 w 729"/>
                <a:gd name="T1" fmla="*/ 0 h 207"/>
                <a:gd name="T2" fmla="*/ 213 w 729"/>
                <a:gd name="T3" fmla="*/ 207 h 207"/>
                <a:gd name="T4" fmla="*/ 729 w 729"/>
                <a:gd name="T5" fmla="*/ 207 h 207"/>
                <a:gd name="T6" fmla="*/ 492 w 729"/>
                <a:gd name="T7" fmla="*/ 0 h 207"/>
                <a:gd name="T8" fmla="*/ 0 w 729"/>
                <a:gd name="T9" fmla="*/ 0 h 207"/>
                <a:gd name="T10" fmla="*/ 0 w 729"/>
                <a:gd name="T11" fmla="*/ 0 h 207"/>
              </a:gdLst>
              <a:ahLst/>
              <a:cxnLst>
                <a:cxn ang="0">
                  <a:pos x="T0" y="T1"/>
                </a:cxn>
                <a:cxn ang="0">
                  <a:pos x="T2" y="T3"/>
                </a:cxn>
                <a:cxn ang="0">
                  <a:pos x="T4" y="T5"/>
                </a:cxn>
                <a:cxn ang="0">
                  <a:pos x="T6" y="T7"/>
                </a:cxn>
                <a:cxn ang="0">
                  <a:pos x="T8" y="T9"/>
                </a:cxn>
                <a:cxn ang="0">
                  <a:pos x="T10" y="T11"/>
                </a:cxn>
              </a:cxnLst>
              <a:rect l="0" t="0" r="r" b="b"/>
              <a:pathLst>
                <a:path w="729" h="207">
                  <a:moveTo>
                    <a:pt x="0" y="0"/>
                  </a:moveTo>
                  <a:lnTo>
                    <a:pt x="213" y="207"/>
                  </a:lnTo>
                  <a:lnTo>
                    <a:pt x="729" y="207"/>
                  </a:lnTo>
                  <a:lnTo>
                    <a:pt x="492" y="0"/>
                  </a:lnTo>
                  <a:lnTo>
                    <a:pt x="0" y="0"/>
                  </a:lnTo>
                  <a:lnTo>
                    <a:pt x="0" y="0"/>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60" name="Freeform 32"/>
            <p:cNvSpPr>
              <a:spLocks/>
            </p:cNvSpPr>
            <p:nvPr/>
          </p:nvSpPr>
          <p:spPr bwMode="auto">
            <a:xfrm>
              <a:off x="5994401" y="3207966"/>
              <a:ext cx="85725" cy="96838"/>
            </a:xfrm>
            <a:custGeom>
              <a:avLst/>
              <a:gdLst>
                <a:gd name="T0" fmla="*/ 0 w 214"/>
                <a:gd name="T1" fmla="*/ 130 h 246"/>
                <a:gd name="T2" fmla="*/ 0 w 214"/>
                <a:gd name="T3" fmla="*/ 124 h 246"/>
                <a:gd name="T4" fmla="*/ 0 w 214"/>
                <a:gd name="T5" fmla="*/ 120 h 246"/>
                <a:gd name="T6" fmla="*/ 0 w 214"/>
                <a:gd name="T7" fmla="*/ 113 h 246"/>
                <a:gd name="T8" fmla="*/ 0 w 214"/>
                <a:gd name="T9" fmla="*/ 108 h 246"/>
                <a:gd name="T10" fmla="*/ 214 w 214"/>
                <a:gd name="T11" fmla="*/ 0 h 246"/>
                <a:gd name="T12" fmla="*/ 214 w 214"/>
                <a:gd name="T13" fmla="*/ 246 h 246"/>
                <a:gd name="T14" fmla="*/ 0 w 214"/>
                <a:gd name="T15" fmla="*/ 130 h 246"/>
                <a:gd name="T16" fmla="*/ 0 w 214"/>
                <a:gd name="T17" fmla="*/ 13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4" h="246">
                  <a:moveTo>
                    <a:pt x="0" y="130"/>
                  </a:moveTo>
                  <a:lnTo>
                    <a:pt x="0" y="124"/>
                  </a:lnTo>
                  <a:lnTo>
                    <a:pt x="0" y="120"/>
                  </a:lnTo>
                  <a:lnTo>
                    <a:pt x="0" y="113"/>
                  </a:lnTo>
                  <a:lnTo>
                    <a:pt x="0" y="108"/>
                  </a:lnTo>
                  <a:lnTo>
                    <a:pt x="214" y="0"/>
                  </a:lnTo>
                  <a:lnTo>
                    <a:pt x="214" y="246"/>
                  </a:lnTo>
                  <a:lnTo>
                    <a:pt x="0" y="130"/>
                  </a:lnTo>
                  <a:lnTo>
                    <a:pt x="0" y="130"/>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61" name="Freeform 33"/>
            <p:cNvSpPr>
              <a:spLocks/>
            </p:cNvSpPr>
            <p:nvPr/>
          </p:nvSpPr>
          <p:spPr bwMode="auto">
            <a:xfrm>
              <a:off x="6511926" y="3458791"/>
              <a:ext cx="74613" cy="69850"/>
            </a:xfrm>
            <a:custGeom>
              <a:avLst/>
              <a:gdLst>
                <a:gd name="T0" fmla="*/ 104 w 191"/>
                <a:gd name="T1" fmla="*/ 174 h 174"/>
                <a:gd name="T2" fmla="*/ 93 w 191"/>
                <a:gd name="T3" fmla="*/ 172 h 174"/>
                <a:gd name="T4" fmla="*/ 82 w 191"/>
                <a:gd name="T5" fmla="*/ 169 h 174"/>
                <a:gd name="T6" fmla="*/ 71 w 191"/>
                <a:gd name="T7" fmla="*/ 166 h 174"/>
                <a:gd name="T8" fmla="*/ 57 w 191"/>
                <a:gd name="T9" fmla="*/ 159 h 174"/>
                <a:gd name="T10" fmla="*/ 39 w 191"/>
                <a:gd name="T11" fmla="*/ 149 h 174"/>
                <a:gd name="T12" fmla="*/ 24 w 191"/>
                <a:gd name="T13" fmla="*/ 133 h 174"/>
                <a:gd name="T14" fmla="*/ 13 w 191"/>
                <a:gd name="T15" fmla="*/ 116 h 174"/>
                <a:gd name="T16" fmla="*/ 6 w 191"/>
                <a:gd name="T17" fmla="*/ 101 h 174"/>
                <a:gd name="T18" fmla="*/ 2 w 191"/>
                <a:gd name="T19" fmla="*/ 90 h 174"/>
                <a:gd name="T20" fmla="*/ 0 w 191"/>
                <a:gd name="T21" fmla="*/ 81 h 174"/>
                <a:gd name="T22" fmla="*/ 0 w 191"/>
                <a:gd name="T23" fmla="*/ 70 h 174"/>
                <a:gd name="T24" fmla="*/ 0 w 191"/>
                <a:gd name="T25" fmla="*/ 56 h 174"/>
                <a:gd name="T26" fmla="*/ 4 w 191"/>
                <a:gd name="T27" fmla="*/ 39 h 174"/>
                <a:gd name="T28" fmla="*/ 8 w 191"/>
                <a:gd name="T29" fmla="*/ 21 h 174"/>
                <a:gd name="T30" fmla="*/ 17 w 191"/>
                <a:gd name="T31" fmla="*/ 5 h 174"/>
                <a:gd name="T32" fmla="*/ 29 w 191"/>
                <a:gd name="T33" fmla="*/ 4 h 174"/>
                <a:gd name="T34" fmla="*/ 41 w 191"/>
                <a:gd name="T35" fmla="*/ 15 h 174"/>
                <a:gd name="T36" fmla="*/ 54 w 191"/>
                <a:gd name="T37" fmla="*/ 24 h 174"/>
                <a:gd name="T38" fmla="*/ 63 w 191"/>
                <a:gd name="T39" fmla="*/ 32 h 174"/>
                <a:gd name="T40" fmla="*/ 74 w 191"/>
                <a:gd name="T41" fmla="*/ 41 h 174"/>
                <a:gd name="T42" fmla="*/ 87 w 191"/>
                <a:gd name="T43" fmla="*/ 49 h 174"/>
                <a:gd name="T44" fmla="*/ 98 w 191"/>
                <a:gd name="T45" fmla="*/ 59 h 174"/>
                <a:gd name="T46" fmla="*/ 110 w 191"/>
                <a:gd name="T47" fmla="*/ 68 h 174"/>
                <a:gd name="T48" fmla="*/ 123 w 191"/>
                <a:gd name="T49" fmla="*/ 80 h 174"/>
                <a:gd name="T50" fmla="*/ 135 w 191"/>
                <a:gd name="T51" fmla="*/ 90 h 174"/>
                <a:gd name="T52" fmla="*/ 147 w 191"/>
                <a:gd name="T53" fmla="*/ 101 h 174"/>
                <a:gd name="T54" fmla="*/ 159 w 191"/>
                <a:gd name="T55" fmla="*/ 110 h 174"/>
                <a:gd name="T56" fmla="*/ 172 w 191"/>
                <a:gd name="T57" fmla="*/ 123 h 174"/>
                <a:gd name="T58" fmla="*/ 184 w 191"/>
                <a:gd name="T59" fmla="*/ 133 h 174"/>
                <a:gd name="T60" fmla="*/ 181 w 191"/>
                <a:gd name="T61" fmla="*/ 145 h 174"/>
                <a:gd name="T62" fmla="*/ 164 w 191"/>
                <a:gd name="T63" fmla="*/ 158 h 174"/>
                <a:gd name="T64" fmla="*/ 148 w 191"/>
                <a:gd name="T65" fmla="*/ 166 h 174"/>
                <a:gd name="T66" fmla="*/ 136 w 191"/>
                <a:gd name="T67" fmla="*/ 169 h 174"/>
                <a:gd name="T68" fmla="*/ 127 w 191"/>
                <a:gd name="T69" fmla="*/ 172 h 174"/>
                <a:gd name="T70" fmla="*/ 116 w 191"/>
                <a:gd name="T71" fmla="*/ 174 h 174"/>
                <a:gd name="T72" fmla="*/ 110 w 191"/>
                <a:gd name="T73"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91" h="174">
                  <a:moveTo>
                    <a:pt x="110" y="174"/>
                  </a:moveTo>
                  <a:lnTo>
                    <a:pt x="104" y="174"/>
                  </a:lnTo>
                  <a:lnTo>
                    <a:pt x="99" y="174"/>
                  </a:lnTo>
                  <a:lnTo>
                    <a:pt x="93" y="172"/>
                  </a:lnTo>
                  <a:lnTo>
                    <a:pt x="88" y="170"/>
                  </a:lnTo>
                  <a:lnTo>
                    <a:pt x="82" y="169"/>
                  </a:lnTo>
                  <a:lnTo>
                    <a:pt x="78" y="167"/>
                  </a:lnTo>
                  <a:lnTo>
                    <a:pt x="71" y="166"/>
                  </a:lnTo>
                  <a:lnTo>
                    <a:pt x="67" y="164"/>
                  </a:lnTo>
                  <a:lnTo>
                    <a:pt x="57" y="159"/>
                  </a:lnTo>
                  <a:lnTo>
                    <a:pt x="47" y="155"/>
                  </a:lnTo>
                  <a:lnTo>
                    <a:pt x="39" y="149"/>
                  </a:lnTo>
                  <a:lnTo>
                    <a:pt x="32" y="142"/>
                  </a:lnTo>
                  <a:lnTo>
                    <a:pt x="24" y="133"/>
                  </a:lnTo>
                  <a:lnTo>
                    <a:pt x="19" y="125"/>
                  </a:lnTo>
                  <a:lnTo>
                    <a:pt x="13" y="116"/>
                  </a:lnTo>
                  <a:lnTo>
                    <a:pt x="8" y="108"/>
                  </a:lnTo>
                  <a:lnTo>
                    <a:pt x="6" y="101"/>
                  </a:lnTo>
                  <a:lnTo>
                    <a:pt x="4" y="97"/>
                  </a:lnTo>
                  <a:lnTo>
                    <a:pt x="2" y="90"/>
                  </a:lnTo>
                  <a:lnTo>
                    <a:pt x="2" y="85"/>
                  </a:lnTo>
                  <a:lnTo>
                    <a:pt x="0" y="81"/>
                  </a:lnTo>
                  <a:lnTo>
                    <a:pt x="0" y="74"/>
                  </a:lnTo>
                  <a:lnTo>
                    <a:pt x="0" y="70"/>
                  </a:lnTo>
                  <a:lnTo>
                    <a:pt x="0" y="65"/>
                  </a:lnTo>
                  <a:lnTo>
                    <a:pt x="0" y="56"/>
                  </a:lnTo>
                  <a:lnTo>
                    <a:pt x="2" y="47"/>
                  </a:lnTo>
                  <a:lnTo>
                    <a:pt x="4" y="39"/>
                  </a:lnTo>
                  <a:lnTo>
                    <a:pt x="6" y="31"/>
                  </a:lnTo>
                  <a:lnTo>
                    <a:pt x="8" y="21"/>
                  </a:lnTo>
                  <a:lnTo>
                    <a:pt x="13" y="13"/>
                  </a:lnTo>
                  <a:lnTo>
                    <a:pt x="17" y="5"/>
                  </a:lnTo>
                  <a:lnTo>
                    <a:pt x="24" y="0"/>
                  </a:lnTo>
                  <a:lnTo>
                    <a:pt x="29" y="4"/>
                  </a:lnTo>
                  <a:lnTo>
                    <a:pt x="33" y="8"/>
                  </a:lnTo>
                  <a:lnTo>
                    <a:pt x="41" y="15"/>
                  </a:lnTo>
                  <a:lnTo>
                    <a:pt x="49" y="21"/>
                  </a:lnTo>
                  <a:lnTo>
                    <a:pt x="54" y="24"/>
                  </a:lnTo>
                  <a:lnTo>
                    <a:pt x="58" y="28"/>
                  </a:lnTo>
                  <a:lnTo>
                    <a:pt x="63" y="32"/>
                  </a:lnTo>
                  <a:lnTo>
                    <a:pt x="70" y="37"/>
                  </a:lnTo>
                  <a:lnTo>
                    <a:pt x="74" y="41"/>
                  </a:lnTo>
                  <a:lnTo>
                    <a:pt x="81" y="47"/>
                  </a:lnTo>
                  <a:lnTo>
                    <a:pt x="87" y="49"/>
                  </a:lnTo>
                  <a:lnTo>
                    <a:pt x="93" y="56"/>
                  </a:lnTo>
                  <a:lnTo>
                    <a:pt x="98" y="59"/>
                  </a:lnTo>
                  <a:lnTo>
                    <a:pt x="104" y="64"/>
                  </a:lnTo>
                  <a:lnTo>
                    <a:pt x="110" y="68"/>
                  </a:lnTo>
                  <a:lnTo>
                    <a:pt x="116" y="74"/>
                  </a:lnTo>
                  <a:lnTo>
                    <a:pt x="123" y="80"/>
                  </a:lnTo>
                  <a:lnTo>
                    <a:pt x="130" y="85"/>
                  </a:lnTo>
                  <a:lnTo>
                    <a:pt x="135" y="90"/>
                  </a:lnTo>
                  <a:lnTo>
                    <a:pt x="142" y="97"/>
                  </a:lnTo>
                  <a:lnTo>
                    <a:pt x="147" y="101"/>
                  </a:lnTo>
                  <a:lnTo>
                    <a:pt x="152" y="106"/>
                  </a:lnTo>
                  <a:lnTo>
                    <a:pt x="159" y="110"/>
                  </a:lnTo>
                  <a:lnTo>
                    <a:pt x="165" y="117"/>
                  </a:lnTo>
                  <a:lnTo>
                    <a:pt x="172" y="123"/>
                  </a:lnTo>
                  <a:lnTo>
                    <a:pt x="177" y="128"/>
                  </a:lnTo>
                  <a:lnTo>
                    <a:pt x="184" y="133"/>
                  </a:lnTo>
                  <a:lnTo>
                    <a:pt x="191" y="139"/>
                  </a:lnTo>
                  <a:lnTo>
                    <a:pt x="181" y="145"/>
                  </a:lnTo>
                  <a:lnTo>
                    <a:pt x="173" y="153"/>
                  </a:lnTo>
                  <a:lnTo>
                    <a:pt x="164" y="158"/>
                  </a:lnTo>
                  <a:lnTo>
                    <a:pt x="155" y="164"/>
                  </a:lnTo>
                  <a:lnTo>
                    <a:pt x="148" y="166"/>
                  </a:lnTo>
                  <a:lnTo>
                    <a:pt x="143" y="167"/>
                  </a:lnTo>
                  <a:lnTo>
                    <a:pt x="136" y="169"/>
                  </a:lnTo>
                  <a:lnTo>
                    <a:pt x="132" y="170"/>
                  </a:lnTo>
                  <a:lnTo>
                    <a:pt x="127" y="172"/>
                  </a:lnTo>
                  <a:lnTo>
                    <a:pt x="123" y="174"/>
                  </a:lnTo>
                  <a:lnTo>
                    <a:pt x="116" y="174"/>
                  </a:lnTo>
                  <a:lnTo>
                    <a:pt x="110" y="174"/>
                  </a:lnTo>
                  <a:lnTo>
                    <a:pt x="110" y="174"/>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grpSp>
      <p:grpSp>
        <p:nvGrpSpPr>
          <p:cNvPr id="82" name="Group 81"/>
          <p:cNvGrpSpPr/>
          <p:nvPr/>
        </p:nvGrpSpPr>
        <p:grpSpPr>
          <a:xfrm rot="21360417" flipV="1">
            <a:off x="7369609" y="1899727"/>
            <a:ext cx="1382848" cy="3805021"/>
            <a:chOff x="6729414" y="1169740"/>
            <a:chExt cx="1960386" cy="4670489"/>
          </a:xfrm>
        </p:grpSpPr>
        <p:pic>
          <p:nvPicPr>
            <p:cNvPr id="83" name="Picture 8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729414" y="1169740"/>
              <a:ext cx="1513673" cy="1622500"/>
            </a:xfrm>
            <a:prstGeom prst="rect">
              <a:avLst/>
            </a:prstGeom>
          </p:spPr>
        </p:pic>
        <p:pic>
          <p:nvPicPr>
            <p:cNvPr id="84" name="Picture 8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987561" y="2126443"/>
              <a:ext cx="1513673" cy="1622500"/>
            </a:xfrm>
            <a:prstGeom prst="rect">
              <a:avLst/>
            </a:prstGeom>
          </p:spPr>
        </p:pic>
        <p:pic>
          <p:nvPicPr>
            <p:cNvPr id="85" name="Picture 8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934130" y="3249460"/>
              <a:ext cx="1513673" cy="1622500"/>
            </a:xfrm>
            <a:prstGeom prst="rect">
              <a:avLst/>
            </a:prstGeom>
          </p:spPr>
        </p:pic>
        <p:pic>
          <p:nvPicPr>
            <p:cNvPr id="86" name="Picture 8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176127" y="4217729"/>
              <a:ext cx="1513673" cy="1622500"/>
            </a:xfrm>
            <a:prstGeom prst="rect">
              <a:avLst/>
            </a:prstGeom>
          </p:spPr>
        </p:pic>
      </p:grpSp>
      <p:pic>
        <p:nvPicPr>
          <p:cNvPr id="63" name="Picture 6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flipH="1">
            <a:off x="7555709" y="3351831"/>
            <a:ext cx="1303675" cy="1303675"/>
          </a:xfrm>
          <a:prstGeom prst="rect">
            <a:avLst/>
          </a:prstGeom>
        </p:spPr>
      </p:pic>
      <p:pic>
        <p:nvPicPr>
          <p:cNvPr id="111"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283292">
            <a:off x="2176399" y="2476165"/>
            <a:ext cx="1300946" cy="1552697"/>
          </a:xfrm>
          <a:prstGeom prst="rect">
            <a:avLst/>
          </a:prstGeom>
          <a:noFill/>
          <a:extLst>
            <a:ext uri="{909E8E84-426E-40DD-AFC4-6F175D3DCCD1}">
              <a14:hiddenFill xmlns:a14="http://schemas.microsoft.com/office/drawing/2010/main">
                <a:solidFill>
                  <a:srgbClr val="FFFFFF"/>
                </a:solidFill>
              </a14:hiddenFill>
            </a:ext>
          </a:extLst>
        </p:spPr>
      </p:pic>
      <p:pic>
        <p:nvPicPr>
          <p:cNvPr id="112" name="Picture 1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21360417" flipV="1">
            <a:off x="5465508" y="2250917"/>
            <a:ext cx="1696366" cy="1818328"/>
          </a:xfrm>
          <a:prstGeom prst="rect">
            <a:avLst/>
          </a:prstGeom>
        </p:spPr>
      </p:pic>
      <p:sp>
        <p:nvSpPr>
          <p:cNvPr id="110" name="Rounded Rectangle 109"/>
          <p:cNvSpPr/>
          <p:nvPr/>
        </p:nvSpPr>
        <p:spPr bwMode="auto">
          <a:xfrm>
            <a:off x="2768990" y="1627572"/>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Their own processes</a:t>
            </a:r>
          </a:p>
        </p:txBody>
      </p:sp>
      <p:grpSp>
        <p:nvGrpSpPr>
          <p:cNvPr id="65" name="Group 64"/>
          <p:cNvGrpSpPr/>
          <p:nvPr/>
        </p:nvGrpSpPr>
        <p:grpSpPr>
          <a:xfrm>
            <a:off x="7364449" y="4826234"/>
            <a:ext cx="1260918" cy="1328175"/>
            <a:chOff x="5326371" y="1007017"/>
            <a:chExt cx="1630908" cy="1562669"/>
          </a:xfrm>
        </p:grpSpPr>
        <p:sp>
          <p:nvSpPr>
            <p:cNvPr id="66" name="Rounded Rectangle 65"/>
            <p:cNvSpPr/>
            <p:nvPr/>
          </p:nvSpPr>
          <p:spPr bwMode="auto">
            <a:xfrm>
              <a:off x="5326371" y="1007017"/>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67" name="Rectangle 66"/>
            <p:cNvSpPr/>
            <p:nvPr/>
          </p:nvSpPr>
          <p:spPr bwMode="auto">
            <a:xfrm>
              <a:off x="5504061" y="1178758"/>
              <a:ext cx="45719" cy="1008112"/>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8" name="Rectangle 67"/>
            <p:cNvSpPr/>
            <p:nvPr/>
          </p:nvSpPr>
          <p:spPr bwMode="auto">
            <a:xfrm rot="5400000">
              <a:off x="5641024" y="1308408"/>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9" name="Rectangle 68"/>
            <p:cNvSpPr/>
            <p:nvPr/>
          </p:nvSpPr>
          <p:spPr bwMode="auto">
            <a:xfrm rot="5400000">
              <a:off x="5643296" y="1808832"/>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0" name="Rectangle 69"/>
            <p:cNvSpPr/>
            <p:nvPr/>
          </p:nvSpPr>
          <p:spPr bwMode="auto">
            <a:xfrm rot="5400000">
              <a:off x="5645568" y="201582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1" name="Rectangle 70"/>
            <p:cNvSpPr/>
            <p:nvPr/>
          </p:nvSpPr>
          <p:spPr bwMode="auto">
            <a:xfrm>
              <a:off x="5663285" y="1433186"/>
              <a:ext cx="45719" cy="360164"/>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2" name="Rectangle 71"/>
            <p:cNvSpPr/>
            <p:nvPr/>
          </p:nvSpPr>
          <p:spPr bwMode="auto">
            <a:xfrm rot="5400000">
              <a:off x="5795696" y="1463080"/>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3" name="Rectangle 72"/>
            <p:cNvSpPr/>
            <p:nvPr/>
          </p:nvSpPr>
          <p:spPr bwMode="auto">
            <a:xfrm rot="5400000">
              <a:off x="5804792" y="162230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4" name="Rectangle 73"/>
            <p:cNvSpPr/>
            <p:nvPr/>
          </p:nvSpPr>
          <p:spPr bwMode="auto">
            <a:xfrm>
              <a:off x="5665557" y="2161484"/>
              <a:ext cx="45719" cy="18688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5" name="Rectangle 74"/>
            <p:cNvSpPr/>
            <p:nvPr/>
          </p:nvSpPr>
          <p:spPr bwMode="auto">
            <a:xfrm rot="5400000">
              <a:off x="5807064" y="218414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6" name="Rectangle 75"/>
            <p:cNvSpPr/>
            <p:nvPr/>
          </p:nvSpPr>
          <p:spPr bwMode="auto">
            <a:xfrm>
              <a:off x="5840434" y="1378927"/>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7" name="Rectangle 76"/>
            <p:cNvSpPr/>
            <p:nvPr/>
          </p:nvSpPr>
          <p:spPr bwMode="auto">
            <a:xfrm>
              <a:off x="5965538" y="1538151"/>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8" name="Rectangle 77"/>
            <p:cNvSpPr/>
            <p:nvPr/>
          </p:nvSpPr>
          <p:spPr bwMode="auto">
            <a:xfrm>
              <a:off x="5974634" y="1697375"/>
              <a:ext cx="777928"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9" name="Rectangle 78"/>
            <p:cNvSpPr/>
            <p:nvPr/>
          </p:nvSpPr>
          <p:spPr bwMode="auto">
            <a:xfrm>
              <a:off x="5840426" y="1877071"/>
              <a:ext cx="591414"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80" name="Rectangle 79"/>
            <p:cNvSpPr/>
            <p:nvPr/>
          </p:nvSpPr>
          <p:spPr bwMode="auto">
            <a:xfrm>
              <a:off x="5829050" y="2090887"/>
              <a:ext cx="707420"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a:solidFill>
                  <a:srgbClr val="172982"/>
                </a:solidFill>
                <a:latin typeface="Arial" pitchFamily="-60" charset="0"/>
              </a:endParaRPr>
            </a:p>
          </p:txBody>
        </p:sp>
        <p:sp>
          <p:nvSpPr>
            <p:cNvPr id="81" name="Rectangle 80"/>
            <p:cNvSpPr/>
            <p:nvPr/>
          </p:nvSpPr>
          <p:spPr bwMode="auto">
            <a:xfrm>
              <a:off x="5988274" y="2256935"/>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a:solidFill>
                  <a:srgbClr val="172982"/>
                </a:solidFill>
                <a:latin typeface="Arial" pitchFamily="-60" charset="0"/>
              </a:endParaRPr>
            </a:p>
          </p:txBody>
        </p:sp>
      </p:grpSp>
      <p:grpSp>
        <p:nvGrpSpPr>
          <p:cNvPr id="115" name="Group 114"/>
          <p:cNvGrpSpPr/>
          <p:nvPr/>
        </p:nvGrpSpPr>
        <p:grpSpPr>
          <a:xfrm>
            <a:off x="402573" y="4839624"/>
            <a:ext cx="1285959" cy="1315460"/>
            <a:chOff x="1009934" y="736979"/>
            <a:chExt cx="1630908" cy="1562669"/>
          </a:xfrm>
        </p:grpSpPr>
        <p:sp>
          <p:nvSpPr>
            <p:cNvPr id="116" name="Rounded Rectangle 1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17" name="Group 116"/>
            <p:cNvGrpSpPr/>
            <p:nvPr/>
          </p:nvGrpSpPr>
          <p:grpSpPr>
            <a:xfrm>
              <a:off x="1187624" y="908720"/>
              <a:ext cx="473277" cy="1175660"/>
              <a:chOff x="1187624" y="908720"/>
              <a:chExt cx="473277" cy="1175660"/>
            </a:xfrm>
          </p:grpSpPr>
          <p:sp>
            <p:nvSpPr>
              <p:cNvPr id="126" name="Rectangle 1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7" name="Rectangle 1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8" name="Rectangle 1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9" name="Rectangle 1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0" name="Rectangle 1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1" name="Rectangle 1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2" name="Rectangle 1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3" name="Rectangle 1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4" name="Rectangle 1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5" name="Rectangle 1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18" name="Group 117"/>
            <p:cNvGrpSpPr/>
            <p:nvPr/>
          </p:nvGrpSpPr>
          <p:grpSpPr>
            <a:xfrm>
              <a:off x="1512613" y="970169"/>
              <a:ext cx="923512" cy="1164252"/>
              <a:chOff x="1512613" y="970169"/>
              <a:chExt cx="923512" cy="1164252"/>
            </a:xfrm>
          </p:grpSpPr>
          <p:sp>
            <p:nvSpPr>
              <p:cNvPr id="119" name="Rectangle 1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0" name="Rectangle 1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1" name="Rectangle 1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2" name="Rectangle 1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3" name="Rectangle 1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4" name="Rectangle 1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5" name="Rectangle 1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sp>
        <p:nvSpPr>
          <p:cNvPr id="136" name="Rounded Rectangle 135"/>
          <p:cNvSpPr/>
          <p:nvPr/>
        </p:nvSpPr>
        <p:spPr bwMode="auto">
          <a:xfrm>
            <a:off x="3085766" y="2059929"/>
            <a:ext cx="2990188" cy="903067"/>
          </a:xfrm>
          <a:prstGeom prst="roundRect">
            <a:avLst/>
          </a:prstGeom>
          <a:no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algn="ctr" eaLnBrk="0" hangingPunct="0"/>
            <a:r>
              <a:rPr lang="en-GB" sz="2400" b="1" dirty="0" smtClean="0">
                <a:solidFill>
                  <a:srgbClr val="FFFFFF"/>
                </a:solidFill>
                <a:latin typeface="Arial" pitchFamily="-60" charset="0"/>
              </a:rPr>
              <a:t>CM and Change Management</a:t>
            </a:r>
          </a:p>
        </p:txBody>
      </p:sp>
      <p:sp>
        <p:nvSpPr>
          <p:cNvPr id="139" name="Title 1"/>
          <p:cNvSpPr txBox="1">
            <a:spLocks/>
          </p:cNvSpPr>
          <p:nvPr/>
        </p:nvSpPr>
        <p:spPr bwMode="auto">
          <a:xfrm>
            <a:off x="4040841" y="159497"/>
            <a:ext cx="4099462" cy="74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500">
                <a:solidFill>
                  <a:schemeClr val="tx1"/>
                </a:solidFill>
                <a:latin typeface="+mj-lt"/>
                <a:ea typeface="+mj-ea"/>
                <a:cs typeface="+mj-cs"/>
              </a:defRPr>
            </a:lvl1pPr>
            <a:lvl2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2pPr>
            <a:lvl3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3pPr>
            <a:lvl4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4pPr>
            <a:lvl5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5pPr>
            <a:lvl6pPr marL="4572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6pPr>
            <a:lvl7pPr marL="9144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7pPr>
            <a:lvl8pPr marL="13716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8pPr>
            <a:lvl9pPr marL="18288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9pPr>
          </a:lstStyle>
          <a:p>
            <a:pPr algn="r"/>
            <a:r>
              <a:rPr lang="en-GB" dirty="0" smtClean="0">
                <a:solidFill>
                  <a:srgbClr val="172982"/>
                </a:solidFill>
              </a:rPr>
              <a:t>- using data sharing  </a:t>
            </a:r>
            <a:endParaRPr lang="en-GB" dirty="0">
              <a:solidFill>
                <a:srgbClr val="172982"/>
              </a:solidFill>
            </a:endParaRPr>
          </a:p>
        </p:txBody>
      </p:sp>
      <p:sp>
        <p:nvSpPr>
          <p:cNvPr id="140" name="Rounded Rectangle 139"/>
          <p:cNvSpPr/>
          <p:nvPr/>
        </p:nvSpPr>
        <p:spPr bwMode="auto">
          <a:xfrm>
            <a:off x="2778362" y="5093129"/>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Shared content</a:t>
            </a:r>
          </a:p>
        </p:txBody>
      </p:sp>
      <p:sp>
        <p:nvSpPr>
          <p:cNvPr id="181" name="Rounded Rectangle 180"/>
          <p:cNvSpPr/>
          <p:nvPr/>
        </p:nvSpPr>
        <p:spPr bwMode="auto">
          <a:xfrm>
            <a:off x="3757505" y="4255157"/>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83" name="Rectangle 182"/>
          <p:cNvSpPr/>
          <p:nvPr/>
        </p:nvSpPr>
        <p:spPr bwMode="auto">
          <a:xfrm rot="5400000">
            <a:off x="4072158" y="4556548"/>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4" name="Rectangle 183"/>
          <p:cNvSpPr/>
          <p:nvPr/>
        </p:nvSpPr>
        <p:spPr bwMode="auto">
          <a:xfrm rot="5400000">
            <a:off x="4074430" y="5056972"/>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5" name="Rectangle 184"/>
          <p:cNvSpPr/>
          <p:nvPr/>
        </p:nvSpPr>
        <p:spPr bwMode="auto">
          <a:xfrm rot="5400000">
            <a:off x="4076702" y="526396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6" name="Rectangle 185"/>
          <p:cNvSpPr/>
          <p:nvPr/>
        </p:nvSpPr>
        <p:spPr bwMode="auto">
          <a:xfrm>
            <a:off x="4094419" y="4681326"/>
            <a:ext cx="45719" cy="360164"/>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7" name="Rectangle 186"/>
          <p:cNvSpPr/>
          <p:nvPr/>
        </p:nvSpPr>
        <p:spPr bwMode="auto">
          <a:xfrm rot="5400000">
            <a:off x="4226830" y="4711220"/>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8" name="Rectangle 187"/>
          <p:cNvSpPr/>
          <p:nvPr/>
        </p:nvSpPr>
        <p:spPr bwMode="auto">
          <a:xfrm rot="5400000">
            <a:off x="4235926" y="487044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9" name="Rectangle 188"/>
          <p:cNvSpPr/>
          <p:nvPr/>
        </p:nvSpPr>
        <p:spPr bwMode="auto">
          <a:xfrm>
            <a:off x="4096691" y="5409624"/>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90" name="Rectangle 189"/>
          <p:cNvSpPr/>
          <p:nvPr/>
        </p:nvSpPr>
        <p:spPr bwMode="auto">
          <a:xfrm rot="5400000">
            <a:off x="4238198" y="543228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91" name="Rectangle 190"/>
          <p:cNvSpPr/>
          <p:nvPr/>
        </p:nvSpPr>
        <p:spPr bwMode="auto">
          <a:xfrm>
            <a:off x="4271568" y="4627067"/>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2" name="Rectangle 191"/>
          <p:cNvSpPr/>
          <p:nvPr/>
        </p:nvSpPr>
        <p:spPr bwMode="auto">
          <a:xfrm>
            <a:off x="4396672" y="4786291"/>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3" name="Rectangle 192"/>
          <p:cNvSpPr/>
          <p:nvPr/>
        </p:nvSpPr>
        <p:spPr bwMode="auto">
          <a:xfrm>
            <a:off x="4405768" y="4945515"/>
            <a:ext cx="777928"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4" name="Rectangle 193"/>
          <p:cNvSpPr/>
          <p:nvPr/>
        </p:nvSpPr>
        <p:spPr bwMode="auto">
          <a:xfrm>
            <a:off x="4271560" y="5125211"/>
            <a:ext cx="591414"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5" name="Rectangle 194"/>
          <p:cNvSpPr/>
          <p:nvPr/>
        </p:nvSpPr>
        <p:spPr bwMode="auto">
          <a:xfrm>
            <a:off x="4260184" y="5339027"/>
            <a:ext cx="707420"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6" name="Rectangle 195"/>
          <p:cNvSpPr/>
          <p:nvPr/>
        </p:nvSpPr>
        <p:spPr bwMode="auto">
          <a:xfrm>
            <a:off x="4419408" y="5505075"/>
            <a:ext cx="696036"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82" name="Rectangle 181"/>
          <p:cNvSpPr/>
          <p:nvPr/>
        </p:nvSpPr>
        <p:spPr bwMode="auto">
          <a:xfrm>
            <a:off x="3935195" y="4426898"/>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pic>
        <p:nvPicPr>
          <p:cNvPr id="137" name="Picture 2" descr="C:\Users\nsw\Pictures\All icons\users1.pn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912215" y="3360052"/>
            <a:ext cx="1095151" cy="1095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691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0"/>
                                        </p:tgtEl>
                                        <p:attrNameLst>
                                          <p:attrName>style.visibility</p:attrName>
                                        </p:attrNameLst>
                                      </p:cBhvr>
                                      <p:to>
                                        <p:strVal val="visible"/>
                                      </p:to>
                                    </p:set>
                                    <p:animEffect transition="in" filter="fade">
                                      <p:cBhvr>
                                        <p:cTn id="7" dur="500"/>
                                        <p:tgtEl>
                                          <p:spTgt spid="14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path" presetSubtype="0" accel="50000" decel="50000" fill="hold" grpId="1" nodeType="clickEffect">
                                  <p:stCondLst>
                                    <p:cond delay="0"/>
                                  </p:stCondLst>
                                  <p:childTnLst>
                                    <p:animMotion origin="layout" path="M 0 3.14524E-7 L 0 -0.2796 " pathEditMode="relative" rAng="0" ptsTypes="AA">
                                      <p:cBhvr>
                                        <p:cTn id="11" dur="2000" fill="hold"/>
                                        <p:tgtEl>
                                          <p:spTgt spid="140"/>
                                        </p:tgtEl>
                                        <p:attrNameLst>
                                          <p:attrName>ppt_x</p:attrName>
                                          <p:attrName>ppt_y</p:attrName>
                                        </p:attrNameLst>
                                      </p:cBhvr>
                                      <p:rCtr x="0" y="-13992"/>
                                    </p:animMotion>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81"/>
                                        </p:tgtEl>
                                        <p:attrNameLst>
                                          <p:attrName>style.visibility</p:attrName>
                                        </p:attrNameLst>
                                      </p:cBhvr>
                                      <p:to>
                                        <p:strVal val="visible"/>
                                      </p:to>
                                    </p:set>
                                    <p:animEffect transition="in" filter="fade">
                                      <p:cBhvr>
                                        <p:cTn id="16" dur="500"/>
                                        <p:tgtEl>
                                          <p:spTgt spid="18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2"/>
                                        </p:tgtEl>
                                        <p:attrNameLst>
                                          <p:attrName>style.visibility</p:attrName>
                                        </p:attrNameLst>
                                      </p:cBhvr>
                                      <p:to>
                                        <p:strVal val="visible"/>
                                      </p:to>
                                    </p:set>
                                    <p:animEffect transition="in" filter="fade">
                                      <p:cBhvr>
                                        <p:cTn id="19" dur="500"/>
                                        <p:tgtEl>
                                          <p:spTgt spid="18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83"/>
                                        </p:tgtEl>
                                        <p:attrNameLst>
                                          <p:attrName>style.visibility</p:attrName>
                                        </p:attrNameLst>
                                      </p:cBhvr>
                                      <p:to>
                                        <p:strVal val="visible"/>
                                      </p:to>
                                    </p:set>
                                    <p:animEffect transition="in" filter="fade">
                                      <p:cBhvr>
                                        <p:cTn id="22" dur="500"/>
                                        <p:tgtEl>
                                          <p:spTgt spid="18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4"/>
                                        </p:tgtEl>
                                        <p:attrNameLst>
                                          <p:attrName>style.visibility</p:attrName>
                                        </p:attrNameLst>
                                      </p:cBhvr>
                                      <p:to>
                                        <p:strVal val="visible"/>
                                      </p:to>
                                    </p:set>
                                    <p:animEffect transition="in" filter="fade">
                                      <p:cBhvr>
                                        <p:cTn id="25" dur="500"/>
                                        <p:tgtEl>
                                          <p:spTgt spid="18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85"/>
                                        </p:tgtEl>
                                        <p:attrNameLst>
                                          <p:attrName>style.visibility</p:attrName>
                                        </p:attrNameLst>
                                      </p:cBhvr>
                                      <p:to>
                                        <p:strVal val="visible"/>
                                      </p:to>
                                    </p:set>
                                    <p:animEffect transition="in" filter="fade">
                                      <p:cBhvr>
                                        <p:cTn id="28" dur="500"/>
                                        <p:tgtEl>
                                          <p:spTgt spid="18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86"/>
                                        </p:tgtEl>
                                        <p:attrNameLst>
                                          <p:attrName>style.visibility</p:attrName>
                                        </p:attrNameLst>
                                      </p:cBhvr>
                                      <p:to>
                                        <p:strVal val="visible"/>
                                      </p:to>
                                    </p:set>
                                    <p:animEffect transition="in" filter="fade">
                                      <p:cBhvr>
                                        <p:cTn id="31" dur="500"/>
                                        <p:tgtEl>
                                          <p:spTgt spid="18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87"/>
                                        </p:tgtEl>
                                        <p:attrNameLst>
                                          <p:attrName>style.visibility</p:attrName>
                                        </p:attrNameLst>
                                      </p:cBhvr>
                                      <p:to>
                                        <p:strVal val="visible"/>
                                      </p:to>
                                    </p:set>
                                    <p:animEffect transition="in" filter="fade">
                                      <p:cBhvr>
                                        <p:cTn id="34" dur="500"/>
                                        <p:tgtEl>
                                          <p:spTgt spid="18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88"/>
                                        </p:tgtEl>
                                        <p:attrNameLst>
                                          <p:attrName>style.visibility</p:attrName>
                                        </p:attrNameLst>
                                      </p:cBhvr>
                                      <p:to>
                                        <p:strVal val="visible"/>
                                      </p:to>
                                    </p:set>
                                    <p:animEffect transition="in" filter="fade">
                                      <p:cBhvr>
                                        <p:cTn id="37" dur="500"/>
                                        <p:tgtEl>
                                          <p:spTgt spid="18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89"/>
                                        </p:tgtEl>
                                        <p:attrNameLst>
                                          <p:attrName>style.visibility</p:attrName>
                                        </p:attrNameLst>
                                      </p:cBhvr>
                                      <p:to>
                                        <p:strVal val="visible"/>
                                      </p:to>
                                    </p:set>
                                    <p:animEffect transition="in" filter="fade">
                                      <p:cBhvr>
                                        <p:cTn id="40" dur="500"/>
                                        <p:tgtEl>
                                          <p:spTgt spid="189"/>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90"/>
                                        </p:tgtEl>
                                        <p:attrNameLst>
                                          <p:attrName>style.visibility</p:attrName>
                                        </p:attrNameLst>
                                      </p:cBhvr>
                                      <p:to>
                                        <p:strVal val="visible"/>
                                      </p:to>
                                    </p:set>
                                    <p:animEffect transition="in" filter="fade">
                                      <p:cBhvr>
                                        <p:cTn id="43" dur="500"/>
                                        <p:tgtEl>
                                          <p:spTgt spid="190"/>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91"/>
                                        </p:tgtEl>
                                        <p:attrNameLst>
                                          <p:attrName>style.visibility</p:attrName>
                                        </p:attrNameLst>
                                      </p:cBhvr>
                                      <p:to>
                                        <p:strVal val="visible"/>
                                      </p:to>
                                    </p:set>
                                    <p:animEffect transition="in" filter="fade">
                                      <p:cBhvr>
                                        <p:cTn id="46" dur="500"/>
                                        <p:tgtEl>
                                          <p:spTgt spid="19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92"/>
                                        </p:tgtEl>
                                        <p:attrNameLst>
                                          <p:attrName>style.visibility</p:attrName>
                                        </p:attrNameLst>
                                      </p:cBhvr>
                                      <p:to>
                                        <p:strVal val="visible"/>
                                      </p:to>
                                    </p:set>
                                    <p:animEffect transition="in" filter="fade">
                                      <p:cBhvr>
                                        <p:cTn id="49" dur="500"/>
                                        <p:tgtEl>
                                          <p:spTgt spid="192"/>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93"/>
                                        </p:tgtEl>
                                        <p:attrNameLst>
                                          <p:attrName>style.visibility</p:attrName>
                                        </p:attrNameLst>
                                      </p:cBhvr>
                                      <p:to>
                                        <p:strVal val="visible"/>
                                      </p:to>
                                    </p:set>
                                    <p:animEffect transition="in" filter="fade">
                                      <p:cBhvr>
                                        <p:cTn id="52" dur="500"/>
                                        <p:tgtEl>
                                          <p:spTgt spid="193"/>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94"/>
                                        </p:tgtEl>
                                        <p:attrNameLst>
                                          <p:attrName>style.visibility</p:attrName>
                                        </p:attrNameLst>
                                      </p:cBhvr>
                                      <p:to>
                                        <p:strVal val="visible"/>
                                      </p:to>
                                    </p:set>
                                    <p:animEffect transition="in" filter="fade">
                                      <p:cBhvr>
                                        <p:cTn id="55" dur="500"/>
                                        <p:tgtEl>
                                          <p:spTgt spid="194"/>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95"/>
                                        </p:tgtEl>
                                        <p:attrNameLst>
                                          <p:attrName>style.visibility</p:attrName>
                                        </p:attrNameLst>
                                      </p:cBhvr>
                                      <p:to>
                                        <p:strVal val="visible"/>
                                      </p:to>
                                    </p:set>
                                    <p:animEffect transition="in" filter="fade">
                                      <p:cBhvr>
                                        <p:cTn id="58" dur="500"/>
                                        <p:tgtEl>
                                          <p:spTgt spid="195"/>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96"/>
                                        </p:tgtEl>
                                        <p:attrNameLst>
                                          <p:attrName>style.visibility</p:attrName>
                                        </p:attrNameLst>
                                      </p:cBhvr>
                                      <p:to>
                                        <p:strVal val="visible"/>
                                      </p:to>
                                    </p:set>
                                    <p:animEffect transition="in" filter="fade">
                                      <p:cBhvr>
                                        <p:cTn id="61" dur="500"/>
                                        <p:tgtEl>
                                          <p:spTgt spid="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 grpId="0" animBg="1"/>
      <p:bldP spid="140" grpId="1" animBg="1"/>
      <p:bldP spid="181" grpId="0" animBg="1"/>
      <p:bldP spid="183" grpId="0" animBg="1"/>
      <p:bldP spid="184" grpId="0" animBg="1"/>
      <p:bldP spid="185" grpId="0" animBg="1"/>
      <p:bldP spid="186" grpId="0" animBg="1"/>
      <p:bldP spid="187" grpId="0" animBg="1"/>
      <p:bldP spid="188" grpId="0" animBg="1"/>
      <p:bldP spid="189" grpId="0" animBg="1"/>
      <p:bldP spid="190" grpId="0" animBg="1"/>
      <p:bldP spid="191" grpId="0" animBg="1"/>
      <p:bldP spid="192" grpId="0" animBg="1"/>
      <p:bldP spid="193" grpId="0" animBg="1"/>
      <p:bldP spid="194" grpId="0" animBg="1"/>
      <p:bldP spid="195" grpId="0" animBg="1"/>
      <p:bldP spid="196" grpId="0" animBg="1"/>
      <p:bldP spid="18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Working together </a:t>
            </a:r>
            <a:endParaRPr lang="en-GB" dirty="0"/>
          </a:p>
        </p:txBody>
      </p:sp>
      <p:pic>
        <p:nvPicPr>
          <p:cNvPr id="1027" name="Picture 3" descr="C:\Users\nsw\AppData\Local\Microsoft\Windows\Temporary Internet Files\Content.IE5\41ZRXAEW\MP900443955[1].jpg"/>
          <p:cNvPicPr>
            <a:picLocks noChangeAspect="1" noChangeArrowheads="1"/>
          </p:cNvPicPr>
          <p:nvPr/>
        </p:nvPicPr>
        <p:blipFill rotWithShape="1">
          <a:blip r:embed="rId3">
            <a:extLst>
              <a:ext uri="{28A0092B-C50C-407E-A947-70E740481C1C}">
                <a14:useLocalDpi xmlns:a14="http://schemas.microsoft.com/office/drawing/2010/main" val="0"/>
              </a:ext>
            </a:extLst>
          </a:blip>
          <a:srcRect r="15760"/>
          <a:stretch/>
        </p:blipFill>
        <p:spPr bwMode="auto">
          <a:xfrm>
            <a:off x="4572000" y="908720"/>
            <a:ext cx="4030579" cy="3180357"/>
          </a:xfrm>
          <a:prstGeom prst="rect">
            <a:avLst/>
          </a:prstGeom>
          <a:noFill/>
          <a:effectLst>
            <a:reflection blurRad="6350" stA="50000" endA="300" endPos="55500" dist="50800" dir="5400000" sy="-100000" algn="bl" rotWithShape="0"/>
            <a:softEdge rad="63500"/>
          </a:effectLst>
          <a:extLst>
            <a:ext uri="{909E8E84-426E-40DD-AFC4-6F175D3DCCD1}">
              <a14:hiddenFill xmlns:a14="http://schemas.microsoft.com/office/drawing/2010/main">
                <a:solidFill>
                  <a:srgbClr val="FFFFFF"/>
                </a:solidFill>
              </a14:hiddenFill>
            </a:ext>
          </a:extLst>
        </p:spPr>
      </p:pic>
      <p:pic>
        <p:nvPicPr>
          <p:cNvPr id="1029" name="Picture 5" descr="C:\Users\nsw\AppData\Local\Microsoft\Windows\Temporary Internet Files\Content.IE5\N62NKWIZ\MP900444110[1].jpg"/>
          <p:cNvPicPr>
            <a:picLocks noChangeAspect="1" noChangeArrowheads="1"/>
          </p:cNvPicPr>
          <p:nvPr/>
        </p:nvPicPr>
        <p:blipFill rotWithShape="1">
          <a:blip r:embed="rId4">
            <a:extLst>
              <a:ext uri="{28A0092B-C50C-407E-A947-70E740481C1C}">
                <a14:useLocalDpi xmlns:a14="http://schemas.microsoft.com/office/drawing/2010/main" val="0"/>
              </a:ext>
            </a:extLst>
          </a:blip>
          <a:srcRect l="13754"/>
          <a:stretch/>
        </p:blipFill>
        <p:spPr bwMode="auto">
          <a:xfrm>
            <a:off x="433314" y="908720"/>
            <a:ext cx="4138686" cy="3180357"/>
          </a:xfrm>
          <a:prstGeom prst="rect">
            <a:avLst/>
          </a:prstGeom>
          <a:noFill/>
          <a:effectLst>
            <a:reflection blurRad="6350" stA="50000" endA="300" endPos="55500" dist="50800" dir="5400000" sy="-100000" algn="bl" rotWithShape="0"/>
            <a:softEdge rad="63500"/>
          </a:effectLst>
          <a:extLst>
            <a:ext uri="{909E8E84-426E-40DD-AFC4-6F175D3DCCD1}">
              <a14:hiddenFill xmlns:a14="http://schemas.microsoft.com/office/drawing/2010/main">
                <a:solidFill>
                  <a:srgbClr val="FFFFFF"/>
                </a:solidFill>
              </a14:hiddenFill>
            </a:ext>
          </a:extLst>
        </p:spPr>
      </p:pic>
      <p:grpSp>
        <p:nvGrpSpPr>
          <p:cNvPr id="6" name="Group 5"/>
          <p:cNvGrpSpPr/>
          <p:nvPr/>
        </p:nvGrpSpPr>
        <p:grpSpPr>
          <a:xfrm>
            <a:off x="263196" y="1006884"/>
            <a:ext cx="1692741" cy="5147526"/>
            <a:chOff x="4571708" y="1133128"/>
            <a:chExt cx="1692741" cy="5147526"/>
          </a:xfrm>
        </p:grpSpPr>
        <p:grpSp>
          <p:nvGrpSpPr>
            <p:cNvPr id="7" name="Group 6"/>
            <p:cNvGrpSpPr/>
            <p:nvPr/>
          </p:nvGrpSpPr>
          <p:grpSpPr>
            <a:xfrm>
              <a:off x="4712369" y="4976100"/>
              <a:ext cx="1269628" cy="1304554"/>
              <a:chOff x="1009934" y="736979"/>
              <a:chExt cx="1630908" cy="1562669"/>
            </a:xfrm>
          </p:grpSpPr>
          <p:sp>
            <p:nvSpPr>
              <p:cNvPr id="16" name="Rounded Rectangle 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7" name="Group 16"/>
              <p:cNvGrpSpPr/>
              <p:nvPr/>
            </p:nvGrpSpPr>
            <p:grpSpPr>
              <a:xfrm>
                <a:off x="1187624" y="908720"/>
                <a:ext cx="473277" cy="1175660"/>
                <a:chOff x="1187624" y="908720"/>
                <a:chExt cx="473277" cy="1175660"/>
              </a:xfrm>
            </p:grpSpPr>
            <p:sp>
              <p:nvSpPr>
                <p:cNvPr id="26" name="Rectangle 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7" name="Rectangle 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8" name="Rectangle 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9" name="Rectangle 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0" name="Rectangle 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1" name="Rectangle 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2" name="Rectangle 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3" name="Rectangle 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4" name="Rectangle 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5" name="Rectangle 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8" name="Group 17"/>
              <p:cNvGrpSpPr/>
              <p:nvPr/>
            </p:nvGrpSpPr>
            <p:grpSpPr>
              <a:xfrm>
                <a:off x="1512613" y="970169"/>
                <a:ext cx="923512" cy="1164252"/>
                <a:chOff x="1512613" y="970169"/>
                <a:chExt cx="923512" cy="1164252"/>
              </a:xfrm>
            </p:grpSpPr>
            <p:sp>
              <p:nvSpPr>
                <p:cNvPr id="19" name="Rectangle 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0" name="Rectangle 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1" name="Rectangle 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2" name="Rectangle 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3" name="Rectangle 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4" name="Rectangle 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5" name="Rectangle 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grpSp>
          <p:nvGrpSpPr>
            <p:cNvPr id="8" name="Group 7"/>
            <p:cNvGrpSpPr/>
            <p:nvPr/>
          </p:nvGrpSpPr>
          <p:grpSpPr>
            <a:xfrm>
              <a:off x="4886288" y="2239738"/>
              <a:ext cx="1220266" cy="3351071"/>
              <a:chOff x="6131814" y="-371597"/>
              <a:chExt cx="1886083" cy="4339731"/>
            </a:xfrm>
          </p:grpSpPr>
          <p:pic>
            <p:nvPicPr>
              <p:cNvPr id="13"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283292">
                <a:off x="6390711" y="2340947"/>
                <a:ext cx="1627186" cy="1627187"/>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Group 11"/>
              <p:cNvGrpSpPr/>
              <p:nvPr/>
            </p:nvGrpSpPr>
            <p:grpSpPr>
              <a:xfrm rot="20283292">
                <a:off x="6131814" y="-371597"/>
                <a:ext cx="1815250" cy="2919083"/>
                <a:chOff x="6450863" y="2329284"/>
                <a:chExt cx="1815250" cy="2919083"/>
              </a:xfrm>
            </p:grpSpPr>
            <p:pic>
              <p:nvPicPr>
                <p:cNvPr id="14"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50863" y="3621180"/>
                  <a:ext cx="1627187" cy="162718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8926" y="2329284"/>
                  <a:ext cx="1627187" cy="1627187"/>
                </a:xfrm>
                <a:prstGeom prst="rect">
                  <a:avLst/>
                </a:prstGeom>
                <a:noFill/>
                <a:extLst>
                  <a:ext uri="{909E8E84-426E-40DD-AFC4-6F175D3DCCD1}">
                    <a14:hiddenFill xmlns:a14="http://schemas.microsoft.com/office/drawing/2010/main">
                      <a:solidFill>
                        <a:srgbClr val="FFFFFF"/>
                      </a:solidFill>
                    </a14:hiddenFill>
                  </a:ext>
                </a:extLst>
              </p:spPr>
            </p:pic>
          </p:grpSp>
        </p:grpSp>
        <p:pic>
          <p:nvPicPr>
            <p:cNvPr id="9" name="Picture 35" descr="C:\Users\nsw\Pictures\All icons\businessmen.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17855" y="3606616"/>
              <a:ext cx="1046594" cy="104659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C:\Users\nsw\AppData\Local\Microsoft\Windows\Temporary Internet Files\Content.IE5\HO1UL1D0\MC900336175[1].wm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68416" y="1133128"/>
              <a:ext cx="1064207" cy="96701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C:\Users\nsw\Pictures\All icons\clients.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71708" y="3589514"/>
              <a:ext cx="1277936" cy="1277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6" name="Group 35"/>
          <p:cNvGrpSpPr/>
          <p:nvPr/>
        </p:nvGrpSpPr>
        <p:grpSpPr>
          <a:xfrm>
            <a:off x="7385221" y="1006884"/>
            <a:ext cx="1063625" cy="966788"/>
            <a:chOff x="5668963" y="2780928"/>
            <a:chExt cx="1063625" cy="966788"/>
          </a:xfrm>
        </p:grpSpPr>
        <p:sp>
          <p:nvSpPr>
            <p:cNvPr id="37" name="AutoShape 8"/>
            <p:cNvSpPr>
              <a:spLocks noChangeAspect="1" noChangeArrowheads="1" noTextEdit="1"/>
            </p:cNvSpPr>
            <p:nvPr/>
          </p:nvSpPr>
          <p:spPr bwMode="auto">
            <a:xfrm>
              <a:off x="5668963" y="2780928"/>
              <a:ext cx="1063625" cy="96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38" name="Freeform 10"/>
            <p:cNvSpPr>
              <a:spLocks/>
            </p:cNvSpPr>
            <p:nvPr/>
          </p:nvSpPr>
          <p:spPr bwMode="auto">
            <a:xfrm>
              <a:off x="5670551" y="2780928"/>
              <a:ext cx="968375" cy="965200"/>
            </a:xfrm>
            <a:custGeom>
              <a:avLst/>
              <a:gdLst>
                <a:gd name="T0" fmla="*/ 2441 w 2442"/>
                <a:gd name="T1" fmla="*/ 967 h 2434"/>
                <a:gd name="T2" fmla="*/ 2421 w 2442"/>
                <a:gd name="T3" fmla="*/ 888 h 2434"/>
                <a:gd name="T4" fmla="*/ 2396 w 2442"/>
                <a:gd name="T5" fmla="*/ 814 h 2434"/>
                <a:gd name="T6" fmla="*/ 2365 w 2442"/>
                <a:gd name="T7" fmla="*/ 740 h 2434"/>
                <a:gd name="T8" fmla="*/ 2331 w 2442"/>
                <a:gd name="T9" fmla="*/ 670 h 2434"/>
                <a:gd name="T10" fmla="*/ 2292 w 2442"/>
                <a:gd name="T11" fmla="*/ 602 h 2434"/>
                <a:gd name="T12" fmla="*/ 2250 w 2442"/>
                <a:gd name="T13" fmla="*/ 537 h 2434"/>
                <a:gd name="T14" fmla="*/ 2201 w 2442"/>
                <a:gd name="T15" fmla="*/ 475 h 2434"/>
                <a:gd name="T16" fmla="*/ 2151 w 2442"/>
                <a:gd name="T17" fmla="*/ 416 h 2434"/>
                <a:gd name="T18" fmla="*/ 2096 w 2442"/>
                <a:gd name="T19" fmla="*/ 360 h 2434"/>
                <a:gd name="T20" fmla="*/ 2038 w 2442"/>
                <a:gd name="T21" fmla="*/ 308 h 2434"/>
                <a:gd name="T22" fmla="*/ 1977 w 2442"/>
                <a:gd name="T23" fmla="*/ 260 h 2434"/>
                <a:gd name="T24" fmla="*/ 1910 w 2442"/>
                <a:gd name="T25" fmla="*/ 214 h 2434"/>
                <a:gd name="T26" fmla="*/ 1843 w 2442"/>
                <a:gd name="T27" fmla="*/ 171 h 2434"/>
                <a:gd name="T28" fmla="*/ 1772 w 2442"/>
                <a:gd name="T29" fmla="*/ 131 h 2434"/>
                <a:gd name="T30" fmla="*/ 1698 w 2442"/>
                <a:gd name="T31" fmla="*/ 99 h 2434"/>
                <a:gd name="T32" fmla="*/ 1624 w 2442"/>
                <a:gd name="T33" fmla="*/ 73 h 2434"/>
                <a:gd name="T34" fmla="*/ 1546 w 2442"/>
                <a:gd name="T35" fmla="*/ 48 h 2434"/>
                <a:gd name="T36" fmla="*/ 1468 w 2442"/>
                <a:gd name="T37" fmla="*/ 27 h 2434"/>
                <a:gd name="T38" fmla="*/ 1387 w 2442"/>
                <a:gd name="T39" fmla="*/ 12 h 2434"/>
                <a:gd name="T40" fmla="*/ 1306 w 2442"/>
                <a:gd name="T41" fmla="*/ 5 h 2434"/>
                <a:gd name="T42" fmla="*/ 1222 w 2442"/>
                <a:gd name="T43" fmla="*/ 0 h 2434"/>
                <a:gd name="T44" fmla="*/ 1129 w 2442"/>
                <a:gd name="T45" fmla="*/ 0 h 2434"/>
                <a:gd name="T46" fmla="*/ 1035 w 2442"/>
                <a:gd name="T47" fmla="*/ 7 h 2434"/>
                <a:gd name="T48" fmla="*/ 945 w 2442"/>
                <a:gd name="T49" fmla="*/ 20 h 2434"/>
                <a:gd name="T50" fmla="*/ 856 w 2442"/>
                <a:gd name="T51" fmla="*/ 36 h 2434"/>
                <a:gd name="T52" fmla="*/ 770 w 2442"/>
                <a:gd name="T53" fmla="*/ 61 h 2434"/>
                <a:gd name="T54" fmla="*/ 688 w 2442"/>
                <a:gd name="T55" fmla="*/ 91 h 2434"/>
                <a:gd name="T56" fmla="*/ 608 w 2442"/>
                <a:gd name="T57" fmla="*/ 126 h 2434"/>
                <a:gd name="T58" fmla="*/ 534 w 2442"/>
                <a:gd name="T59" fmla="*/ 165 h 2434"/>
                <a:gd name="T60" fmla="*/ 462 w 2442"/>
                <a:gd name="T61" fmla="*/ 211 h 2434"/>
                <a:gd name="T62" fmla="*/ 395 w 2442"/>
                <a:gd name="T63" fmla="*/ 261 h 2434"/>
                <a:gd name="T64" fmla="*/ 334 w 2442"/>
                <a:gd name="T65" fmla="*/ 319 h 2434"/>
                <a:gd name="T66" fmla="*/ 273 w 2442"/>
                <a:gd name="T67" fmla="*/ 379 h 2434"/>
                <a:gd name="T68" fmla="*/ 221 w 2442"/>
                <a:gd name="T69" fmla="*/ 444 h 2434"/>
                <a:gd name="T70" fmla="*/ 173 w 2442"/>
                <a:gd name="T71" fmla="*/ 516 h 2434"/>
                <a:gd name="T72" fmla="*/ 131 w 2442"/>
                <a:gd name="T73" fmla="*/ 591 h 2434"/>
                <a:gd name="T74" fmla="*/ 93 w 2442"/>
                <a:gd name="T75" fmla="*/ 672 h 2434"/>
                <a:gd name="T76" fmla="*/ 62 w 2442"/>
                <a:gd name="T77" fmla="*/ 756 h 2434"/>
                <a:gd name="T78" fmla="*/ 37 w 2442"/>
                <a:gd name="T79" fmla="*/ 846 h 2434"/>
                <a:gd name="T80" fmla="*/ 17 w 2442"/>
                <a:gd name="T81" fmla="*/ 940 h 2434"/>
                <a:gd name="T82" fmla="*/ 5 w 2442"/>
                <a:gd name="T83" fmla="*/ 1037 h 2434"/>
                <a:gd name="T84" fmla="*/ 0 w 2442"/>
                <a:gd name="T85" fmla="*/ 1139 h 2434"/>
                <a:gd name="T86" fmla="*/ 1265 w 2442"/>
                <a:gd name="T87" fmla="*/ 243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2" h="2434">
                  <a:moveTo>
                    <a:pt x="1265" y="2434"/>
                  </a:moveTo>
                  <a:lnTo>
                    <a:pt x="2442" y="2346"/>
                  </a:lnTo>
                  <a:lnTo>
                    <a:pt x="2441" y="967"/>
                  </a:lnTo>
                  <a:lnTo>
                    <a:pt x="2433" y="940"/>
                  </a:lnTo>
                  <a:lnTo>
                    <a:pt x="2428" y="915"/>
                  </a:lnTo>
                  <a:lnTo>
                    <a:pt x="2421" y="888"/>
                  </a:lnTo>
                  <a:lnTo>
                    <a:pt x="2413" y="863"/>
                  </a:lnTo>
                  <a:lnTo>
                    <a:pt x="2405" y="839"/>
                  </a:lnTo>
                  <a:lnTo>
                    <a:pt x="2396" y="814"/>
                  </a:lnTo>
                  <a:lnTo>
                    <a:pt x="2387" y="789"/>
                  </a:lnTo>
                  <a:lnTo>
                    <a:pt x="2377" y="765"/>
                  </a:lnTo>
                  <a:lnTo>
                    <a:pt x="2365" y="740"/>
                  </a:lnTo>
                  <a:lnTo>
                    <a:pt x="2355" y="716"/>
                  </a:lnTo>
                  <a:lnTo>
                    <a:pt x="2344" y="693"/>
                  </a:lnTo>
                  <a:lnTo>
                    <a:pt x="2331" y="670"/>
                  </a:lnTo>
                  <a:lnTo>
                    <a:pt x="2319" y="647"/>
                  </a:lnTo>
                  <a:lnTo>
                    <a:pt x="2306" y="623"/>
                  </a:lnTo>
                  <a:lnTo>
                    <a:pt x="2292" y="602"/>
                  </a:lnTo>
                  <a:lnTo>
                    <a:pt x="2279" y="582"/>
                  </a:lnTo>
                  <a:lnTo>
                    <a:pt x="2263" y="560"/>
                  </a:lnTo>
                  <a:lnTo>
                    <a:pt x="2250" y="537"/>
                  </a:lnTo>
                  <a:lnTo>
                    <a:pt x="2234" y="516"/>
                  </a:lnTo>
                  <a:lnTo>
                    <a:pt x="2220" y="496"/>
                  </a:lnTo>
                  <a:lnTo>
                    <a:pt x="2201" y="475"/>
                  </a:lnTo>
                  <a:lnTo>
                    <a:pt x="2185" y="455"/>
                  </a:lnTo>
                  <a:lnTo>
                    <a:pt x="2168" y="435"/>
                  </a:lnTo>
                  <a:lnTo>
                    <a:pt x="2151" y="416"/>
                  </a:lnTo>
                  <a:lnTo>
                    <a:pt x="2133" y="398"/>
                  </a:lnTo>
                  <a:lnTo>
                    <a:pt x="2115" y="377"/>
                  </a:lnTo>
                  <a:lnTo>
                    <a:pt x="2096" y="360"/>
                  </a:lnTo>
                  <a:lnTo>
                    <a:pt x="2076" y="342"/>
                  </a:lnTo>
                  <a:lnTo>
                    <a:pt x="2056" y="325"/>
                  </a:lnTo>
                  <a:lnTo>
                    <a:pt x="2038" y="308"/>
                  </a:lnTo>
                  <a:lnTo>
                    <a:pt x="2017" y="291"/>
                  </a:lnTo>
                  <a:lnTo>
                    <a:pt x="1998" y="275"/>
                  </a:lnTo>
                  <a:lnTo>
                    <a:pt x="1977" y="260"/>
                  </a:lnTo>
                  <a:lnTo>
                    <a:pt x="1954" y="243"/>
                  </a:lnTo>
                  <a:lnTo>
                    <a:pt x="1932" y="227"/>
                  </a:lnTo>
                  <a:lnTo>
                    <a:pt x="1910" y="214"/>
                  </a:lnTo>
                  <a:lnTo>
                    <a:pt x="1888" y="198"/>
                  </a:lnTo>
                  <a:lnTo>
                    <a:pt x="1865" y="186"/>
                  </a:lnTo>
                  <a:lnTo>
                    <a:pt x="1843" y="171"/>
                  </a:lnTo>
                  <a:lnTo>
                    <a:pt x="1819" y="159"/>
                  </a:lnTo>
                  <a:lnTo>
                    <a:pt x="1795" y="145"/>
                  </a:lnTo>
                  <a:lnTo>
                    <a:pt x="1772" y="131"/>
                  </a:lnTo>
                  <a:lnTo>
                    <a:pt x="1747" y="121"/>
                  </a:lnTo>
                  <a:lnTo>
                    <a:pt x="1723" y="110"/>
                  </a:lnTo>
                  <a:lnTo>
                    <a:pt x="1698" y="99"/>
                  </a:lnTo>
                  <a:lnTo>
                    <a:pt x="1675" y="91"/>
                  </a:lnTo>
                  <a:lnTo>
                    <a:pt x="1649" y="80"/>
                  </a:lnTo>
                  <a:lnTo>
                    <a:pt x="1624" y="73"/>
                  </a:lnTo>
                  <a:lnTo>
                    <a:pt x="1598" y="62"/>
                  </a:lnTo>
                  <a:lnTo>
                    <a:pt x="1572" y="56"/>
                  </a:lnTo>
                  <a:lnTo>
                    <a:pt x="1546" y="48"/>
                  </a:lnTo>
                  <a:lnTo>
                    <a:pt x="1521" y="40"/>
                  </a:lnTo>
                  <a:lnTo>
                    <a:pt x="1494" y="33"/>
                  </a:lnTo>
                  <a:lnTo>
                    <a:pt x="1468" y="27"/>
                  </a:lnTo>
                  <a:lnTo>
                    <a:pt x="1441" y="22"/>
                  </a:lnTo>
                  <a:lnTo>
                    <a:pt x="1413" y="17"/>
                  </a:lnTo>
                  <a:lnTo>
                    <a:pt x="1387" y="12"/>
                  </a:lnTo>
                  <a:lnTo>
                    <a:pt x="1359" y="9"/>
                  </a:lnTo>
                  <a:lnTo>
                    <a:pt x="1332" y="7"/>
                  </a:lnTo>
                  <a:lnTo>
                    <a:pt x="1306" y="5"/>
                  </a:lnTo>
                  <a:lnTo>
                    <a:pt x="1278" y="1"/>
                  </a:lnTo>
                  <a:lnTo>
                    <a:pt x="1249" y="0"/>
                  </a:lnTo>
                  <a:lnTo>
                    <a:pt x="1222" y="0"/>
                  </a:lnTo>
                  <a:lnTo>
                    <a:pt x="1194" y="0"/>
                  </a:lnTo>
                  <a:lnTo>
                    <a:pt x="1163" y="0"/>
                  </a:lnTo>
                  <a:lnTo>
                    <a:pt x="1129" y="0"/>
                  </a:lnTo>
                  <a:lnTo>
                    <a:pt x="1098" y="1"/>
                  </a:lnTo>
                  <a:lnTo>
                    <a:pt x="1067" y="5"/>
                  </a:lnTo>
                  <a:lnTo>
                    <a:pt x="1035" y="7"/>
                  </a:lnTo>
                  <a:lnTo>
                    <a:pt x="1004" y="11"/>
                  </a:lnTo>
                  <a:lnTo>
                    <a:pt x="974" y="15"/>
                  </a:lnTo>
                  <a:lnTo>
                    <a:pt x="945" y="20"/>
                  </a:lnTo>
                  <a:lnTo>
                    <a:pt x="915" y="25"/>
                  </a:lnTo>
                  <a:lnTo>
                    <a:pt x="884" y="32"/>
                  </a:lnTo>
                  <a:lnTo>
                    <a:pt x="856" y="36"/>
                  </a:lnTo>
                  <a:lnTo>
                    <a:pt x="828" y="44"/>
                  </a:lnTo>
                  <a:lnTo>
                    <a:pt x="798" y="53"/>
                  </a:lnTo>
                  <a:lnTo>
                    <a:pt x="770" y="61"/>
                  </a:lnTo>
                  <a:lnTo>
                    <a:pt x="742" y="70"/>
                  </a:lnTo>
                  <a:lnTo>
                    <a:pt x="715" y="82"/>
                  </a:lnTo>
                  <a:lnTo>
                    <a:pt x="688" y="91"/>
                  </a:lnTo>
                  <a:lnTo>
                    <a:pt x="661" y="102"/>
                  </a:lnTo>
                  <a:lnTo>
                    <a:pt x="635" y="113"/>
                  </a:lnTo>
                  <a:lnTo>
                    <a:pt x="608" y="126"/>
                  </a:lnTo>
                  <a:lnTo>
                    <a:pt x="583" y="138"/>
                  </a:lnTo>
                  <a:lnTo>
                    <a:pt x="558" y="153"/>
                  </a:lnTo>
                  <a:lnTo>
                    <a:pt x="534" y="165"/>
                  </a:lnTo>
                  <a:lnTo>
                    <a:pt x="509" y="180"/>
                  </a:lnTo>
                  <a:lnTo>
                    <a:pt x="485" y="195"/>
                  </a:lnTo>
                  <a:lnTo>
                    <a:pt x="462" y="211"/>
                  </a:lnTo>
                  <a:lnTo>
                    <a:pt x="440" y="228"/>
                  </a:lnTo>
                  <a:lnTo>
                    <a:pt x="417" y="245"/>
                  </a:lnTo>
                  <a:lnTo>
                    <a:pt x="395" y="261"/>
                  </a:lnTo>
                  <a:lnTo>
                    <a:pt x="374" y="281"/>
                  </a:lnTo>
                  <a:lnTo>
                    <a:pt x="352" y="298"/>
                  </a:lnTo>
                  <a:lnTo>
                    <a:pt x="334" y="319"/>
                  </a:lnTo>
                  <a:lnTo>
                    <a:pt x="313" y="338"/>
                  </a:lnTo>
                  <a:lnTo>
                    <a:pt x="293" y="358"/>
                  </a:lnTo>
                  <a:lnTo>
                    <a:pt x="273" y="379"/>
                  </a:lnTo>
                  <a:lnTo>
                    <a:pt x="257" y="401"/>
                  </a:lnTo>
                  <a:lnTo>
                    <a:pt x="237" y="422"/>
                  </a:lnTo>
                  <a:lnTo>
                    <a:pt x="221" y="444"/>
                  </a:lnTo>
                  <a:lnTo>
                    <a:pt x="204" y="468"/>
                  </a:lnTo>
                  <a:lnTo>
                    <a:pt x="189" y="492"/>
                  </a:lnTo>
                  <a:lnTo>
                    <a:pt x="173" y="516"/>
                  </a:lnTo>
                  <a:lnTo>
                    <a:pt x="157" y="541"/>
                  </a:lnTo>
                  <a:lnTo>
                    <a:pt x="143" y="565"/>
                  </a:lnTo>
                  <a:lnTo>
                    <a:pt x="131" y="591"/>
                  </a:lnTo>
                  <a:lnTo>
                    <a:pt x="116" y="618"/>
                  </a:lnTo>
                  <a:lnTo>
                    <a:pt x="106" y="644"/>
                  </a:lnTo>
                  <a:lnTo>
                    <a:pt x="93" y="672"/>
                  </a:lnTo>
                  <a:lnTo>
                    <a:pt x="83" y="701"/>
                  </a:lnTo>
                  <a:lnTo>
                    <a:pt x="73" y="728"/>
                  </a:lnTo>
                  <a:lnTo>
                    <a:pt x="62" y="756"/>
                  </a:lnTo>
                  <a:lnTo>
                    <a:pt x="51" y="786"/>
                  </a:lnTo>
                  <a:lnTo>
                    <a:pt x="45" y="816"/>
                  </a:lnTo>
                  <a:lnTo>
                    <a:pt x="37" y="846"/>
                  </a:lnTo>
                  <a:lnTo>
                    <a:pt x="29" y="877"/>
                  </a:lnTo>
                  <a:lnTo>
                    <a:pt x="22" y="907"/>
                  </a:lnTo>
                  <a:lnTo>
                    <a:pt x="17" y="940"/>
                  </a:lnTo>
                  <a:lnTo>
                    <a:pt x="13" y="971"/>
                  </a:lnTo>
                  <a:lnTo>
                    <a:pt x="8" y="1004"/>
                  </a:lnTo>
                  <a:lnTo>
                    <a:pt x="5" y="1037"/>
                  </a:lnTo>
                  <a:lnTo>
                    <a:pt x="4" y="1071"/>
                  </a:lnTo>
                  <a:lnTo>
                    <a:pt x="0" y="1105"/>
                  </a:lnTo>
                  <a:lnTo>
                    <a:pt x="0" y="1139"/>
                  </a:lnTo>
                  <a:lnTo>
                    <a:pt x="0" y="1175"/>
                  </a:lnTo>
                  <a:lnTo>
                    <a:pt x="2" y="1212"/>
                  </a:lnTo>
                  <a:lnTo>
                    <a:pt x="1265" y="2434"/>
                  </a:lnTo>
                  <a:lnTo>
                    <a:pt x="1265" y="2434"/>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39" name="Freeform 11"/>
            <p:cNvSpPr>
              <a:spLocks/>
            </p:cNvSpPr>
            <p:nvPr/>
          </p:nvSpPr>
          <p:spPr bwMode="auto">
            <a:xfrm>
              <a:off x="5668963" y="3195266"/>
              <a:ext cx="969963" cy="552450"/>
            </a:xfrm>
            <a:custGeom>
              <a:avLst/>
              <a:gdLst>
                <a:gd name="T0" fmla="*/ 2445 w 2445"/>
                <a:gd name="T1" fmla="*/ 935 h 1391"/>
                <a:gd name="T2" fmla="*/ 2368 w 2445"/>
                <a:gd name="T3" fmla="*/ 855 h 1391"/>
                <a:gd name="T4" fmla="*/ 2286 w 2445"/>
                <a:gd name="T5" fmla="*/ 777 h 1391"/>
                <a:gd name="T6" fmla="*/ 2196 w 2445"/>
                <a:gd name="T7" fmla="*/ 703 h 1391"/>
                <a:gd name="T8" fmla="*/ 2103 w 2445"/>
                <a:gd name="T9" fmla="*/ 632 h 1391"/>
                <a:gd name="T10" fmla="*/ 2002 w 2445"/>
                <a:gd name="T11" fmla="*/ 565 h 1391"/>
                <a:gd name="T12" fmla="*/ 1899 w 2445"/>
                <a:gd name="T13" fmla="*/ 500 h 1391"/>
                <a:gd name="T14" fmla="*/ 1790 w 2445"/>
                <a:gd name="T15" fmla="*/ 440 h 1391"/>
                <a:gd name="T16" fmla="*/ 1679 w 2445"/>
                <a:gd name="T17" fmla="*/ 382 h 1391"/>
                <a:gd name="T18" fmla="*/ 1563 w 2445"/>
                <a:gd name="T19" fmla="*/ 329 h 1391"/>
                <a:gd name="T20" fmla="*/ 1445 w 2445"/>
                <a:gd name="T21" fmla="*/ 280 h 1391"/>
                <a:gd name="T22" fmla="*/ 1325 w 2445"/>
                <a:gd name="T23" fmla="*/ 233 h 1391"/>
                <a:gd name="T24" fmla="*/ 1200 w 2445"/>
                <a:gd name="T25" fmla="*/ 192 h 1391"/>
                <a:gd name="T26" fmla="*/ 1074 w 2445"/>
                <a:gd name="T27" fmla="*/ 152 h 1391"/>
                <a:gd name="T28" fmla="*/ 948 w 2445"/>
                <a:gd name="T29" fmla="*/ 119 h 1391"/>
                <a:gd name="T30" fmla="*/ 820 w 2445"/>
                <a:gd name="T31" fmla="*/ 89 h 1391"/>
                <a:gd name="T32" fmla="*/ 692 w 2445"/>
                <a:gd name="T33" fmla="*/ 65 h 1391"/>
                <a:gd name="T34" fmla="*/ 562 w 2445"/>
                <a:gd name="T35" fmla="*/ 41 h 1391"/>
                <a:gd name="T36" fmla="*/ 432 w 2445"/>
                <a:gd name="T37" fmla="*/ 24 h 1391"/>
                <a:gd name="T38" fmla="*/ 304 w 2445"/>
                <a:gd name="T39" fmla="*/ 11 h 1391"/>
                <a:gd name="T40" fmla="*/ 176 w 2445"/>
                <a:gd name="T41" fmla="*/ 4 h 1391"/>
                <a:gd name="T42" fmla="*/ 49 w 2445"/>
                <a:gd name="T43" fmla="*/ 0 h 1391"/>
                <a:gd name="T44" fmla="*/ 3 w 2445"/>
                <a:gd name="T45" fmla="*/ 77 h 1391"/>
                <a:gd name="T46" fmla="*/ 0 w 2445"/>
                <a:gd name="T47" fmla="*/ 191 h 1391"/>
                <a:gd name="T48" fmla="*/ 7 w 2445"/>
                <a:gd name="T49" fmla="*/ 298 h 1391"/>
                <a:gd name="T50" fmla="*/ 19 w 2445"/>
                <a:gd name="T51" fmla="*/ 404 h 1391"/>
                <a:gd name="T52" fmla="*/ 40 w 2445"/>
                <a:gd name="T53" fmla="*/ 506 h 1391"/>
                <a:gd name="T54" fmla="*/ 65 w 2445"/>
                <a:gd name="T55" fmla="*/ 603 h 1391"/>
                <a:gd name="T56" fmla="*/ 97 w 2445"/>
                <a:gd name="T57" fmla="*/ 696 h 1391"/>
                <a:gd name="T58" fmla="*/ 137 w 2445"/>
                <a:gd name="T59" fmla="*/ 782 h 1391"/>
                <a:gd name="T60" fmla="*/ 182 w 2445"/>
                <a:gd name="T61" fmla="*/ 866 h 1391"/>
                <a:gd name="T62" fmla="*/ 235 w 2445"/>
                <a:gd name="T63" fmla="*/ 943 h 1391"/>
                <a:gd name="T64" fmla="*/ 293 w 2445"/>
                <a:gd name="T65" fmla="*/ 1015 h 1391"/>
                <a:gd name="T66" fmla="*/ 357 w 2445"/>
                <a:gd name="T67" fmla="*/ 1082 h 1391"/>
                <a:gd name="T68" fmla="*/ 427 w 2445"/>
                <a:gd name="T69" fmla="*/ 1140 h 1391"/>
                <a:gd name="T70" fmla="*/ 501 w 2445"/>
                <a:gd name="T71" fmla="*/ 1194 h 1391"/>
                <a:gd name="T72" fmla="*/ 582 w 2445"/>
                <a:gd name="T73" fmla="*/ 1243 h 1391"/>
                <a:gd name="T74" fmla="*/ 671 w 2445"/>
                <a:gd name="T75" fmla="*/ 1286 h 1391"/>
                <a:gd name="T76" fmla="*/ 760 w 2445"/>
                <a:gd name="T77" fmla="*/ 1320 h 1391"/>
                <a:gd name="T78" fmla="*/ 856 w 2445"/>
                <a:gd name="T79" fmla="*/ 1348 h 1391"/>
                <a:gd name="T80" fmla="*/ 960 w 2445"/>
                <a:gd name="T81" fmla="*/ 1371 h 1391"/>
                <a:gd name="T82" fmla="*/ 1065 w 2445"/>
                <a:gd name="T83" fmla="*/ 1383 h 1391"/>
                <a:gd name="T84" fmla="*/ 1176 w 2445"/>
                <a:gd name="T85" fmla="*/ 1391 h 1391"/>
                <a:gd name="T86" fmla="*/ 1253 w 2445"/>
                <a:gd name="T87" fmla="*/ 1391 h 1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5" h="1391">
                  <a:moveTo>
                    <a:pt x="1253" y="1391"/>
                  </a:moveTo>
                  <a:lnTo>
                    <a:pt x="2445" y="1391"/>
                  </a:lnTo>
                  <a:lnTo>
                    <a:pt x="2445" y="935"/>
                  </a:lnTo>
                  <a:lnTo>
                    <a:pt x="2420" y="908"/>
                  </a:lnTo>
                  <a:lnTo>
                    <a:pt x="2396" y="882"/>
                  </a:lnTo>
                  <a:lnTo>
                    <a:pt x="2368" y="855"/>
                  </a:lnTo>
                  <a:lnTo>
                    <a:pt x="2342" y="828"/>
                  </a:lnTo>
                  <a:lnTo>
                    <a:pt x="2314" y="802"/>
                  </a:lnTo>
                  <a:lnTo>
                    <a:pt x="2286" y="777"/>
                  </a:lnTo>
                  <a:lnTo>
                    <a:pt x="2256" y="752"/>
                  </a:lnTo>
                  <a:lnTo>
                    <a:pt x="2228" y="728"/>
                  </a:lnTo>
                  <a:lnTo>
                    <a:pt x="2196" y="703"/>
                  </a:lnTo>
                  <a:lnTo>
                    <a:pt x="2167" y="679"/>
                  </a:lnTo>
                  <a:lnTo>
                    <a:pt x="2135" y="655"/>
                  </a:lnTo>
                  <a:lnTo>
                    <a:pt x="2103" y="632"/>
                  </a:lnTo>
                  <a:lnTo>
                    <a:pt x="2070" y="608"/>
                  </a:lnTo>
                  <a:lnTo>
                    <a:pt x="2037" y="586"/>
                  </a:lnTo>
                  <a:lnTo>
                    <a:pt x="2002" y="565"/>
                  </a:lnTo>
                  <a:lnTo>
                    <a:pt x="1969" y="542"/>
                  </a:lnTo>
                  <a:lnTo>
                    <a:pt x="1935" y="520"/>
                  </a:lnTo>
                  <a:lnTo>
                    <a:pt x="1899" y="500"/>
                  </a:lnTo>
                  <a:lnTo>
                    <a:pt x="1863" y="480"/>
                  </a:lnTo>
                  <a:lnTo>
                    <a:pt x="1829" y="459"/>
                  </a:lnTo>
                  <a:lnTo>
                    <a:pt x="1790" y="440"/>
                  </a:lnTo>
                  <a:lnTo>
                    <a:pt x="1753" y="420"/>
                  </a:lnTo>
                  <a:lnTo>
                    <a:pt x="1717" y="400"/>
                  </a:lnTo>
                  <a:lnTo>
                    <a:pt x="1679" y="382"/>
                  </a:lnTo>
                  <a:lnTo>
                    <a:pt x="1642" y="363"/>
                  </a:lnTo>
                  <a:lnTo>
                    <a:pt x="1602" y="346"/>
                  </a:lnTo>
                  <a:lnTo>
                    <a:pt x="1563" y="329"/>
                  </a:lnTo>
                  <a:lnTo>
                    <a:pt x="1525" y="313"/>
                  </a:lnTo>
                  <a:lnTo>
                    <a:pt x="1484" y="296"/>
                  </a:lnTo>
                  <a:lnTo>
                    <a:pt x="1445" y="280"/>
                  </a:lnTo>
                  <a:lnTo>
                    <a:pt x="1406" y="264"/>
                  </a:lnTo>
                  <a:lnTo>
                    <a:pt x="1367" y="248"/>
                  </a:lnTo>
                  <a:lnTo>
                    <a:pt x="1325" y="233"/>
                  </a:lnTo>
                  <a:lnTo>
                    <a:pt x="1284" y="219"/>
                  </a:lnTo>
                  <a:lnTo>
                    <a:pt x="1241" y="204"/>
                  </a:lnTo>
                  <a:lnTo>
                    <a:pt x="1200" y="192"/>
                  </a:lnTo>
                  <a:lnTo>
                    <a:pt x="1158" y="178"/>
                  </a:lnTo>
                  <a:lnTo>
                    <a:pt x="1117" y="164"/>
                  </a:lnTo>
                  <a:lnTo>
                    <a:pt x="1074" y="152"/>
                  </a:lnTo>
                  <a:lnTo>
                    <a:pt x="1033" y="142"/>
                  </a:lnTo>
                  <a:lnTo>
                    <a:pt x="989" y="130"/>
                  </a:lnTo>
                  <a:lnTo>
                    <a:pt x="948" y="119"/>
                  </a:lnTo>
                  <a:lnTo>
                    <a:pt x="904" y="109"/>
                  </a:lnTo>
                  <a:lnTo>
                    <a:pt x="862" y="99"/>
                  </a:lnTo>
                  <a:lnTo>
                    <a:pt x="820" y="89"/>
                  </a:lnTo>
                  <a:lnTo>
                    <a:pt x="777" y="81"/>
                  </a:lnTo>
                  <a:lnTo>
                    <a:pt x="733" y="70"/>
                  </a:lnTo>
                  <a:lnTo>
                    <a:pt x="692" y="65"/>
                  </a:lnTo>
                  <a:lnTo>
                    <a:pt x="649" y="55"/>
                  </a:lnTo>
                  <a:lnTo>
                    <a:pt x="605" y="49"/>
                  </a:lnTo>
                  <a:lnTo>
                    <a:pt x="562" y="41"/>
                  </a:lnTo>
                  <a:lnTo>
                    <a:pt x="520" y="36"/>
                  </a:lnTo>
                  <a:lnTo>
                    <a:pt x="476" y="28"/>
                  </a:lnTo>
                  <a:lnTo>
                    <a:pt x="432" y="24"/>
                  </a:lnTo>
                  <a:lnTo>
                    <a:pt x="390" y="19"/>
                  </a:lnTo>
                  <a:lnTo>
                    <a:pt x="347" y="16"/>
                  </a:lnTo>
                  <a:lnTo>
                    <a:pt x="304" y="11"/>
                  </a:lnTo>
                  <a:lnTo>
                    <a:pt x="261" y="8"/>
                  </a:lnTo>
                  <a:lnTo>
                    <a:pt x="219" y="5"/>
                  </a:lnTo>
                  <a:lnTo>
                    <a:pt x="176" y="4"/>
                  </a:lnTo>
                  <a:lnTo>
                    <a:pt x="134" y="0"/>
                  </a:lnTo>
                  <a:lnTo>
                    <a:pt x="91" y="0"/>
                  </a:lnTo>
                  <a:lnTo>
                    <a:pt x="49" y="0"/>
                  </a:lnTo>
                  <a:lnTo>
                    <a:pt x="8" y="0"/>
                  </a:lnTo>
                  <a:lnTo>
                    <a:pt x="5" y="38"/>
                  </a:lnTo>
                  <a:lnTo>
                    <a:pt x="3" y="77"/>
                  </a:lnTo>
                  <a:lnTo>
                    <a:pt x="0" y="115"/>
                  </a:lnTo>
                  <a:lnTo>
                    <a:pt x="0" y="152"/>
                  </a:lnTo>
                  <a:lnTo>
                    <a:pt x="0" y="191"/>
                  </a:lnTo>
                  <a:lnTo>
                    <a:pt x="0" y="227"/>
                  </a:lnTo>
                  <a:lnTo>
                    <a:pt x="3" y="262"/>
                  </a:lnTo>
                  <a:lnTo>
                    <a:pt x="7" y="298"/>
                  </a:lnTo>
                  <a:lnTo>
                    <a:pt x="9" y="335"/>
                  </a:lnTo>
                  <a:lnTo>
                    <a:pt x="14" y="370"/>
                  </a:lnTo>
                  <a:lnTo>
                    <a:pt x="19" y="404"/>
                  </a:lnTo>
                  <a:lnTo>
                    <a:pt x="25" y="440"/>
                  </a:lnTo>
                  <a:lnTo>
                    <a:pt x="32" y="473"/>
                  </a:lnTo>
                  <a:lnTo>
                    <a:pt x="40" y="506"/>
                  </a:lnTo>
                  <a:lnTo>
                    <a:pt x="48" y="539"/>
                  </a:lnTo>
                  <a:lnTo>
                    <a:pt x="57" y="573"/>
                  </a:lnTo>
                  <a:lnTo>
                    <a:pt x="65" y="603"/>
                  </a:lnTo>
                  <a:lnTo>
                    <a:pt x="76" y="635"/>
                  </a:lnTo>
                  <a:lnTo>
                    <a:pt x="86" y="664"/>
                  </a:lnTo>
                  <a:lnTo>
                    <a:pt x="97" y="696"/>
                  </a:lnTo>
                  <a:lnTo>
                    <a:pt x="110" y="724"/>
                  </a:lnTo>
                  <a:lnTo>
                    <a:pt x="122" y="753"/>
                  </a:lnTo>
                  <a:lnTo>
                    <a:pt x="137" y="782"/>
                  </a:lnTo>
                  <a:lnTo>
                    <a:pt x="152" y="811"/>
                  </a:lnTo>
                  <a:lnTo>
                    <a:pt x="167" y="838"/>
                  </a:lnTo>
                  <a:lnTo>
                    <a:pt x="182" y="866"/>
                  </a:lnTo>
                  <a:lnTo>
                    <a:pt x="199" y="891"/>
                  </a:lnTo>
                  <a:lnTo>
                    <a:pt x="216" y="918"/>
                  </a:lnTo>
                  <a:lnTo>
                    <a:pt x="235" y="943"/>
                  </a:lnTo>
                  <a:lnTo>
                    <a:pt x="255" y="968"/>
                  </a:lnTo>
                  <a:lnTo>
                    <a:pt x="273" y="992"/>
                  </a:lnTo>
                  <a:lnTo>
                    <a:pt x="293" y="1015"/>
                  </a:lnTo>
                  <a:lnTo>
                    <a:pt x="314" y="1037"/>
                  </a:lnTo>
                  <a:lnTo>
                    <a:pt x="337" y="1059"/>
                  </a:lnTo>
                  <a:lnTo>
                    <a:pt x="357" y="1082"/>
                  </a:lnTo>
                  <a:lnTo>
                    <a:pt x="380" y="1102"/>
                  </a:lnTo>
                  <a:lnTo>
                    <a:pt x="402" y="1120"/>
                  </a:lnTo>
                  <a:lnTo>
                    <a:pt x="427" y="1140"/>
                  </a:lnTo>
                  <a:lnTo>
                    <a:pt x="451" y="1160"/>
                  </a:lnTo>
                  <a:lnTo>
                    <a:pt x="477" y="1179"/>
                  </a:lnTo>
                  <a:lnTo>
                    <a:pt x="501" y="1194"/>
                  </a:lnTo>
                  <a:lnTo>
                    <a:pt x="528" y="1213"/>
                  </a:lnTo>
                  <a:lnTo>
                    <a:pt x="556" y="1228"/>
                  </a:lnTo>
                  <a:lnTo>
                    <a:pt x="582" y="1243"/>
                  </a:lnTo>
                  <a:lnTo>
                    <a:pt x="611" y="1257"/>
                  </a:lnTo>
                  <a:lnTo>
                    <a:pt x="639" y="1271"/>
                  </a:lnTo>
                  <a:lnTo>
                    <a:pt x="671" y="1286"/>
                  </a:lnTo>
                  <a:lnTo>
                    <a:pt x="700" y="1298"/>
                  </a:lnTo>
                  <a:lnTo>
                    <a:pt x="731" y="1309"/>
                  </a:lnTo>
                  <a:lnTo>
                    <a:pt x="760" y="1320"/>
                  </a:lnTo>
                  <a:lnTo>
                    <a:pt x="792" y="1330"/>
                  </a:lnTo>
                  <a:lnTo>
                    <a:pt x="825" y="1340"/>
                  </a:lnTo>
                  <a:lnTo>
                    <a:pt x="856" y="1348"/>
                  </a:lnTo>
                  <a:lnTo>
                    <a:pt x="891" y="1356"/>
                  </a:lnTo>
                  <a:lnTo>
                    <a:pt x="924" y="1363"/>
                  </a:lnTo>
                  <a:lnTo>
                    <a:pt x="960" y="1371"/>
                  </a:lnTo>
                  <a:lnTo>
                    <a:pt x="993" y="1375"/>
                  </a:lnTo>
                  <a:lnTo>
                    <a:pt x="1029" y="1380"/>
                  </a:lnTo>
                  <a:lnTo>
                    <a:pt x="1065" y="1383"/>
                  </a:lnTo>
                  <a:lnTo>
                    <a:pt x="1101" y="1386"/>
                  </a:lnTo>
                  <a:lnTo>
                    <a:pt x="1139" y="1388"/>
                  </a:lnTo>
                  <a:lnTo>
                    <a:pt x="1176" y="1391"/>
                  </a:lnTo>
                  <a:lnTo>
                    <a:pt x="1215" y="1391"/>
                  </a:lnTo>
                  <a:lnTo>
                    <a:pt x="1253" y="1391"/>
                  </a:lnTo>
                  <a:lnTo>
                    <a:pt x="1253" y="1391"/>
                  </a:lnTo>
                  <a:close/>
                </a:path>
              </a:pathLst>
            </a:custGeom>
            <a:solidFill>
              <a:srgbClr val="708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0" name="Freeform 12"/>
            <p:cNvSpPr>
              <a:spLocks/>
            </p:cNvSpPr>
            <p:nvPr/>
          </p:nvSpPr>
          <p:spPr bwMode="auto">
            <a:xfrm>
              <a:off x="5705476" y="2846016"/>
              <a:ext cx="620713" cy="831850"/>
            </a:xfrm>
            <a:custGeom>
              <a:avLst/>
              <a:gdLst>
                <a:gd name="T0" fmla="*/ 859 w 1561"/>
                <a:gd name="T1" fmla="*/ 2093 h 2099"/>
                <a:gd name="T2" fmla="*/ 955 w 1561"/>
                <a:gd name="T3" fmla="*/ 2071 h 2099"/>
                <a:gd name="T4" fmla="*/ 1046 w 1561"/>
                <a:gd name="T5" fmla="*/ 2035 h 2099"/>
                <a:gd name="T6" fmla="*/ 1134 w 1561"/>
                <a:gd name="T7" fmla="*/ 1983 h 2099"/>
                <a:gd name="T8" fmla="*/ 1216 w 1561"/>
                <a:gd name="T9" fmla="*/ 1920 h 2099"/>
                <a:gd name="T10" fmla="*/ 1289 w 1561"/>
                <a:gd name="T11" fmla="*/ 1842 h 2099"/>
                <a:gd name="T12" fmla="*/ 1357 w 1561"/>
                <a:gd name="T13" fmla="*/ 1754 h 2099"/>
                <a:gd name="T14" fmla="*/ 1415 w 1561"/>
                <a:gd name="T15" fmla="*/ 1656 h 2099"/>
                <a:gd name="T16" fmla="*/ 1465 w 1561"/>
                <a:gd name="T17" fmla="*/ 1550 h 2099"/>
                <a:gd name="T18" fmla="*/ 1505 w 1561"/>
                <a:gd name="T19" fmla="*/ 1433 h 2099"/>
                <a:gd name="T20" fmla="*/ 1537 w 1561"/>
                <a:gd name="T21" fmla="*/ 1309 h 2099"/>
                <a:gd name="T22" fmla="*/ 1554 w 1561"/>
                <a:gd name="T23" fmla="*/ 1181 h 2099"/>
                <a:gd name="T24" fmla="*/ 1561 w 1561"/>
                <a:gd name="T25" fmla="*/ 1050 h 2099"/>
                <a:gd name="T26" fmla="*/ 1554 w 1561"/>
                <a:gd name="T27" fmla="*/ 915 h 2099"/>
                <a:gd name="T28" fmla="*/ 1537 w 1561"/>
                <a:gd name="T29" fmla="*/ 786 h 2099"/>
                <a:gd name="T30" fmla="*/ 1505 w 1561"/>
                <a:gd name="T31" fmla="*/ 664 h 2099"/>
                <a:gd name="T32" fmla="*/ 1465 w 1561"/>
                <a:gd name="T33" fmla="*/ 549 h 2099"/>
                <a:gd name="T34" fmla="*/ 1415 w 1561"/>
                <a:gd name="T35" fmla="*/ 440 h 2099"/>
                <a:gd name="T36" fmla="*/ 1357 w 1561"/>
                <a:gd name="T37" fmla="*/ 342 h 2099"/>
                <a:gd name="T38" fmla="*/ 1289 w 1561"/>
                <a:gd name="T39" fmla="*/ 256 h 2099"/>
                <a:gd name="T40" fmla="*/ 1216 w 1561"/>
                <a:gd name="T41" fmla="*/ 179 h 2099"/>
                <a:gd name="T42" fmla="*/ 1134 w 1561"/>
                <a:gd name="T43" fmla="*/ 113 h 2099"/>
                <a:gd name="T44" fmla="*/ 1046 w 1561"/>
                <a:gd name="T45" fmla="*/ 62 h 2099"/>
                <a:gd name="T46" fmla="*/ 955 w 1561"/>
                <a:gd name="T47" fmla="*/ 25 h 2099"/>
                <a:gd name="T48" fmla="*/ 859 w 1561"/>
                <a:gd name="T49" fmla="*/ 5 h 2099"/>
                <a:gd name="T50" fmla="*/ 760 w 1561"/>
                <a:gd name="T51" fmla="*/ 0 h 2099"/>
                <a:gd name="T52" fmla="*/ 661 w 1561"/>
                <a:gd name="T53" fmla="*/ 11 h 2099"/>
                <a:gd name="T54" fmla="*/ 567 w 1561"/>
                <a:gd name="T55" fmla="*/ 38 h 2099"/>
                <a:gd name="T56" fmla="*/ 477 w 1561"/>
                <a:gd name="T57" fmla="*/ 82 h 2099"/>
                <a:gd name="T58" fmla="*/ 391 w 1561"/>
                <a:gd name="T59" fmla="*/ 136 h 2099"/>
                <a:gd name="T60" fmla="*/ 313 w 1561"/>
                <a:gd name="T61" fmla="*/ 208 h 2099"/>
                <a:gd name="T62" fmla="*/ 241 w 1561"/>
                <a:gd name="T63" fmla="*/ 289 h 2099"/>
                <a:gd name="T64" fmla="*/ 177 w 1561"/>
                <a:gd name="T65" fmla="*/ 380 h 2099"/>
                <a:gd name="T66" fmla="*/ 121 w 1561"/>
                <a:gd name="T67" fmla="*/ 482 h 2099"/>
                <a:gd name="T68" fmla="*/ 75 w 1561"/>
                <a:gd name="T69" fmla="*/ 594 h 2099"/>
                <a:gd name="T70" fmla="*/ 38 w 1561"/>
                <a:gd name="T71" fmla="*/ 712 h 2099"/>
                <a:gd name="T72" fmla="*/ 16 w 1561"/>
                <a:gd name="T73" fmla="*/ 838 h 2099"/>
                <a:gd name="T74" fmla="*/ 0 w 1561"/>
                <a:gd name="T75" fmla="*/ 968 h 2099"/>
                <a:gd name="T76" fmla="*/ 0 w 1561"/>
                <a:gd name="T77" fmla="*/ 1103 h 2099"/>
                <a:gd name="T78" fmla="*/ 10 w 1561"/>
                <a:gd name="T79" fmla="*/ 1233 h 2099"/>
                <a:gd name="T80" fmla="*/ 33 w 1561"/>
                <a:gd name="T81" fmla="*/ 1359 h 2099"/>
                <a:gd name="T82" fmla="*/ 67 w 1561"/>
                <a:gd name="T83" fmla="*/ 1481 h 2099"/>
                <a:gd name="T84" fmla="*/ 111 w 1561"/>
                <a:gd name="T85" fmla="*/ 1594 h 2099"/>
                <a:gd name="T86" fmla="*/ 164 w 1561"/>
                <a:gd name="T87" fmla="*/ 1696 h 2099"/>
                <a:gd name="T88" fmla="*/ 229 w 1561"/>
                <a:gd name="T89" fmla="*/ 1791 h 2099"/>
                <a:gd name="T90" fmla="*/ 298 w 1561"/>
                <a:gd name="T91" fmla="*/ 1873 h 2099"/>
                <a:gd name="T92" fmla="*/ 375 w 1561"/>
                <a:gd name="T93" fmla="*/ 1946 h 2099"/>
                <a:gd name="T94" fmla="*/ 459 w 1561"/>
                <a:gd name="T95" fmla="*/ 2005 h 2099"/>
                <a:gd name="T96" fmla="*/ 550 w 1561"/>
                <a:gd name="T97" fmla="*/ 2052 h 2099"/>
                <a:gd name="T98" fmla="*/ 642 w 1561"/>
                <a:gd name="T99" fmla="*/ 2082 h 2099"/>
                <a:gd name="T100" fmla="*/ 740 w 1561"/>
                <a:gd name="T101" fmla="*/ 2098 h 2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61" h="2099">
                  <a:moveTo>
                    <a:pt x="781" y="2099"/>
                  </a:moveTo>
                  <a:lnTo>
                    <a:pt x="801" y="2099"/>
                  </a:lnTo>
                  <a:lnTo>
                    <a:pt x="819" y="2098"/>
                  </a:lnTo>
                  <a:lnTo>
                    <a:pt x="840" y="2096"/>
                  </a:lnTo>
                  <a:lnTo>
                    <a:pt x="859" y="2093"/>
                  </a:lnTo>
                  <a:lnTo>
                    <a:pt x="879" y="2090"/>
                  </a:lnTo>
                  <a:lnTo>
                    <a:pt x="899" y="2087"/>
                  </a:lnTo>
                  <a:lnTo>
                    <a:pt x="917" y="2082"/>
                  </a:lnTo>
                  <a:lnTo>
                    <a:pt x="936" y="2077"/>
                  </a:lnTo>
                  <a:lnTo>
                    <a:pt x="955" y="2071"/>
                  </a:lnTo>
                  <a:lnTo>
                    <a:pt x="973" y="2064"/>
                  </a:lnTo>
                  <a:lnTo>
                    <a:pt x="991" y="2059"/>
                  </a:lnTo>
                  <a:lnTo>
                    <a:pt x="1012" y="2052"/>
                  </a:lnTo>
                  <a:lnTo>
                    <a:pt x="1029" y="2043"/>
                  </a:lnTo>
                  <a:lnTo>
                    <a:pt x="1046" y="2035"/>
                  </a:lnTo>
                  <a:lnTo>
                    <a:pt x="1065" y="2026"/>
                  </a:lnTo>
                  <a:lnTo>
                    <a:pt x="1083" y="2016"/>
                  </a:lnTo>
                  <a:lnTo>
                    <a:pt x="1099" y="2005"/>
                  </a:lnTo>
                  <a:lnTo>
                    <a:pt x="1116" y="1994"/>
                  </a:lnTo>
                  <a:lnTo>
                    <a:pt x="1134" y="1983"/>
                  </a:lnTo>
                  <a:lnTo>
                    <a:pt x="1151" y="1972"/>
                  </a:lnTo>
                  <a:lnTo>
                    <a:pt x="1167" y="1960"/>
                  </a:lnTo>
                  <a:lnTo>
                    <a:pt x="1183" y="1946"/>
                  </a:lnTo>
                  <a:lnTo>
                    <a:pt x="1198" y="1933"/>
                  </a:lnTo>
                  <a:lnTo>
                    <a:pt x="1216" y="1920"/>
                  </a:lnTo>
                  <a:lnTo>
                    <a:pt x="1229" y="1904"/>
                  </a:lnTo>
                  <a:lnTo>
                    <a:pt x="1245" y="1889"/>
                  </a:lnTo>
                  <a:lnTo>
                    <a:pt x="1260" y="1873"/>
                  </a:lnTo>
                  <a:lnTo>
                    <a:pt x="1275" y="1859"/>
                  </a:lnTo>
                  <a:lnTo>
                    <a:pt x="1289" y="1842"/>
                  </a:lnTo>
                  <a:lnTo>
                    <a:pt x="1303" y="1826"/>
                  </a:lnTo>
                  <a:lnTo>
                    <a:pt x="1318" y="1808"/>
                  </a:lnTo>
                  <a:lnTo>
                    <a:pt x="1331" y="1791"/>
                  </a:lnTo>
                  <a:lnTo>
                    <a:pt x="1343" y="1773"/>
                  </a:lnTo>
                  <a:lnTo>
                    <a:pt x="1357" y="1754"/>
                  </a:lnTo>
                  <a:lnTo>
                    <a:pt x="1368" y="1734"/>
                  </a:lnTo>
                  <a:lnTo>
                    <a:pt x="1380" y="1716"/>
                  </a:lnTo>
                  <a:lnTo>
                    <a:pt x="1391" y="1696"/>
                  </a:lnTo>
                  <a:lnTo>
                    <a:pt x="1404" y="1677"/>
                  </a:lnTo>
                  <a:lnTo>
                    <a:pt x="1415" y="1656"/>
                  </a:lnTo>
                  <a:lnTo>
                    <a:pt x="1427" y="1636"/>
                  </a:lnTo>
                  <a:lnTo>
                    <a:pt x="1436" y="1614"/>
                  </a:lnTo>
                  <a:lnTo>
                    <a:pt x="1447" y="1594"/>
                  </a:lnTo>
                  <a:lnTo>
                    <a:pt x="1456" y="1571"/>
                  </a:lnTo>
                  <a:lnTo>
                    <a:pt x="1465" y="1550"/>
                  </a:lnTo>
                  <a:lnTo>
                    <a:pt x="1473" y="1526"/>
                  </a:lnTo>
                  <a:lnTo>
                    <a:pt x="1482" y="1502"/>
                  </a:lnTo>
                  <a:lnTo>
                    <a:pt x="1490" y="1481"/>
                  </a:lnTo>
                  <a:lnTo>
                    <a:pt x="1498" y="1457"/>
                  </a:lnTo>
                  <a:lnTo>
                    <a:pt x="1505" y="1433"/>
                  </a:lnTo>
                  <a:lnTo>
                    <a:pt x="1513" y="1408"/>
                  </a:lnTo>
                  <a:lnTo>
                    <a:pt x="1518" y="1384"/>
                  </a:lnTo>
                  <a:lnTo>
                    <a:pt x="1525" y="1359"/>
                  </a:lnTo>
                  <a:lnTo>
                    <a:pt x="1530" y="1334"/>
                  </a:lnTo>
                  <a:lnTo>
                    <a:pt x="1537" y="1309"/>
                  </a:lnTo>
                  <a:lnTo>
                    <a:pt x="1541" y="1286"/>
                  </a:lnTo>
                  <a:lnTo>
                    <a:pt x="1546" y="1261"/>
                  </a:lnTo>
                  <a:lnTo>
                    <a:pt x="1547" y="1233"/>
                  </a:lnTo>
                  <a:lnTo>
                    <a:pt x="1551" y="1208"/>
                  </a:lnTo>
                  <a:lnTo>
                    <a:pt x="1554" y="1181"/>
                  </a:lnTo>
                  <a:lnTo>
                    <a:pt x="1557" y="1156"/>
                  </a:lnTo>
                  <a:lnTo>
                    <a:pt x="1558" y="1130"/>
                  </a:lnTo>
                  <a:lnTo>
                    <a:pt x="1559" y="1103"/>
                  </a:lnTo>
                  <a:lnTo>
                    <a:pt x="1559" y="1076"/>
                  </a:lnTo>
                  <a:lnTo>
                    <a:pt x="1561" y="1050"/>
                  </a:lnTo>
                  <a:lnTo>
                    <a:pt x="1559" y="1021"/>
                  </a:lnTo>
                  <a:lnTo>
                    <a:pt x="1559" y="994"/>
                  </a:lnTo>
                  <a:lnTo>
                    <a:pt x="1558" y="968"/>
                  </a:lnTo>
                  <a:lnTo>
                    <a:pt x="1557" y="941"/>
                  </a:lnTo>
                  <a:lnTo>
                    <a:pt x="1554" y="915"/>
                  </a:lnTo>
                  <a:lnTo>
                    <a:pt x="1551" y="889"/>
                  </a:lnTo>
                  <a:lnTo>
                    <a:pt x="1547" y="863"/>
                  </a:lnTo>
                  <a:lnTo>
                    <a:pt x="1546" y="838"/>
                  </a:lnTo>
                  <a:lnTo>
                    <a:pt x="1541" y="811"/>
                  </a:lnTo>
                  <a:lnTo>
                    <a:pt x="1537" y="786"/>
                  </a:lnTo>
                  <a:lnTo>
                    <a:pt x="1530" y="761"/>
                  </a:lnTo>
                  <a:lnTo>
                    <a:pt x="1525" y="737"/>
                  </a:lnTo>
                  <a:lnTo>
                    <a:pt x="1518" y="712"/>
                  </a:lnTo>
                  <a:lnTo>
                    <a:pt x="1513" y="688"/>
                  </a:lnTo>
                  <a:lnTo>
                    <a:pt x="1505" y="664"/>
                  </a:lnTo>
                  <a:lnTo>
                    <a:pt x="1498" y="641"/>
                  </a:lnTo>
                  <a:lnTo>
                    <a:pt x="1490" y="616"/>
                  </a:lnTo>
                  <a:lnTo>
                    <a:pt x="1482" y="594"/>
                  </a:lnTo>
                  <a:lnTo>
                    <a:pt x="1473" y="570"/>
                  </a:lnTo>
                  <a:lnTo>
                    <a:pt x="1465" y="549"/>
                  </a:lnTo>
                  <a:lnTo>
                    <a:pt x="1456" y="526"/>
                  </a:lnTo>
                  <a:lnTo>
                    <a:pt x="1447" y="505"/>
                  </a:lnTo>
                  <a:lnTo>
                    <a:pt x="1436" y="482"/>
                  </a:lnTo>
                  <a:lnTo>
                    <a:pt x="1427" y="461"/>
                  </a:lnTo>
                  <a:lnTo>
                    <a:pt x="1415" y="440"/>
                  </a:lnTo>
                  <a:lnTo>
                    <a:pt x="1404" y="421"/>
                  </a:lnTo>
                  <a:lnTo>
                    <a:pt x="1391" y="400"/>
                  </a:lnTo>
                  <a:lnTo>
                    <a:pt x="1380" y="380"/>
                  </a:lnTo>
                  <a:lnTo>
                    <a:pt x="1368" y="362"/>
                  </a:lnTo>
                  <a:lnTo>
                    <a:pt x="1357" y="342"/>
                  </a:lnTo>
                  <a:lnTo>
                    <a:pt x="1343" y="323"/>
                  </a:lnTo>
                  <a:lnTo>
                    <a:pt x="1331" y="308"/>
                  </a:lnTo>
                  <a:lnTo>
                    <a:pt x="1318" y="289"/>
                  </a:lnTo>
                  <a:lnTo>
                    <a:pt x="1303" y="272"/>
                  </a:lnTo>
                  <a:lnTo>
                    <a:pt x="1289" y="256"/>
                  </a:lnTo>
                  <a:lnTo>
                    <a:pt x="1275" y="239"/>
                  </a:lnTo>
                  <a:lnTo>
                    <a:pt x="1260" y="223"/>
                  </a:lnTo>
                  <a:lnTo>
                    <a:pt x="1245" y="208"/>
                  </a:lnTo>
                  <a:lnTo>
                    <a:pt x="1229" y="192"/>
                  </a:lnTo>
                  <a:lnTo>
                    <a:pt x="1216" y="179"/>
                  </a:lnTo>
                  <a:lnTo>
                    <a:pt x="1198" y="163"/>
                  </a:lnTo>
                  <a:lnTo>
                    <a:pt x="1183" y="151"/>
                  </a:lnTo>
                  <a:lnTo>
                    <a:pt x="1167" y="136"/>
                  </a:lnTo>
                  <a:lnTo>
                    <a:pt x="1151" y="126"/>
                  </a:lnTo>
                  <a:lnTo>
                    <a:pt x="1134" y="113"/>
                  </a:lnTo>
                  <a:lnTo>
                    <a:pt x="1116" y="102"/>
                  </a:lnTo>
                  <a:lnTo>
                    <a:pt x="1099" y="91"/>
                  </a:lnTo>
                  <a:lnTo>
                    <a:pt x="1083" y="82"/>
                  </a:lnTo>
                  <a:lnTo>
                    <a:pt x="1065" y="70"/>
                  </a:lnTo>
                  <a:lnTo>
                    <a:pt x="1046" y="62"/>
                  </a:lnTo>
                  <a:lnTo>
                    <a:pt x="1029" y="53"/>
                  </a:lnTo>
                  <a:lnTo>
                    <a:pt x="1012" y="47"/>
                  </a:lnTo>
                  <a:lnTo>
                    <a:pt x="991" y="38"/>
                  </a:lnTo>
                  <a:lnTo>
                    <a:pt x="973" y="32"/>
                  </a:lnTo>
                  <a:lnTo>
                    <a:pt x="955" y="25"/>
                  </a:lnTo>
                  <a:lnTo>
                    <a:pt x="936" y="21"/>
                  </a:lnTo>
                  <a:lnTo>
                    <a:pt x="917" y="16"/>
                  </a:lnTo>
                  <a:lnTo>
                    <a:pt x="899" y="11"/>
                  </a:lnTo>
                  <a:lnTo>
                    <a:pt x="879" y="8"/>
                  </a:lnTo>
                  <a:lnTo>
                    <a:pt x="859" y="5"/>
                  </a:lnTo>
                  <a:lnTo>
                    <a:pt x="840" y="1"/>
                  </a:lnTo>
                  <a:lnTo>
                    <a:pt x="819" y="1"/>
                  </a:lnTo>
                  <a:lnTo>
                    <a:pt x="801" y="0"/>
                  </a:lnTo>
                  <a:lnTo>
                    <a:pt x="781" y="0"/>
                  </a:lnTo>
                  <a:lnTo>
                    <a:pt x="760" y="0"/>
                  </a:lnTo>
                  <a:lnTo>
                    <a:pt x="740" y="1"/>
                  </a:lnTo>
                  <a:lnTo>
                    <a:pt x="719" y="1"/>
                  </a:lnTo>
                  <a:lnTo>
                    <a:pt x="700" y="5"/>
                  </a:lnTo>
                  <a:lnTo>
                    <a:pt x="680" y="8"/>
                  </a:lnTo>
                  <a:lnTo>
                    <a:pt x="661" y="11"/>
                  </a:lnTo>
                  <a:lnTo>
                    <a:pt x="642" y="16"/>
                  </a:lnTo>
                  <a:lnTo>
                    <a:pt x="623" y="21"/>
                  </a:lnTo>
                  <a:lnTo>
                    <a:pt x="604" y="25"/>
                  </a:lnTo>
                  <a:lnTo>
                    <a:pt x="586" y="32"/>
                  </a:lnTo>
                  <a:lnTo>
                    <a:pt x="567" y="38"/>
                  </a:lnTo>
                  <a:lnTo>
                    <a:pt x="550" y="47"/>
                  </a:lnTo>
                  <a:lnTo>
                    <a:pt x="529" y="53"/>
                  </a:lnTo>
                  <a:lnTo>
                    <a:pt x="512" y="62"/>
                  </a:lnTo>
                  <a:lnTo>
                    <a:pt x="494" y="70"/>
                  </a:lnTo>
                  <a:lnTo>
                    <a:pt x="477" y="82"/>
                  </a:lnTo>
                  <a:lnTo>
                    <a:pt x="459" y="91"/>
                  </a:lnTo>
                  <a:lnTo>
                    <a:pt x="441" y="102"/>
                  </a:lnTo>
                  <a:lnTo>
                    <a:pt x="424" y="113"/>
                  </a:lnTo>
                  <a:lnTo>
                    <a:pt x="408" y="126"/>
                  </a:lnTo>
                  <a:lnTo>
                    <a:pt x="391" y="136"/>
                  </a:lnTo>
                  <a:lnTo>
                    <a:pt x="375" y="151"/>
                  </a:lnTo>
                  <a:lnTo>
                    <a:pt x="358" y="163"/>
                  </a:lnTo>
                  <a:lnTo>
                    <a:pt x="343" y="179"/>
                  </a:lnTo>
                  <a:lnTo>
                    <a:pt x="327" y="192"/>
                  </a:lnTo>
                  <a:lnTo>
                    <a:pt x="313" y="208"/>
                  </a:lnTo>
                  <a:lnTo>
                    <a:pt x="298" y="223"/>
                  </a:lnTo>
                  <a:lnTo>
                    <a:pt x="284" y="239"/>
                  </a:lnTo>
                  <a:lnTo>
                    <a:pt x="268" y="256"/>
                  </a:lnTo>
                  <a:lnTo>
                    <a:pt x="256" y="272"/>
                  </a:lnTo>
                  <a:lnTo>
                    <a:pt x="241" y="289"/>
                  </a:lnTo>
                  <a:lnTo>
                    <a:pt x="229" y="308"/>
                  </a:lnTo>
                  <a:lnTo>
                    <a:pt x="215" y="323"/>
                  </a:lnTo>
                  <a:lnTo>
                    <a:pt x="200" y="342"/>
                  </a:lnTo>
                  <a:lnTo>
                    <a:pt x="188" y="362"/>
                  </a:lnTo>
                  <a:lnTo>
                    <a:pt x="177" y="380"/>
                  </a:lnTo>
                  <a:lnTo>
                    <a:pt x="164" y="400"/>
                  </a:lnTo>
                  <a:lnTo>
                    <a:pt x="154" y="421"/>
                  </a:lnTo>
                  <a:lnTo>
                    <a:pt x="142" y="440"/>
                  </a:lnTo>
                  <a:lnTo>
                    <a:pt x="131" y="461"/>
                  </a:lnTo>
                  <a:lnTo>
                    <a:pt x="121" y="482"/>
                  </a:lnTo>
                  <a:lnTo>
                    <a:pt x="111" y="505"/>
                  </a:lnTo>
                  <a:lnTo>
                    <a:pt x="100" y="526"/>
                  </a:lnTo>
                  <a:lnTo>
                    <a:pt x="93" y="549"/>
                  </a:lnTo>
                  <a:lnTo>
                    <a:pt x="83" y="570"/>
                  </a:lnTo>
                  <a:lnTo>
                    <a:pt x="75" y="594"/>
                  </a:lnTo>
                  <a:lnTo>
                    <a:pt x="67" y="616"/>
                  </a:lnTo>
                  <a:lnTo>
                    <a:pt x="61" y="641"/>
                  </a:lnTo>
                  <a:lnTo>
                    <a:pt x="52" y="664"/>
                  </a:lnTo>
                  <a:lnTo>
                    <a:pt x="45" y="688"/>
                  </a:lnTo>
                  <a:lnTo>
                    <a:pt x="38" y="712"/>
                  </a:lnTo>
                  <a:lnTo>
                    <a:pt x="33" y="737"/>
                  </a:lnTo>
                  <a:lnTo>
                    <a:pt x="28" y="761"/>
                  </a:lnTo>
                  <a:lnTo>
                    <a:pt x="21" y="786"/>
                  </a:lnTo>
                  <a:lnTo>
                    <a:pt x="17" y="811"/>
                  </a:lnTo>
                  <a:lnTo>
                    <a:pt x="16" y="838"/>
                  </a:lnTo>
                  <a:lnTo>
                    <a:pt x="10" y="863"/>
                  </a:lnTo>
                  <a:lnTo>
                    <a:pt x="8" y="889"/>
                  </a:lnTo>
                  <a:lnTo>
                    <a:pt x="4" y="915"/>
                  </a:lnTo>
                  <a:lnTo>
                    <a:pt x="3" y="941"/>
                  </a:lnTo>
                  <a:lnTo>
                    <a:pt x="0" y="968"/>
                  </a:lnTo>
                  <a:lnTo>
                    <a:pt x="0" y="994"/>
                  </a:lnTo>
                  <a:lnTo>
                    <a:pt x="0" y="1021"/>
                  </a:lnTo>
                  <a:lnTo>
                    <a:pt x="0" y="1050"/>
                  </a:lnTo>
                  <a:lnTo>
                    <a:pt x="0" y="1076"/>
                  </a:lnTo>
                  <a:lnTo>
                    <a:pt x="0" y="1103"/>
                  </a:lnTo>
                  <a:lnTo>
                    <a:pt x="0" y="1130"/>
                  </a:lnTo>
                  <a:lnTo>
                    <a:pt x="3" y="1156"/>
                  </a:lnTo>
                  <a:lnTo>
                    <a:pt x="4" y="1181"/>
                  </a:lnTo>
                  <a:lnTo>
                    <a:pt x="8" y="1208"/>
                  </a:lnTo>
                  <a:lnTo>
                    <a:pt x="10" y="1233"/>
                  </a:lnTo>
                  <a:lnTo>
                    <a:pt x="16" y="1261"/>
                  </a:lnTo>
                  <a:lnTo>
                    <a:pt x="17" y="1286"/>
                  </a:lnTo>
                  <a:lnTo>
                    <a:pt x="21" y="1309"/>
                  </a:lnTo>
                  <a:lnTo>
                    <a:pt x="28" y="1334"/>
                  </a:lnTo>
                  <a:lnTo>
                    <a:pt x="33" y="1359"/>
                  </a:lnTo>
                  <a:lnTo>
                    <a:pt x="38" y="1384"/>
                  </a:lnTo>
                  <a:lnTo>
                    <a:pt x="45" y="1408"/>
                  </a:lnTo>
                  <a:lnTo>
                    <a:pt x="52" y="1433"/>
                  </a:lnTo>
                  <a:lnTo>
                    <a:pt x="61" y="1457"/>
                  </a:lnTo>
                  <a:lnTo>
                    <a:pt x="67" y="1481"/>
                  </a:lnTo>
                  <a:lnTo>
                    <a:pt x="75" y="1502"/>
                  </a:lnTo>
                  <a:lnTo>
                    <a:pt x="83" y="1526"/>
                  </a:lnTo>
                  <a:lnTo>
                    <a:pt x="93" y="1550"/>
                  </a:lnTo>
                  <a:lnTo>
                    <a:pt x="100" y="1571"/>
                  </a:lnTo>
                  <a:lnTo>
                    <a:pt x="111" y="1594"/>
                  </a:lnTo>
                  <a:lnTo>
                    <a:pt x="121" y="1614"/>
                  </a:lnTo>
                  <a:lnTo>
                    <a:pt x="131" y="1636"/>
                  </a:lnTo>
                  <a:lnTo>
                    <a:pt x="142" y="1656"/>
                  </a:lnTo>
                  <a:lnTo>
                    <a:pt x="154" y="1677"/>
                  </a:lnTo>
                  <a:lnTo>
                    <a:pt x="164" y="1696"/>
                  </a:lnTo>
                  <a:lnTo>
                    <a:pt x="177" y="1716"/>
                  </a:lnTo>
                  <a:lnTo>
                    <a:pt x="188" y="1734"/>
                  </a:lnTo>
                  <a:lnTo>
                    <a:pt x="200" y="1754"/>
                  </a:lnTo>
                  <a:lnTo>
                    <a:pt x="215" y="1773"/>
                  </a:lnTo>
                  <a:lnTo>
                    <a:pt x="229" y="1791"/>
                  </a:lnTo>
                  <a:lnTo>
                    <a:pt x="241" y="1808"/>
                  </a:lnTo>
                  <a:lnTo>
                    <a:pt x="256" y="1826"/>
                  </a:lnTo>
                  <a:lnTo>
                    <a:pt x="268" y="1842"/>
                  </a:lnTo>
                  <a:lnTo>
                    <a:pt x="284" y="1859"/>
                  </a:lnTo>
                  <a:lnTo>
                    <a:pt x="298" y="1873"/>
                  </a:lnTo>
                  <a:lnTo>
                    <a:pt x="313" y="1889"/>
                  </a:lnTo>
                  <a:lnTo>
                    <a:pt x="327" y="1904"/>
                  </a:lnTo>
                  <a:lnTo>
                    <a:pt x="343" y="1920"/>
                  </a:lnTo>
                  <a:lnTo>
                    <a:pt x="358" y="1933"/>
                  </a:lnTo>
                  <a:lnTo>
                    <a:pt x="375" y="1946"/>
                  </a:lnTo>
                  <a:lnTo>
                    <a:pt x="391" y="1960"/>
                  </a:lnTo>
                  <a:lnTo>
                    <a:pt x="408" y="1972"/>
                  </a:lnTo>
                  <a:lnTo>
                    <a:pt x="424" y="1983"/>
                  </a:lnTo>
                  <a:lnTo>
                    <a:pt x="441" y="1994"/>
                  </a:lnTo>
                  <a:lnTo>
                    <a:pt x="459" y="2005"/>
                  </a:lnTo>
                  <a:lnTo>
                    <a:pt x="477" y="2016"/>
                  </a:lnTo>
                  <a:lnTo>
                    <a:pt x="494" y="2026"/>
                  </a:lnTo>
                  <a:lnTo>
                    <a:pt x="512" y="2035"/>
                  </a:lnTo>
                  <a:lnTo>
                    <a:pt x="529" y="2043"/>
                  </a:lnTo>
                  <a:lnTo>
                    <a:pt x="550" y="2052"/>
                  </a:lnTo>
                  <a:lnTo>
                    <a:pt x="567" y="2059"/>
                  </a:lnTo>
                  <a:lnTo>
                    <a:pt x="586" y="2064"/>
                  </a:lnTo>
                  <a:lnTo>
                    <a:pt x="604" y="2071"/>
                  </a:lnTo>
                  <a:lnTo>
                    <a:pt x="623" y="2077"/>
                  </a:lnTo>
                  <a:lnTo>
                    <a:pt x="642" y="2082"/>
                  </a:lnTo>
                  <a:lnTo>
                    <a:pt x="661" y="2087"/>
                  </a:lnTo>
                  <a:lnTo>
                    <a:pt x="680" y="2090"/>
                  </a:lnTo>
                  <a:lnTo>
                    <a:pt x="700" y="2093"/>
                  </a:lnTo>
                  <a:lnTo>
                    <a:pt x="719" y="2096"/>
                  </a:lnTo>
                  <a:lnTo>
                    <a:pt x="740" y="2098"/>
                  </a:lnTo>
                  <a:lnTo>
                    <a:pt x="760" y="2099"/>
                  </a:lnTo>
                  <a:lnTo>
                    <a:pt x="781" y="2099"/>
                  </a:lnTo>
                  <a:lnTo>
                    <a:pt x="781" y="2099"/>
                  </a:lnTo>
                  <a:close/>
                </a:path>
              </a:pathLst>
            </a:custGeom>
            <a:solidFill>
              <a:srgbClr val="92D050"/>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1" name="Freeform 13"/>
            <p:cNvSpPr>
              <a:spLocks/>
            </p:cNvSpPr>
            <p:nvPr/>
          </p:nvSpPr>
          <p:spPr bwMode="auto">
            <a:xfrm>
              <a:off x="5822951" y="2993653"/>
              <a:ext cx="395288" cy="531813"/>
            </a:xfrm>
            <a:custGeom>
              <a:avLst/>
              <a:gdLst>
                <a:gd name="T0" fmla="*/ 548 w 996"/>
                <a:gd name="T1" fmla="*/ 1334 h 1338"/>
                <a:gd name="T2" fmla="*/ 608 w 996"/>
                <a:gd name="T3" fmla="*/ 1319 h 1338"/>
                <a:gd name="T4" fmla="*/ 668 w 996"/>
                <a:gd name="T5" fmla="*/ 1297 h 1338"/>
                <a:gd name="T6" fmla="*/ 723 w 996"/>
                <a:gd name="T7" fmla="*/ 1264 h 1338"/>
                <a:gd name="T8" fmla="*/ 775 w 996"/>
                <a:gd name="T9" fmla="*/ 1223 h 1338"/>
                <a:gd name="T10" fmla="*/ 823 w 996"/>
                <a:gd name="T11" fmla="*/ 1175 h 1338"/>
                <a:gd name="T12" fmla="*/ 865 w 996"/>
                <a:gd name="T13" fmla="*/ 1119 h 1338"/>
                <a:gd name="T14" fmla="*/ 903 w 996"/>
                <a:gd name="T15" fmla="*/ 1055 h 1338"/>
                <a:gd name="T16" fmla="*/ 934 w 996"/>
                <a:gd name="T17" fmla="*/ 988 h 1338"/>
                <a:gd name="T18" fmla="*/ 959 w 996"/>
                <a:gd name="T19" fmla="*/ 914 h 1338"/>
                <a:gd name="T20" fmla="*/ 979 w 996"/>
                <a:gd name="T21" fmla="*/ 835 h 1338"/>
                <a:gd name="T22" fmla="*/ 991 w 996"/>
                <a:gd name="T23" fmla="*/ 755 h 1338"/>
                <a:gd name="T24" fmla="*/ 996 w 996"/>
                <a:gd name="T25" fmla="*/ 670 h 1338"/>
                <a:gd name="T26" fmla="*/ 991 w 996"/>
                <a:gd name="T27" fmla="*/ 583 h 1338"/>
                <a:gd name="T28" fmla="*/ 979 w 996"/>
                <a:gd name="T29" fmla="*/ 501 h 1338"/>
                <a:gd name="T30" fmla="*/ 959 w 996"/>
                <a:gd name="T31" fmla="*/ 423 h 1338"/>
                <a:gd name="T32" fmla="*/ 934 w 996"/>
                <a:gd name="T33" fmla="*/ 349 h 1338"/>
                <a:gd name="T34" fmla="*/ 903 w 996"/>
                <a:gd name="T35" fmla="*/ 280 h 1338"/>
                <a:gd name="T36" fmla="*/ 865 w 996"/>
                <a:gd name="T37" fmla="*/ 219 h 1338"/>
                <a:gd name="T38" fmla="*/ 823 w 996"/>
                <a:gd name="T39" fmla="*/ 162 h 1338"/>
                <a:gd name="T40" fmla="*/ 775 w 996"/>
                <a:gd name="T41" fmla="*/ 114 h 1338"/>
                <a:gd name="T42" fmla="*/ 723 w 996"/>
                <a:gd name="T43" fmla="*/ 72 h 1338"/>
                <a:gd name="T44" fmla="*/ 668 w 996"/>
                <a:gd name="T45" fmla="*/ 40 h 1338"/>
                <a:gd name="T46" fmla="*/ 608 w 996"/>
                <a:gd name="T47" fmla="*/ 16 h 1338"/>
                <a:gd name="T48" fmla="*/ 548 w 996"/>
                <a:gd name="T49" fmla="*/ 4 h 1338"/>
                <a:gd name="T50" fmla="*/ 483 w 996"/>
                <a:gd name="T51" fmla="*/ 0 h 1338"/>
                <a:gd name="T52" fmla="*/ 421 w 996"/>
                <a:gd name="T53" fmla="*/ 7 h 1338"/>
                <a:gd name="T54" fmla="*/ 360 w 996"/>
                <a:gd name="T55" fmla="*/ 24 h 1338"/>
                <a:gd name="T56" fmla="*/ 304 w 996"/>
                <a:gd name="T57" fmla="*/ 52 h 1338"/>
                <a:gd name="T58" fmla="*/ 250 w 996"/>
                <a:gd name="T59" fmla="*/ 86 h 1338"/>
                <a:gd name="T60" fmla="*/ 199 w 996"/>
                <a:gd name="T61" fmla="*/ 133 h 1338"/>
                <a:gd name="T62" fmla="*/ 154 w 996"/>
                <a:gd name="T63" fmla="*/ 184 h 1338"/>
                <a:gd name="T64" fmla="*/ 113 w 996"/>
                <a:gd name="T65" fmla="*/ 243 h 1338"/>
                <a:gd name="T66" fmla="*/ 77 w 996"/>
                <a:gd name="T67" fmla="*/ 306 h 1338"/>
                <a:gd name="T68" fmla="*/ 48 w 996"/>
                <a:gd name="T69" fmla="*/ 379 h 1338"/>
                <a:gd name="T70" fmla="*/ 26 w 996"/>
                <a:gd name="T71" fmla="*/ 453 h 1338"/>
                <a:gd name="T72" fmla="*/ 10 w 996"/>
                <a:gd name="T73" fmla="*/ 534 h 1338"/>
                <a:gd name="T74" fmla="*/ 0 w 996"/>
                <a:gd name="T75" fmla="*/ 617 h 1338"/>
                <a:gd name="T76" fmla="*/ 0 w 996"/>
                <a:gd name="T77" fmla="*/ 704 h 1338"/>
                <a:gd name="T78" fmla="*/ 6 w 996"/>
                <a:gd name="T79" fmla="*/ 788 h 1338"/>
                <a:gd name="T80" fmla="*/ 22 w 996"/>
                <a:gd name="T81" fmla="*/ 866 h 1338"/>
                <a:gd name="T82" fmla="*/ 44 w 996"/>
                <a:gd name="T83" fmla="*/ 943 h 1338"/>
                <a:gd name="T84" fmla="*/ 71 w 996"/>
                <a:gd name="T85" fmla="*/ 1014 h 1338"/>
                <a:gd name="T86" fmla="*/ 105 w 996"/>
                <a:gd name="T87" fmla="*/ 1082 h 1338"/>
                <a:gd name="T88" fmla="*/ 146 w 996"/>
                <a:gd name="T89" fmla="*/ 1143 h 1338"/>
                <a:gd name="T90" fmla="*/ 189 w 996"/>
                <a:gd name="T91" fmla="*/ 1193 h 1338"/>
                <a:gd name="T92" fmla="*/ 239 w 996"/>
                <a:gd name="T93" fmla="*/ 1240 h 1338"/>
                <a:gd name="T94" fmla="*/ 292 w 996"/>
                <a:gd name="T95" fmla="*/ 1278 h 1338"/>
                <a:gd name="T96" fmla="*/ 349 w 996"/>
                <a:gd name="T97" fmla="*/ 1308 h 1338"/>
                <a:gd name="T98" fmla="*/ 409 w 996"/>
                <a:gd name="T99" fmla="*/ 1327 h 1338"/>
                <a:gd name="T100" fmla="*/ 471 w 996"/>
                <a:gd name="T101" fmla="*/ 1336 h 1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96" h="1338">
                  <a:moveTo>
                    <a:pt x="498" y="1338"/>
                  </a:moveTo>
                  <a:lnTo>
                    <a:pt x="511" y="1338"/>
                  </a:lnTo>
                  <a:lnTo>
                    <a:pt x="523" y="1336"/>
                  </a:lnTo>
                  <a:lnTo>
                    <a:pt x="536" y="1334"/>
                  </a:lnTo>
                  <a:lnTo>
                    <a:pt x="548" y="1334"/>
                  </a:lnTo>
                  <a:lnTo>
                    <a:pt x="560" y="1331"/>
                  </a:lnTo>
                  <a:lnTo>
                    <a:pt x="573" y="1330"/>
                  </a:lnTo>
                  <a:lnTo>
                    <a:pt x="584" y="1327"/>
                  </a:lnTo>
                  <a:lnTo>
                    <a:pt x="597" y="1323"/>
                  </a:lnTo>
                  <a:lnTo>
                    <a:pt x="608" y="1319"/>
                  </a:lnTo>
                  <a:lnTo>
                    <a:pt x="621" y="1315"/>
                  </a:lnTo>
                  <a:lnTo>
                    <a:pt x="633" y="1311"/>
                  </a:lnTo>
                  <a:lnTo>
                    <a:pt x="644" y="1308"/>
                  </a:lnTo>
                  <a:lnTo>
                    <a:pt x="655" y="1302"/>
                  </a:lnTo>
                  <a:lnTo>
                    <a:pt x="668" y="1297"/>
                  </a:lnTo>
                  <a:lnTo>
                    <a:pt x="678" y="1290"/>
                  </a:lnTo>
                  <a:lnTo>
                    <a:pt x="691" y="1286"/>
                  </a:lnTo>
                  <a:lnTo>
                    <a:pt x="701" y="1278"/>
                  </a:lnTo>
                  <a:lnTo>
                    <a:pt x="711" y="1270"/>
                  </a:lnTo>
                  <a:lnTo>
                    <a:pt x="723" y="1264"/>
                  </a:lnTo>
                  <a:lnTo>
                    <a:pt x="734" y="1257"/>
                  </a:lnTo>
                  <a:lnTo>
                    <a:pt x="744" y="1248"/>
                  </a:lnTo>
                  <a:lnTo>
                    <a:pt x="754" y="1240"/>
                  </a:lnTo>
                  <a:lnTo>
                    <a:pt x="763" y="1231"/>
                  </a:lnTo>
                  <a:lnTo>
                    <a:pt x="775" y="1223"/>
                  </a:lnTo>
                  <a:lnTo>
                    <a:pt x="784" y="1213"/>
                  </a:lnTo>
                  <a:lnTo>
                    <a:pt x="795" y="1204"/>
                  </a:lnTo>
                  <a:lnTo>
                    <a:pt x="803" y="1193"/>
                  </a:lnTo>
                  <a:lnTo>
                    <a:pt x="813" y="1185"/>
                  </a:lnTo>
                  <a:lnTo>
                    <a:pt x="823" y="1175"/>
                  </a:lnTo>
                  <a:lnTo>
                    <a:pt x="831" y="1163"/>
                  </a:lnTo>
                  <a:lnTo>
                    <a:pt x="840" y="1152"/>
                  </a:lnTo>
                  <a:lnTo>
                    <a:pt x="849" y="1143"/>
                  </a:lnTo>
                  <a:lnTo>
                    <a:pt x="857" y="1130"/>
                  </a:lnTo>
                  <a:lnTo>
                    <a:pt x="865" y="1119"/>
                  </a:lnTo>
                  <a:lnTo>
                    <a:pt x="873" y="1106"/>
                  </a:lnTo>
                  <a:lnTo>
                    <a:pt x="881" y="1094"/>
                  </a:lnTo>
                  <a:lnTo>
                    <a:pt x="889" y="1082"/>
                  </a:lnTo>
                  <a:lnTo>
                    <a:pt x="896" y="1069"/>
                  </a:lnTo>
                  <a:lnTo>
                    <a:pt x="903" y="1055"/>
                  </a:lnTo>
                  <a:lnTo>
                    <a:pt x="911" y="1042"/>
                  </a:lnTo>
                  <a:lnTo>
                    <a:pt x="916" y="1028"/>
                  </a:lnTo>
                  <a:lnTo>
                    <a:pt x="922" y="1014"/>
                  </a:lnTo>
                  <a:lnTo>
                    <a:pt x="929" y="1000"/>
                  </a:lnTo>
                  <a:lnTo>
                    <a:pt x="934" y="988"/>
                  </a:lnTo>
                  <a:lnTo>
                    <a:pt x="939" y="972"/>
                  </a:lnTo>
                  <a:lnTo>
                    <a:pt x="946" y="959"/>
                  </a:lnTo>
                  <a:lnTo>
                    <a:pt x="950" y="943"/>
                  </a:lnTo>
                  <a:lnTo>
                    <a:pt x="957" y="929"/>
                  </a:lnTo>
                  <a:lnTo>
                    <a:pt x="959" y="914"/>
                  </a:lnTo>
                  <a:lnTo>
                    <a:pt x="965" y="898"/>
                  </a:lnTo>
                  <a:lnTo>
                    <a:pt x="967" y="882"/>
                  </a:lnTo>
                  <a:lnTo>
                    <a:pt x="972" y="866"/>
                  </a:lnTo>
                  <a:lnTo>
                    <a:pt x="975" y="850"/>
                  </a:lnTo>
                  <a:lnTo>
                    <a:pt x="979" y="835"/>
                  </a:lnTo>
                  <a:lnTo>
                    <a:pt x="982" y="819"/>
                  </a:lnTo>
                  <a:lnTo>
                    <a:pt x="985" y="804"/>
                  </a:lnTo>
                  <a:lnTo>
                    <a:pt x="987" y="788"/>
                  </a:lnTo>
                  <a:lnTo>
                    <a:pt x="990" y="770"/>
                  </a:lnTo>
                  <a:lnTo>
                    <a:pt x="991" y="755"/>
                  </a:lnTo>
                  <a:lnTo>
                    <a:pt x="994" y="737"/>
                  </a:lnTo>
                  <a:lnTo>
                    <a:pt x="994" y="720"/>
                  </a:lnTo>
                  <a:lnTo>
                    <a:pt x="996" y="704"/>
                  </a:lnTo>
                  <a:lnTo>
                    <a:pt x="996" y="686"/>
                  </a:lnTo>
                  <a:lnTo>
                    <a:pt x="996" y="670"/>
                  </a:lnTo>
                  <a:lnTo>
                    <a:pt x="996" y="651"/>
                  </a:lnTo>
                  <a:lnTo>
                    <a:pt x="996" y="634"/>
                  </a:lnTo>
                  <a:lnTo>
                    <a:pt x="994" y="617"/>
                  </a:lnTo>
                  <a:lnTo>
                    <a:pt x="994" y="601"/>
                  </a:lnTo>
                  <a:lnTo>
                    <a:pt x="991" y="583"/>
                  </a:lnTo>
                  <a:lnTo>
                    <a:pt x="990" y="568"/>
                  </a:lnTo>
                  <a:lnTo>
                    <a:pt x="987" y="550"/>
                  </a:lnTo>
                  <a:lnTo>
                    <a:pt x="985" y="534"/>
                  </a:lnTo>
                  <a:lnTo>
                    <a:pt x="982" y="517"/>
                  </a:lnTo>
                  <a:lnTo>
                    <a:pt x="979" y="501"/>
                  </a:lnTo>
                  <a:lnTo>
                    <a:pt x="975" y="484"/>
                  </a:lnTo>
                  <a:lnTo>
                    <a:pt x="972" y="468"/>
                  </a:lnTo>
                  <a:lnTo>
                    <a:pt x="967" y="453"/>
                  </a:lnTo>
                  <a:lnTo>
                    <a:pt x="965" y="439"/>
                  </a:lnTo>
                  <a:lnTo>
                    <a:pt x="959" y="423"/>
                  </a:lnTo>
                  <a:lnTo>
                    <a:pt x="957" y="410"/>
                  </a:lnTo>
                  <a:lnTo>
                    <a:pt x="950" y="394"/>
                  </a:lnTo>
                  <a:lnTo>
                    <a:pt x="946" y="379"/>
                  </a:lnTo>
                  <a:lnTo>
                    <a:pt x="939" y="363"/>
                  </a:lnTo>
                  <a:lnTo>
                    <a:pt x="934" y="349"/>
                  </a:lnTo>
                  <a:lnTo>
                    <a:pt x="929" y="335"/>
                  </a:lnTo>
                  <a:lnTo>
                    <a:pt x="922" y="321"/>
                  </a:lnTo>
                  <a:lnTo>
                    <a:pt x="916" y="306"/>
                  </a:lnTo>
                  <a:lnTo>
                    <a:pt x="911" y="294"/>
                  </a:lnTo>
                  <a:lnTo>
                    <a:pt x="903" y="280"/>
                  </a:lnTo>
                  <a:lnTo>
                    <a:pt x="896" y="268"/>
                  </a:lnTo>
                  <a:lnTo>
                    <a:pt x="889" y="255"/>
                  </a:lnTo>
                  <a:lnTo>
                    <a:pt x="881" y="243"/>
                  </a:lnTo>
                  <a:lnTo>
                    <a:pt x="873" y="230"/>
                  </a:lnTo>
                  <a:lnTo>
                    <a:pt x="865" y="219"/>
                  </a:lnTo>
                  <a:lnTo>
                    <a:pt x="857" y="208"/>
                  </a:lnTo>
                  <a:lnTo>
                    <a:pt x="849" y="196"/>
                  </a:lnTo>
                  <a:lnTo>
                    <a:pt x="840" y="184"/>
                  </a:lnTo>
                  <a:lnTo>
                    <a:pt x="831" y="174"/>
                  </a:lnTo>
                  <a:lnTo>
                    <a:pt x="823" y="162"/>
                  </a:lnTo>
                  <a:lnTo>
                    <a:pt x="813" y="153"/>
                  </a:lnTo>
                  <a:lnTo>
                    <a:pt x="803" y="142"/>
                  </a:lnTo>
                  <a:lnTo>
                    <a:pt x="795" y="133"/>
                  </a:lnTo>
                  <a:lnTo>
                    <a:pt x="784" y="122"/>
                  </a:lnTo>
                  <a:lnTo>
                    <a:pt x="775" y="114"/>
                  </a:lnTo>
                  <a:lnTo>
                    <a:pt x="763" y="105"/>
                  </a:lnTo>
                  <a:lnTo>
                    <a:pt x="754" y="94"/>
                  </a:lnTo>
                  <a:lnTo>
                    <a:pt x="744" y="86"/>
                  </a:lnTo>
                  <a:lnTo>
                    <a:pt x="734" y="81"/>
                  </a:lnTo>
                  <a:lnTo>
                    <a:pt x="723" y="72"/>
                  </a:lnTo>
                  <a:lnTo>
                    <a:pt x="711" y="65"/>
                  </a:lnTo>
                  <a:lnTo>
                    <a:pt x="701" y="58"/>
                  </a:lnTo>
                  <a:lnTo>
                    <a:pt x="691" y="52"/>
                  </a:lnTo>
                  <a:lnTo>
                    <a:pt x="678" y="46"/>
                  </a:lnTo>
                  <a:lnTo>
                    <a:pt x="668" y="40"/>
                  </a:lnTo>
                  <a:lnTo>
                    <a:pt x="655" y="33"/>
                  </a:lnTo>
                  <a:lnTo>
                    <a:pt x="644" y="30"/>
                  </a:lnTo>
                  <a:lnTo>
                    <a:pt x="633" y="24"/>
                  </a:lnTo>
                  <a:lnTo>
                    <a:pt x="621" y="21"/>
                  </a:lnTo>
                  <a:lnTo>
                    <a:pt x="608" y="16"/>
                  </a:lnTo>
                  <a:lnTo>
                    <a:pt x="597" y="13"/>
                  </a:lnTo>
                  <a:lnTo>
                    <a:pt x="584" y="9"/>
                  </a:lnTo>
                  <a:lnTo>
                    <a:pt x="573" y="7"/>
                  </a:lnTo>
                  <a:lnTo>
                    <a:pt x="560" y="5"/>
                  </a:lnTo>
                  <a:lnTo>
                    <a:pt x="548" y="4"/>
                  </a:lnTo>
                  <a:lnTo>
                    <a:pt x="536" y="0"/>
                  </a:lnTo>
                  <a:lnTo>
                    <a:pt x="523" y="0"/>
                  </a:lnTo>
                  <a:lnTo>
                    <a:pt x="511" y="0"/>
                  </a:lnTo>
                  <a:lnTo>
                    <a:pt x="498" y="0"/>
                  </a:lnTo>
                  <a:lnTo>
                    <a:pt x="483" y="0"/>
                  </a:lnTo>
                  <a:lnTo>
                    <a:pt x="471" y="0"/>
                  </a:lnTo>
                  <a:lnTo>
                    <a:pt x="458" y="0"/>
                  </a:lnTo>
                  <a:lnTo>
                    <a:pt x="446" y="4"/>
                  </a:lnTo>
                  <a:lnTo>
                    <a:pt x="434" y="5"/>
                  </a:lnTo>
                  <a:lnTo>
                    <a:pt x="421" y="7"/>
                  </a:lnTo>
                  <a:lnTo>
                    <a:pt x="409" y="9"/>
                  </a:lnTo>
                  <a:lnTo>
                    <a:pt x="397" y="13"/>
                  </a:lnTo>
                  <a:lnTo>
                    <a:pt x="385" y="16"/>
                  </a:lnTo>
                  <a:lnTo>
                    <a:pt x="372" y="21"/>
                  </a:lnTo>
                  <a:lnTo>
                    <a:pt x="360" y="24"/>
                  </a:lnTo>
                  <a:lnTo>
                    <a:pt x="349" y="30"/>
                  </a:lnTo>
                  <a:lnTo>
                    <a:pt x="337" y="33"/>
                  </a:lnTo>
                  <a:lnTo>
                    <a:pt x="327" y="40"/>
                  </a:lnTo>
                  <a:lnTo>
                    <a:pt x="316" y="46"/>
                  </a:lnTo>
                  <a:lnTo>
                    <a:pt x="304" y="52"/>
                  </a:lnTo>
                  <a:lnTo>
                    <a:pt x="292" y="58"/>
                  </a:lnTo>
                  <a:lnTo>
                    <a:pt x="282" y="65"/>
                  </a:lnTo>
                  <a:lnTo>
                    <a:pt x="270" y="72"/>
                  </a:lnTo>
                  <a:lnTo>
                    <a:pt x="261" y="81"/>
                  </a:lnTo>
                  <a:lnTo>
                    <a:pt x="250" y="86"/>
                  </a:lnTo>
                  <a:lnTo>
                    <a:pt x="239" y="94"/>
                  </a:lnTo>
                  <a:lnTo>
                    <a:pt x="227" y="105"/>
                  </a:lnTo>
                  <a:lnTo>
                    <a:pt x="218" y="114"/>
                  </a:lnTo>
                  <a:lnTo>
                    <a:pt x="207" y="122"/>
                  </a:lnTo>
                  <a:lnTo>
                    <a:pt x="199" y="133"/>
                  </a:lnTo>
                  <a:lnTo>
                    <a:pt x="189" y="142"/>
                  </a:lnTo>
                  <a:lnTo>
                    <a:pt x="181" y="153"/>
                  </a:lnTo>
                  <a:lnTo>
                    <a:pt x="171" y="162"/>
                  </a:lnTo>
                  <a:lnTo>
                    <a:pt x="162" y="174"/>
                  </a:lnTo>
                  <a:lnTo>
                    <a:pt x="154" y="184"/>
                  </a:lnTo>
                  <a:lnTo>
                    <a:pt x="146" y="196"/>
                  </a:lnTo>
                  <a:lnTo>
                    <a:pt x="137" y="208"/>
                  </a:lnTo>
                  <a:lnTo>
                    <a:pt x="129" y="219"/>
                  </a:lnTo>
                  <a:lnTo>
                    <a:pt x="121" y="230"/>
                  </a:lnTo>
                  <a:lnTo>
                    <a:pt x="113" y="243"/>
                  </a:lnTo>
                  <a:lnTo>
                    <a:pt x="105" y="255"/>
                  </a:lnTo>
                  <a:lnTo>
                    <a:pt x="99" y="268"/>
                  </a:lnTo>
                  <a:lnTo>
                    <a:pt x="91" y="280"/>
                  </a:lnTo>
                  <a:lnTo>
                    <a:pt x="85" y="294"/>
                  </a:lnTo>
                  <a:lnTo>
                    <a:pt x="77" y="306"/>
                  </a:lnTo>
                  <a:lnTo>
                    <a:pt x="71" y="321"/>
                  </a:lnTo>
                  <a:lnTo>
                    <a:pt x="66" y="335"/>
                  </a:lnTo>
                  <a:lnTo>
                    <a:pt x="60" y="349"/>
                  </a:lnTo>
                  <a:lnTo>
                    <a:pt x="54" y="363"/>
                  </a:lnTo>
                  <a:lnTo>
                    <a:pt x="48" y="379"/>
                  </a:lnTo>
                  <a:lnTo>
                    <a:pt x="44" y="394"/>
                  </a:lnTo>
                  <a:lnTo>
                    <a:pt x="39" y="410"/>
                  </a:lnTo>
                  <a:lnTo>
                    <a:pt x="32" y="423"/>
                  </a:lnTo>
                  <a:lnTo>
                    <a:pt x="30" y="439"/>
                  </a:lnTo>
                  <a:lnTo>
                    <a:pt x="26" y="453"/>
                  </a:lnTo>
                  <a:lnTo>
                    <a:pt x="22" y="468"/>
                  </a:lnTo>
                  <a:lnTo>
                    <a:pt x="18" y="484"/>
                  </a:lnTo>
                  <a:lnTo>
                    <a:pt x="15" y="501"/>
                  </a:lnTo>
                  <a:lnTo>
                    <a:pt x="12" y="517"/>
                  </a:lnTo>
                  <a:lnTo>
                    <a:pt x="10" y="534"/>
                  </a:lnTo>
                  <a:lnTo>
                    <a:pt x="6" y="550"/>
                  </a:lnTo>
                  <a:lnTo>
                    <a:pt x="5" y="568"/>
                  </a:lnTo>
                  <a:lnTo>
                    <a:pt x="3" y="583"/>
                  </a:lnTo>
                  <a:lnTo>
                    <a:pt x="3" y="601"/>
                  </a:lnTo>
                  <a:lnTo>
                    <a:pt x="0" y="617"/>
                  </a:lnTo>
                  <a:lnTo>
                    <a:pt x="0" y="634"/>
                  </a:lnTo>
                  <a:lnTo>
                    <a:pt x="0" y="651"/>
                  </a:lnTo>
                  <a:lnTo>
                    <a:pt x="0" y="670"/>
                  </a:lnTo>
                  <a:lnTo>
                    <a:pt x="0" y="686"/>
                  </a:lnTo>
                  <a:lnTo>
                    <a:pt x="0" y="704"/>
                  </a:lnTo>
                  <a:lnTo>
                    <a:pt x="0" y="720"/>
                  </a:lnTo>
                  <a:lnTo>
                    <a:pt x="3" y="737"/>
                  </a:lnTo>
                  <a:lnTo>
                    <a:pt x="3" y="755"/>
                  </a:lnTo>
                  <a:lnTo>
                    <a:pt x="5" y="770"/>
                  </a:lnTo>
                  <a:lnTo>
                    <a:pt x="6" y="788"/>
                  </a:lnTo>
                  <a:lnTo>
                    <a:pt x="10" y="804"/>
                  </a:lnTo>
                  <a:lnTo>
                    <a:pt x="12" y="819"/>
                  </a:lnTo>
                  <a:lnTo>
                    <a:pt x="15" y="835"/>
                  </a:lnTo>
                  <a:lnTo>
                    <a:pt x="18" y="850"/>
                  </a:lnTo>
                  <a:lnTo>
                    <a:pt x="22" y="866"/>
                  </a:lnTo>
                  <a:lnTo>
                    <a:pt x="26" y="882"/>
                  </a:lnTo>
                  <a:lnTo>
                    <a:pt x="30" y="898"/>
                  </a:lnTo>
                  <a:lnTo>
                    <a:pt x="32" y="914"/>
                  </a:lnTo>
                  <a:lnTo>
                    <a:pt x="39" y="929"/>
                  </a:lnTo>
                  <a:lnTo>
                    <a:pt x="44" y="943"/>
                  </a:lnTo>
                  <a:lnTo>
                    <a:pt x="48" y="959"/>
                  </a:lnTo>
                  <a:lnTo>
                    <a:pt x="54" y="972"/>
                  </a:lnTo>
                  <a:lnTo>
                    <a:pt x="60" y="988"/>
                  </a:lnTo>
                  <a:lnTo>
                    <a:pt x="66" y="1000"/>
                  </a:lnTo>
                  <a:lnTo>
                    <a:pt x="71" y="1014"/>
                  </a:lnTo>
                  <a:lnTo>
                    <a:pt x="77" y="1028"/>
                  </a:lnTo>
                  <a:lnTo>
                    <a:pt x="85" y="1042"/>
                  </a:lnTo>
                  <a:lnTo>
                    <a:pt x="91" y="1055"/>
                  </a:lnTo>
                  <a:lnTo>
                    <a:pt x="99" y="1069"/>
                  </a:lnTo>
                  <a:lnTo>
                    <a:pt x="105" y="1082"/>
                  </a:lnTo>
                  <a:lnTo>
                    <a:pt x="113" y="1094"/>
                  </a:lnTo>
                  <a:lnTo>
                    <a:pt x="121" y="1106"/>
                  </a:lnTo>
                  <a:lnTo>
                    <a:pt x="129" y="1119"/>
                  </a:lnTo>
                  <a:lnTo>
                    <a:pt x="137" y="1130"/>
                  </a:lnTo>
                  <a:lnTo>
                    <a:pt x="146" y="1143"/>
                  </a:lnTo>
                  <a:lnTo>
                    <a:pt x="154" y="1152"/>
                  </a:lnTo>
                  <a:lnTo>
                    <a:pt x="162" y="1163"/>
                  </a:lnTo>
                  <a:lnTo>
                    <a:pt x="171" y="1175"/>
                  </a:lnTo>
                  <a:lnTo>
                    <a:pt x="181" y="1185"/>
                  </a:lnTo>
                  <a:lnTo>
                    <a:pt x="189" y="1193"/>
                  </a:lnTo>
                  <a:lnTo>
                    <a:pt x="199" y="1204"/>
                  </a:lnTo>
                  <a:lnTo>
                    <a:pt x="207" y="1213"/>
                  </a:lnTo>
                  <a:lnTo>
                    <a:pt x="218" y="1223"/>
                  </a:lnTo>
                  <a:lnTo>
                    <a:pt x="227" y="1231"/>
                  </a:lnTo>
                  <a:lnTo>
                    <a:pt x="239" y="1240"/>
                  </a:lnTo>
                  <a:lnTo>
                    <a:pt x="250" y="1248"/>
                  </a:lnTo>
                  <a:lnTo>
                    <a:pt x="261" y="1257"/>
                  </a:lnTo>
                  <a:lnTo>
                    <a:pt x="270" y="1264"/>
                  </a:lnTo>
                  <a:lnTo>
                    <a:pt x="282" y="1270"/>
                  </a:lnTo>
                  <a:lnTo>
                    <a:pt x="292" y="1278"/>
                  </a:lnTo>
                  <a:lnTo>
                    <a:pt x="304" y="1286"/>
                  </a:lnTo>
                  <a:lnTo>
                    <a:pt x="316" y="1290"/>
                  </a:lnTo>
                  <a:lnTo>
                    <a:pt x="327" y="1297"/>
                  </a:lnTo>
                  <a:lnTo>
                    <a:pt x="337" y="1302"/>
                  </a:lnTo>
                  <a:lnTo>
                    <a:pt x="349" y="1308"/>
                  </a:lnTo>
                  <a:lnTo>
                    <a:pt x="360" y="1311"/>
                  </a:lnTo>
                  <a:lnTo>
                    <a:pt x="372" y="1315"/>
                  </a:lnTo>
                  <a:lnTo>
                    <a:pt x="385" y="1319"/>
                  </a:lnTo>
                  <a:lnTo>
                    <a:pt x="397" y="1323"/>
                  </a:lnTo>
                  <a:lnTo>
                    <a:pt x="409" y="1327"/>
                  </a:lnTo>
                  <a:lnTo>
                    <a:pt x="421" y="1330"/>
                  </a:lnTo>
                  <a:lnTo>
                    <a:pt x="434" y="1331"/>
                  </a:lnTo>
                  <a:lnTo>
                    <a:pt x="446" y="1334"/>
                  </a:lnTo>
                  <a:lnTo>
                    <a:pt x="458" y="1334"/>
                  </a:lnTo>
                  <a:lnTo>
                    <a:pt x="471" y="1336"/>
                  </a:lnTo>
                  <a:lnTo>
                    <a:pt x="483" y="1338"/>
                  </a:lnTo>
                  <a:lnTo>
                    <a:pt x="498" y="1338"/>
                  </a:lnTo>
                  <a:lnTo>
                    <a:pt x="498" y="1338"/>
                  </a:lnTo>
                  <a:close/>
                </a:path>
              </a:pathLst>
            </a:custGeom>
            <a:solidFill>
              <a:schemeClr val="tx2">
                <a:lumMod val="40000"/>
                <a:lumOff val="6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2" name="Freeform 14"/>
            <p:cNvSpPr>
              <a:spLocks/>
            </p:cNvSpPr>
            <p:nvPr/>
          </p:nvSpPr>
          <p:spPr bwMode="auto">
            <a:xfrm>
              <a:off x="5942013" y="3142878"/>
              <a:ext cx="176213" cy="233363"/>
            </a:xfrm>
            <a:custGeom>
              <a:avLst/>
              <a:gdLst>
                <a:gd name="T0" fmla="*/ 239 w 443"/>
                <a:gd name="T1" fmla="*/ 591 h 592"/>
                <a:gd name="T2" fmla="*/ 260 w 443"/>
                <a:gd name="T3" fmla="*/ 587 h 592"/>
                <a:gd name="T4" fmla="*/ 281 w 443"/>
                <a:gd name="T5" fmla="*/ 579 h 592"/>
                <a:gd name="T6" fmla="*/ 301 w 443"/>
                <a:gd name="T7" fmla="*/ 570 h 592"/>
                <a:gd name="T8" fmla="*/ 334 w 443"/>
                <a:gd name="T9" fmla="*/ 549 h 592"/>
                <a:gd name="T10" fmla="*/ 369 w 443"/>
                <a:gd name="T11" fmla="*/ 515 h 592"/>
                <a:gd name="T12" fmla="*/ 386 w 443"/>
                <a:gd name="T13" fmla="*/ 489 h 592"/>
                <a:gd name="T14" fmla="*/ 401 w 443"/>
                <a:gd name="T15" fmla="*/ 466 h 592"/>
                <a:gd name="T16" fmla="*/ 411 w 443"/>
                <a:gd name="T17" fmla="*/ 441 h 592"/>
                <a:gd name="T18" fmla="*/ 423 w 443"/>
                <a:gd name="T19" fmla="*/ 416 h 592"/>
                <a:gd name="T20" fmla="*/ 429 w 443"/>
                <a:gd name="T21" fmla="*/ 389 h 592"/>
                <a:gd name="T22" fmla="*/ 435 w 443"/>
                <a:gd name="T23" fmla="*/ 362 h 592"/>
                <a:gd name="T24" fmla="*/ 440 w 443"/>
                <a:gd name="T25" fmla="*/ 334 h 592"/>
                <a:gd name="T26" fmla="*/ 442 w 443"/>
                <a:gd name="T27" fmla="*/ 303 h 592"/>
                <a:gd name="T28" fmla="*/ 442 w 443"/>
                <a:gd name="T29" fmla="*/ 273 h 592"/>
                <a:gd name="T30" fmla="*/ 438 w 443"/>
                <a:gd name="T31" fmla="*/ 244 h 592"/>
                <a:gd name="T32" fmla="*/ 434 w 443"/>
                <a:gd name="T33" fmla="*/ 213 h 592"/>
                <a:gd name="T34" fmla="*/ 426 w 443"/>
                <a:gd name="T35" fmla="*/ 185 h 592"/>
                <a:gd name="T36" fmla="*/ 417 w 443"/>
                <a:gd name="T37" fmla="*/ 160 h 592"/>
                <a:gd name="T38" fmla="*/ 407 w 443"/>
                <a:gd name="T39" fmla="*/ 135 h 592"/>
                <a:gd name="T40" fmla="*/ 394 w 443"/>
                <a:gd name="T41" fmla="*/ 111 h 592"/>
                <a:gd name="T42" fmla="*/ 381 w 443"/>
                <a:gd name="T43" fmla="*/ 91 h 592"/>
                <a:gd name="T44" fmla="*/ 365 w 443"/>
                <a:gd name="T45" fmla="*/ 71 h 592"/>
                <a:gd name="T46" fmla="*/ 334 w 443"/>
                <a:gd name="T47" fmla="*/ 41 h 592"/>
                <a:gd name="T48" fmla="*/ 301 w 443"/>
                <a:gd name="T49" fmla="*/ 21 h 592"/>
                <a:gd name="T50" fmla="*/ 281 w 443"/>
                <a:gd name="T51" fmla="*/ 10 h 592"/>
                <a:gd name="T52" fmla="*/ 260 w 443"/>
                <a:gd name="T53" fmla="*/ 3 h 592"/>
                <a:gd name="T54" fmla="*/ 239 w 443"/>
                <a:gd name="T55" fmla="*/ 0 h 592"/>
                <a:gd name="T56" fmla="*/ 216 w 443"/>
                <a:gd name="T57" fmla="*/ 0 h 592"/>
                <a:gd name="T58" fmla="*/ 194 w 443"/>
                <a:gd name="T59" fmla="*/ 1 h 592"/>
                <a:gd name="T60" fmla="*/ 171 w 443"/>
                <a:gd name="T61" fmla="*/ 6 h 592"/>
                <a:gd name="T62" fmla="*/ 145 w 443"/>
                <a:gd name="T63" fmla="*/ 17 h 592"/>
                <a:gd name="T64" fmla="*/ 121 w 443"/>
                <a:gd name="T65" fmla="*/ 31 h 592"/>
                <a:gd name="T66" fmla="*/ 89 w 443"/>
                <a:gd name="T67" fmla="*/ 58 h 592"/>
                <a:gd name="T68" fmla="*/ 68 w 443"/>
                <a:gd name="T69" fmla="*/ 80 h 592"/>
                <a:gd name="T70" fmla="*/ 53 w 443"/>
                <a:gd name="T71" fmla="*/ 100 h 592"/>
                <a:gd name="T72" fmla="*/ 41 w 443"/>
                <a:gd name="T73" fmla="*/ 123 h 592"/>
                <a:gd name="T74" fmla="*/ 28 w 443"/>
                <a:gd name="T75" fmla="*/ 148 h 592"/>
                <a:gd name="T76" fmla="*/ 20 w 443"/>
                <a:gd name="T77" fmla="*/ 173 h 592"/>
                <a:gd name="T78" fmla="*/ 11 w 443"/>
                <a:gd name="T79" fmla="*/ 200 h 592"/>
                <a:gd name="T80" fmla="*/ 4 w 443"/>
                <a:gd name="T81" fmla="*/ 228 h 592"/>
                <a:gd name="T82" fmla="*/ 0 w 443"/>
                <a:gd name="T83" fmla="*/ 258 h 592"/>
                <a:gd name="T84" fmla="*/ 0 w 443"/>
                <a:gd name="T85" fmla="*/ 289 h 592"/>
                <a:gd name="T86" fmla="*/ 0 w 443"/>
                <a:gd name="T87" fmla="*/ 318 h 592"/>
                <a:gd name="T88" fmla="*/ 2 w 443"/>
                <a:gd name="T89" fmla="*/ 347 h 592"/>
                <a:gd name="T90" fmla="*/ 7 w 443"/>
                <a:gd name="T91" fmla="*/ 375 h 592"/>
                <a:gd name="T92" fmla="*/ 16 w 443"/>
                <a:gd name="T93" fmla="*/ 404 h 592"/>
                <a:gd name="T94" fmla="*/ 24 w 443"/>
                <a:gd name="T95" fmla="*/ 431 h 592"/>
                <a:gd name="T96" fmla="*/ 35 w 443"/>
                <a:gd name="T97" fmla="*/ 454 h 592"/>
                <a:gd name="T98" fmla="*/ 47 w 443"/>
                <a:gd name="T99" fmla="*/ 477 h 592"/>
                <a:gd name="T100" fmla="*/ 61 w 443"/>
                <a:gd name="T101" fmla="*/ 500 h 592"/>
                <a:gd name="T102" fmla="*/ 89 w 443"/>
                <a:gd name="T103" fmla="*/ 533 h 592"/>
                <a:gd name="T104" fmla="*/ 121 w 443"/>
                <a:gd name="T105" fmla="*/ 558 h 592"/>
                <a:gd name="T106" fmla="*/ 145 w 443"/>
                <a:gd name="T107" fmla="*/ 574 h 592"/>
                <a:gd name="T108" fmla="*/ 171 w 443"/>
                <a:gd name="T109" fmla="*/ 583 h 592"/>
                <a:gd name="T110" fmla="*/ 194 w 443"/>
                <a:gd name="T111" fmla="*/ 590 h 592"/>
                <a:gd name="T112" fmla="*/ 216 w 443"/>
                <a:gd name="T113" fmla="*/ 592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43" h="592">
                  <a:moveTo>
                    <a:pt x="223" y="592"/>
                  </a:moveTo>
                  <a:lnTo>
                    <a:pt x="228" y="592"/>
                  </a:lnTo>
                  <a:lnTo>
                    <a:pt x="234" y="592"/>
                  </a:lnTo>
                  <a:lnTo>
                    <a:pt x="239" y="591"/>
                  </a:lnTo>
                  <a:lnTo>
                    <a:pt x="245" y="591"/>
                  </a:lnTo>
                  <a:lnTo>
                    <a:pt x="250" y="590"/>
                  </a:lnTo>
                  <a:lnTo>
                    <a:pt x="256" y="587"/>
                  </a:lnTo>
                  <a:lnTo>
                    <a:pt x="260" y="587"/>
                  </a:lnTo>
                  <a:lnTo>
                    <a:pt x="267" y="586"/>
                  </a:lnTo>
                  <a:lnTo>
                    <a:pt x="272" y="583"/>
                  </a:lnTo>
                  <a:lnTo>
                    <a:pt x="276" y="582"/>
                  </a:lnTo>
                  <a:lnTo>
                    <a:pt x="281" y="579"/>
                  </a:lnTo>
                  <a:lnTo>
                    <a:pt x="285" y="578"/>
                  </a:lnTo>
                  <a:lnTo>
                    <a:pt x="291" y="575"/>
                  </a:lnTo>
                  <a:lnTo>
                    <a:pt x="297" y="574"/>
                  </a:lnTo>
                  <a:lnTo>
                    <a:pt x="301" y="570"/>
                  </a:lnTo>
                  <a:lnTo>
                    <a:pt x="308" y="569"/>
                  </a:lnTo>
                  <a:lnTo>
                    <a:pt x="317" y="561"/>
                  </a:lnTo>
                  <a:lnTo>
                    <a:pt x="325" y="555"/>
                  </a:lnTo>
                  <a:lnTo>
                    <a:pt x="334" y="549"/>
                  </a:lnTo>
                  <a:lnTo>
                    <a:pt x="345" y="542"/>
                  </a:lnTo>
                  <a:lnTo>
                    <a:pt x="353" y="533"/>
                  </a:lnTo>
                  <a:lnTo>
                    <a:pt x="361" y="525"/>
                  </a:lnTo>
                  <a:lnTo>
                    <a:pt x="369" y="515"/>
                  </a:lnTo>
                  <a:lnTo>
                    <a:pt x="378" y="506"/>
                  </a:lnTo>
                  <a:lnTo>
                    <a:pt x="381" y="500"/>
                  </a:lnTo>
                  <a:lnTo>
                    <a:pt x="385" y="494"/>
                  </a:lnTo>
                  <a:lnTo>
                    <a:pt x="386" y="489"/>
                  </a:lnTo>
                  <a:lnTo>
                    <a:pt x="391" y="484"/>
                  </a:lnTo>
                  <a:lnTo>
                    <a:pt x="394" y="477"/>
                  </a:lnTo>
                  <a:lnTo>
                    <a:pt x="398" y="472"/>
                  </a:lnTo>
                  <a:lnTo>
                    <a:pt x="401" y="466"/>
                  </a:lnTo>
                  <a:lnTo>
                    <a:pt x="403" y="460"/>
                  </a:lnTo>
                  <a:lnTo>
                    <a:pt x="407" y="454"/>
                  </a:lnTo>
                  <a:lnTo>
                    <a:pt x="409" y="448"/>
                  </a:lnTo>
                  <a:lnTo>
                    <a:pt x="411" y="441"/>
                  </a:lnTo>
                  <a:lnTo>
                    <a:pt x="415" y="437"/>
                  </a:lnTo>
                  <a:lnTo>
                    <a:pt x="417" y="431"/>
                  </a:lnTo>
                  <a:lnTo>
                    <a:pt x="419" y="423"/>
                  </a:lnTo>
                  <a:lnTo>
                    <a:pt x="423" y="416"/>
                  </a:lnTo>
                  <a:lnTo>
                    <a:pt x="424" y="412"/>
                  </a:lnTo>
                  <a:lnTo>
                    <a:pt x="426" y="404"/>
                  </a:lnTo>
                  <a:lnTo>
                    <a:pt x="429" y="396"/>
                  </a:lnTo>
                  <a:lnTo>
                    <a:pt x="429" y="389"/>
                  </a:lnTo>
                  <a:lnTo>
                    <a:pt x="432" y="383"/>
                  </a:lnTo>
                  <a:lnTo>
                    <a:pt x="434" y="375"/>
                  </a:lnTo>
                  <a:lnTo>
                    <a:pt x="435" y="369"/>
                  </a:lnTo>
                  <a:lnTo>
                    <a:pt x="435" y="362"/>
                  </a:lnTo>
                  <a:lnTo>
                    <a:pt x="438" y="355"/>
                  </a:lnTo>
                  <a:lnTo>
                    <a:pt x="438" y="347"/>
                  </a:lnTo>
                  <a:lnTo>
                    <a:pt x="440" y="341"/>
                  </a:lnTo>
                  <a:lnTo>
                    <a:pt x="440" y="334"/>
                  </a:lnTo>
                  <a:lnTo>
                    <a:pt x="442" y="327"/>
                  </a:lnTo>
                  <a:lnTo>
                    <a:pt x="442" y="318"/>
                  </a:lnTo>
                  <a:lnTo>
                    <a:pt x="442" y="311"/>
                  </a:lnTo>
                  <a:lnTo>
                    <a:pt x="442" y="303"/>
                  </a:lnTo>
                  <a:lnTo>
                    <a:pt x="443" y="297"/>
                  </a:lnTo>
                  <a:lnTo>
                    <a:pt x="442" y="289"/>
                  </a:lnTo>
                  <a:lnTo>
                    <a:pt x="442" y="279"/>
                  </a:lnTo>
                  <a:lnTo>
                    <a:pt x="442" y="273"/>
                  </a:lnTo>
                  <a:lnTo>
                    <a:pt x="442" y="265"/>
                  </a:lnTo>
                  <a:lnTo>
                    <a:pt x="440" y="258"/>
                  </a:lnTo>
                  <a:lnTo>
                    <a:pt x="440" y="250"/>
                  </a:lnTo>
                  <a:lnTo>
                    <a:pt x="438" y="244"/>
                  </a:lnTo>
                  <a:lnTo>
                    <a:pt x="438" y="236"/>
                  </a:lnTo>
                  <a:lnTo>
                    <a:pt x="435" y="228"/>
                  </a:lnTo>
                  <a:lnTo>
                    <a:pt x="435" y="221"/>
                  </a:lnTo>
                  <a:lnTo>
                    <a:pt x="434" y="213"/>
                  </a:lnTo>
                  <a:lnTo>
                    <a:pt x="432" y="208"/>
                  </a:lnTo>
                  <a:lnTo>
                    <a:pt x="429" y="200"/>
                  </a:lnTo>
                  <a:lnTo>
                    <a:pt x="429" y="193"/>
                  </a:lnTo>
                  <a:lnTo>
                    <a:pt x="426" y="185"/>
                  </a:lnTo>
                  <a:lnTo>
                    <a:pt x="424" y="180"/>
                  </a:lnTo>
                  <a:lnTo>
                    <a:pt x="423" y="173"/>
                  </a:lnTo>
                  <a:lnTo>
                    <a:pt x="419" y="167"/>
                  </a:lnTo>
                  <a:lnTo>
                    <a:pt x="417" y="160"/>
                  </a:lnTo>
                  <a:lnTo>
                    <a:pt x="415" y="154"/>
                  </a:lnTo>
                  <a:lnTo>
                    <a:pt x="411" y="148"/>
                  </a:lnTo>
                  <a:lnTo>
                    <a:pt x="409" y="141"/>
                  </a:lnTo>
                  <a:lnTo>
                    <a:pt x="407" y="135"/>
                  </a:lnTo>
                  <a:lnTo>
                    <a:pt x="403" y="128"/>
                  </a:lnTo>
                  <a:lnTo>
                    <a:pt x="401" y="123"/>
                  </a:lnTo>
                  <a:lnTo>
                    <a:pt x="398" y="118"/>
                  </a:lnTo>
                  <a:lnTo>
                    <a:pt x="394" y="111"/>
                  </a:lnTo>
                  <a:lnTo>
                    <a:pt x="391" y="107"/>
                  </a:lnTo>
                  <a:lnTo>
                    <a:pt x="386" y="100"/>
                  </a:lnTo>
                  <a:lnTo>
                    <a:pt x="385" y="95"/>
                  </a:lnTo>
                  <a:lnTo>
                    <a:pt x="381" y="91"/>
                  </a:lnTo>
                  <a:lnTo>
                    <a:pt x="378" y="86"/>
                  </a:lnTo>
                  <a:lnTo>
                    <a:pt x="374" y="80"/>
                  </a:lnTo>
                  <a:lnTo>
                    <a:pt x="369" y="75"/>
                  </a:lnTo>
                  <a:lnTo>
                    <a:pt x="365" y="71"/>
                  </a:lnTo>
                  <a:lnTo>
                    <a:pt x="361" y="66"/>
                  </a:lnTo>
                  <a:lnTo>
                    <a:pt x="353" y="58"/>
                  </a:lnTo>
                  <a:lnTo>
                    <a:pt x="345" y="50"/>
                  </a:lnTo>
                  <a:lnTo>
                    <a:pt x="334" y="41"/>
                  </a:lnTo>
                  <a:lnTo>
                    <a:pt x="325" y="34"/>
                  </a:lnTo>
                  <a:lnTo>
                    <a:pt x="317" y="29"/>
                  </a:lnTo>
                  <a:lnTo>
                    <a:pt x="308" y="23"/>
                  </a:lnTo>
                  <a:lnTo>
                    <a:pt x="301" y="21"/>
                  </a:lnTo>
                  <a:lnTo>
                    <a:pt x="297" y="17"/>
                  </a:lnTo>
                  <a:lnTo>
                    <a:pt x="291" y="14"/>
                  </a:lnTo>
                  <a:lnTo>
                    <a:pt x="285" y="13"/>
                  </a:lnTo>
                  <a:lnTo>
                    <a:pt x="281" y="10"/>
                  </a:lnTo>
                  <a:lnTo>
                    <a:pt x="276" y="8"/>
                  </a:lnTo>
                  <a:lnTo>
                    <a:pt x="272" y="6"/>
                  </a:lnTo>
                  <a:lnTo>
                    <a:pt x="267" y="6"/>
                  </a:lnTo>
                  <a:lnTo>
                    <a:pt x="260" y="3"/>
                  </a:lnTo>
                  <a:lnTo>
                    <a:pt x="256" y="3"/>
                  </a:lnTo>
                  <a:lnTo>
                    <a:pt x="250" y="1"/>
                  </a:lnTo>
                  <a:lnTo>
                    <a:pt x="245" y="1"/>
                  </a:lnTo>
                  <a:lnTo>
                    <a:pt x="239" y="0"/>
                  </a:lnTo>
                  <a:lnTo>
                    <a:pt x="234" y="0"/>
                  </a:lnTo>
                  <a:lnTo>
                    <a:pt x="228" y="0"/>
                  </a:lnTo>
                  <a:lnTo>
                    <a:pt x="223" y="0"/>
                  </a:lnTo>
                  <a:lnTo>
                    <a:pt x="216" y="0"/>
                  </a:lnTo>
                  <a:lnTo>
                    <a:pt x="211" y="0"/>
                  </a:lnTo>
                  <a:lnTo>
                    <a:pt x="204" y="0"/>
                  </a:lnTo>
                  <a:lnTo>
                    <a:pt x="199" y="1"/>
                  </a:lnTo>
                  <a:lnTo>
                    <a:pt x="194" y="1"/>
                  </a:lnTo>
                  <a:lnTo>
                    <a:pt x="189" y="3"/>
                  </a:lnTo>
                  <a:lnTo>
                    <a:pt x="182" y="3"/>
                  </a:lnTo>
                  <a:lnTo>
                    <a:pt x="178" y="6"/>
                  </a:lnTo>
                  <a:lnTo>
                    <a:pt x="171" y="6"/>
                  </a:lnTo>
                  <a:lnTo>
                    <a:pt x="166" y="8"/>
                  </a:lnTo>
                  <a:lnTo>
                    <a:pt x="161" y="10"/>
                  </a:lnTo>
                  <a:lnTo>
                    <a:pt x="155" y="13"/>
                  </a:lnTo>
                  <a:lnTo>
                    <a:pt x="145" y="17"/>
                  </a:lnTo>
                  <a:lnTo>
                    <a:pt x="135" y="23"/>
                  </a:lnTo>
                  <a:lnTo>
                    <a:pt x="130" y="25"/>
                  </a:lnTo>
                  <a:lnTo>
                    <a:pt x="124" y="29"/>
                  </a:lnTo>
                  <a:lnTo>
                    <a:pt x="121" y="31"/>
                  </a:lnTo>
                  <a:lnTo>
                    <a:pt x="117" y="34"/>
                  </a:lnTo>
                  <a:lnTo>
                    <a:pt x="105" y="41"/>
                  </a:lnTo>
                  <a:lnTo>
                    <a:pt x="97" y="50"/>
                  </a:lnTo>
                  <a:lnTo>
                    <a:pt x="89" y="58"/>
                  </a:lnTo>
                  <a:lnTo>
                    <a:pt x="81" y="66"/>
                  </a:lnTo>
                  <a:lnTo>
                    <a:pt x="77" y="71"/>
                  </a:lnTo>
                  <a:lnTo>
                    <a:pt x="72" y="75"/>
                  </a:lnTo>
                  <a:lnTo>
                    <a:pt x="68" y="80"/>
                  </a:lnTo>
                  <a:lnTo>
                    <a:pt x="66" y="86"/>
                  </a:lnTo>
                  <a:lnTo>
                    <a:pt x="61" y="91"/>
                  </a:lnTo>
                  <a:lnTo>
                    <a:pt x="57" y="95"/>
                  </a:lnTo>
                  <a:lnTo>
                    <a:pt x="53" y="100"/>
                  </a:lnTo>
                  <a:lnTo>
                    <a:pt x="51" y="107"/>
                  </a:lnTo>
                  <a:lnTo>
                    <a:pt x="47" y="111"/>
                  </a:lnTo>
                  <a:lnTo>
                    <a:pt x="44" y="118"/>
                  </a:lnTo>
                  <a:lnTo>
                    <a:pt x="41" y="123"/>
                  </a:lnTo>
                  <a:lnTo>
                    <a:pt x="37" y="128"/>
                  </a:lnTo>
                  <a:lnTo>
                    <a:pt x="35" y="135"/>
                  </a:lnTo>
                  <a:lnTo>
                    <a:pt x="32" y="141"/>
                  </a:lnTo>
                  <a:lnTo>
                    <a:pt x="28" y="148"/>
                  </a:lnTo>
                  <a:lnTo>
                    <a:pt x="27" y="154"/>
                  </a:lnTo>
                  <a:lnTo>
                    <a:pt x="24" y="160"/>
                  </a:lnTo>
                  <a:lnTo>
                    <a:pt x="23" y="167"/>
                  </a:lnTo>
                  <a:lnTo>
                    <a:pt x="20" y="173"/>
                  </a:lnTo>
                  <a:lnTo>
                    <a:pt x="17" y="180"/>
                  </a:lnTo>
                  <a:lnTo>
                    <a:pt x="16" y="185"/>
                  </a:lnTo>
                  <a:lnTo>
                    <a:pt x="12" y="193"/>
                  </a:lnTo>
                  <a:lnTo>
                    <a:pt x="11" y="200"/>
                  </a:lnTo>
                  <a:lnTo>
                    <a:pt x="9" y="208"/>
                  </a:lnTo>
                  <a:lnTo>
                    <a:pt x="7" y="213"/>
                  </a:lnTo>
                  <a:lnTo>
                    <a:pt x="7" y="221"/>
                  </a:lnTo>
                  <a:lnTo>
                    <a:pt x="4" y="228"/>
                  </a:lnTo>
                  <a:lnTo>
                    <a:pt x="4" y="236"/>
                  </a:lnTo>
                  <a:lnTo>
                    <a:pt x="2" y="244"/>
                  </a:lnTo>
                  <a:lnTo>
                    <a:pt x="2" y="250"/>
                  </a:lnTo>
                  <a:lnTo>
                    <a:pt x="0" y="258"/>
                  </a:lnTo>
                  <a:lnTo>
                    <a:pt x="0" y="265"/>
                  </a:lnTo>
                  <a:lnTo>
                    <a:pt x="0" y="273"/>
                  </a:lnTo>
                  <a:lnTo>
                    <a:pt x="0" y="279"/>
                  </a:lnTo>
                  <a:lnTo>
                    <a:pt x="0" y="289"/>
                  </a:lnTo>
                  <a:lnTo>
                    <a:pt x="0" y="297"/>
                  </a:lnTo>
                  <a:lnTo>
                    <a:pt x="0" y="303"/>
                  </a:lnTo>
                  <a:lnTo>
                    <a:pt x="0" y="311"/>
                  </a:lnTo>
                  <a:lnTo>
                    <a:pt x="0" y="318"/>
                  </a:lnTo>
                  <a:lnTo>
                    <a:pt x="0" y="327"/>
                  </a:lnTo>
                  <a:lnTo>
                    <a:pt x="0" y="334"/>
                  </a:lnTo>
                  <a:lnTo>
                    <a:pt x="2" y="341"/>
                  </a:lnTo>
                  <a:lnTo>
                    <a:pt x="2" y="347"/>
                  </a:lnTo>
                  <a:lnTo>
                    <a:pt x="4" y="355"/>
                  </a:lnTo>
                  <a:lnTo>
                    <a:pt x="4" y="362"/>
                  </a:lnTo>
                  <a:lnTo>
                    <a:pt x="7" y="369"/>
                  </a:lnTo>
                  <a:lnTo>
                    <a:pt x="7" y="375"/>
                  </a:lnTo>
                  <a:lnTo>
                    <a:pt x="9" y="383"/>
                  </a:lnTo>
                  <a:lnTo>
                    <a:pt x="11" y="389"/>
                  </a:lnTo>
                  <a:lnTo>
                    <a:pt x="12" y="396"/>
                  </a:lnTo>
                  <a:lnTo>
                    <a:pt x="16" y="404"/>
                  </a:lnTo>
                  <a:lnTo>
                    <a:pt x="17" y="412"/>
                  </a:lnTo>
                  <a:lnTo>
                    <a:pt x="20" y="416"/>
                  </a:lnTo>
                  <a:lnTo>
                    <a:pt x="23" y="423"/>
                  </a:lnTo>
                  <a:lnTo>
                    <a:pt x="24" y="431"/>
                  </a:lnTo>
                  <a:lnTo>
                    <a:pt x="27" y="437"/>
                  </a:lnTo>
                  <a:lnTo>
                    <a:pt x="28" y="441"/>
                  </a:lnTo>
                  <a:lnTo>
                    <a:pt x="32" y="448"/>
                  </a:lnTo>
                  <a:lnTo>
                    <a:pt x="35" y="454"/>
                  </a:lnTo>
                  <a:lnTo>
                    <a:pt x="37" y="460"/>
                  </a:lnTo>
                  <a:lnTo>
                    <a:pt x="41" y="466"/>
                  </a:lnTo>
                  <a:lnTo>
                    <a:pt x="44" y="472"/>
                  </a:lnTo>
                  <a:lnTo>
                    <a:pt x="47" y="477"/>
                  </a:lnTo>
                  <a:lnTo>
                    <a:pt x="51" y="484"/>
                  </a:lnTo>
                  <a:lnTo>
                    <a:pt x="53" y="489"/>
                  </a:lnTo>
                  <a:lnTo>
                    <a:pt x="57" y="494"/>
                  </a:lnTo>
                  <a:lnTo>
                    <a:pt x="61" y="500"/>
                  </a:lnTo>
                  <a:lnTo>
                    <a:pt x="66" y="506"/>
                  </a:lnTo>
                  <a:lnTo>
                    <a:pt x="72" y="515"/>
                  </a:lnTo>
                  <a:lnTo>
                    <a:pt x="81" y="525"/>
                  </a:lnTo>
                  <a:lnTo>
                    <a:pt x="89" y="533"/>
                  </a:lnTo>
                  <a:lnTo>
                    <a:pt x="97" y="542"/>
                  </a:lnTo>
                  <a:lnTo>
                    <a:pt x="105" y="549"/>
                  </a:lnTo>
                  <a:lnTo>
                    <a:pt x="117" y="555"/>
                  </a:lnTo>
                  <a:lnTo>
                    <a:pt x="121" y="558"/>
                  </a:lnTo>
                  <a:lnTo>
                    <a:pt x="124" y="561"/>
                  </a:lnTo>
                  <a:lnTo>
                    <a:pt x="130" y="566"/>
                  </a:lnTo>
                  <a:lnTo>
                    <a:pt x="135" y="569"/>
                  </a:lnTo>
                  <a:lnTo>
                    <a:pt x="145" y="574"/>
                  </a:lnTo>
                  <a:lnTo>
                    <a:pt x="155" y="578"/>
                  </a:lnTo>
                  <a:lnTo>
                    <a:pt x="161" y="579"/>
                  </a:lnTo>
                  <a:lnTo>
                    <a:pt x="166" y="582"/>
                  </a:lnTo>
                  <a:lnTo>
                    <a:pt x="171" y="583"/>
                  </a:lnTo>
                  <a:lnTo>
                    <a:pt x="178" y="586"/>
                  </a:lnTo>
                  <a:lnTo>
                    <a:pt x="182" y="587"/>
                  </a:lnTo>
                  <a:lnTo>
                    <a:pt x="189" y="587"/>
                  </a:lnTo>
                  <a:lnTo>
                    <a:pt x="194" y="590"/>
                  </a:lnTo>
                  <a:lnTo>
                    <a:pt x="199" y="591"/>
                  </a:lnTo>
                  <a:lnTo>
                    <a:pt x="204" y="591"/>
                  </a:lnTo>
                  <a:lnTo>
                    <a:pt x="211" y="592"/>
                  </a:lnTo>
                  <a:lnTo>
                    <a:pt x="216" y="592"/>
                  </a:lnTo>
                  <a:lnTo>
                    <a:pt x="223" y="592"/>
                  </a:lnTo>
                  <a:lnTo>
                    <a:pt x="223" y="592"/>
                  </a:lnTo>
                  <a:close/>
                </a:path>
              </a:pathLst>
            </a:custGeom>
            <a:solidFill>
              <a:schemeClr val="tx1">
                <a:lumMod val="75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3" name="Freeform 15"/>
            <p:cNvSpPr>
              <a:spLocks/>
            </p:cNvSpPr>
            <p:nvPr/>
          </p:nvSpPr>
          <p:spPr bwMode="auto">
            <a:xfrm>
              <a:off x="6403976" y="3442916"/>
              <a:ext cx="87313" cy="85725"/>
            </a:xfrm>
            <a:custGeom>
              <a:avLst/>
              <a:gdLst>
                <a:gd name="T0" fmla="*/ 115 w 218"/>
                <a:gd name="T1" fmla="*/ 216 h 216"/>
                <a:gd name="T2" fmla="*/ 125 w 218"/>
                <a:gd name="T3" fmla="*/ 214 h 216"/>
                <a:gd name="T4" fmla="*/ 137 w 218"/>
                <a:gd name="T5" fmla="*/ 211 h 216"/>
                <a:gd name="T6" fmla="*/ 146 w 218"/>
                <a:gd name="T7" fmla="*/ 208 h 216"/>
                <a:gd name="T8" fmla="*/ 162 w 218"/>
                <a:gd name="T9" fmla="*/ 201 h 216"/>
                <a:gd name="T10" fmla="*/ 179 w 218"/>
                <a:gd name="T11" fmla="*/ 191 h 216"/>
                <a:gd name="T12" fmla="*/ 193 w 218"/>
                <a:gd name="T13" fmla="*/ 175 h 216"/>
                <a:gd name="T14" fmla="*/ 205 w 218"/>
                <a:gd name="T15" fmla="*/ 158 h 216"/>
                <a:gd name="T16" fmla="*/ 210 w 218"/>
                <a:gd name="T17" fmla="*/ 143 h 216"/>
                <a:gd name="T18" fmla="*/ 215 w 218"/>
                <a:gd name="T19" fmla="*/ 132 h 216"/>
                <a:gd name="T20" fmla="*/ 217 w 218"/>
                <a:gd name="T21" fmla="*/ 123 h 216"/>
                <a:gd name="T22" fmla="*/ 218 w 218"/>
                <a:gd name="T23" fmla="*/ 112 h 216"/>
                <a:gd name="T24" fmla="*/ 218 w 218"/>
                <a:gd name="T25" fmla="*/ 101 h 216"/>
                <a:gd name="T26" fmla="*/ 217 w 218"/>
                <a:gd name="T27" fmla="*/ 90 h 216"/>
                <a:gd name="T28" fmla="*/ 215 w 218"/>
                <a:gd name="T29" fmla="*/ 79 h 216"/>
                <a:gd name="T30" fmla="*/ 210 w 218"/>
                <a:gd name="T31" fmla="*/ 70 h 216"/>
                <a:gd name="T32" fmla="*/ 205 w 218"/>
                <a:gd name="T33" fmla="*/ 55 h 216"/>
                <a:gd name="T34" fmla="*/ 193 w 218"/>
                <a:gd name="T35" fmla="*/ 37 h 216"/>
                <a:gd name="T36" fmla="*/ 179 w 218"/>
                <a:gd name="T37" fmla="*/ 22 h 216"/>
                <a:gd name="T38" fmla="*/ 162 w 218"/>
                <a:gd name="T39" fmla="*/ 12 h 216"/>
                <a:gd name="T40" fmla="*/ 146 w 218"/>
                <a:gd name="T41" fmla="*/ 5 h 216"/>
                <a:gd name="T42" fmla="*/ 137 w 218"/>
                <a:gd name="T43" fmla="*/ 2 h 216"/>
                <a:gd name="T44" fmla="*/ 125 w 218"/>
                <a:gd name="T45" fmla="*/ 0 h 216"/>
                <a:gd name="T46" fmla="*/ 115 w 218"/>
                <a:gd name="T47" fmla="*/ 0 h 216"/>
                <a:gd name="T48" fmla="*/ 104 w 218"/>
                <a:gd name="T49" fmla="*/ 0 h 216"/>
                <a:gd name="T50" fmla="*/ 93 w 218"/>
                <a:gd name="T51" fmla="*/ 0 h 216"/>
                <a:gd name="T52" fmla="*/ 81 w 218"/>
                <a:gd name="T53" fmla="*/ 2 h 216"/>
                <a:gd name="T54" fmla="*/ 72 w 218"/>
                <a:gd name="T55" fmla="*/ 5 h 216"/>
                <a:gd name="T56" fmla="*/ 56 w 218"/>
                <a:gd name="T57" fmla="*/ 12 h 216"/>
                <a:gd name="T58" fmla="*/ 39 w 218"/>
                <a:gd name="T59" fmla="*/ 22 h 216"/>
                <a:gd name="T60" fmla="*/ 23 w 218"/>
                <a:gd name="T61" fmla="*/ 37 h 216"/>
                <a:gd name="T62" fmla="*/ 12 w 218"/>
                <a:gd name="T63" fmla="*/ 55 h 216"/>
                <a:gd name="T64" fmla="*/ 6 w 218"/>
                <a:gd name="T65" fmla="*/ 70 h 216"/>
                <a:gd name="T66" fmla="*/ 2 w 218"/>
                <a:gd name="T67" fmla="*/ 79 h 216"/>
                <a:gd name="T68" fmla="*/ 0 w 218"/>
                <a:gd name="T69" fmla="*/ 90 h 216"/>
                <a:gd name="T70" fmla="*/ 0 w 218"/>
                <a:gd name="T71" fmla="*/ 101 h 216"/>
                <a:gd name="T72" fmla="*/ 0 w 218"/>
                <a:gd name="T73" fmla="*/ 112 h 216"/>
                <a:gd name="T74" fmla="*/ 0 w 218"/>
                <a:gd name="T75" fmla="*/ 123 h 216"/>
                <a:gd name="T76" fmla="*/ 2 w 218"/>
                <a:gd name="T77" fmla="*/ 132 h 216"/>
                <a:gd name="T78" fmla="*/ 6 w 218"/>
                <a:gd name="T79" fmla="*/ 143 h 216"/>
                <a:gd name="T80" fmla="*/ 12 w 218"/>
                <a:gd name="T81" fmla="*/ 158 h 216"/>
                <a:gd name="T82" fmla="*/ 23 w 218"/>
                <a:gd name="T83" fmla="*/ 175 h 216"/>
                <a:gd name="T84" fmla="*/ 39 w 218"/>
                <a:gd name="T85" fmla="*/ 191 h 216"/>
                <a:gd name="T86" fmla="*/ 56 w 218"/>
                <a:gd name="T87" fmla="*/ 201 h 216"/>
                <a:gd name="T88" fmla="*/ 72 w 218"/>
                <a:gd name="T89" fmla="*/ 208 h 216"/>
                <a:gd name="T90" fmla="*/ 81 w 218"/>
                <a:gd name="T91" fmla="*/ 211 h 216"/>
                <a:gd name="T92" fmla="*/ 93 w 218"/>
                <a:gd name="T93" fmla="*/ 214 h 216"/>
                <a:gd name="T94" fmla="*/ 104 w 218"/>
                <a:gd name="T95" fmla="*/ 216 h 216"/>
                <a:gd name="T96" fmla="*/ 110 w 218"/>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6">
                  <a:moveTo>
                    <a:pt x="110" y="216"/>
                  </a:moveTo>
                  <a:lnTo>
                    <a:pt x="115" y="216"/>
                  </a:lnTo>
                  <a:lnTo>
                    <a:pt x="121" y="216"/>
                  </a:lnTo>
                  <a:lnTo>
                    <a:pt x="125" y="214"/>
                  </a:lnTo>
                  <a:lnTo>
                    <a:pt x="132" y="212"/>
                  </a:lnTo>
                  <a:lnTo>
                    <a:pt x="137" y="211"/>
                  </a:lnTo>
                  <a:lnTo>
                    <a:pt x="141" y="209"/>
                  </a:lnTo>
                  <a:lnTo>
                    <a:pt x="146" y="208"/>
                  </a:lnTo>
                  <a:lnTo>
                    <a:pt x="153" y="206"/>
                  </a:lnTo>
                  <a:lnTo>
                    <a:pt x="162" y="201"/>
                  </a:lnTo>
                  <a:lnTo>
                    <a:pt x="172" y="197"/>
                  </a:lnTo>
                  <a:lnTo>
                    <a:pt x="179" y="191"/>
                  </a:lnTo>
                  <a:lnTo>
                    <a:pt x="187" y="184"/>
                  </a:lnTo>
                  <a:lnTo>
                    <a:pt x="193" y="175"/>
                  </a:lnTo>
                  <a:lnTo>
                    <a:pt x="199" y="167"/>
                  </a:lnTo>
                  <a:lnTo>
                    <a:pt x="205" y="158"/>
                  </a:lnTo>
                  <a:lnTo>
                    <a:pt x="210" y="150"/>
                  </a:lnTo>
                  <a:lnTo>
                    <a:pt x="210" y="143"/>
                  </a:lnTo>
                  <a:lnTo>
                    <a:pt x="213" y="139"/>
                  </a:lnTo>
                  <a:lnTo>
                    <a:pt x="215" y="132"/>
                  </a:lnTo>
                  <a:lnTo>
                    <a:pt x="217" y="127"/>
                  </a:lnTo>
                  <a:lnTo>
                    <a:pt x="217" y="123"/>
                  </a:lnTo>
                  <a:lnTo>
                    <a:pt x="218" y="116"/>
                  </a:lnTo>
                  <a:lnTo>
                    <a:pt x="218" y="112"/>
                  </a:lnTo>
                  <a:lnTo>
                    <a:pt x="218" y="107"/>
                  </a:lnTo>
                  <a:lnTo>
                    <a:pt x="218" y="101"/>
                  </a:lnTo>
                  <a:lnTo>
                    <a:pt x="218" y="96"/>
                  </a:lnTo>
                  <a:lnTo>
                    <a:pt x="217" y="90"/>
                  </a:lnTo>
                  <a:lnTo>
                    <a:pt x="217" y="85"/>
                  </a:lnTo>
                  <a:lnTo>
                    <a:pt x="215" y="79"/>
                  </a:lnTo>
                  <a:lnTo>
                    <a:pt x="213" y="74"/>
                  </a:lnTo>
                  <a:lnTo>
                    <a:pt x="210" y="70"/>
                  </a:lnTo>
                  <a:lnTo>
                    <a:pt x="210" y="65"/>
                  </a:lnTo>
                  <a:lnTo>
                    <a:pt x="205" y="55"/>
                  </a:lnTo>
                  <a:lnTo>
                    <a:pt x="199" y="46"/>
                  </a:lnTo>
                  <a:lnTo>
                    <a:pt x="193" y="37"/>
                  </a:lnTo>
                  <a:lnTo>
                    <a:pt x="187" y="30"/>
                  </a:lnTo>
                  <a:lnTo>
                    <a:pt x="179" y="22"/>
                  </a:lnTo>
                  <a:lnTo>
                    <a:pt x="172" y="17"/>
                  </a:lnTo>
                  <a:lnTo>
                    <a:pt x="162" y="12"/>
                  </a:lnTo>
                  <a:lnTo>
                    <a:pt x="153" y="8"/>
                  </a:lnTo>
                  <a:lnTo>
                    <a:pt x="146" y="5"/>
                  </a:lnTo>
                  <a:lnTo>
                    <a:pt x="141" y="4"/>
                  </a:lnTo>
                  <a:lnTo>
                    <a:pt x="137" y="2"/>
                  </a:lnTo>
                  <a:lnTo>
                    <a:pt x="132" y="2"/>
                  </a:lnTo>
                  <a:lnTo>
                    <a:pt x="125" y="0"/>
                  </a:lnTo>
                  <a:lnTo>
                    <a:pt x="121" y="0"/>
                  </a:lnTo>
                  <a:lnTo>
                    <a:pt x="115" y="0"/>
                  </a:lnTo>
                  <a:lnTo>
                    <a:pt x="110" y="0"/>
                  </a:lnTo>
                  <a:lnTo>
                    <a:pt x="104" y="0"/>
                  </a:lnTo>
                  <a:lnTo>
                    <a:pt x="99" y="0"/>
                  </a:lnTo>
                  <a:lnTo>
                    <a:pt x="93" y="0"/>
                  </a:lnTo>
                  <a:lnTo>
                    <a:pt x="88" y="2"/>
                  </a:lnTo>
                  <a:lnTo>
                    <a:pt x="81" y="2"/>
                  </a:lnTo>
                  <a:lnTo>
                    <a:pt x="77" y="4"/>
                  </a:lnTo>
                  <a:lnTo>
                    <a:pt x="72" y="5"/>
                  </a:lnTo>
                  <a:lnTo>
                    <a:pt x="68" y="8"/>
                  </a:lnTo>
                  <a:lnTo>
                    <a:pt x="56" y="12"/>
                  </a:lnTo>
                  <a:lnTo>
                    <a:pt x="48" y="17"/>
                  </a:lnTo>
                  <a:lnTo>
                    <a:pt x="39" y="22"/>
                  </a:lnTo>
                  <a:lnTo>
                    <a:pt x="34" y="30"/>
                  </a:lnTo>
                  <a:lnTo>
                    <a:pt x="23" y="37"/>
                  </a:lnTo>
                  <a:lnTo>
                    <a:pt x="19" y="46"/>
                  </a:lnTo>
                  <a:lnTo>
                    <a:pt x="12" y="55"/>
                  </a:lnTo>
                  <a:lnTo>
                    <a:pt x="10" y="65"/>
                  </a:lnTo>
                  <a:lnTo>
                    <a:pt x="6" y="70"/>
                  </a:lnTo>
                  <a:lnTo>
                    <a:pt x="5" y="74"/>
                  </a:lnTo>
                  <a:lnTo>
                    <a:pt x="2" y="79"/>
                  </a:lnTo>
                  <a:lnTo>
                    <a:pt x="2" y="85"/>
                  </a:lnTo>
                  <a:lnTo>
                    <a:pt x="0" y="90"/>
                  </a:lnTo>
                  <a:lnTo>
                    <a:pt x="0" y="96"/>
                  </a:lnTo>
                  <a:lnTo>
                    <a:pt x="0" y="101"/>
                  </a:lnTo>
                  <a:lnTo>
                    <a:pt x="0" y="107"/>
                  </a:lnTo>
                  <a:lnTo>
                    <a:pt x="0" y="112"/>
                  </a:lnTo>
                  <a:lnTo>
                    <a:pt x="0" y="116"/>
                  </a:lnTo>
                  <a:lnTo>
                    <a:pt x="0" y="123"/>
                  </a:lnTo>
                  <a:lnTo>
                    <a:pt x="2" y="127"/>
                  </a:lnTo>
                  <a:lnTo>
                    <a:pt x="2" y="132"/>
                  </a:lnTo>
                  <a:lnTo>
                    <a:pt x="5" y="139"/>
                  </a:lnTo>
                  <a:lnTo>
                    <a:pt x="6" y="143"/>
                  </a:lnTo>
                  <a:lnTo>
                    <a:pt x="10" y="150"/>
                  </a:lnTo>
                  <a:lnTo>
                    <a:pt x="12" y="158"/>
                  </a:lnTo>
                  <a:lnTo>
                    <a:pt x="19" y="167"/>
                  </a:lnTo>
                  <a:lnTo>
                    <a:pt x="23" y="175"/>
                  </a:lnTo>
                  <a:lnTo>
                    <a:pt x="34" y="184"/>
                  </a:lnTo>
                  <a:lnTo>
                    <a:pt x="39" y="191"/>
                  </a:lnTo>
                  <a:lnTo>
                    <a:pt x="48" y="197"/>
                  </a:lnTo>
                  <a:lnTo>
                    <a:pt x="56" y="201"/>
                  </a:lnTo>
                  <a:lnTo>
                    <a:pt x="68" y="206"/>
                  </a:lnTo>
                  <a:lnTo>
                    <a:pt x="72" y="208"/>
                  </a:lnTo>
                  <a:lnTo>
                    <a:pt x="77" y="209"/>
                  </a:lnTo>
                  <a:lnTo>
                    <a:pt x="81" y="211"/>
                  </a:lnTo>
                  <a:lnTo>
                    <a:pt x="88" y="212"/>
                  </a:lnTo>
                  <a:lnTo>
                    <a:pt x="93" y="214"/>
                  </a:lnTo>
                  <a:lnTo>
                    <a:pt x="99" y="216"/>
                  </a:lnTo>
                  <a:lnTo>
                    <a:pt x="104" y="216"/>
                  </a:lnTo>
                  <a:lnTo>
                    <a:pt x="110" y="216"/>
                  </a:lnTo>
                  <a:lnTo>
                    <a:pt x="110" y="216"/>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4" name="Freeform 16"/>
            <p:cNvSpPr>
              <a:spLocks/>
            </p:cNvSpPr>
            <p:nvPr/>
          </p:nvSpPr>
          <p:spPr bwMode="auto">
            <a:xfrm>
              <a:off x="6361113" y="3542928"/>
              <a:ext cx="87313" cy="85725"/>
            </a:xfrm>
            <a:custGeom>
              <a:avLst/>
              <a:gdLst>
                <a:gd name="T0" fmla="*/ 113 w 219"/>
                <a:gd name="T1" fmla="*/ 215 h 215"/>
                <a:gd name="T2" fmla="*/ 125 w 219"/>
                <a:gd name="T3" fmla="*/ 213 h 215"/>
                <a:gd name="T4" fmla="*/ 135 w 219"/>
                <a:gd name="T5" fmla="*/ 212 h 215"/>
                <a:gd name="T6" fmla="*/ 146 w 219"/>
                <a:gd name="T7" fmla="*/ 208 h 215"/>
                <a:gd name="T8" fmla="*/ 161 w 219"/>
                <a:gd name="T9" fmla="*/ 201 h 215"/>
                <a:gd name="T10" fmla="*/ 178 w 219"/>
                <a:gd name="T11" fmla="*/ 189 h 215"/>
                <a:gd name="T12" fmla="*/ 192 w 219"/>
                <a:gd name="T13" fmla="*/ 176 h 215"/>
                <a:gd name="T14" fmla="*/ 204 w 219"/>
                <a:gd name="T15" fmla="*/ 159 h 215"/>
                <a:gd name="T16" fmla="*/ 211 w 219"/>
                <a:gd name="T17" fmla="*/ 143 h 215"/>
                <a:gd name="T18" fmla="*/ 214 w 219"/>
                <a:gd name="T19" fmla="*/ 132 h 215"/>
                <a:gd name="T20" fmla="*/ 217 w 219"/>
                <a:gd name="T21" fmla="*/ 123 h 215"/>
                <a:gd name="T22" fmla="*/ 219 w 219"/>
                <a:gd name="T23" fmla="*/ 111 h 215"/>
                <a:gd name="T24" fmla="*/ 219 w 219"/>
                <a:gd name="T25" fmla="*/ 102 h 215"/>
                <a:gd name="T26" fmla="*/ 217 w 219"/>
                <a:gd name="T27" fmla="*/ 91 h 215"/>
                <a:gd name="T28" fmla="*/ 214 w 219"/>
                <a:gd name="T29" fmla="*/ 79 h 215"/>
                <a:gd name="T30" fmla="*/ 211 w 219"/>
                <a:gd name="T31" fmla="*/ 69 h 215"/>
                <a:gd name="T32" fmla="*/ 204 w 219"/>
                <a:gd name="T33" fmla="*/ 55 h 215"/>
                <a:gd name="T34" fmla="*/ 192 w 219"/>
                <a:gd name="T35" fmla="*/ 38 h 215"/>
                <a:gd name="T36" fmla="*/ 178 w 219"/>
                <a:gd name="T37" fmla="*/ 22 h 215"/>
                <a:gd name="T38" fmla="*/ 161 w 219"/>
                <a:gd name="T39" fmla="*/ 10 h 215"/>
                <a:gd name="T40" fmla="*/ 146 w 219"/>
                <a:gd name="T41" fmla="*/ 5 h 215"/>
                <a:gd name="T42" fmla="*/ 135 w 219"/>
                <a:gd name="T43" fmla="*/ 1 h 215"/>
                <a:gd name="T44" fmla="*/ 125 w 219"/>
                <a:gd name="T45" fmla="*/ 0 h 215"/>
                <a:gd name="T46" fmla="*/ 113 w 219"/>
                <a:gd name="T47" fmla="*/ 0 h 215"/>
                <a:gd name="T48" fmla="*/ 102 w 219"/>
                <a:gd name="T49" fmla="*/ 0 h 215"/>
                <a:gd name="T50" fmla="*/ 92 w 219"/>
                <a:gd name="T51" fmla="*/ 0 h 215"/>
                <a:gd name="T52" fmla="*/ 81 w 219"/>
                <a:gd name="T53" fmla="*/ 1 h 215"/>
                <a:gd name="T54" fmla="*/ 72 w 219"/>
                <a:gd name="T55" fmla="*/ 5 h 215"/>
                <a:gd name="T56" fmla="*/ 57 w 219"/>
                <a:gd name="T57" fmla="*/ 10 h 215"/>
                <a:gd name="T58" fmla="*/ 40 w 219"/>
                <a:gd name="T59" fmla="*/ 22 h 215"/>
                <a:gd name="T60" fmla="*/ 24 w 219"/>
                <a:gd name="T61" fmla="*/ 38 h 215"/>
                <a:gd name="T62" fmla="*/ 13 w 219"/>
                <a:gd name="T63" fmla="*/ 55 h 215"/>
                <a:gd name="T64" fmla="*/ 7 w 219"/>
                <a:gd name="T65" fmla="*/ 69 h 215"/>
                <a:gd name="T66" fmla="*/ 2 w 219"/>
                <a:gd name="T67" fmla="*/ 79 h 215"/>
                <a:gd name="T68" fmla="*/ 0 w 219"/>
                <a:gd name="T69" fmla="*/ 91 h 215"/>
                <a:gd name="T70" fmla="*/ 0 w 219"/>
                <a:gd name="T71" fmla="*/ 102 h 215"/>
                <a:gd name="T72" fmla="*/ 0 w 219"/>
                <a:gd name="T73" fmla="*/ 111 h 215"/>
                <a:gd name="T74" fmla="*/ 0 w 219"/>
                <a:gd name="T75" fmla="*/ 123 h 215"/>
                <a:gd name="T76" fmla="*/ 2 w 219"/>
                <a:gd name="T77" fmla="*/ 132 h 215"/>
                <a:gd name="T78" fmla="*/ 7 w 219"/>
                <a:gd name="T79" fmla="*/ 143 h 215"/>
                <a:gd name="T80" fmla="*/ 13 w 219"/>
                <a:gd name="T81" fmla="*/ 159 h 215"/>
                <a:gd name="T82" fmla="*/ 24 w 219"/>
                <a:gd name="T83" fmla="*/ 176 h 215"/>
                <a:gd name="T84" fmla="*/ 40 w 219"/>
                <a:gd name="T85" fmla="*/ 189 h 215"/>
                <a:gd name="T86" fmla="*/ 57 w 219"/>
                <a:gd name="T87" fmla="*/ 201 h 215"/>
                <a:gd name="T88" fmla="*/ 72 w 219"/>
                <a:gd name="T89" fmla="*/ 208 h 215"/>
                <a:gd name="T90" fmla="*/ 81 w 219"/>
                <a:gd name="T91" fmla="*/ 212 h 215"/>
                <a:gd name="T92" fmla="*/ 92 w 219"/>
                <a:gd name="T93" fmla="*/ 213 h 215"/>
                <a:gd name="T94" fmla="*/ 102 w 219"/>
                <a:gd name="T95" fmla="*/ 215 h 215"/>
                <a:gd name="T96" fmla="*/ 109 w 219"/>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5">
                  <a:moveTo>
                    <a:pt x="109" y="215"/>
                  </a:moveTo>
                  <a:lnTo>
                    <a:pt x="113" y="215"/>
                  </a:lnTo>
                  <a:lnTo>
                    <a:pt x="119" y="215"/>
                  </a:lnTo>
                  <a:lnTo>
                    <a:pt x="125" y="213"/>
                  </a:lnTo>
                  <a:lnTo>
                    <a:pt x="130" y="213"/>
                  </a:lnTo>
                  <a:lnTo>
                    <a:pt x="135" y="212"/>
                  </a:lnTo>
                  <a:lnTo>
                    <a:pt x="141" y="209"/>
                  </a:lnTo>
                  <a:lnTo>
                    <a:pt x="146" y="208"/>
                  </a:lnTo>
                  <a:lnTo>
                    <a:pt x="151" y="208"/>
                  </a:lnTo>
                  <a:lnTo>
                    <a:pt x="161" y="201"/>
                  </a:lnTo>
                  <a:lnTo>
                    <a:pt x="170" y="196"/>
                  </a:lnTo>
                  <a:lnTo>
                    <a:pt x="178" y="189"/>
                  </a:lnTo>
                  <a:lnTo>
                    <a:pt x="186" y="184"/>
                  </a:lnTo>
                  <a:lnTo>
                    <a:pt x="192" y="176"/>
                  </a:lnTo>
                  <a:lnTo>
                    <a:pt x="200" y="168"/>
                  </a:lnTo>
                  <a:lnTo>
                    <a:pt x="204" y="159"/>
                  </a:lnTo>
                  <a:lnTo>
                    <a:pt x="211" y="149"/>
                  </a:lnTo>
                  <a:lnTo>
                    <a:pt x="211" y="143"/>
                  </a:lnTo>
                  <a:lnTo>
                    <a:pt x="212" y="138"/>
                  </a:lnTo>
                  <a:lnTo>
                    <a:pt x="214" y="132"/>
                  </a:lnTo>
                  <a:lnTo>
                    <a:pt x="217" y="128"/>
                  </a:lnTo>
                  <a:lnTo>
                    <a:pt x="217" y="123"/>
                  </a:lnTo>
                  <a:lnTo>
                    <a:pt x="219" y="116"/>
                  </a:lnTo>
                  <a:lnTo>
                    <a:pt x="219" y="111"/>
                  </a:lnTo>
                  <a:lnTo>
                    <a:pt x="219" y="107"/>
                  </a:lnTo>
                  <a:lnTo>
                    <a:pt x="219" y="102"/>
                  </a:lnTo>
                  <a:lnTo>
                    <a:pt x="219" y="95"/>
                  </a:lnTo>
                  <a:lnTo>
                    <a:pt x="217" y="91"/>
                  </a:lnTo>
                  <a:lnTo>
                    <a:pt x="217" y="85"/>
                  </a:lnTo>
                  <a:lnTo>
                    <a:pt x="214" y="79"/>
                  </a:lnTo>
                  <a:lnTo>
                    <a:pt x="212" y="74"/>
                  </a:lnTo>
                  <a:lnTo>
                    <a:pt x="211" y="69"/>
                  </a:lnTo>
                  <a:lnTo>
                    <a:pt x="211" y="65"/>
                  </a:lnTo>
                  <a:lnTo>
                    <a:pt x="204" y="55"/>
                  </a:lnTo>
                  <a:lnTo>
                    <a:pt x="200" y="47"/>
                  </a:lnTo>
                  <a:lnTo>
                    <a:pt x="192" y="38"/>
                  </a:lnTo>
                  <a:lnTo>
                    <a:pt x="186" y="31"/>
                  </a:lnTo>
                  <a:lnTo>
                    <a:pt x="178" y="22"/>
                  </a:lnTo>
                  <a:lnTo>
                    <a:pt x="170" y="17"/>
                  </a:lnTo>
                  <a:lnTo>
                    <a:pt x="161" y="10"/>
                  </a:lnTo>
                  <a:lnTo>
                    <a:pt x="151" y="8"/>
                  </a:lnTo>
                  <a:lnTo>
                    <a:pt x="146" y="5"/>
                  </a:lnTo>
                  <a:lnTo>
                    <a:pt x="141" y="2"/>
                  </a:lnTo>
                  <a:lnTo>
                    <a:pt x="135" y="1"/>
                  </a:lnTo>
                  <a:lnTo>
                    <a:pt x="130" y="1"/>
                  </a:lnTo>
                  <a:lnTo>
                    <a:pt x="125" y="0"/>
                  </a:lnTo>
                  <a:lnTo>
                    <a:pt x="119" y="0"/>
                  </a:lnTo>
                  <a:lnTo>
                    <a:pt x="113" y="0"/>
                  </a:lnTo>
                  <a:lnTo>
                    <a:pt x="109" y="0"/>
                  </a:lnTo>
                  <a:lnTo>
                    <a:pt x="102" y="0"/>
                  </a:lnTo>
                  <a:lnTo>
                    <a:pt x="98" y="0"/>
                  </a:lnTo>
                  <a:lnTo>
                    <a:pt x="92" y="0"/>
                  </a:lnTo>
                  <a:lnTo>
                    <a:pt x="86" y="1"/>
                  </a:lnTo>
                  <a:lnTo>
                    <a:pt x="81" y="1"/>
                  </a:lnTo>
                  <a:lnTo>
                    <a:pt x="76" y="2"/>
                  </a:lnTo>
                  <a:lnTo>
                    <a:pt x="72" y="5"/>
                  </a:lnTo>
                  <a:lnTo>
                    <a:pt x="66" y="8"/>
                  </a:lnTo>
                  <a:lnTo>
                    <a:pt x="57" y="10"/>
                  </a:lnTo>
                  <a:lnTo>
                    <a:pt x="48" y="17"/>
                  </a:lnTo>
                  <a:lnTo>
                    <a:pt x="40" y="22"/>
                  </a:lnTo>
                  <a:lnTo>
                    <a:pt x="32" y="31"/>
                  </a:lnTo>
                  <a:lnTo>
                    <a:pt x="24" y="38"/>
                  </a:lnTo>
                  <a:lnTo>
                    <a:pt x="17" y="47"/>
                  </a:lnTo>
                  <a:lnTo>
                    <a:pt x="13" y="55"/>
                  </a:lnTo>
                  <a:lnTo>
                    <a:pt x="8" y="65"/>
                  </a:lnTo>
                  <a:lnTo>
                    <a:pt x="7" y="69"/>
                  </a:lnTo>
                  <a:lnTo>
                    <a:pt x="5" y="74"/>
                  </a:lnTo>
                  <a:lnTo>
                    <a:pt x="2" y="79"/>
                  </a:lnTo>
                  <a:lnTo>
                    <a:pt x="2" y="85"/>
                  </a:lnTo>
                  <a:lnTo>
                    <a:pt x="0" y="91"/>
                  </a:lnTo>
                  <a:lnTo>
                    <a:pt x="0" y="95"/>
                  </a:lnTo>
                  <a:lnTo>
                    <a:pt x="0" y="102"/>
                  </a:lnTo>
                  <a:lnTo>
                    <a:pt x="0" y="107"/>
                  </a:lnTo>
                  <a:lnTo>
                    <a:pt x="0" y="111"/>
                  </a:lnTo>
                  <a:lnTo>
                    <a:pt x="0" y="116"/>
                  </a:lnTo>
                  <a:lnTo>
                    <a:pt x="0" y="123"/>
                  </a:lnTo>
                  <a:lnTo>
                    <a:pt x="2" y="128"/>
                  </a:lnTo>
                  <a:lnTo>
                    <a:pt x="2" y="132"/>
                  </a:lnTo>
                  <a:lnTo>
                    <a:pt x="5" y="138"/>
                  </a:lnTo>
                  <a:lnTo>
                    <a:pt x="7" y="143"/>
                  </a:lnTo>
                  <a:lnTo>
                    <a:pt x="8" y="149"/>
                  </a:lnTo>
                  <a:lnTo>
                    <a:pt x="13" y="159"/>
                  </a:lnTo>
                  <a:lnTo>
                    <a:pt x="17" y="168"/>
                  </a:lnTo>
                  <a:lnTo>
                    <a:pt x="24" y="176"/>
                  </a:lnTo>
                  <a:lnTo>
                    <a:pt x="32" y="184"/>
                  </a:lnTo>
                  <a:lnTo>
                    <a:pt x="40" y="189"/>
                  </a:lnTo>
                  <a:lnTo>
                    <a:pt x="48" y="196"/>
                  </a:lnTo>
                  <a:lnTo>
                    <a:pt x="57" y="201"/>
                  </a:lnTo>
                  <a:lnTo>
                    <a:pt x="66" y="208"/>
                  </a:lnTo>
                  <a:lnTo>
                    <a:pt x="72" y="208"/>
                  </a:lnTo>
                  <a:lnTo>
                    <a:pt x="76" y="209"/>
                  </a:lnTo>
                  <a:lnTo>
                    <a:pt x="81" y="212"/>
                  </a:lnTo>
                  <a:lnTo>
                    <a:pt x="86" y="213"/>
                  </a:lnTo>
                  <a:lnTo>
                    <a:pt x="92" y="213"/>
                  </a:lnTo>
                  <a:lnTo>
                    <a:pt x="98" y="215"/>
                  </a:lnTo>
                  <a:lnTo>
                    <a:pt x="102" y="215"/>
                  </a:lnTo>
                  <a:lnTo>
                    <a:pt x="109" y="215"/>
                  </a:lnTo>
                  <a:lnTo>
                    <a:pt x="109"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5" name="Freeform 17"/>
            <p:cNvSpPr>
              <a:spLocks/>
            </p:cNvSpPr>
            <p:nvPr/>
          </p:nvSpPr>
          <p:spPr bwMode="auto">
            <a:xfrm>
              <a:off x="6469063" y="3542928"/>
              <a:ext cx="87313" cy="85725"/>
            </a:xfrm>
            <a:custGeom>
              <a:avLst/>
              <a:gdLst>
                <a:gd name="T0" fmla="*/ 111 w 219"/>
                <a:gd name="T1" fmla="*/ 215 h 215"/>
                <a:gd name="T2" fmla="*/ 122 w 219"/>
                <a:gd name="T3" fmla="*/ 213 h 215"/>
                <a:gd name="T4" fmla="*/ 134 w 219"/>
                <a:gd name="T5" fmla="*/ 212 h 215"/>
                <a:gd name="T6" fmla="*/ 144 w 219"/>
                <a:gd name="T7" fmla="*/ 208 h 215"/>
                <a:gd name="T8" fmla="*/ 159 w 219"/>
                <a:gd name="T9" fmla="*/ 201 h 215"/>
                <a:gd name="T10" fmla="*/ 176 w 219"/>
                <a:gd name="T11" fmla="*/ 189 h 215"/>
                <a:gd name="T12" fmla="*/ 192 w 219"/>
                <a:gd name="T13" fmla="*/ 176 h 215"/>
                <a:gd name="T14" fmla="*/ 203 w 219"/>
                <a:gd name="T15" fmla="*/ 159 h 215"/>
                <a:gd name="T16" fmla="*/ 209 w 219"/>
                <a:gd name="T17" fmla="*/ 143 h 215"/>
                <a:gd name="T18" fmla="*/ 213 w 219"/>
                <a:gd name="T19" fmla="*/ 132 h 215"/>
                <a:gd name="T20" fmla="*/ 215 w 219"/>
                <a:gd name="T21" fmla="*/ 123 h 215"/>
                <a:gd name="T22" fmla="*/ 217 w 219"/>
                <a:gd name="T23" fmla="*/ 111 h 215"/>
                <a:gd name="T24" fmla="*/ 217 w 219"/>
                <a:gd name="T25" fmla="*/ 102 h 215"/>
                <a:gd name="T26" fmla="*/ 215 w 219"/>
                <a:gd name="T27" fmla="*/ 91 h 215"/>
                <a:gd name="T28" fmla="*/ 213 w 219"/>
                <a:gd name="T29" fmla="*/ 79 h 215"/>
                <a:gd name="T30" fmla="*/ 209 w 219"/>
                <a:gd name="T31" fmla="*/ 69 h 215"/>
                <a:gd name="T32" fmla="*/ 203 w 219"/>
                <a:gd name="T33" fmla="*/ 55 h 215"/>
                <a:gd name="T34" fmla="*/ 192 w 219"/>
                <a:gd name="T35" fmla="*/ 38 h 215"/>
                <a:gd name="T36" fmla="*/ 176 w 219"/>
                <a:gd name="T37" fmla="*/ 22 h 215"/>
                <a:gd name="T38" fmla="*/ 159 w 219"/>
                <a:gd name="T39" fmla="*/ 10 h 215"/>
                <a:gd name="T40" fmla="*/ 144 w 219"/>
                <a:gd name="T41" fmla="*/ 5 h 215"/>
                <a:gd name="T42" fmla="*/ 134 w 219"/>
                <a:gd name="T43" fmla="*/ 1 h 215"/>
                <a:gd name="T44" fmla="*/ 122 w 219"/>
                <a:gd name="T45" fmla="*/ 0 h 215"/>
                <a:gd name="T46" fmla="*/ 111 w 219"/>
                <a:gd name="T47" fmla="*/ 0 h 215"/>
                <a:gd name="T48" fmla="*/ 101 w 219"/>
                <a:gd name="T49" fmla="*/ 0 h 215"/>
                <a:gd name="T50" fmla="*/ 90 w 219"/>
                <a:gd name="T51" fmla="*/ 0 h 215"/>
                <a:gd name="T52" fmla="*/ 78 w 219"/>
                <a:gd name="T53" fmla="*/ 1 h 215"/>
                <a:gd name="T54" fmla="*/ 69 w 219"/>
                <a:gd name="T55" fmla="*/ 5 h 215"/>
                <a:gd name="T56" fmla="*/ 53 w 219"/>
                <a:gd name="T57" fmla="*/ 10 h 215"/>
                <a:gd name="T58" fmla="*/ 36 w 219"/>
                <a:gd name="T59" fmla="*/ 22 h 215"/>
                <a:gd name="T60" fmla="*/ 22 w 219"/>
                <a:gd name="T61" fmla="*/ 38 h 215"/>
                <a:gd name="T62" fmla="*/ 11 w 219"/>
                <a:gd name="T63" fmla="*/ 55 h 215"/>
                <a:gd name="T64" fmla="*/ 5 w 219"/>
                <a:gd name="T65" fmla="*/ 69 h 215"/>
                <a:gd name="T66" fmla="*/ 1 w 219"/>
                <a:gd name="T67" fmla="*/ 79 h 215"/>
                <a:gd name="T68" fmla="*/ 0 w 219"/>
                <a:gd name="T69" fmla="*/ 91 h 215"/>
                <a:gd name="T70" fmla="*/ 0 w 219"/>
                <a:gd name="T71" fmla="*/ 102 h 215"/>
                <a:gd name="T72" fmla="*/ 0 w 219"/>
                <a:gd name="T73" fmla="*/ 111 h 215"/>
                <a:gd name="T74" fmla="*/ 0 w 219"/>
                <a:gd name="T75" fmla="*/ 123 h 215"/>
                <a:gd name="T76" fmla="*/ 1 w 219"/>
                <a:gd name="T77" fmla="*/ 132 h 215"/>
                <a:gd name="T78" fmla="*/ 5 w 219"/>
                <a:gd name="T79" fmla="*/ 143 h 215"/>
                <a:gd name="T80" fmla="*/ 11 w 219"/>
                <a:gd name="T81" fmla="*/ 159 h 215"/>
                <a:gd name="T82" fmla="*/ 22 w 219"/>
                <a:gd name="T83" fmla="*/ 176 h 215"/>
                <a:gd name="T84" fmla="*/ 36 w 219"/>
                <a:gd name="T85" fmla="*/ 189 h 215"/>
                <a:gd name="T86" fmla="*/ 53 w 219"/>
                <a:gd name="T87" fmla="*/ 201 h 215"/>
                <a:gd name="T88" fmla="*/ 69 w 219"/>
                <a:gd name="T89" fmla="*/ 208 h 215"/>
                <a:gd name="T90" fmla="*/ 78 w 219"/>
                <a:gd name="T91" fmla="*/ 212 h 215"/>
                <a:gd name="T92" fmla="*/ 90 w 219"/>
                <a:gd name="T93" fmla="*/ 213 h 215"/>
                <a:gd name="T94" fmla="*/ 101 w 219"/>
                <a:gd name="T95" fmla="*/ 215 h 215"/>
                <a:gd name="T96" fmla="*/ 107 w 219"/>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5">
                  <a:moveTo>
                    <a:pt x="107" y="215"/>
                  </a:moveTo>
                  <a:lnTo>
                    <a:pt x="111" y="215"/>
                  </a:lnTo>
                  <a:lnTo>
                    <a:pt x="118" y="215"/>
                  </a:lnTo>
                  <a:lnTo>
                    <a:pt x="122" y="213"/>
                  </a:lnTo>
                  <a:lnTo>
                    <a:pt x="129" y="213"/>
                  </a:lnTo>
                  <a:lnTo>
                    <a:pt x="134" y="212"/>
                  </a:lnTo>
                  <a:lnTo>
                    <a:pt x="138" y="209"/>
                  </a:lnTo>
                  <a:lnTo>
                    <a:pt x="144" y="208"/>
                  </a:lnTo>
                  <a:lnTo>
                    <a:pt x="150" y="208"/>
                  </a:lnTo>
                  <a:lnTo>
                    <a:pt x="159" y="201"/>
                  </a:lnTo>
                  <a:lnTo>
                    <a:pt x="168" y="196"/>
                  </a:lnTo>
                  <a:lnTo>
                    <a:pt x="176" y="189"/>
                  </a:lnTo>
                  <a:lnTo>
                    <a:pt x="186" y="184"/>
                  </a:lnTo>
                  <a:lnTo>
                    <a:pt x="192" y="176"/>
                  </a:lnTo>
                  <a:lnTo>
                    <a:pt x="198" y="168"/>
                  </a:lnTo>
                  <a:lnTo>
                    <a:pt x="203" y="159"/>
                  </a:lnTo>
                  <a:lnTo>
                    <a:pt x="209" y="149"/>
                  </a:lnTo>
                  <a:lnTo>
                    <a:pt x="209" y="143"/>
                  </a:lnTo>
                  <a:lnTo>
                    <a:pt x="212" y="138"/>
                  </a:lnTo>
                  <a:lnTo>
                    <a:pt x="213" y="132"/>
                  </a:lnTo>
                  <a:lnTo>
                    <a:pt x="215" y="128"/>
                  </a:lnTo>
                  <a:lnTo>
                    <a:pt x="215" y="123"/>
                  </a:lnTo>
                  <a:lnTo>
                    <a:pt x="217" y="116"/>
                  </a:lnTo>
                  <a:lnTo>
                    <a:pt x="217" y="111"/>
                  </a:lnTo>
                  <a:lnTo>
                    <a:pt x="219" y="107"/>
                  </a:lnTo>
                  <a:lnTo>
                    <a:pt x="217" y="102"/>
                  </a:lnTo>
                  <a:lnTo>
                    <a:pt x="217" y="95"/>
                  </a:lnTo>
                  <a:lnTo>
                    <a:pt x="215" y="91"/>
                  </a:lnTo>
                  <a:lnTo>
                    <a:pt x="215" y="85"/>
                  </a:lnTo>
                  <a:lnTo>
                    <a:pt x="213" y="79"/>
                  </a:lnTo>
                  <a:lnTo>
                    <a:pt x="212" y="74"/>
                  </a:lnTo>
                  <a:lnTo>
                    <a:pt x="209" y="69"/>
                  </a:lnTo>
                  <a:lnTo>
                    <a:pt x="209" y="65"/>
                  </a:lnTo>
                  <a:lnTo>
                    <a:pt x="203" y="55"/>
                  </a:lnTo>
                  <a:lnTo>
                    <a:pt x="198" y="47"/>
                  </a:lnTo>
                  <a:lnTo>
                    <a:pt x="192" y="38"/>
                  </a:lnTo>
                  <a:lnTo>
                    <a:pt x="186" y="31"/>
                  </a:lnTo>
                  <a:lnTo>
                    <a:pt x="176" y="22"/>
                  </a:lnTo>
                  <a:lnTo>
                    <a:pt x="168" y="17"/>
                  </a:lnTo>
                  <a:lnTo>
                    <a:pt x="159" y="10"/>
                  </a:lnTo>
                  <a:lnTo>
                    <a:pt x="150" y="8"/>
                  </a:lnTo>
                  <a:lnTo>
                    <a:pt x="144" y="5"/>
                  </a:lnTo>
                  <a:lnTo>
                    <a:pt x="138" y="2"/>
                  </a:lnTo>
                  <a:lnTo>
                    <a:pt x="134" y="1"/>
                  </a:lnTo>
                  <a:lnTo>
                    <a:pt x="129" y="1"/>
                  </a:lnTo>
                  <a:lnTo>
                    <a:pt x="122" y="0"/>
                  </a:lnTo>
                  <a:lnTo>
                    <a:pt x="118" y="0"/>
                  </a:lnTo>
                  <a:lnTo>
                    <a:pt x="111" y="0"/>
                  </a:lnTo>
                  <a:lnTo>
                    <a:pt x="107" y="0"/>
                  </a:lnTo>
                  <a:lnTo>
                    <a:pt x="101" y="0"/>
                  </a:lnTo>
                  <a:lnTo>
                    <a:pt x="96" y="0"/>
                  </a:lnTo>
                  <a:lnTo>
                    <a:pt x="90" y="0"/>
                  </a:lnTo>
                  <a:lnTo>
                    <a:pt x="85" y="1"/>
                  </a:lnTo>
                  <a:lnTo>
                    <a:pt x="78" y="1"/>
                  </a:lnTo>
                  <a:lnTo>
                    <a:pt x="74" y="2"/>
                  </a:lnTo>
                  <a:lnTo>
                    <a:pt x="69" y="5"/>
                  </a:lnTo>
                  <a:lnTo>
                    <a:pt x="65" y="8"/>
                  </a:lnTo>
                  <a:lnTo>
                    <a:pt x="53" y="10"/>
                  </a:lnTo>
                  <a:lnTo>
                    <a:pt x="45" y="17"/>
                  </a:lnTo>
                  <a:lnTo>
                    <a:pt x="36" y="22"/>
                  </a:lnTo>
                  <a:lnTo>
                    <a:pt x="30" y="31"/>
                  </a:lnTo>
                  <a:lnTo>
                    <a:pt x="22" y="38"/>
                  </a:lnTo>
                  <a:lnTo>
                    <a:pt x="17" y="47"/>
                  </a:lnTo>
                  <a:lnTo>
                    <a:pt x="11" y="55"/>
                  </a:lnTo>
                  <a:lnTo>
                    <a:pt x="8" y="65"/>
                  </a:lnTo>
                  <a:lnTo>
                    <a:pt x="5" y="69"/>
                  </a:lnTo>
                  <a:lnTo>
                    <a:pt x="3" y="74"/>
                  </a:lnTo>
                  <a:lnTo>
                    <a:pt x="1" y="79"/>
                  </a:lnTo>
                  <a:lnTo>
                    <a:pt x="1" y="85"/>
                  </a:lnTo>
                  <a:lnTo>
                    <a:pt x="0" y="91"/>
                  </a:lnTo>
                  <a:lnTo>
                    <a:pt x="0" y="95"/>
                  </a:lnTo>
                  <a:lnTo>
                    <a:pt x="0" y="102"/>
                  </a:lnTo>
                  <a:lnTo>
                    <a:pt x="0" y="107"/>
                  </a:lnTo>
                  <a:lnTo>
                    <a:pt x="0" y="111"/>
                  </a:lnTo>
                  <a:lnTo>
                    <a:pt x="0" y="116"/>
                  </a:lnTo>
                  <a:lnTo>
                    <a:pt x="0" y="123"/>
                  </a:lnTo>
                  <a:lnTo>
                    <a:pt x="1" y="128"/>
                  </a:lnTo>
                  <a:lnTo>
                    <a:pt x="1" y="132"/>
                  </a:lnTo>
                  <a:lnTo>
                    <a:pt x="3" y="138"/>
                  </a:lnTo>
                  <a:lnTo>
                    <a:pt x="5" y="143"/>
                  </a:lnTo>
                  <a:lnTo>
                    <a:pt x="8" y="149"/>
                  </a:lnTo>
                  <a:lnTo>
                    <a:pt x="11" y="159"/>
                  </a:lnTo>
                  <a:lnTo>
                    <a:pt x="17" y="168"/>
                  </a:lnTo>
                  <a:lnTo>
                    <a:pt x="22" y="176"/>
                  </a:lnTo>
                  <a:lnTo>
                    <a:pt x="30" y="184"/>
                  </a:lnTo>
                  <a:lnTo>
                    <a:pt x="36" y="189"/>
                  </a:lnTo>
                  <a:lnTo>
                    <a:pt x="45" y="196"/>
                  </a:lnTo>
                  <a:lnTo>
                    <a:pt x="53" y="201"/>
                  </a:lnTo>
                  <a:lnTo>
                    <a:pt x="65" y="208"/>
                  </a:lnTo>
                  <a:lnTo>
                    <a:pt x="69" y="208"/>
                  </a:lnTo>
                  <a:lnTo>
                    <a:pt x="74" y="209"/>
                  </a:lnTo>
                  <a:lnTo>
                    <a:pt x="78" y="212"/>
                  </a:lnTo>
                  <a:lnTo>
                    <a:pt x="85" y="213"/>
                  </a:lnTo>
                  <a:lnTo>
                    <a:pt x="90" y="213"/>
                  </a:lnTo>
                  <a:lnTo>
                    <a:pt x="96" y="215"/>
                  </a:lnTo>
                  <a:lnTo>
                    <a:pt x="101" y="215"/>
                  </a:lnTo>
                  <a:lnTo>
                    <a:pt x="107" y="215"/>
                  </a:lnTo>
                  <a:lnTo>
                    <a:pt x="107"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6" name="Freeform 18"/>
            <p:cNvSpPr>
              <a:spLocks/>
            </p:cNvSpPr>
            <p:nvPr/>
          </p:nvSpPr>
          <p:spPr bwMode="auto">
            <a:xfrm>
              <a:off x="6254751" y="3544516"/>
              <a:ext cx="87313" cy="85725"/>
            </a:xfrm>
            <a:custGeom>
              <a:avLst/>
              <a:gdLst>
                <a:gd name="T0" fmla="*/ 113 w 218"/>
                <a:gd name="T1" fmla="*/ 215 h 215"/>
                <a:gd name="T2" fmla="*/ 124 w 218"/>
                <a:gd name="T3" fmla="*/ 213 h 215"/>
                <a:gd name="T4" fmla="*/ 134 w 218"/>
                <a:gd name="T5" fmla="*/ 210 h 215"/>
                <a:gd name="T6" fmla="*/ 146 w 218"/>
                <a:gd name="T7" fmla="*/ 207 h 215"/>
                <a:gd name="T8" fmla="*/ 159 w 218"/>
                <a:gd name="T9" fmla="*/ 200 h 215"/>
                <a:gd name="T10" fmla="*/ 177 w 218"/>
                <a:gd name="T11" fmla="*/ 190 h 215"/>
                <a:gd name="T12" fmla="*/ 191 w 218"/>
                <a:gd name="T13" fmla="*/ 175 h 215"/>
                <a:gd name="T14" fmla="*/ 204 w 218"/>
                <a:gd name="T15" fmla="*/ 158 h 215"/>
                <a:gd name="T16" fmla="*/ 210 w 218"/>
                <a:gd name="T17" fmla="*/ 142 h 215"/>
                <a:gd name="T18" fmla="*/ 214 w 218"/>
                <a:gd name="T19" fmla="*/ 133 h 215"/>
                <a:gd name="T20" fmla="*/ 216 w 218"/>
                <a:gd name="T21" fmla="*/ 123 h 215"/>
                <a:gd name="T22" fmla="*/ 218 w 218"/>
                <a:gd name="T23" fmla="*/ 111 h 215"/>
                <a:gd name="T24" fmla="*/ 218 w 218"/>
                <a:gd name="T25" fmla="*/ 102 h 215"/>
                <a:gd name="T26" fmla="*/ 216 w 218"/>
                <a:gd name="T27" fmla="*/ 90 h 215"/>
                <a:gd name="T28" fmla="*/ 214 w 218"/>
                <a:gd name="T29" fmla="*/ 80 h 215"/>
                <a:gd name="T30" fmla="*/ 210 w 218"/>
                <a:gd name="T31" fmla="*/ 70 h 215"/>
                <a:gd name="T32" fmla="*/ 204 w 218"/>
                <a:gd name="T33" fmla="*/ 54 h 215"/>
                <a:gd name="T34" fmla="*/ 191 w 218"/>
                <a:gd name="T35" fmla="*/ 37 h 215"/>
                <a:gd name="T36" fmla="*/ 177 w 218"/>
                <a:gd name="T37" fmla="*/ 23 h 215"/>
                <a:gd name="T38" fmla="*/ 159 w 218"/>
                <a:gd name="T39" fmla="*/ 12 h 215"/>
                <a:gd name="T40" fmla="*/ 146 w 218"/>
                <a:gd name="T41" fmla="*/ 5 h 215"/>
                <a:gd name="T42" fmla="*/ 134 w 218"/>
                <a:gd name="T43" fmla="*/ 3 h 215"/>
                <a:gd name="T44" fmla="*/ 124 w 218"/>
                <a:gd name="T45" fmla="*/ 0 h 215"/>
                <a:gd name="T46" fmla="*/ 113 w 218"/>
                <a:gd name="T47" fmla="*/ 0 h 215"/>
                <a:gd name="T48" fmla="*/ 102 w 218"/>
                <a:gd name="T49" fmla="*/ 0 h 215"/>
                <a:gd name="T50" fmla="*/ 90 w 218"/>
                <a:gd name="T51" fmla="*/ 0 h 215"/>
                <a:gd name="T52" fmla="*/ 80 w 218"/>
                <a:gd name="T53" fmla="*/ 3 h 215"/>
                <a:gd name="T54" fmla="*/ 70 w 218"/>
                <a:gd name="T55" fmla="*/ 5 h 215"/>
                <a:gd name="T56" fmla="*/ 56 w 218"/>
                <a:gd name="T57" fmla="*/ 12 h 215"/>
                <a:gd name="T58" fmla="*/ 37 w 218"/>
                <a:gd name="T59" fmla="*/ 23 h 215"/>
                <a:gd name="T60" fmla="*/ 23 w 218"/>
                <a:gd name="T61" fmla="*/ 37 h 215"/>
                <a:gd name="T62" fmla="*/ 12 w 218"/>
                <a:gd name="T63" fmla="*/ 54 h 215"/>
                <a:gd name="T64" fmla="*/ 6 w 218"/>
                <a:gd name="T65" fmla="*/ 70 h 215"/>
                <a:gd name="T66" fmla="*/ 1 w 218"/>
                <a:gd name="T67" fmla="*/ 80 h 215"/>
                <a:gd name="T68" fmla="*/ 0 w 218"/>
                <a:gd name="T69" fmla="*/ 90 h 215"/>
                <a:gd name="T70" fmla="*/ 0 w 218"/>
                <a:gd name="T71" fmla="*/ 102 h 215"/>
                <a:gd name="T72" fmla="*/ 0 w 218"/>
                <a:gd name="T73" fmla="*/ 111 h 215"/>
                <a:gd name="T74" fmla="*/ 0 w 218"/>
                <a:gd name="T75" fmla="*/ 123 h 215"/>
                <a:gd name="T76" fmla="*/ 1 w 218"/>
                <a:gd name="T77" fmla="*/ 133 h 215"/>
                <a:gd name="T78" fmla="*/ 6 w 218"/>
                <a:gd name="T79" fmla="*/ 142 h 215"/>
                <a:gd name="T80" fmla="*/ 12 w 218"/>
                <a:gd name="T81" fmla="*/ 158 h 215"/>
                <a:gd name="T82" fmla="*/ 23 w 218"/>
                <a:gd name="T83" fmla="*/ 175 h 215"/>
                <a:gd name="T84" fmla="*/ 37 w 218"/>
                <a:gd name="T85" fmla="*/ 190 h 215"/>
                <a:gd name="T86" fmla="*/ 56 w 218"/>
                <a:gd name="T87" fmla="*/ 200 h 215"/>
                <a:gd name="T88" fmla="*/ 70 w 218"/>
                <a:gd name="T89" fmla="*/ 207 h 215"/>
                <a:gd name="T90" fmla="*/ 80 w 218"/>
                <a:gd name="T91" fmla="*/ 210 h 215"/>
                <a:gd name="T92" fmla="*/ 90 w 218"/>
                <a:gd name="T93" fmla="*/ 213 h 215"/>
                <a:gd name="T94" fmla="*/ 102 w 218"/>
                <a:gd name="T95" fmla="*/ 215 h 215"/>
                <a:gd name="T96" fmla="*/ 108 w 218"/>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5">
                  <a:moveTo>
                    <a:pt x="108" y="215"/>
                  </a:moveTo>
                  <a:lnTo>
                    <a:pt x="113" y="215"/>
                  </a:lnTo>
                  <a:lnTo>
                    <a:pt x="119" y="215"/>
                  </a:lnTo>
                  <a:lnTo>
                    <a:pt x="124" y="213"/>
                  </a:lnTo>
                  <a:lnTo>
                    <a:pt x="130" y="213"/>
                  </a:lnTo>
                  <a:lnTo>
                    <a:pt x="134" y="210"/>
                  </a:lnTo>
                  <a:lnTo>
                    <a:pt x="139" y="208"/>
                  </a:lnTo>
                  <a:lnTo>
                    <a:pt x="146" y="207"/>
                  </a:lnTo>
                  <a:lnTo>
                    <a:pt x="150" y="207"/>
                  </a:lnTo>
                  <a:lnTo>
                    <a:pt x="159" y="200"/>
                  </a:lnTo>
                  <a:lnTo>
                    <a:pt x="170" y="196"/>
                  </a:lnTo>
                  <a:lnTo>
                    <a:pt x="177" y="190"/>
                  </a:lnTo>
                  <a:lnTo>
                    <a:pt x="185" y="183"/>
                  </a:lnTo>
                  <a:lnTo>
                    <a:pt x="191" y="175"/>
                  </a:lnTo>
                  <a:lnTo>
                    <a:pt x="198" y="166"/>
                  </a:lnTo>
                  <a:lnTo>
                    <a:pt x="204" y="158"/>
                  </a:lnTo>
                  <a:lnTo>
                    <a:pt x="208" y="149"/>
                  </a:lnTo>
                  <a:lnTo>
                    <a:pt x="210" y="142"/>
                  </a:lnTo>
                  <a:lnTo>
                    <a:pt x="211" y="138"/>
                  </a:lnTo>
                  <a:lnTo>
                    <a:pt x="214" y="133"/>
                  </a:lnTo>
                  <a:lnTo>
                    <a:pt x="215" y="129"/>
                  </a:lnTo>
                  <a:lnTo>
                    <a:pt x="216" y="123"/>
                  </a:lnTo>
                  <a:lnTo>
                    <a:pt x="218" y="118"/>
                  </a:lnTo>
                  <a:lnTo>
                    <a:pt x="218" y="111"/>
                  </a:lnTo>
                  <a:lnTo>
                    <a:pt x="218" y="108"/>
                  </a:lnTo>
                  <a:lnTo>
                    <a:pt x="218" y="102"/>
                  </a:lnTo>
                  <a:lnTo>
                    <a:pt x="218" y="97"/>
                  </a:lnTo>
                  <a:lnTo>
                    <a:pt x="216" y="90"/>
                  </a:lnTo>
                  <a:lnTo>
                    <a:pt x="215" y="86"/>
                  </a:lnTo>
                  <a:lnTo>
                    <a:pt x="214" y="80"/>
                  </a:lnTo>
                  <a:lnTo>
                    <a:pt x="211" y="74"/>
                  </a:lnTo>
                  <a:lnTo>
                    <a:pt x="210" y="70"/>
                  </a:lnTo>
                  <a:lnTo>
                    <a:pt x="208" y="65"/>
                  </a:lnTo>
                  <a:lnTo>
                    <a:pt x="204" y="54"/>
                  </a:lnTo>
                  <a:lnTo>
                    <a:pt x="198" y="46"/>
                  </a:lnTo>
                  <a:lnTo>
                    <a:pt x="191" y="37"/>
                  </a:lnTo>
                  <a:lnTo>
                    <a:pt x="185" y="31"/>
                  </a:lnTo>
                  <a:lnTo>
                    <a:pt x="177" y="23"/>
                  </a:lnTo>
                  <a:lnTo>
                    <a:pt x="170" y="17"/>
                  </a:lnTo>
                  <a:lnTo>
                    <a:pt x="159" y="12"/>
                  </a:lnTo>
                  <a:lnTo>
                    <a:pt x="150" y="9"/>
                  </a:lnTo>
                  <a:lnTo>
                    <a:pt x="146" y="5"/>
                  </a:lnTo>
                  <a:lnTo>
                    <a:pt x="139" y="4"/>
                  </a:lnTo>
                  <a:lnTo>
                    <a:pt x="134" y="3"/>
                  </a:lnTo>
                  <a:lnTo>
                    <a:pt x="130" y="3"/>
                  </a:lnTo>
                  <a:lnTo>
                    <a:pt x="124" y="0"/>
                  </a:lnTo>
                  <a:lnTo>
                    <a:pt x="119" y="0"/>
                  </a:lnTo>
                  <a:lnTo>
                    <a:pt x="113" y="0"/>
                  </a:lnTo>
                  <a:lnTo>
                    <a:pt x="108" y="0"/>
                  </a:lnTo>
                  <a:lnTo>
                    <a:pt x="102" y="0"/>
                  </a:lnTo>
                  <a:lnTo>
                    <a:pt x="97" y="0"/>
                  </a:lnTo>
                  <a:lnTo>
                    <a:pt x="90" y="0"/>
                  </a:lnTo>
                  <a:lnTo>
                    <a:pt x="86" y="3"/>
                  </a:lnTo>
                  <a:lnTo>
                    <a:pt x="80" y="3"/>
                  </a:lnTo>
                  <a:lnTo>
                    <a:pt x="75" y="4"/>
                  </a:lnTo>
                  <a:lnTo>
                    <a:pt x="70" y="5"/>
                  </a:lnTo>
                  <a:lnTo>
                    <a:pt x="65" y="9"/>
                  </a:lnTo>
                  <a:lnTo>
                    <a:pt x="56" y="12"/>
                  </a:lnTo>
                  <a:lnTo>
                    <a:pt x="47" y="17"/>
                  </a:lnTo>
                  <a:lnTo>
                    <a:pt x="37" y="23"/>
                  </a:lnTo>
                  <a:lnTo>
                    <a:pt x="31" y="31"/>
                  </a:lnTo>
                  <a:lnTo>
                    <a:pt x="23" y="37"/>
                  </a:lnTo>
                  <a:lnTo>
                    <a:pt x="17" y="46"/>
                  </a:lnTo>
                  <a:lnTo>
                    <a:pt x="12" y="54"/>
                  </a:lnTo>
                  <a:lnTo>
                    <a:pt x="7" y="65"/>
                  </a:lnTo>
                  <a:lnTo>
                    <a:pt x="6" y="70"/>
                  </a:lnTo>
                  <a:lnTo>
                    <a:pt x="3" y="74"/>
                  </a:lnTo>
                  <a:lnTo>
                    <a:pt x="1" y="80"/>
                  </a:lnTo>
                  <a:lnTo>
                    <a:pt x="1" y="86"/>
                  </a:lnTo>
                  <a:lnTo>
                    <a:pt x="0" y="90"/>
                  </a:lnTo>
                  <a:lnTo>
                    <a:pt x="0" y="97"/>
                  </a:lnTo>
                  <a:lnTo>
                    <a:pt x="0" y="102"/>
                  </a:lnTo>
                  <a:lnTo>
                    <a:pt x="0" y="108"/>
                  </a:lnTo>
                  <a:lnTo>
                    <a:pt x="0" y="111"/>
                  </a:lnTo>
                  <a:lnTo>
                    <a:pt x="0" y="118"/>
                  </a:lnTo>
                  <a:lnTo>
                    <a:pt x="0" y="123"/>
                  </a:lnTo>
                  <a:lnTo>
                    <a:pt x="1" y="129"/>
                  </a:lnTo>
                  <a:lnTo>
                    <a:pt x="1" y="133"/>
                  </a:lnTo>
                  <a:lnTo>
                    <a:pt x="3" y="138"/>
                  </a:lnTo>
                  <a:lnTo>
                    <a:pt x="6" y="142"/>
                  </a:lnTo>
                  <a:lnTo>
                    <a:pt x="7" y="149"/>
                  </a:lnTo>
                  <a:lnTo>
                    <a:pt x="12" y="158"/>
                  </a:lnTo>
                  <a:lnTo>
                    <a:pt x="17" y="166"/>
                  </a:lnTo>
                  <a:lnTo>
                    <a:pt x="23" y="175"/>
                  </a:lnTo>
                  <a:lnTo>
                    <a:pt x="31" y="183"/>
                  </a:lnTo>
                  <a:lnTo>
                    <a:pt x="37" y="190"/>
                  </a:lnTo>
                  <a:lnTo>
                    <a:pt x="47" y="196"/>
                  </a:lnTo>
                  <a:lnTo>
                    <a:pt x="56" y="200"/>
                  </a:lnTo>
                  <a:lnTo>
                    <a:pt x="65" y="207"/>
                  </a:lnTo>
                  <a:lnTo>
                    <a:pt x="70" y="207"/>
                  </a:lnTo>
                  <a:lnTo>
                    <a:pt x="75" y="208"/>
                  </a:lnTo>
                  <a:lnTo>
                    <a:pt x="80" y="210"/>
                  </a:lnTo>
                  <a:lnTo>
                    <a:pt x="86" y="213"/>
                  </a:lnTo>
                  <a:lnTo>
                    <a:pt x="90" y="213"/>
                  </a:lnTo>
                  <a:lnTo>
                    <a:pt x="97" y="215"/>
                  </a:lnTo>
                  <a:lnTo>
                    <a:pt x="102" y="215"/>
                  </a:lnTo>
                  <a:lnTo>
                    <a:pt x="108" y="215"/>
                  </a:lnTo>
                  <a:lnTo>
                    <a:pt x="108"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7" name="Freeform 19"/>
            <p:cNvSpPr>
              <a:spLocks/>
            </p:cNvSpPr>
            <p:nvPr/>
          </p:nvSpPr>
          <p:spPr bwMode="auto">
            <a:xfrm>
              <a:off x="6072188" y="3001591"/>
              <a:ext cx="87313" cy="85725"/>
            </a:xfrm>
            <a:custGeom>
              <a:avLst/>
              <a:gdLst>
                <a:gd name="T0" fmla="*/ 114 w 219"/>
                <a:gd name="T1" fmla="*/ 215 h 215"/>
                <a:gd name="T2" fmla="*/ 125 w 219"/>
                <a:gd name="T3" fmla="*/ 213 h 215"/>
                <a:gd name="T4" fmla="*/ 136 w 219"/>
                <a:gd name="T5" fmla="*/ 210 h 215"/>
                <a:gd name="T6" fmla="*/ 146 w 219"/>
                <a:gd name="T7" fmla="*/ 207 h 215"/>
                <a:gd name="T8" fmla="*/ 161 w 219"/>
                <a:gd name="T9" fmla="*/ 200 h 215"/>
                <a:gd name="T10" fmla="*/ 179 w 219"/>
                <a:gd name="T11" fmla="*/ 190 h 215"/>
                <a:gd name="T12" fmla="*/ 193 w 219"/>
                <a:gd name="T13" fmla="*/ 174 h 215"/>
                <a:gd name="T14" fmla="*/ 206 w 219"/>
                <a:gd name="T15" fmla="*/ 156 h 215"/>
                <a:gd name="T16" fmla="*/ 212 w 219"/>
                <a:gd name="T17" fmla="*/ 142 h 215"/>
                <a:gd name="T18" fmla="*/ 215 w 219"/>
                <a:gd name="T19" fmla="*/ 133 h 215"/>
                <a:gd name="T20" fmla="*/ 218 w 219"/>
                <a:gd name="T21" fmla="*/ 122 h 215"/>
                <a:gd name="T22" fmla="*/ 219 w 219"/>
                <a:gd name="T23" fmla="*/ 111 h 215"/>
                <a:gd name="T24" fmla="*/ 219 w 219"/>
                <a:gd name="T25" fmla="*/ 100 h 215"/>
                <a:gd name="T26" fmla="*/ 218 w 219"/>
                <a:gd name="T27" fmla="*/ 89 h 215"/>
                <a:gd name="T28" fmla="*/ 214 w 219"/>
                <a:gd name="T29" fmla="*/ 73 h 215"/>
                <a:gd name="T30" fmla="*/ 206 w 219"/>
                <a:gd name="T31" fmla="*/ 54 h 215"/>
                <a:gd name="T32" fmla="*/ 193 w 219"/>
                <a:gd name="T33" fmla="*/ 37 h 215"/>
                <a:gd name="T34" fmla="*/ 179 w 219"/>
                <a:gd name="T35" fmla="*/ 23 h 215"/>
                <a:gd name="T36" fmla="*/ 161 w 219"/>
                <a:gd name="T37" fmla="*/ 12 h 215"/>
                <a:gd name="T38" fmla="*/ 146 w 219"/>
                <a:gd name="T39" fmla="*/ 5 h 215"/>
                <a:gd name="T40" fmla="*/ 136 w 219"/>
                <a:gd name="T41" fmla="*/ 1 h 215"/>
                <a:gd name="T42" fmla="*/ 125 w 219"/>
                <a:gd name="T43" fmla="*/ 0 h 215"/>
                <a:gd name="T44" fmla="*/ 114 w 219"/>
                <a:gd name="T45" fmla="*/ 0 h 215"/>
                <a:gd name="T46" fmla="*/ 104 w 219"/>
                <a:gd name="T47" fmla="*/ 0 h 215"/>
                <a:gd name="T48" fmla="*/ 93 w 219"/>
                <a:gd name="T49" fmla="*/ 0 h 215"/>
                <a:gd name="T50" fmla="*/ 81 w 219"/>
                <a:gd name="T51" fmla="*/ 1 h 215"/>
                <a:gd name="T52" fmla="*/ 71 w 219"/>
                <a:gd name="T53" fmla="*/ 5 h 215"/>
                <a:gd name="T54" fmla="*/ 56 w 219"/>
                <a:gd name="T55" fmla="*/ 12 h 215"/>
                <a:gd name="T56" fmla="*/ 39 w 219"/>
                <a:gd name="T57" fmla="*/ 23 h 215"/>
                <a:gd name="T58" fmla="*/ 23 w 219"/>
                <a:gd name="T59" fmla="*/ 37 h 215"/>
                <a:gd name="T60" fmla="*/ 12 w 219"/>
                <a:gd name="T61" fmla="*/ 54 h 215"/>
                <a:gd name="T62" fmla="*/ 4 w 219"/>
                <a:gd name="T63" fmla="*/ 73 h 215"/>
                <a:gd name="T64" fmla="*/ 0 w 219"/>
                <a:gd name="T65" fmla="*/ 89 h 215"/>
                <a:gd name="T66" fmla="*/ 0 w 219"/>
                <a:gd name="T67" fmla="*/ 100 h 215"/>
                <a:gd name="T68" fmla="*/ 0 w 219"/>
                <a:gd name="T69" fmla="*/ 111 h 215"/>
                <a:gd name="T70" fmla="*/ 0 w 219"/>
                <a:gd name="T71" fmla="*/ 122 h 215"/>
                <a:gd name="T72" fmla="*/ 3 w 219"/>
                <a:gd name="T73" fmla="*/ 133 h 215"/>
                <a:gd name="T74" fmla="*/ 6 w 219"/>
                <a:gd name="T75" fmla="*/ 142 h 215"/>
                <a:gd name="T76" fmla="*/ 12 w 219"/>
                <a:gd name="T77" fmla="*/ 156 h 215"/>
                <a:gd name="T78" fmla="*/ 23 w 219"/>
                <a:gd name="T79" fmla="*/ 174 h 215"/>
                <a:gd name="T80" fmla="*/ 39 w 219"/>
                <a:gd name="T81" fmla="*/ 190 h 215"/>
                <a:gd name="T82" fmla="*/ 56 w 219"/>
                <a:gd name="T83" fmla="*/ 200 h 215"/>
                <a:gd name="T84" fmla="*/ 71 w 219"/>
                <a:gd name="T85" fmla="*/ 207 h 215"/>
                <a:gd name="T86" fmla="*/ 81 w 219"/>
                <a:gd name="T87" fmla="*/ 210 h 215"/>
                <a:gd name="T88" fmla="*/ 93 w 219"/>
                <a:gd name="T89" fmla="*/ 213 h 215"/>
                <a:gd name="T90" fmla="*/ 104 w 219"/>
                <a:gd name="T91" fmla="*/ 215 h 215"/>
                <a:gd name="T92" fmla="*/ 110 w 219"/>
                <a:gd name="T93"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9" h="215">
                  <a:moveTo>
                    <a:pt x="110" y="215"/>
                  </a:moveTo>
                  <a:lnTo>
                    <a:pt x="114" y="215"/>
                  </a:lnTo>
                  <a:lnTo>
                    <a:pt x="120" y="215"/>
                  </a:lnTo>
                  <a:lnTo>
                    <a:pt x="125" y="213"/>
                  </a:lnTo>
                  <a:lnTo>
                    <a:pt x="130" y="212"/>
                  </a:lnTo>
                  <a:lnTo>
                    <a:pt x="136" y="210"/>
                  </a:lnTo>
                  <a:lnTo>
                    <a:pt x="140" y="208"/>
                  </a:lnTo>
                  <a:lnTo>
                    <a:pt x="146" y="207"/>
                  </a:lnTo>
                  <a:lnTo>
                    <a:pt x="153" y="205"/>
                  </a:lnTo>
                  <a:lnTo>
                    <a:pt x="161" y="200"/>
                  </a:lnTo>
                  <a:lnTo>
                    <a:pt x="171" y="196"/>
                  </a:lnTo>
                  <a:lnTo>
                    <a:pt x="179" y="190"/>
                  </a:lnTo>
                  <a:lnTo>
                    <a:pt x="187" y="183"/>
                  </a:lnTo>
                  <a:lnTo>
                    <a:pt x="193" y="174"/>
                  </a:lnTo>
                  <a:lnTo>
                    <a:pt x="199" y="166"/>
                  </a:lnTo>
                  <a:lnTo>
                    <a:pt x="206" y="156"/>
                  </a:lnTo>
                  <a:lnTo>
                    <a:pt x="210" y="148"/>
                  </a:lnTo>
                  <a:lnTo>
                    <a:pt x="212" y="142"/>
                  </a:lnTo>
                  <a:lnTo>
                    <a:pt x="214" y="138"/>
                  </a:lnTo>
                  <a:lnTo>
                    <a:pt x="215" y="133"/>
                  </a:lnTo>
                  <a:lnTo>
                    <a:pt x="217" y="128"/>
                  </a:lnTo>
                  <a:lnTo>
                    <a:pt x="218" y="122"/>
                  </a:lnTo>
                  <a:lnTo>
                    <a:pt x="219" y="117"/>
                  </a:lnTo>
                  <a:lnTo>
                    <a:pt x="219" y="111"/>
                  </a:lnTo>
                  <a:lnTo>
                    <a:pt x="219" y="106"/>
                  </a:lnTo>
                  <a:lnTo>
                    <a:pt x="219" y="100"/>
                  </a:lnTo>
                  <a:lnTo>
                    <a:pt x="219" y="95"/>
                  </a:lnTo>
                  <a:lnTo>
                    <a:pt x="218" y="89"/>
                  </a:lnTo>
                  <a:lnTo>
                    <a:pt x="217" y="85"/>
                  </a:lnTo>
                  <a:lnTo>
                    <a:pt x="214" y="73"/>
                  </a:lnTo>
                  <a:lnTo>
                    <a:pt x="210" y="65"/>
                  </a:lnTo>
                  <a:lnTo>
                    <a:pt x="206" y="54"/>
                  </a:lnTo>
                  <a:lnTo>
                    <a:pt x="199" y="46"/>
                  </a:lnTo>
                  <a:lnTo>
                    <a:pt x="193" y="37"/>
                  </a:lnTo>
                  <a:lnTo>
                    <a:pt x="187" y="31"/>
                  </a:lnTo>
                  <a:lnTo>
                    <a:pt x="179" y="23"/>
                  </a:lnTo>
                  <a:lnTo>
                    <a:pt x="171" y="17"/>
                  </a:lnTo>
                  <a:lnTo>
                    <a:pt x="161" y="12"/>
                  </a:lnTo>
                  <a:lnTo>
                    <a:pt x="153" y="8"/>
                  </a:lnTo>
                  <a:lnTo>
                    <a:pt x="146" y="5"/>
                  </a:lnTo>
                  <a:lnTo>
                    <a:pt x="140" y="4"/>
                  </a:lnTo>
                  <a:lnTo>
                    <a:pt x="136" y="1"/>
                  </a:lnTo>
                  <a:lnTo>
                    <a:pt x="130" y="1"/>
                  </a:lnTo>
                  <a:lnTo>
                    <a:pt x="125" y="0"/>
                  </a:lnTo>
                  <a:lnTo>
                    <a:pt x="120" y="0"/>
                  </a:lnTo>
                  <a:lnTo>
                    <a:pt x="114" y="0"/>
                  </a:lnTo>
                  <a:lnTo>
                    <a:pt x="110" y="0"/>
                  </a:lnTo>
                  <a:lnTo>
                    <a:pt x="104" y="0"/>
                  </a:lnTo>
                  <a:lnTo>
                    <a:pt x="97" y="0"/>
                  </a:lnTo>
                  <a:lnTo>
                    <a:pt x="93" y="0"/>
                  </a:lnTo>
                  <a:lnTo>
                    <a:pt x="87" y="1"/>
                  </a:lnTo>
                  <a:lnTo>
                    <a:pt x="81" y="1"/>
                  </a:lnTo>
                  <a:lnTo>
                    <a:pt x="76" y="4"/>
                  </a:lnTo>
                  <a:lnTo>
                    <a:pt x="71" y="5"/>
                  </a:lnTo>
                  <a:lnTo>
                    <a:pt x="66" y="8"/>
                  </a:lnTo>
                  <a:lnTo>
                    <a:pt x="56" y="12"/>
                  </a:lnTo>
                  <a:lnTo>
                    <a:pt x="47" y="17"/>
                  </a:lnTo>
                  <a:lnTo>
                    <a:pt x="39" y="23"/>
                  </a:lnTo>
                  <a:lnTo>
                    <a:pt x="31" y="31"/>
                  </a:lnTo>
                  <a:lnTo>
                    <a:pt x="23" y="37"/>
                  </a:lnTo>
                  <a:lnTo>
                    <a:pt x="18" y="46"/>
                  </a:lnTo>
                  <a:lnTo>
                    <a:pt x="12" y="54"/>
                  </a:lnTo>
                  <a:lnTo>
                    <a:pt x="10" y="65"/>
                  </a:lnTo>
                  <a:lnTo>
                    <a:pt x="4" y="73"/>
                  </a:lnTo>
                  <a:lnTo>
                    <a:pt x="3" y="85"/>
                  </a:lnTo>
                  <a:lnTo>
                    <a:pt x="0" y="89"/>
                  </a:lnTo>
                  <a:lnTo>
                    <a:pt x="0" y="95"/>
                  </a:lnTo>
                  <a:lnTo>
                    <a:pt x="0" y="100"/>
                  </a:lnTo>
                  <a:lnTo>
                    <a:pt x="0" y="106"/>
                  </a:lnTo>
                  <a:lnTo>
                    <a:pt x="0" y="111"/>
                  </a:lnTo>
                  <a:lnTo>
                    <a:pt x="0" y="117"/>
                  </a:lnTo>
                  <a:lnTo>
                    <a:pt x="0" y="122"/>
                  </a:lnTo>
                  <a:lnTo>
                    <a:pt x="3" y="128"/>
                  </a:lnTo>
                  <a:lnTo>
                    <a:pt x="3" y="133"/>
                  </a:lnTo>
                  <a:lnTo>
                    <a:pt x="4" y="138"/>
                  </a:lnTo>
                  <a:lnTo>
                    <a:pt x="6" y="142"/>
                  </a:lnTo>
                  <a:lnTo>
                    <a:pt x="10" y="148"/>
                  </a:lnTo>
                  <a:lnTo>
                    <a:pt x="12" y="156"/>
                  </a:lnTo>
                  <a:lnTo>
                    <a:pt x="18" y="166"/>
                  </a:lnTo>
                  <a:lnTo>
                    <a:pt x="23" y="174"/>
                  </a:lnTo>
                  <a:lnTo>
                    <a:pt x="31" y="183"/>
                  </a:lnTo>
                  <a:lnTo>
                    <a:pt x="39" y="190"/>
                  </a:lnTo>
                  <a:lnTo>
                    <a:pt x="47" y="196"/>
                  </a:lnTo>
                  <a:lnTo>
                    <a:pt x="56" y="200"/>
                  </a:lnTo>
                  <a:lnTo>
                    <a:pt x="66" y="205"/>
                  </a:lnTo>
                  <a:lnTo>
                    <a:pt x="71" y="207"/>
                  </a:lnTo>
                  <a:lnTo>
                    <a:pt x="76" y="208"/>
                  </a:lnTo>
                  <a:lnTo>
                    <a:pt x="81" y="210"/>
                  </a:lnTo>
                  <a:lnTo>
                    <a:pt x="87" y="212"/>
                  </a:lnTo>
                  <a:lnTo>
                    <a:pt x="93" y="213"/>
                  </a:lnTo>
                  <a:lnTo>
                    <a:pt x="97" y="215"/>
                  </a:lnTo>
                  <a:lnTo>
                    <a:pt x="104" y="215"/>
                  </a:lnTo>
                  <a:lnTo>
                    <a:pt x="110" y="215"/>
                  </a:lnTo>
                  <a:lnTo>
                    <a:pt x="110" y="215"/>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8" name="Freeform 20"/>
            <p:cNvSpPr>
              <a:spLocks/>
            </p:cNvSpPr>
            <p:nvPr/>
          </p:nvSpPr>
          <p:spPr bwMode="auto">
            <a:xfrm>
              <a:off x="6000751" y="2904753"/>
              <a:ext cx="87313" cy="85725"/>
            </a:xfrm>
            <a:custGeom>
              <a:avLst/>
              <a:gdLst>
                <a:gd name="T0" fmla="*/ 111 w 219"/>
                <a:gd name="T1" fmla="*/ 215 h 216"/>
                <a:gd name="T2" fmla="*/ 123 w 219"/>
                <a:gd name="T3" fmla="*/ 215 h 216"/>
                <a:gd name="T4" fmla="*/ 134 w 219"/>
                <a:gd name="T5" fmla="*/ 212 h 216"/>
                <a:gd name="T6" fmla="*/ 144 w 219"/>
                <a:gd name="T7" fmla="*/ 207 h 216"/>
                <a:gd name="T8" fmla="*/ 159 w 219"/>
                <a:gd name="T9" fmla="*/ 200 h 216"/>
                <a:gd name="T10" fmla="*/ 176 w 219"/>
                <a:gd name="T11" fmla="*/ 190 h 216"/>
                <a:gd name="T12" fmla="*/ 192 w 219"/>
                <a:gd name="T13" fmla="*/ 176 h 216"/>
                <a:gd name="T14" fmla="*/ 203 w 219"/>
                <a:gd name="T15" fmla="*/ 159 h 216"/>
                <a:gd name="T16" fmla="*/ 209 w 219"/>
                <a:gd name="T17" fmla="*/ 144 h 216"/>
                <a:gd name="T18" fmla="*/ 213 w 219"/>
                <a:gd name="T19" fmla="*/ 134 h 216"/>
                <a:gd name="T20" fmla="*/ 216 w 219"/>
                <a:gd name="T21" fmla="*/ 122 h 216"/>
                <a:gd name="T22" fmla="*/ 217 w 219"/>
                <a:gd name="T23" fmla="*/ 111 h 216"/>
                <a:gd name="T24" fmla="*/ 217 w 219"/>
                <a:gd name="T25" fmla="*/ 102 h 216"/>
                <a:gd name="T26" fmla="*/ 216 w 219"/>
                <a:gd name="T27" fmla="*/ 91 h 216"/>
                <a:gd name="T28" fmla="*/ 213 w 219"/>
                <a:gd name="T29" fmla="*/ 80 h 216"/>
                <a:gd name="T30" fmla="*/ 209 w 219"/>
                <a:gd name="T31" fmla="*/ 69 h 216"/>
                <a:gd name="T32" fmla="*/ 203 w 219"/>
                <a:gd name="T33" fmla="*/ 54 h 216"/>
                <a:gd name="T34" fmla="*/ 192 w 219"/>
                <a:gd name="T35" fmla="*/ 37 h 216"/>
                <a:gd name="T36" fmla="*/ 176 w 219"/>
                <a:gd name="T37" fmla="*/ 24 h 216"/>
                <a:gd name="T38" fmla="*/ 159 w 219"/>
                <a:gd name="T39" fmla="*/ 12 h 216"/>
                <a:gd name="T40" fmla="*/ 144 w 219"/>
                <a:gd name="T41" fmla="*/ 6 h 216"/>
                <a:gd name="T42" fmla="*/ 134 w 219"/>
                <a:gd name="T43" fmla="*/ 1 h 216"/>
                <a:gd name="T44" fmla="*/ 123 w 219"/>
                <a:gd name="T45" fmla="*/ 0 h 216"/>
                <a:gd name="T46" fmla="*/ 111 w 219"/>
                <a:gd name="T47" fmla="*/ 0 h 216"/>
                <a:gd name="T48" fmla="*/ 101 w 219"/>
                <a:gd name="T49" fmla="*/ 0 h 216"/>
                <a:gd name="T50" fmla="*/ 90 w 219"/>
                <a:gd name="T51" fmla="*/ 0 h 216"/>
                <a:gd name="T52" fmla="*/ 79 w 219"/>
                <a:gd name="T53" fmla="*/ 1 h 216"/>
                <a:gd name="T54" fmla="*/ 70 w 219"/>
                <a:gd name="T55" fmla="*/ 6 h 216"/>
                <a:gd name="T56" fmla="*/ 54 w 219"/>
                <a:gd name="T57" fmla="*/ 12 h 216"/>
                <a:gd name="T58" fmla="*/ 38 w 219"/>
                <a:gd name="T59" fmla="*/ 24 h 216"/>
                <a:gd name="T60" fmla="*/ 22 w 219"/>
                <a:gd name="T61" fmla="*/ 37 h 216"/>
                <a:gd name="T62" fmla="*/ 12 w 219"/>
                <a:gd name="T63" fmla="*/ 54 h 216"/>
                <a:gd name="T64" fmla="*/ 5 w 219"/>
                <a:gd name="T65" fmla="*/ 69 h 216"/>
                <a:gd name="T66" fmla="*/ 2 w 219"/>
                <a:gd name="T67" fmla="*/ 80 h 216"/>
                <a:gd name="T68" fmla="*/ 0 w 219"/>
                <a:gd name="T69" fmla="*/ 91 h 216"/>
                <a:gd name="T70" fmla="*/ 0 w 219"/>
                <a:gd name="T71" fmla="*/ 102 h 216"/>
                <a:gd name="T72" fmla="*/ 0 w 219"/>
                <a:gd name="T73" fmla="*/ 111 h 216"/>
                <a:gd name="T74" fmla="*/ 0 w 219"/>
                <a:gd name="T75" fmla="*/ 122 h 216"/>
                <a:gd name="T76" fmla="*/ 2 w 219"/>
                <a:gd name="T77" fmla="*/ 134 h 216"/>
                <a:gd name="T78" fmla="*/ 5 w 219"/>
                <a:gd name="T79" fmla="*/ 144 h 216"/>
                <a:gd name="T80" fmla="*/ 12 w 219"/>
                <a:gd name="T81" fmla="*/ 159 h 216"/>
                <a:gd name="T82" fmla="*/ 22 w 219"/>
                <a:gd name="T83" fmla="*/ 176 h 216"/>
                <a:gd name="T84" fmla="*/ 38 w 219"/>
                <a:gd name="T85" fmla="*/ 190 h 216"/>
                <a:gd name="T86" fmla="*/ 54 w 219"/>
                <a:gd name="T87" fmla="*/ 200 h 216"/>
                <a:gd name="T88" fmla="*/ 70 w 219"/>
                <a:gd name="T89" fmla="*/ 207 h 216"/>
                <a:gd name="T90" fmla="*/ 79 w 219"/>
                <a:gd name="T91" fmla="*/ 212 h 216"/>
                <a:gd name="T92" fmla="*/ 90 w 219"/>
                <a:gd name="T93" fmla="*/ 215 h 216"/>
                <a:gd name="T94" fmla="*/ 101 w 219"/>
                <a:gd name="T95" fmla="*/ 215 h 216"/>
                <a:gd name="T96" fmla="*/ 107 w 219"/>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6">
                  <a:moveTo>
                    <a:pt x="107" y="216"/>
                  </a:moveTo>
                  <a:lnTo>
                    <a:pt x="111" y="215"/>
                  </a:lnTo>
                  <a:lnTo>
                    <a:pt x="118" y="215"/>
                  </a:lnTo>
                  <a:lnTo>
                    <a:pt x="123" y="215"/>
                  </a:lnTo>
                  <a:lnTo>
                    <a:pt x="130" y="213"/>
                  </a:lnTo>
                  <a:lnTo>
                    <a:pt x="134" y="212"/>
                  </a:lnTo>
                  <a:lnTo>
                    <a:pt x="139" y="211"/>
                  </a:lnTo>
                  <a:lnTo>
                    <a:pt x="144" y="207"/>
                  </a:lnTo>
                  <a:lnTo>
                    <a:pt x="150" y="207"/>
                  </a:lnTo>
                  <a:lnTo>
                    <a:pt x="159" y="200"/>
                  </a:lnTo>
                  <a:lnTo>
                    <a:pt x="168" y="196"/>
                  </a:lnTo>
                  <a:lnTo>
                    <a:pt x="176" y="190"/>
                  </a:lnTo>
                  <a:lnTo>
                    <a:pt x="185" y="183"/>
                  </a:lnTo>
                  <a:lnTo>
                    <a:pt x="192" y="176"/>
                  </a:lnTo>
                  <a:lnTo>
                    <a:pt x="199" y="168"/>
                  </a:lnTo>
                  <a:lnTo>
                    <a:pt x="203" y="159"/>
                  </a:lnTo>
                  <a:lnTo>
                    <a:pt x="209" y="149"/>
                  </a:lnTo>
                  <a:lnTo>
                    <a:pt x="209" y="144"/>
                  </a:lnTo>
                  <a:lnTo>
                    <a:pt x="212" y="138"/>
                  </a:lnTo>
                  <a:lnTo>
                    <a:pt x="213" y="134"/>
                  </a:lnTo>
                  <a:lnTo>
                    <a:pt x="216" y="129"/>
                  </a:lnTo>
                  <a:lnTo>
                    <a:pt x="216" y="122"/>
                  </a:lnTo>
                  <a:lnTo>
                    <a:pt x="217" y="118"/>
                  </a:lnTo>
                  <a:lnTo>
                    <a:pt x="217" y="111"/>
                  </a:lnTo>
                  <a:lnTo>
                    <a:pt x="219" y="106"/>
                  </a:lnTo>
                  <a:lnTo>
                    <a:pt x="217" y="102"/>
                  </a:lnTo>
                  <a:lnTo>
                    <a:pt x="217" y="95"/>
                  </a:lnTo>
                  <a:lnTo>
                    <a:pt x="216" y="91"/>
                  </a:lnTo>
                  <a:lnTo>
                    <a:pt x="216" y="85"/>
                  </a:lnTo>
                  <a:lnTo>
                    <a:pt x="213" y="80"/>
                  </a:lnTo>
                  <a:lnTo>
                    <a:pt x="212" y="74"/>
                  </a:lnTo>
                  <a:lnTo>
                    <a:pt x="209" y="69"/>
                  </a:lnTo>
                  <a:lnTo>
                    <a:pt x="209" y="64"/>
                  </a:lnTo>
                  <a:lnTo>
                    <a:pt x="203" y="54"/>
                  </a:lnTo>
                  <a:lnTo>
                    <a:pt x="199" y="47"/>
                  </a:lnTo>
                  <a:lnTo>
                    <a:pt x="192" y="37"/>
                  </a:lnTo>
                  <a:lnTo>
                    <a:pt x="185" y="32"/>
                  </a:lnTo>
                  <a:lnTo>
                    <a:pt x="176" y="24"/>
                  </a:lnTo>
                  <a:lnTo>
                    <a:pt x="168" y="17"/>
                  </a:lnTo>
                  <a:lnTo>
                    <a:pt x="159" y="12"/>
                  </a:lnTo>
                  <a:lnTo>
                    <a:pt x="150" y="8"/>
                  </a:lnTo>
                  <a:lnTo>
                    <a:pt x="144" y="6"/>
                  </a:lnTo>
                  <a:lnTo>
                    <a:pt x="139" y="3"/>
                  </a:lnTo>
                  <a:lnTo>
                    <a:pt x="134" y="1"/>
                  </a:lnTo>
                  <a:lnTo>
                    <a:pt x="130" y="1"/>
                  </a:lnTo>
                  <a:lnTo>
                    <a:pt x="123" y="0"/>
                  </a:lnTo>
                  <a:lnTo>
                    <a:pt x="118" y="0"/>
                  </a:lnTo>
                  <a:lnTo>
                    <a:pt x="111" y="0"/>
                  </a:lnTo>
                  <a:lnTo>
                    <a:pt x="107" y="0"/>
                  </a:lnTo>
                  <a:lnTo>
                    <a:pt x="101" y="0"/>
                  </a:lnTo>
                  <a:lnTo>
                    <a:pt x="96" y="0"/>
                  </a:lnTo>
                  <a:lnTo>
                    <a:pt x="90" y="0"/>
                  </a:lnTo>
                  <a:lnTo>
                    <a:pt x="85" y="1"/>
                  </a:lnTo>
                  <a:lnTo>
                    <a:pt x="79" y="1"/>
                  </a:lnTo>
                  <a:lnTo>
                    <a:pt x="74" y="3"/>
                  </a:lnTo>
                  <a:lnTo>
                    <a:pt x="70" y="6"/>
                  </a:lnTo>
                  <a:lnTo>
                    <a:pt x="65" y="8"/>
                  </a:lnTo>
                  <a:lnTo>
                    <a:pt x="54" y="12"/>
                  </a:lnTo>
                  <a:lnTo>
                    <a:pt x="46" y="17"/>
                  </a:lnTo>
                  <a:lnTo>
                    <a:pt x="38" y="24"/>
                  </a:lnTo>
                  <a:lnTo>
                    <a:pt x="30" y="32"/>
                  </a:lnTo>
                  <a:lnTo>
                    <a:pt x="22" y="37"/>
                  </a:lnTo>
                  <a:lnTo>
                    <a:pt x="17" y="47"/>
                  </a:lnTo>
                  <a:lnTo>
                    <a:pt x="12" y="54"/>
                  </a:lnTo>
                  <a:lnTo>
                    <a:pt x="8" y="64"/>
                  </a:lnTo>
                  <a:lnTo>
                    <a:pt x="5" y="69"/>
                  </a:lnTo>
                  <a:lnTo>
                    <a:pt x="4" y="74"/>
                  </a:lnTo>
                  <a:lnTo>
                    <a:pt x="2" y="80"/>
                  </a:lnTo>
                  <a:lnTo>
                    <a:pt x="2" y="85"/>
                  </a:lnTo>
                  <a:lnTo>
                    <a:pt x="0" y="91"/>
                  </a:lnTo>
                  <a:lnTo>
                    <a:pt x="0" y="95"/>
                  </a:lnTo>
                  <a:lnTo>
                    <a:pt x="0" y="102"/>
                  </a:lnTo>
                  <a:lnTo>
                    <a:pt x="0" y="106"/>
                  </a:lnTo>
                  <a:lnTo>
                    <a:pt x="0" y="111"/>
                  </a:lnTo>
                  <a:lnTo>
                    <a:pt x="0" y="118"/>
                  </a:lnTo>
                  <a:lnTo>
                    <a:pt x="0" y="122"/>
                  </a:lnTo>
                  <a:lnTo>
                    <a:pt x="2" y="129"/>
                  </a:lnTo>
                  <a:lnTo>
                    <a:pt x="2" y="134"/>
                  </a:lnTo>
                  <a:lnTo>
                    <a:pt x="4" y="138"/>
                  </a:lnTo>
                  <a:lnTo>
                    <a:pt x="5" y="144"/>
                  </a:lnTo>
                  <a:lnTo>
                    <a:pt x="8" y="149"/>
                  </a:lnTo>
                  <a:lnTo>
                    <a:pt x="12" y="159"/>
                  </a:lnTo>
                  <a:lnTo>
                    <a:pt x="17" y="168"/>
                  </a:lnTo>
                  <a:lnTo>
                    <a:pt x="22" y="176"/>
                  </a:lnTo>
                  <a:lnTo>
                    <a:pt x="30" y="183"/>
                  </a:lnTo>
                  <a:lnTo>
                    <a:pt x="38" y="190"/>
                  </a:lnTo>
                  <a:lnTo>
                    <a:pt x="46" y="196"/>
                  </a:lnTo>
                  <a:lnTo>
                    <a:pt x="54" y="200"/>
                  </a:lnTo>
                  <a:lnTo>
                    <a:pt x="65" y="207"/>
                  </a:lnTo>
                  <a:lnTo>
                    <a:pt x="70" y="207"/>
                  </a:lnTo>
                  <a:lnTo>
                    <a:pt x="74" y="211"/>
                  </a:lnTo>
                  <a:lnTo>
                    <a:pt x="79" y="212"/>
                  </a:lnTo>
                  <a:lnTo>
                    <a:pt x="85" y="213"/>
                  </a:lnTo>
                  <a:lnTo>
                    <a:pt x="90" y="215"/>
                  </a:lnTo>
                  <a:lnTo>
                    <a:pt x="96" y="215"/>
                  </a:lnTo>
                  <a:lnTo>
                    <a:pt x="101" y="215"/>
                  </a:lnTo>
                  <a:lnTo>
                    <a:pt x="107" y="216"/>
                  </a:lnTo>
                  <a:lnTo>
                    <a:pt x="107"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9" name="Freeform 21"/>
            <p:cNvSpPr>
              <a:spLocks/>
            </p:cNvSpPr>
            <p:nvPr/>
          </p:nvSpPr>
          <p:spPr bwMode="auto">
            <a:xfrm>
              <a:off x="6107113" y="2904753"/>
              <a:ext cx="87313" cy="85725"/>
            </a:xfrm>
            <a:custGeom>
              <a:avLst/>
              <a:gdLst>
                <a:gd name="T0" fmla="*/ 113 w 220"/>
                <a:gd name="T1" fmla="*/ 215 h 216"/>
                <a:gd name="T2" fmla="*/ 124 w 220"/>
                <a:gd name="T3" fmla="*/ 215 h 216"/>
                <a:gd name="T4" fmla="*/ 135 w 220"/>
                <a:gd name="T5" fmla="*/ 212 h 216"/>
                <a:gd name="T6" fmla="*/ 146 w 220"/>
                <a:gd name="T7" fmla="*/ 207 h 216"/>
                <a:gd name="T8" fmla="*/ 160 w 220"/>
                <a:gd name="T9" fmla="*/ 200 h 216"/>
                <a:gd name="T10" fmla="*/ 179 w 220"/>
                <a:gd name="T11" fmla="*/ 190 h 216"/>
                <a:gd name="T12" fmla="*/ 193 w 220"/>
                <a:gd name="T13" fmla="*/ 176 h 216"/>
                <a:gd name="T14" fmla="*/ 206 w 220"/>
                <a:gd name="T15" fmla="*/ 159 h 216"/>
                <a:gd name="T16" fmla="*/ 212 w 220"/>
                <a:gd name="T17" fmla="*/ 144 h 216"/>
                <a:gd name="T18" fmla="*/ 215 w 220"/>
                <a:gd name="T19" fmla="*/ 135 h 216"/>
                <a:gd name="T20" fmla="*/ 219 w 220"/>
                <a:gd name="T21" fmla="*/ 123 h 216"/>
                <a:gd name="T22" fmla="*/ 219 w 220"/>
                <a:gd name="T23" fmla="*/ 113 h 216"/>
                <a:gd name="T24" fmla="*/ 219 w 220"/>
                <a:gd name="T25" fmla="*/ 102 h 216"/>
                <a:gd name="T26" fmla="*/ 219 w 220"/>
                <a:gd name="T27" fmla="*/ 91 h 216"/>
                <a:gd name="T28" fmla="*/ 215 w 220"/>
                <a:gd name="T29" fmla="*/ 80 h 216"/>
                <a:gd name="T30" fmla="*/ 212 w 220"/>
                <a:gd name="T31" fmla="*/ 70 h 216"/>
                <a:gd name="T32" fmla="*/ 206 w 220"/>
                <a:gd name="T33" fmla="*/ 57 h 216"/>
                <a:gd name="T34" fmla="*/ 193 w 220"/>
                <a:gd name="T35" fmla="*/ 40 h 216"/>
                <a:gd name="T36" fmla="*/ 179 w 220"/>
                <a:gd name="T37" fmla="*/ 24 h 216"/>
                <a:gd name="T38" fmla="*/ 160 w 220"/>
                <a:gd name="T39" fmla="*/ 12 h 216"/>
                <a:gd name="T40" fmla="*/ 146 w 220"/>
                <a:gd name="T41" fmla="*/ 6 h 216"/>
                <a:gd name="T42" fmla="*/ 135 w 220"/>
                <a:gd name="T43" fmla="*/ 1 h 216"/>
                <a:gd name="T44" fmla="*/ 124 w 220"/>
                <a:gd name="T45" fmla="*/ 0 h 216"/>
                <a:gd name="T46" fmla="*/ 113 w 220"/>
                <a:gd name="T47" fmla="*/ 0 h 216"/>
                <a:gd name="T48" fmla="*/ 103 w 220"/>
                <a:gd name="T49" fmla="*/ 0 h 216"/>
                <a:gd name="T50" fmla="*/ 91 w 220"/>
                <a:gd name="T51" fmla="*/ 0 h 216"/>
                <a:gd name="T52" fmla="*/ 82 w 220"/>
                <a:gd name="T53" fmla="*/ 1 h 216"/>
                <a:gd name="T54" fmla="*/ 70 w 220"/>
                <a:gd name="T55" fmla="*/ 6 h 216"/>
                <a:gd name="T56" fmla="*/ 57 w 220"/>
                <a:gd name="T57" fmla="*/ 12 h 216"/>
                <a:gd name="T58" fmla="*/ 40 w 220"/>
                <a:gd name="T59" fmla="*/ 24 h 216"/>
                <a:gd name="T60" fmla="*/ 24 w 220"/>
                <a:gd name="T61" fmla="*/ 40 h 216"/>
                <a:gd name="T62" fmla="*/ 12 w 220"/>
                <a:gd name="T63" fmla="*/ 57 h 216"/>
                <a:gd name="T64" fmla="*/ 6 w 220"/>
                <a:gd name="T65" fmla="*/ 70 h 216"/>
                <a:gd name="T66" fmla="*/ 3 w 220"/>
                <a:gd name="T67" fmla="*/ 80 h 216"/>
                <a:gd name="T68" fmla="*/ 0 w 220"/>
                <a:gd name="T69" fmla="*/ 91 h 216"/>
                <a:gd name="T70" fmla="*/ 0 w 220"/>
                <a:gd name="T71" fmla="*/ 102 h 216"/>
                <a:gd name="T72" fmla="*/ 0 w 220"/>
                <a:gd name="T73" fmla="*/ 113 h 216"/>
                <a:gd name="T74" fmla="*/ 0 w 220"/>
                <a:gd name="T75" fmla="*/ 123 h 216"/>
                <a:gd name="T76" fmla="*/ 3 w 220"/>
                <a:gd name="T77" fmla="*/ 135 h 216"/>
                <a:gd name="T78" fmla="*/ 6 w 220"/>
                <a:gd name="T79" fmla="*/ 144 h 216"/>
                <a:gd name="T80" fmla="*/ 12 w 220"/>
                <a:gd name="T81" fmla="*/ 159 h 216"/>
                <a:gd name="T82" fmla="*/ 24 w 220"/>
                <a:gd name="T83" fmla="*/ 176 h 216"/>
                <a:gd name="T84" fmla="*/ 40 w 220"/>
                <a:gd name="T85" fmla="*/ 190 h 216"/>
                <a:gd name="T86" fmla="*/ 57 w 220"/>
                <a:gd name="T87" fmla="*/ 200 h 216"/>
                <a:gd name="T88" fmla="*/ 70 w 220"/>
                <a:gd name="T89" fmla="*/ 207 h 216"/>
                <a:gd name="T90" fmla="*/ 82 w 220"/>
                <a:gd name="T91" fmla="*/ 212 h 216"/>
                <a:gd name="T92" fmla="*/ 91 w 220"/>
                <a:gd name="T93" fmla="*/ 215 h 216"/>
                <a:gd name="T94" fmla="*/ 103 w 220"/>
                <a:gd name="T95" fmla="*/ 215 h 216"/>
                <a:gd name="T96" fmla="*/ 110 w 220"/>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0" h="216">
                  <a:moveTo>
                    <a:pt x="110" y="216"/>
                  </a:moveTo>
                  <a:lnTo>
                    <a:pt x="113" y="215"/>
                  </a:lnTo>
                  <a:lnTo>
                    <a:pt x="119" y="215"/>
                  </a:lnTo>
                  <a:lnTo>
                    <a:pt x="124" y="215"/>
                  </a:lnTo>
                  <a:lnTo>
                    <a:pt x="130" y="213"/>
                  </a:lnTo>
                  <a:lnTo>
                    <a:pt x="135" y="212"/>
                  </a:lnTo>
                  <a:lnTo>
                    <a:pt x="139" y="211"/>
                  </a:lnTo>
                  <a:lnTo>
                    <a:pt x="146" y="207"/>
                  </a:lnTo>
                  <a:lnTo>
                    <a:pt x="151" y="207"/>
                  </a:lnTo>
                  <a:lnTo>
                    <a:pt x="160" y="200"/>
                  </a:lnTo>
                  <a:lnTo>
                    <a:pt x="171" y="196"/>
                  </a:lnTo>
                  <a:lnTo>
                    <a:pt x="179" y="190"/>
                  </a:lnTo>
                  <a:lnTo>
                    <a:pt x="187" y="183"/>
                  </a:lnTo>
                  <a:lnTo>
                    <a:pt x="193" y="176"/>
                  </a:lnTo>
                  <a:lnTo>
                    <a:pt x="199" y="168"/>
                  </a:lnTo>
                  <a:lnTo>
                    <a:pt x="206" y="159"/>
                  </a:lnTo>
                  <a:lnTo>
                    <a:pt x="211" y="151"/>
                  </a:lnTo>
                  <a:lnTo>
                    <a:pt x="212" y="144"/>
                  </a:lnTo>
                  <a:lnTo>
                    <a:pt x="213" y="139"/>
                  </a:lnTo>
                  <a:lnTo>
                    <a:pt x="215" y="135"/>
                  </a:lnTo>
                  <a:lnTo>
                    <a:pt x="216" y="130"/>
                  </a:lnTo>
                  <a:lnTo>
                    <a:pt x="219" y="123"/>
                  </a:lnTo>
                  <a:lnTo>
                    <a:pt x="219" y="119"/>
                  </a:lnTo>
                  <a:lnTo>
                    <a:pt x="219" y="113"/>
                  </a:lnTo>
                  <a:lnTo>
                    <a:pt x="220" y="109"/>
                  </a:lnTo>
                  <a:lnTo>
                    <a:pt x="219" y="102"/>
                  </a:lnTo>
                  <a:lnTo>
                    <a:pt x="219" y="97"/>
                  </a:lnTo>
                  <a:lnTo>
                    <a:pt x="219" y="91"/>
                  </a:lnTo>
                  <a:lnTo>
                    <a:pt x="216" y="86"/>
                  </a:lnTo>
                  <a:lnTo>
                    <a:pt x="215" y="80"/>
                  </a:lnTo>
                  <a:lnTo>
                    <a:pt x="213" y="75"/>
                  </a:lnTo>
                  <a:lnTo>
                    <a:pt x="212" y="70"/>
                  </a:lnTo>
                  <a:lnTo>
                    <a:pt x="211" y="66"/>
                  </a:lnTo>
                  <a:lnTo>
                    <a:pt x="206" y="57"/>
                  </a:lnTo>
                  <a:lnTo>
                    <a:pt x="199" y="47"/>
                  </a:lnTo>
                  <a:lnTo>
                    <a:pt x="193" y="40"/>
                  </a:lnTo>
                  <a:lnTo>
                    <a:pt x="187" y="32"/>
                  </a:lnTo>
                  <a:lnTo>
                    <a:pt x="179" y="24"/>
                  </a:lnTo>
                  <a:lnTo>
                    <a:pt x="171" y="17"/>
                  </a:lnTo>
                  <a:lnTo>
                    <a:pt x="160" y="12"/>
                  </a:lnTo>
                  <a:lnTo>
                    <a:pt x="151" y="8"/>
                  </a:lnTo>
                  <a:lnTo>
                    <a:pt x="146" y="6"/>
                  </a:lnTo>
                  <a:lnTo>
                    <a:pt x="139" y="3"/>
                  </a:lnTo>
                  <a:lnTo>
                    <a:pt x="135" y="1"/>
                  </a:lnTo>
                  <a:lnTo>
                    <a:pt x="130" y="1"/>
                  </a:lnTo>
                  <a:lnTo>
                    <a:pt x="124" y="0"/>
                  </a:lnTo>
                  <a:lnTo>
                    <a:pt x="119" y="0"/>
                  </a:lnTo>
                  <a:lnTo>
                    <a:pt x="113" y="0"/>
                  </a:lnTo>
                  <a:lnTo>
                    <a:pt x="110" y="0"/>
                  </a:lnTo>
                  <a:lnTo>
                    <a:pt x="103" y="0"/>
                  </a:lnTo>
                  <a:lnTo>
                    <a:pt x="97" y="0"/>
                  </a:lnTo>
                  <a:lnTo>
                    <a:pt x="91" y="0"/>
                  </a:lnTo>
                  <a:lnTo>
                    <a:pt x="86" y="1"/>
                  </a:lnTo>
                  <a:lnTo>
                    <a:pt x="82" y="1"/>
                  </a:lnTo>
                  <a:lnTo>
                    <a:pt x="75" y="3"/>
                  </a:lnTo>
                  <a:lnTo>
                    <a:pt x="70" y="6"/>
                  </a:lnTo>
                  <a:lnTo>
                    <a:pt x="66" y="8"/>
                  </a:lnTo>
                  <a:lnTo>
                    <a:pt x="57" y="12"/>
                  </a:lnTo>
                  <a:lnTo>
                    <a:pt x="48" y="17"/>
                  </a:lnTo>
                  <a:lnTo>
                    <a:pt x="40" y="24"/>
                  </a:lnTo>
                  <a:lnTo>
                    <a:pt x="32" y="32"/>
                  </a:lnTo>
                  <a:lnTo>
                    <a:pt x="24" y="40"/>
                  </a:lnTo>
                  <a:lnTo>
                    <a:pt x="17" y="47"/>
                  </a:lnTo>
                  <a:lnTo>
                    <a:pt x="12" y="57"/>
                  </a:lnTo>
                  <a:lnTo>
                    <a:pt x="9" y="66"/>
                  </a:lnTo>
                  <a:lnTo>
                    <a:pt x="6" y="70"/>
                  </a:lnTo>
                  <a:lnTo>
                    <a:pt x="5" y="75"/>
                  </a:lnTo>
                  <a:lnTo>
                    <a:pt x="3" y="80"/>
                  </a:lnTo>
                  <a:lnTo>
                    <a:pt x="3" y="86"/>
                  </a:lnTo>
                  <a:lnTo>
                    <a:pt x="0" y="91"/>
                  </a:lnTo>
                  <a:lnTo>
                    <a:pt x="0" y="97"/>
                  </a:lnTo>
                  <a:lnTo>
                    <a:pt x="0" y="102"/>
                  </a:lnTo>
                  <a:lnTo>
                    <a:pt x="0" y="109"/>
                  </a:lnTo>
                  <a:lnTo>
                    <a:pt x="0" y="113"/>
                  </a:lnTo>
                  <a:lnTo>
                    <a:pt x="0" y="119"/>
                  </a:lnTo>
                  <a:lnTo>
                    <a:pt x="0" y="123"/>
                  </a:lnTo>
                  <a:lnTo>
                    <a:pt x="3" y="130"/>
                  </a:lnTo>
                  <a:lnTo>
                    <a:pt x="3" y="135"/>
                  </a:lnTo>
                  <a:lnTo>
                    <a:pt x="5" y="139"/>
                  </a:lnTo>
                  <a:lnTo>
                    <a:pt x="6" y="144"/>
                  </a:lnTo>
                  <a:lnTo>
                    <a:pt x="9" y="151"/>
                  </a:lnTo>
                  <a:lnTo>
                    <a:pt x="12" y="159"/>
                  </a:lnTo>
                  <a:lnTo>
                    <a:pt x="17" y="168"/>
                  </a:lnTo>
                  <a:lnTo>
                    <a:pt x="24" y="176"/>
                  </a:lnTo>
                  <a:lnTo>
                    <a:pt x="32" y="183"/>
                  </a:lnTo>
                  <a:lnTo>
                    <a:pt x="40" y="190"/>
                  </a:lnTo>
                  <a:lnTo>
                    <a:pt x="48" y="196"/>
                  </a:lnTo>
                  <a:lnTo>
                    <a:pt x="57" y="200"/>
                  </a:lnTo>
                  <a:lnTo>
                    <a:pt x="66" y="207"/>
                  </a:lnTo>
                  <a:lnTo>
                    <a:pt x="70" y="207"/>
                  </a:lnTo>
                  <a:lnTo>
                    <a:pt x="75" y="211"/>
                  </a:lnTo>
                  <a:lnTo>
                    <a:pt x="82" y="212"/>
                  </a:lnTo>
                  <a:lnTo>
                    <a:pt x="86" y="213"/>
                  </a:lnTo>
                  <a:lnTo>
                    <a:pt x="91" y="215"/>
                  </a:lnTo>
                  <a:lnTo>
                    <a:pt x="97" y="215"/>
                  </a:lnTo>
                  <a:lnTo>
                    <a:pt x="103" y="215"/>
                  </a:lnTo>
                  <a:lnTo>
                    <a:pt x="110" y="216"/>
                  </a:lnTo>
                  <a:lnTo>
                    <a:pt x="110"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0" name="Freeform 22"/>
            <p:cNvSpPr>
              <a:spLocks/>
            </p:cNvSpPr>
            <p:nvPr/>
          </p:nvSpPr>
          <p:spPr bwMode="auto">
            <a:xfrm>
              <a:off x="5967413" y="3003178"/>
              <a:ext cx="85725" cy="85725"/>
            </a:xfrm>
            <a:custGeom>
              <a:avLst/>
              <a:gdLst>
                <a:gd name="T0" fmla="*/ 111 w 218"/>
                <a:gd name="T1" fmla="*/ 213 h 213"/>
                <a:gd name="T2" fmla="*/ 123 w 218"/>
                <a:gd name="T3" fmla="*/ 212 h 213"/>
                <a:gd name="T4" fmla="*/ 133 w 218"/>
                <a:gd name="T5" fmla="*/ 211 h 213"/>
                <a:gd name="T6" fmla="*/ 144 w 218"/>
                <a:gd name="T7" fmla="*/ 206 h 213"/>
                <a:gd name="T8" fmla="*/ 159 w 218"/>
                <a:gd name="T9" fmla="*/ 200 h 213"/>
                <a:gd name="T10" fmla="*/ 177 w 218"/>
                <a:gd name="T11" fmla="*/ 188 h 213"/>
                <a:gd name="T12" fmla="*/ 192 w 218"/>
                <a:gd name="T13" fmla="*/ 175 h 213"/>
                <a:gd name="T14" fmla="*/ 204 w 218"/>
                <a:gd name="T15" fmla="*/ 158 h 213"/>
                <a:gd name="T16" fmla="*/ 210 w 218"/>
                <a:gd name="T17" fmla="*/ 142 h 213"/>
                <a:gd name="T18" fmla="*/ 213 w 218"/>
                <a:gd name="T19" fmla="*/ 130 h 213"/>
                <a:gd name="T20" fmla="*/ 217 w 218"/>
                <a:gd name="T21" fmla="*/ 121 h 213"/>
                <a:gd name="T22" fmla="*/ 217 w 218"/>
                <a:gd name="T23" fmla="*/ 110 h 213"/>
                <a:gd name="T24" fmla="*/ 217 w 218"/>
                <a:gd name="T25" fmla="*/ 101 h 213"/>
                <a:gd name="T26" fmla="*/ 217 w 218"/>
                <a:gd name="T27" fmla="*/ 90 h 213"/>
                <a:gd name="T28" fmla="*/ 213 w 218"/>
                <a:gd name="T29" fmla="*/ 78 h 213"/>
                <a:gd name="T30" fmla="*/ 210 w 218"/>
                <a:gd name="T31" fmla="*/ 68 h 213"/>
                <a:gd name="T32" fmla="*/ 204 w 218"/>
                <a:gd name="T33" fmla="*/ 53 h 213"/>
                <a:gd name="T34" fmla="*/ 192 w 218"/>
                <a:gd name="T35" fmla="*/ 36 h 213"/>
                <a:gd name="T36" fmla="*/ 177 w 218"/>
                <a:gd name="T37" fmla="*/ 22 h 213"/>
                <a:gd name="T38" fmla="*/ 159 w 218"/>
                <a:gd name="T39" fmla="*/ 11 h 213"/>
                <a:gd name="T40" fmla="*/ 144 w 218"/>
                <a:gd name="T41" fmla="*/ 5 h 213"/>
                <a:gd name="T42" fmla="*/ 133 w 218"/>
                <a:gd name="T43" fmla="*/ 1 h 213"/>
                <a:gd name="T44" fmla="*/ 123 w 218"/>
                <a:gd name="T45" fmla="*/ 0 h 213"/>
                <a:gd name="T46" fmla="*/ 111 w 218"/>
                <a:gd name="T47" fmla="*/ 0 h 213"/>
                <a:gd name="T48" fmla="*/ 100 w 218"/>
                <a:gd name="T49" fmla="*/ 0 h 213"/>
                <a:gd name="T50" fmla="*/ 90 w 218"/>
                <a:gd name="T51" fmla="*/ 0 h 213"/>
                <a:gd name="T52" fmla="*/ 80 w 218"/>
                <a:gd name="T53" fmla="*/ 1 h 213"/>
                <a:gd name="T54" fmla="*/ 69 w 218"/>
                <a:gd name="T55" fmla="*/ 5 h 213"/>
                <a:gd name="T56" fmla="*/ 55 w 218"/>
                <a:gd name="T57" fmla="*/ 11 h 213"/>
                <a:gd name="T58" fmla="*/ 38 w 218"/>
                <a:gd name="T59" fmla="*/ 22 h 213"/>
                <a:gd name="T60" fmla="*/ 22 w 218"/>
                <a:gd name="T61" fmla="*/ 36 h 213"/>
                <a:gd name="T62" fmla="*/ 11 w 218"/>
                <a:gd name="T63" fmla="*/ 53 h 213"/>
                <a:gd name="T64" fmla="*/ 5 w 218"/>
                <a:gd name="T65" fmla="*/ 68 h 213"/>
                <a:gd name="T66" fmla="*/ 1 w 218"/>
                <a:gd name="T67" fmla="*/ 78 h 213"/>
                <a:gd name="T68" fmla="*/ 0 w 218"/>
                <a:gd name="T69" fmla="*/ 90 h 213"/>
                <a:gd name="T70" fmla="*/ 0 w 218"/>
                <a:gd name="T71" fmla="*/ 101 h 213"/>
                <a:gd name="T72" fmla="*/ 0 w 218"/>
                <a:gd name="T73" fmla="*/ 110 h 213"/>
                <a:gd name="T74" fmla="*/ 0 w 218"/>
                <a:gd name="T75" fmla="*/ 121 h 213"/>
                <a:gd name="T76" fmla="*/ 1 w 218"/>
                <a:gd name="T77" fmla="*/ 130 h 213"/>
                <a:gd name="T78" fmla="*/ 5 w 218"/>
                <a:gd name="T79" fmla="*/ 142 h 213"/>
                <a:gd name="T80" fmla="*/ 11 w 218"/>
                <a:gd name="T81" fmla="*/ 158 h 213"/>
                <a:gd name="T82" fmla="*/ 22 w 218"/>
                <a:gd name="T83" fmla="*/ 175 h 213"/>
                <a:gd name="T84" fmla="*/ 38 w 218"/>
                <a:gd name="T85" fmla="*/ 188 h 213"/>
                <a:gd name="T86" fmla="*/ 55 w 218"/>
                <a:gd name="T87" fmla="*/ 200 h 213"/>
                <a:gd name="T88" fmla="*/ 69 w 218"/>
                <a:gd name="T89" fmla="*/ 206 h 213"/>
                <a:gd name="T90" fmla="*/ 80 w 218"/>
                <a:gd name="T91" fmla="*/ 211 h 213"/>
                <a:gd name="T92" fmla="*/ 90 w 218"/>
                <a:gd name="T93" fmla="*/ 212 h 213"/>
                <a:gd name="T94" fmla="*/ 100 w 218"/>
                <a:gd name="T95" fmla="*/ 213 h 213"/>
                <a:gd name="T96" fmla="*/ 108 w 218"/>
                <a:gd name="T97" fmla="*/ 213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3">
                  <a:moveTo>
                    <a:pt x="108" y="213"/>
                  </a:moveTo>
                  <a:lnTo>
                    <a:pt x="111" y="213"/>
                  </a:lnTo>
                  <a:lnTo>
                    <a:pt x="118" y="213"/>
                  </a:lnTo>
                  <a:lnTo>
                    <a:pt x="123" y="212"/>
                  </a:lnTo>
                  <a:lnTo>
                    <a:pt x="128" y="212"/>
                  </a:lnTo>
                  <a:lnTo>
                    <a:pt x="133" y="211"/>
                  </a:lnTo>
                  <a:lnTo>
                    <a:pt x="139" y="208"/>
                  </a:lnTo>
                  <a:lnTo>
                    <a:pt x="144" y="206"/>
                  </a:lnTo>
                  <a:lnTo>
                    <a:pt x="149" y="206"/>
                  </a:lnTo>
                  <a:lnTo>
                    <a:pt x="159" y="200"/>
                  </a:lnTo>
                  <a:lnTo>
                    <a:pt x="169" y="195"/>
                  </a:lnTo>
                  <a:lnTo>
                    <a:pt x="177" y="188"/>
                  </a:lnTo>
                  <a:lnTo>
                    <a:pt x="185" y="183"/>
                  </a:lnTo>
                  <a:lnTo>
                    <a:pt x="192" y="175"/>
                  </a:lnTo>
                  <a:lnTo>
                    <a:pt x="197" y="167"/>
                  </a:lnTo>
                  <a:lnTo>
                    <a:pt x="204" y="158"/>
                  </a:lnTo>
                  <a:lnTo>
                    <a:pt x="209" y="147"/>
                  </a:lnTo>
                  <a:lnTo>
                    <a:pt x="210" y="142"/>
                  </a:lnTo>
                  <a:lnTo>
                    <a:pt x="212" y="137"/>
                  </a:lnTo>
                  <a:lnTo>
                    <a:pt x="213" y="130"/>
                  </a:lnTo>
                  <a:lnTo>
                    <a:pt x="216" y="126"/>
                  </a:lnTo>
                  <a:lnTo>
                    <a:pt x="217" y="121"/>
                  </a:lnTo>
                  <a:lnTo>
                    <a:pt x="217" y="117"/>
                  </a:lnTo>
                  <a:lnTo>
                    <a:pt x="217" y="110"/>
                  </a:lnTo>
                  <a:lnTo>
                    <a:pt x="218" y="106"/>
                  </a:lnTo>
                  <a:lnTo>
                    <a:pt x="217" y="101"/>
                  </a:lnTo>
                  <a:lnTo>
                    <a:pt x="217" y="94"/>
                  </a:lnTo>
                  <a:lnTo>
                    <a:pt x="217" y="90"/>
                  </a:lnTo>
                  <a:lnTo>
                    <a:pt x="216" y="83"/>
                  </a:lnTo>
                  <a:lnTo>
                    <a:pt x="213" y="78"/>
                  </a:lnTo>
                  <a:lnTo>
                    <a:pt x="212" y="73"/>
                  </a:lnTo>
                  <a:lnTo>
                    <a:pt x="210" y="68"/>
                  </a:lnTo>
                  <a:lnTo>
                    <a:pt x="209" y="62"/>
                  </a:lnTo>
                  <a:lnTo>
                    <a:pt x="204" y="53"/>
                  </a:lnTo>
                  <a:lnTo>
                    <a:pt x="197" y="45"/>
                  </a:lnTo>
                  <a:lnTo>
                    <a:pt x="192" y="36"/>
                  </a:lnTo>
                  <a:lnTo>
                    <a:pt x="185" y="30"/>
                  </a:lnTo>
                  <a:lnTo>
                    <a:pt x="177" y="22"/>
                  </a:lnTo>
                  <a:lnTo>
                    <a:pt x="169" y="17"/>
                  </a:lnTo>
                  <a:lnTo>
                    <a:pt x="159" y="11"/>
                  </a:lnTo>
                  <a:lnTo>
                    <a:pt x="149" y="8"/>
                  </a:lnTo>
                  <a:lnTo>
                    <a:pt x="144" y="5"/>
                  </a:lnTo>
                  <a:lnTo>
                    <a:pt x="139" y="4"/>
                  </a:lnTo>
                  <a:lnTo>
                    <a:pt x="133" y="1"/>
                  </a:lnTo>
                  <a:lnTo>
                    <a:pt x="128" y="1"/>
                  </a:lnTo>
                  <a:lnTo>
                    <a:pt x="123" y="0"/>
                  </a:lnTo>
                  <a:lnTo>
                    <a:pt x="118" y="0"/>
                  </a:lnTo>
                  <a:lnTo>
                    <a:pt x="111" y="0"/>
                  </a:lnTo>
                  <a:lnTo>
                    <a:pt x="108" y="0"/>
                  </a:lnTo>
                  <a:lnTo>
                    <a:pt x="100" y="0"/>
                  </a:lnTo>
                  <a:lnTo>
                    <a:pt x="95" y="0"/>
                  </a:lnTo>
                  <a:lnTo>
                    <a:pt x="90" y="0"/>
                  </a:lnTo>
                  <a:lnTo>
                    <a:pt x="84" y="1"/>
                  </a:lnTo>
                  <a:lnTo>
                    <a:pt x="80" y="1"/>
                  </a:lnTo>
                  <a:lnTo>
                    <a:pt x="74" y="4"/>
                  </a:lnTo>
                  <a:lnTo>
                    <a:pt x="69" y="5"/>
                  </a:lnTo>
                  <a:lnTo>
                    <a:pt x="64" y="8"/>
                  </a:lnTo>
                  <a:lnTo>
                    <a:pt x="55" y="11"/>
                  </a:lnTo>
                  <a:lnTo>
                    <a:pt x="47" y="17"/>
                  </a:lnTo>
                  <a:lnTo>
                    <a:pt x="38" y="22"/>
                  </a:lnTo>
                  <a:lnTo>
                    <a:pt x="31" y="30"/>
                  </a:lnTo>
                  <a:lnTo>
                    <a:pt x="22" y="36"/>
                  </a:lnTo>
                  <a:lnTo>
                    <a:pt x="17" y="45"/>
                  </a:lnTo>
                  <a:lnTo>
                    <a:pt x="11" y="53"/>
                  </a:lnTo>
                  <a:lnTo>
                    <a:pt x="8" y="62"/>
                  </a:lnTo>
                  <a:lnTo>
                    <a:pt x="5" y="68"/>
                  </a:lnTo>
                  <a:lnTo>
                    <a:pt x="3" y="73"/>
                  </a:lnTo>
                  <a:lnTo>
                    <a:pt x="1" y="78"/>
                  </a:lnTo>
                  <a:lnTo>
                    <a:pt x="1" y="83"/>
                  </a:lnTo>
                  <a:lnTo>
                    <a:pt x="0" y="90"/>
                  </a:lnTo>
                  <a:lnTo>
                    <a:pt x="0" y="94"/>
                  </a:lnTo>
                  <a:lnTo>
                    <a:pt x="0" y="101"/>
                  </a:lnTo>
                  <a:lnTo>
                    <a:pt x="0" y="106"/>
                  </a:lnTo>
                  <a:lnTo>
                    <a:pt x="0" y="110"/>
                  </a:lnTo>
                  <a:lnTo>
                    <a:pt x="0" y="117"/>
                  </a:lnTo>
                  <a:lnTo>
                    <a:pt x="0" y="121"/>
                  </a:lnTo>
                  <a:lnTo>
                    <a:pt x="1" y="126"/>
                  </a:lnTo>
                  <a:lnTo>
                    <a:pt x="1" y="130"/>
                  </a:lnTo>
                  <a:lnTo>
                    <a:pt x="3" y="137"/>
                  </a:lnTo>
                  <a:lnTo>
                    <a:pt x="5" y="142"/>
                  </a:lnTo>
                  <a:lnTo>
                    <a:pt x="8" y="147"/>
                  </a:lnTo>
                  <a:lnTo>
                    <a:pt x="11" y="158"/>
                  </a:lnTo>
                  <a:lnTo>
                    <a:pt x="17" y="167"/>
                  </a:lnTo>
                  <a:lnTo>
                    <a:pt x="22" y="175"/>
                  </a:lnTo>
                  <a:lnTo>
                    <a:pt x="31" y="183"/>
                  </a:lnTo>
                  <a:lnTo>
                    <a:pt x="38" y="188"/>
                  </a:lnTo>
                  <a:lnTo>
                    <a:pt x="47" y="195"/>
                  </a:lnTo>
                  <a:lnTo>
                    <a:pt x="55" y="200"/>
                  </a:lnTo>
                  <a:lnTo>
                    <a:pt x="64" y="206"/>
                  </a:lnTo>
                  <a:lnTo>
                    <a:pt x="69" y="206"/>
                  </a:lnTo>
                  <a:lnTo>
                    <a:pt x="74" y="208"/>
                  </a:lnTo>
                  <a:lnTo>
                    <a:pt x="80" y="211"/>
                  </a:lnTo>
                  <a:lnTo>
                    <a:pt x="84" y="212"/>
                  </a:lnTo>
                  <a:lnTo>
                    <a:pt x="90" y="212"/>
                  </a:lnTo>
                  <a:lnTo>
                    <a:pt x="95" y="213"/>
                  </a:lnTo>
                  <a:lnTo>
                    <a:pt x="100" y="213"/>
                  </a:lnTo>
                  <a:lnTo>
                    <a:pt x="108" y="213"/>
                  </a:lnTo>
                  <a:lnTo>
                    <a:pt x="108" y="213"/>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1" name="Freeform 23"/>
            <p:cNvSpPr>
              <a:spLocks/>
            </p:cNvSpPr>
            <p:nvPr/>
          </p:nvSpPr>
          <p:spPr bwMode="auto">
            <a:xfrm>
              <a:off x="6180138" y="3001591"/>
              <a:ext cx="87313" cy="85725"/>
            </a:xfrm>
            <a:custGeom>
              <a:avLst/>
              <a:gdLst>
                <a:gd name="T0" fmla="*/ 113 w 218"/>
                <a:gd name="T1" fmla="*/ 215 h 215"/>
                <a:gd name="T2" fmla="*/ 124 w 218"/>
                <a:gd name="T3" fmla="*/ 213 h 215"/>
                <a:gd name="T4" fmla="*/ 133 w 218"/>
                <a:gd name="T5" fmla="*/ 210 h 215"/>
                <a:gd name="T6" fmla="*/ 145 w 218"/>
                <a:gd name="T7" fmla="*/ 207 h 215"/>
                <a:gd name="T8" fmla="*/ 160 w 218"/>
                <a:gd name="T9" fmla="*/ 200 h 215"/>
                <a:gd name="T10" fmla="*/ 177 w 218"/>
                <a:gd name="T11" fmla="*/ 190 h 215"/>
                <a:gd name="T12" fmla="*/ 191 w 218"/>
                <a:gd name="T13" fmla="*/ 174 h 215"/>
                <a:gd name="T14" fmla="*/ 204 w 218"/>
                <a:gd name="T15" fmla="*/ 156 h 215"/>
                <a:gd name="T16" fmla="*/ 210 w 218"/>
                <a:gd name="T17" fmla="*/ 142 h 215"/>
                <a:gd name="T18" fmla="*/ 214 w 218"/>
                <a:gd name="T19" fmla="*/ 133 h 215"/>
                <a:gd name="T20" fmla="*/ 216 w 218"/>
                <a:gd name="T21" fmla="*/ 122 h 215"/>
                <a:gd name="T22" fmla="*/ 216 w 218"/>
                <a:gd name="T23" fmla="*/ 111 h 215"/>
                <a:gd name="T24" fmla="*/ 216 w 218"/>
                <a:gd name="T25" fmla="*/ 100 h 215"/>
                <a:gd name="T26" fmla="*/ 216 w 218"/>
                <a:gd name="T27" fmla="*/ 89 h 215"/>
                <a:gd name="T28" fmla="*/ 211 w 218"/>
                <a:gd name="T29" fmla="*/ 73 h 215"/>
                <a:gd name="T30" fmla="*/ 204 w 218"/>
                <a:gd name="T31" fmla="*/ 54 h 215"/>
                <a:gd name="T32" fmla="*/ 191 w 218"/>
                <a:gd name="T33" fmla="*/ 37 h 215"/>
                <a:gd name="T34" fmla="*/ 177 w 218"/>
                <a:gd name="T35" fmla="*/ 23 h 215"/>
                <a:gd name="T36" fmla="*/ 160 w 218"/>
                <a:gd name="T37" fmla="*/ 12 h 215"/>
                <a:gd name="T38" fmla="*/ 145 w 218"/>
                <a:gd name="T39" fmla="*/ 5 h 215"/>
                <a:gd name="T40" fmla="*/ 133 w 218"/>
                <a:gd name="T41" fmla="*/ 1 h 215"/>
                <a:gd name="T42" fmla="*/ 124 w 218"/>
                <a:gd name="T43" fmla="*/ 0 h 215"/>
                <a:gd name="T44" fmla="*/ 113 w 218"/>
                <a:gd name="T45" fmla="*/ 0 h 215"/>
                <a:gd name="T46" fmla="*/ 102 w 218"/>
                <a:gd name="T47" fmla="*/ 0 h 215"/>
                <a:gd name="T48" fmla="*/ 91 w 218"/>
                <a:gd name="T49" fmla="*/ 0 h 215"/>
                <a:gd name="T50" fmla="*/ 80 w 218"/>
                <a:gd name="T51" fmla="*/ 1 h 215"/>
                <a:gd name="T52" fmla="*/ 70 w 218"/>
                <a:gd name="T53" fmla="*/ 5 h 215"/>
                <a:gd name="T54" fmla="*/ 55 w 218"/>
                <a:gd name="T55" fmla="*/ 12 h 215"/>
                <a:gd name="T56" fmla="*/ 37 w 218"/>
                <a:gd name="T57" fmla="*/ 23 h 215"/>
                <a:gd name="T58" fmla="*/ 22 w 218"/>
                <a:gd name="T59" fmla="*/ 37 h 215"/>
                <a:gd name="T60" fmla="*/ 11 w 218"/>
                <a:gd name="T61" fmla="*/ 54 h 215"/>
                <a:gd name="T62" fmla="*/ 3 w 218"/>
                <a:gd name="T63" fmla="*/ 73 h 215"/>
                <a:gd name="T64" fmla="*/ 0 w 218"/>
                <a:gd name="T65" fmla="*/ 89 h 215"/>
                <a:gd name="T66" fmla="*/ 0 w 218"/>
                <a:gd name="T67" fmla="*/ 100 h 215"/>
                <a:gd name="T68" fmla="*/ 0 w 218"/>
                <a:gd name="T69" fmla="*/ 111 h 215"/>
                <a:gd name="T70" fmla="*/ 0 w 218"/>
                <a:gd name="T71" fmla="*/ 122 h 215"/>
                <a:gd name="T72" fmla="*/ 1 w 218"/>
                <a:gd name="T73" fmla="*/ 133 h 215"/>
                <a:gd name="T74" fmla="*/ 4 w 218"/>
                <a:gd name="T75" fmla="*/ 142 h 215"/>
                <a:gd name="T76" fmla="*/ 11 w 218"/>
                <a:gd name="T77" fmla="*/ 156 h 215"/>
                <a:gd name="T78" fmla="*/ 22 w 218"/>
                <a:gd name="T79" fmla="*/ 174 h 215"/>
                <a:gd name="T80" fmla="*/ 37 w 218"/>
                <a:gd name="T81" fmla="*/ 190 h 215"/>
                <a:gd name="T82" fmla="*/ 55 w 218"/>
                <a:gd name="T83" fmla="*/ 200 h 215"/>
                <a:gd name="T84" fmla="*/ 70 w 218"/>
                <a:gd name="T85" fmla="*/ 207 h 215"/>
                <a:gd name="T86" fmla="*/ 80 w 218"/>
                <a:gd name="T87" fmla="*/ 210 h 215"/>
                <a:gd name="T88" fmla="*/ 91 w 218"/>
                <a:gd name="T89" fmla="*/ 213 h 215"/>
                <a:gd name="T90" fmla="*/ 102 w 218"/>
                <a:gd name="T91" fmla="*/ 215 h 215"/>
                <a:gd name="T92" fmla="*/ 108 w 218"/>
                <a:gd name="T93"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8" h="215">
                  <a:moveTo>
                    <a:pt x="108" y="215"/>
                  </a:moveTo>
                  <a:lnTo>
                    <a:pt x="113" y="215"/>
                  </a:lnTo>
                  <a:lnTo>
                    <a:pt x="117" y="215"/>
                  </a:lnTo>
                  <a:lnTo>
                    <a:pt x="124" y="213"/>
                  </a:lnTo>
                  <a:lnTo>
                    <a:pt x="129" y="212"/>
                  </a:lnTo>
                  <a:lnTo>
                    <a:pt x="133" y="210"/>
                  </a:lnTo>
                  <a:lnTo>
                    <a:pt x="139" y="208"/>
                  </a:lnTo>
                  <a:lnTo>
                    <a:pt x="145" y="207"/>
                  </a:lnTo>
                  <a:lnTo>
                    <a:pt x="150" y="205"/>
                  </a:lnTo>
                  <a:lnTo>
                    <a:pt x="160" y="200"/>
                  </a:lnTo>
                  <a:lnTo>
                    <a:pt x="167" y="196"/>
                  </a:lnTo>
                  <a:lnTo>
                    <a:pt x="177" y="190"/>
                  </a:lnTo>
                  <a:lnTo>
                    <a:pt x="185" y="183"/>
                  </a:lnTo>
                  <a:lnTo>
                    <a:pt x="191" y="174"/>
                  </a:lnTo>
                  <a:lnTo>
                    <a:pt x="198" y="166"/>
                  </a:lnTo>
                  <a:lnTo>
                    <a:pt x="204" y="156"/>
                  </a:lnTo>
                  <a:lnTo>
                    <a:pt x="208" y="148"/>
                  </a:lnTo>
                  <a:lnTo>
                    <a:pt x="210" y="142"/>
                  </a:lnTo>
                  <a:lnTo>
                    <a:pt x="211" y="138"/>
                  </a:lnTo>
                  <a:lnTo>
                    <a:pt x="214" y="133"/>
                  </a:lnTo>
                  <a:lnTo>
                    <a:pt x="215" y="128"/>
                  </a:lnTo>
                  <a:lnTo>
                    <a:pt x="216" y="122"/>
                  </a:lnTo>
                  <a:lnTo>
                    <a:pt x="216" y="117"/>
                  </a:lnTo>
                  <a:lnTo>
                    <a:pt x="216" y="111"/>
                  </a:lnTo>
                  <a:lnTo>
                    <a:pt x="218" y="106"/>
                  </a:lnTo>
                  <a:lnTo>
                    <a:pt x="216" y="100"/>
                  </a:lnTo>
                  <a:lnTo>
                    <a:pt x="216" y="95"/>
                  </a:lnTo>
                  <a:lnTo>
                    <a:pt x="216" y="89"/>
                  </a:lnTo>
                  <a:lnTo>
                    <a:pt x="215" y="85"/>
                  </a:lnTo>
                  <a:lnTo>
                    <a:pt x="211" y="73"/>
                  </a:lnTo>
                  <a:lnTo>
                    <a:pt x="208" y="65"/>
                  </a:lnTo>
                  <a:lnTo>
                    <a:pt x="204" y="54"/>
                  </a:lnTo>
                  <a:lnTo>
                    <a:pt x="198" y="46"/>
                  </a:lnTo>
                  <a:lnTo>
                    <a:pt x="191" y="37"/>
                  </a:lnTo>
                  <a:lnTo>
                    <a:pt x="185" y="31"/>
                  </a:lnTo>
                  <a:lnTo>
                    <a:pt x="177" y="23"/>
                  </a:lnTo>
                  <a:lnTo>
                    <a:pt x="167" y="17"/>
                  </a:lnTo>
                  <a:lnTo>
                    <a:pt x="160" y="12"/>
                  </a:lnTo>
                  <a:lnTo>
                    <a:pt x="150" y="8"/>
                  </a:lnTo>
                  <a:lnTo>
                    <a:pt x="145" y="5"/>
                  </a:lnTo>
                  <a:lnTo>
                    <a:pt x="139" y="4"/>
                  </a:lnTo>
                  <a:lnTo>
                    <a:pt x="133" y="1"/>
                  </a:lnTo>
                  <a:lnTo>
                    <a:pt x="129" y="1"/>
                  </a:lnTo>
                  <a:lnTo>
                    <a:pt x="124" y="0"/>
                  </a:lnTo>
                  <a:lnTo>
                    <a:pt x="117" y="0"/>
                  </a:lnTo>
                  <a:lnTo>
                    <a:pt x="113" y="0"/>
                  </a:lnTo>
                  <a:lnTo>
                    <a:pt x="108" y="0"/>
                  </a:lnTo>
                  <a:lnTo>
                    <a:pt x="102" y="0"/>
                  </a:lnTo>
                  <a:lnTo>
                    <a:pt x="96" y="0"/>
                  </a:lnTo>
                  <a:lnTo>
                    <a:pt x="91" y="0"/>
                  </a:lnTo>
                  <a:lnTo>
                    <a:pt x="85" y="1"/>
                  </a:lnTo>
                  <a:lnTo>
                    <a:pt x="80" y="1"/>
                  </a:lnTo>
                  <a:lnTo>
                    <a:pt x="73" y="4"/>
                  </a:lnTo>
                  <a:lnTo>
                    <a:pt x="70" y="5"/>
                  </a:lnTo>
                  <a:lnTo>
                    <a:pt x="65" y="8"/>
                  </a:lnTo>
                  <a:lnTo>
                    <a:pt x="55" y="12"/>
                  </a:lnTo>
                  <a:lnTo>
                    <a:pt x="45" y="17"/>
                  </a:lnTo>
                  <a:lnTo>
                    <a:pt x="37" y="23"/>
                  </a:lnTo>
                  <a:lnTo>
                    <a:pt x="31" y="31"/>
                  </a:lnTo>
                  <a:lnTo>
                    <a:pt x="22" y="37"/>
                  </a:lnTo>
                  <a:lnTo>
                    <a:pt x="17" y="46"/>
                  </a:lnTo>
                  <a:lnTo>
                    <a:pt x="11" y="54"/>
                  </a:lnTo>
                  <a:lnTo>
                    <a:pt x="8" y="65"/>
                  </a:lnTo>
                  <a:lnTo>
                    <a:pt x="3" y="73"/>
                  </a:lnTo>
                  <a:lnTo>
                    <a:pt x="1" y="85"/>
                  </a:lnTo>
                  <a:lnTo>
                    <a:pt x="0" y="89"/>
                  </a:lnTo>
                  <a:lnTo>
                    <a:pt x="0" y="95"/>
                  </a:lnTo>
                  <a:lnTo>
                    <a:pt x="0" y="100"/>
                  </a:lnTo>
                  <a:lnTo>
                    <a:pt x="0" y="106"/>
                  </a:lnTo>
                  <a:lnTo>
                    <a:pt x="0" y="111"/>
                  </a:lnTo>
                  <a:lnTo>
                    <a:pt x="0" y="117"/>
                  </a:lnTo>
                  <a:lnTo>
                    <a:pt x="0" y="122"/>
                  </a:lnTo>
                  <a:lnTo>
                    <a:pt x="1" y="128"/>
                  </a:lnTo>
                  <a:lnTo>
                    <a:pt x="1" y="133"/>
                  </a:lnTo>
                  <a:lnTo>
                    <a:pt x="3" y="138"/>
                  </a:lnTo>
                  <a:lnTo>
                    <a:pt x="4" y="142"/>
                  </a:lnTo>
                  <a:lnTo>
                    <a:pt x="8" y="148"/>
                  </a:lnTo>
                  <a:lnTo>
                    <a:pt x="11" y="156"/>
                  </a:lnTo>
                  <a:lnTo>
                    <a:pt x="17" y="166"/>
                  </a:lnTo>
                  <a:lnTo>
                    <a:pt x="22" y="174"/>
                  </a:lnTo>
                  <a:lnTo>
                    <a:pt x="31" y="183"/>
                  </a:lnTo>
                  <a:lnTo>
                    <a:pt x="37" y="190"/>
                  </a:lnTo>
                  <a:lnTo>
                    <a:pt x="45" y="196"/>
                  </a:lnTo>
                  <a:lnTo>
                    <a:pt x="55" y="200"/>
                  </a:lnTo>
                  <a:lnTo>
                    <a:pt x="65" y="205"/>
                  </a:lnTo>
                  <a:lnTo>
                    <a:pt x="70" y="207"/>
                  </a:lnTo>
                  <a:lnTo>
                    <a:pt x="73" y="208"/>
                  </a:lnTo>
                  <a:lnTo>
                    <a:pt x="80" y="210"/>
                  </a:lnTo>
                  <a:lnTo>
                    <a:pt x="85" y="212"/>
                  </a:lnTo>
                  <a:lnTo>
                    <a:pt x="91" y="213"/>
                  </a:lnTo>
                  <a:lnTo>
                    <a:pt x="96" y="215"/>
                  </a:lnTo>
                  <a:lnTo>
                    <a:pt x="102" y="215"/>
                  </a:lnTo>
                  <a:lnTo>
                    <a:pt x="108" y="215"/>
                  </a:lnTo>
                  <a:lnTo>
                    <a:pt x="108" y="215"/>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2" name="Freeform 24"/>
            <p:cNvSpPr>
              <a:spLocks/>
            </p:cNvSpPr>
            <p:nvPr/>
          </p:nvSpPr>
          <p:spPr bwMode="auto">
            <a:xfrm>
              <a:off x="6089651" y="3001591"/>
              <a:ext cx="69850" cy="61913"/>
            </a:xfrm>
            <a:custGeom>
              <a:avLst/>
              <a:gdLst>
                <a:gd name="T0" fmla="*/ 158 w 176"/>
                <a:gd name="T1" fmla="*/ 150 h 156"/>
                <a:gd name="T2" fmla="*/ 150 w 176"/>
                <a:gd name="T3" fmla="*/ 139 h 156"/>
                <a:gd name="T4" fmla="*/ 139 w 176"/>
                <a:gd name="T5" fmla="*/ 128 h 156"/>
                <a:gd name="T6" fmla="*/ 130 w 176"/>
                <a:gd name="T7" fmla="*/ 117 h 156"/>
                <a:gd name="T8" fmla="*/ 119 w 176"/>
                <a:gd name="T9" fmla="*/ 106 h 156"/>
                <a:gd name="T10" fmla="*/ 110 w 176"/>
                <a:gd name="T11" fmla="*/ 97 h 156"/>
                <a:gd name="T12" fmla="*/ 97 w 176"/>
                <a:gd name="T13" fmla="*/ 87 h 156"/>
                <a:gd name="T14" fmla="*/ 87 w 176"/>
                <a:gd name="T15" fmla="*/ 79 h 156"/>
                <a:gd name="T16" fmla="*/ 77 w 176"/>
                <a:gd name="T17" fmla="*/ 70 h 156"/>
                <a:gd name="T18" fmla="*/ 65 w 176"/>
                <a:gd name="T19" fmla="*/ 62 h 156"/>
                <a:gd name="T20" fmla="*/ 54 w 176"/>
                <a:gd name="T21" fmla="*/ 54 h 156"/>
                <a:gd name="T22" fmla="*/ 44 w 176"/>
                <a:gd name="T23" fmla="*/ 48 h 156"/>
                <a:gd name="T24" fmla="*/ 34 w 176"/>
                <a:gd name="T25" fmla="*/ 40 h 156"/>
                <a:gd name="T26" fmla="*/ 23 w 176"/>
                <a:gd name="T27" fmla="*/ 34 h 156"/>
                <a:gd name="T28" fmla="*/ 8 w 176"/>
                <a:gd name="T29" fmla="*/ 26 h 156"/>
                <a:gd name="T30" fmla="*/ 5 w 176"/>
                <a:gd name="T31" fmla="*/ 17 h 156"/>
                <a:gd name="T32" fmla="*/ 21 w 176"/>
                <a:gd name="T33" fmla="*/ 8 h 156"/>
                <a:gd name="T34" fmla="*/ 37 w 176"/>
                <a:gd name="T35" fmla="*/ 3 h 156"/>
                <a:gd name="T36" fmla="*/ 56 w 176"/>
                <a:gd name="T37" fmla="*/ 0 h 156"/>
                <a:gd name="T38" fmla="*/ 71 w 176"/>
                <a:gd name="T39" fmla="*/ 0 h 156"/>
                <a:gd name="T40" fmla="*/ 82 w 176"/>
                <a:gd name="T41" fmla="*/ 0 h 156"/>
                <a:gd name="T42" fmla="*/ 93 w 176"/>
                <a:gd name="T43" fmla="*/ 1 h 156"/>
                <a:gd name="T44" fmla="*/ 103 w 176"/>
                <a:gd name="T45" fmla="*/ 5 h 156"/>
                <a:gd name="T46" fmla="*/ 118 w 176"/>
                <a:gd name="T47" fmla="*/ 12 h 156"/>
                <a:gd name="T48" fmla="*/ 136 w 176"/>
                <a:gd name="T49" fmla="*/ 23 h 156"/>
                <a:gd name="T50" fmla="*/ 150 w 176"/>
                <a:gd name="T51" fmla="*/ 37 h 156"/>
                <a:gd name="T52" fmla="*/ 163 w 176"/>
                <a:gd name="T53" fmla="*/ 54 h 156"/>
                <a:gd name="T54" fmla="*/ 171 w 176"/>
                <a:gd name="T55" fmla="*/ 73 h 156"/>
                <a:gd name="T56" fmla="*/ 175 w 176"/>
                <a:gd name="T57" fmla="*/ 89 h 156"/>
                <a:gd name="T58" fmla="*/ 176 w 176"/>
                <a:gd name="T59" fmla="*/ 100 h 156"/>
                <a:gd name="T60" fmla="*/ 176 w 176"/>
                <a:gd name="T61" fmla="*/ 113 h 156"/>
                <a:gd name="T62" fmla="*/ 174 w 176"/>
                <a:gd name="T63" fmla="*/ 125 h 156"/>
                <a:gd name="T64" fmla="*/ 171 w 176"/>
                <a:gd name="T65" fmla="*/ 138 h 156"/>
                <a:gd name="T66" fmla="*/ 166 w 176"/>
                <a:gd name="T67" fmla="*/ 150 h 156"/>
                <a:gd name="T68" fmla="*/ 164 w 176"/>
                <a:gd name="T69" fmla="*/ 156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6" h="156">
                  <a:moveTo>
                    <a:pt x="164" y="156"/>
                  </a:moveTo>
                  <a:lnTo>
                    <a:pt x="158" y="150"/>
                  </a:lnTo>
                  <a:lnTo>
                    <a:pt x="155" y="144"/>
                  </a:lnTo>
                  <a:lnTo>
                    <a:pt x="150" y="139"/>
                  </a:lnTo>
                  <a:lnTo>
                    <a:pt x="146" y="133"/>
                  </a:lnTo>
                  <a:lnTo>
                    <a:pt x="139" y="128"/>
                  </a:lnTo>
                  <a:lnTo>
                    <a:pt x="135" y="122"/>
                  </a:lnTo>
                  <a:lnTo>
                    <a:pt x="130" y="117"/>
                  </a:lnTo>
                  <a:lnTo>
                    <a:pt x="125" y="113"/>
                  </a:lnTo>
                  <a:lnTo>
                    <a:pt x="119" y="106"/>
                  </a:lnTo>
                  <a:lnTo>
                    <a:pt x="114" y="102"/>
                  </a:lnTo>
                  <a:lnTo>
                    <a:pt x="110" y="97"/>
                  </a:lnTo>
                  <a:lnTo>
                    <a:pt x="103" y="93"/>
                  </a:lnTo>
                  <a:lnTo>
                    <a:pt x="97" y="87"/>
                  </a:lnTo>
                  <a:lnTo>
                    <a:pt x="93" y="85"/>
                  </a:lnTo>
                  <a:lnTo>
                    <a:pt x="87" y="79"/>
                  </a:lnTo>
                  <a:lnTo>
                    <a:pt x="82" y="74"/>
                  </a:lnTo>
                  <a:lnTo>
                    <a:pt x="77" y="70"/>
                  </a:lnTo>
                  <a:lnTo>
                    <a:pt x="71" y="66"/>
                  </a:lnTo>
                  <a:lnTo>
                    <a:pt x="65" y="62"/>
                  </a:lnTo>
                  <a:lnTo>
                    <a:pt x="61" y="57"/>
                  </a:lnTo>
                  <a:lnTo>
                    <a:pt x="54" y="54"/>
                  </a:lnTo>
                  <a:lnTo>
                    <a:pt x="50" y="52"/>
                  </a:lnTo>
                  <a:lnTo>
                    <a:pt x="44" y="48"/>
                  </a:lnTo>
                  <a:lnTo>
                    <a:pt x="38" y="45"/>
                  </a:lnTo>
                  <a:lnTo>
                    <a:pt x="34" y="40"/>
                  </a:lnTo>
                  <a:lnTo>
                    <a:pt x="28" y="38"/>
                  </a:lnTo>
                  <a:lnTo>
                    <a:pt x="23" y="34"/>
                  </a:lnTo>
                  <a:lnTo>
                    <a:pt x="18" y="32"/>
                  </a:lnTo>
                  <a:lnTo>
                    <a:pt x="8" y="26"/>
                  </a:lnTo>
                  <a:lnTo>
                    <a:pt x="0" y="21"/>
                  </a:lnTo>
                  <a:lnTo>
                    <a:pt x="5" y="17"/>
                  </a:lnTo>
                  <a:lnTo>
                    <a:pt x="12" y="12"/>
                  </a:lnTo>
                  <a:lnTo>
                    <a:pt x="21" y="8"/>
                  </a:lnTo>
                  <a:lnTo>
                    <a:pt x="29" y="5"/>
                  </a:lnTo>
                  <a:lnTo>
                    <a:pt x="37" y="3"/>
                  </a:lnTo>
                  <a:lnTo>
                    <a:pt x="48" y="1"/>
                  </a:lnTo>
                  <a:lnTo>
                    <a:pt x="56" y="0"/>
                  </a:lnTo>
                  <a:lnTo>
                    <a:pt x="67" y="0"/>
                  </a:lnTo>
                  <a:lnTo>
                    <a:pt x="71" y="0"/>
                  </a:lnTo>
                  <a:lnTo>
                    <a:pt x="77" y="0"/>
                  </a:lnTo>
                  <a:lnTo>
                    <a:pt x="82" y="0"/>
                  </a:lnTo>
                  <a:lnTo>
                    <a:pt x="87" y="1"/>
                  </a:lnTo>
                  <a:lnTo>
                    <a:pt x="93" y="1"/>
                  </a:lnTo>
                  <a:lnTo>
                    <a:pt x="97" y="4"/>
                  </a:lnTo>
                  <a:lnTo>
                    <a:pt x="103" y="5"/>
                  </a:lnTo>
                  <a:lnTo>
                    <a:pt x="110" y="8"/>
                  </a:lnTo>
                  <a:lnTo>
                    <a:pt x="118" y="12"/>
                  </a:lnTo>
                  <a:lnTo>
                    <a:pt x="128" y="17"/>
                  </a:lnTo>
                  <a:lnTo>
                    <a:pt x="136" y="23"/>
                  </a:lnTo>
                  <a:lnTo>
                    <a:pt x="144" y="31"/>
                  </a:lnTo>
                  <a:lnTo>
                    <a:pt x="150" y="37"/>
                  </a:lnTo>
                  <a:lnTo>
                    <a:pt x="156" y="46"/>
                  </a:lnTo>
                  <a:lnTo>
                    <a:pt x="163" y="54"/>
                  </a:lnTo>
                  <a:lnTo>
                    <a:pt x="167" y="65"/>
                  </a:lnTo>
                  <a:lnTo>
                    <a:pt x="171" y="73"/>
                  </a:lnTo>
                  <a:lnTo>
                    <a:pt x="174" y="85"/>
                  </a:lnTo>
                  <a:lnTo>
                    <a:pt x="175" y="89"/>
                  </a:lnTo>
                  <a:lnTo>
                    <a:pt x="176" y="95"/>
                  </a:lnTo>
                  <a:lnTo>
                    <a:pt x="176" y="100"/>
                  </a:lnTo>
                  <a:lnTo>
                    <a:pt x="176" y="106"/>
                  </a:lnTo>
                  <a:lnTo>
                    <a:pt x="176" y="113"/>
                  </a:lnTo>
                  <a:lnTo>
                    <a:pt x="175" y="119"/>
                  </a:lnTo>
                  <a:lnTo>
                    <a:pt x="174" y="125"/>
                  </a:lnTo>
                  <a:lnTo>
                    <a:pt x="174" y="131"/>
                  </a:lnTo>
                  <a:lnTo>
                    <a:pt x="171" y="138"/>
                  </a:lnTo>
                  <a:lnTo>
                    <a:pt x="169" y="144"/>
                  </a:lnTo>
                  <a:lnTo>
                    <a:pt x="166" y="150"/>
                  </a:lnTo>
                  <a:lnTo>
                    <a:pt x="164" y="156"/>
                  </a:lnTo>
                  <a:lnTo>
                    <a:pt x="164" y="15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3" name="Freeform 25"/>
            <p:cNvSpPr>
              <a:spLocks/>
            </p:cNvSpPr>
            <p:nvPr/>
          </p:nvSpPr>
          <p:spPr bwMode="auto">
            <a:xfrm>
              <a:off x="5892801" y="2904753"/>
              <a:ext cx="85725" cy="85725"/>
            </a:xfrm>
            <a:custGeom>
              <a:avLst/>
              <a:gdLst>
                <a:gd name="T0" fmla="*/ 113 w 218"/>
                <a:gd name="T1" fmla="*/ 215 h 216"/>
                <a:gd name="T2" fmla="*/ 124 w 218"/>
                <a:gd name="T3" fmla="*/ 215 h 216"/>
                <a:gd name="T4" fmla="*/ 135 w 218"/>
                <a:gd name="T5" fmla="*/ 212 h 216"/>
                <a:gd name="T6" fmla="*/ 147 w 218"/>
                <a:gd name="T7" fmla="*/ 207 h 216"/>
                <a:gd name="T8" fmla="*/ 160 w 218"/>
                <a:gd name="T9" fmla="*/ 200 h 216"/>
                <a:gd name="T10" fmla="*/ 177 w 218"/>
                <a:gd name="T11" fmla="*/ 190 h 216"/>
                <a:gd name="T12" fmla="*/ 192 w 218"/>
                <a:gd name="T13" fmla="*/ 176 h 216"/>
                <a:gd name="T14" fmla="*/ 204 w 218"/>
                <a:gd name="T15" fmla="*/ 159 h 216"/>
                <a:gd name="T16" fmla="*/ 210 w 218"/>
                <a:gd name="T17" fmla="*/ 144 h 216"/>
                <a:gd name="T18" fmla="*/ 213 w 218"/>
                <a:gd name="T19" fmla="*/ 135 h 216"/>
                <a:gd name="T20" fmla="*/ 217 w 218"/>
                <a:gd name="T21" fmla="*/ 123 h 216"/>
                <a:gd name="T22" fmla="*/ 218 w 218"/>
                <a:gd name="T23" fmla="*/ 113 h 216"/>
                <a:gd name="T24" fmla="*/ 218 w 218"/>
                <a:gd name="T25" fmla="*/ 102 h 216"/>
                <a:gd name="T26" fmla="*/ 217 w 218"/>
                <a:gd name="T27" fmla="*/ 91 h 216"/>
                <a:gd name="T28" fmla="*/ 213 w 218"/>
                <a:gd name="T29" fmla="*/ 80 h 216"/>
                <a:gd name="T30" fmla="*/ 210 w 218"/>
                <a:gd name="T31" fmla="*/ 70 h 216"/>
                <a:gd name="T32" fmla="*/ 204 w 218"/>
                <a:gd name="T33" fmla="*/ 57 h 216"/>
                <a:gd name="T34" fmla="*/ 192 w 218"/>
                <a:gd name="T35" fmla="*/ 40 h 216"/>
                <a:gd name="T36" fmla="*/ 177 w 218"/>
                <a:gd name="T37" fmla="*/ 24 h 216"/>
                <a:gd name="T38" fmla="*/ 160 w 218"/>
                <a:gd name="T39" fmla="*/ 12 h 216"/>
                <a:gd name="T40" fmla="*/ 147 w 218"/>
                <a:gd name="T41" fmla="*/ 6 h 216"/>
                <a:gd name="T42" fmla="*/ 135 w 218"/>
                <a:gd name="T43" fmla="*/ 1 h 216"/>
                <a:gd name="T44" fmla="*/ 124 w 218"/>
                <a:gd name="T45" fmla="*/ 0 h 216"/>
                <a:gd name="T46" fmla="*/ 113 w 218"/>
                <a:gd name="T47" fmla="*/ 0 h 216"/>
                <a:gd name="T48" fmla="*/ 102 w 218"/>
                <a:gd name="T49" fmla="*/ 0 h 216"/>
                <a:gd name="T50" fmla="*/ 91 w 218"/>
                <a:gd name="T51" fmla="*/ 0 h 216"/>
                <a:gd name="T52" fmla="*/ 80 w 218"/>
                <a:gd name="T53" fmla="*/ 1 h 216"/>
                <a:gd name="T54" fmla="*/ 71 w 218"/>
                <a:gd name="T55" fmla="*/ 6 h 216"/>
                <a:gd name="T56" fmla="*/ 57 w 218"/>
                <a:gd name="T57" fmla="*/ 12 h 216"/>
                <a:gd name="T58" fmla="*/ 39 w 218"/>
                <a:gd name="T59" fmla="*/ 24 h 216"/>
                <a:gd name="T60" fmla="*/ 23 w 218"/>
                <a:gd name="T61" fmla="*/ 40 h 216"/>
                <a:gd name="T62" fmla="*/ 13 w 218"/>
                <a:gd name="T63" fmla="*/ 57 h 216"/>
                <a:gd name="T64" fmla="*/ 6 w 218"/>
                <a:gd name="T65" fmla="*/ 70 h 216"/>
                <a:gd name="T66" fmla="*/ 1 w 218"/>
                <a:gd name="T67" fmla="*/ 80 h 216"/>
                <a:gd name="T68" fmla="*/ 0 w 218"/>
                <a:gd name="T69" fmla="*/ 91 h 216"/>
                <a:gd name="T70" fmla="*/ 0 w 218"/>
                <a:gd name="T71" fmla="*/ 102 h 216"/>
                <a:gd name="T72" fmla="*/ 0 w 218"/>
                <a:gd name="T73" fmla="*/ 113 h 216"/>
                <a:gd name="T74" fmla="*/ 0 w 218"/>
                <a:gd name="T75" fmla="*/ 123 h 216"/>
                <a:gd name="T76" fmla="*/ 1 w 218"/>
                <a:gd name="T77" fmla="*/ 135 h 216"/>
                <a:gd name="T78" fmla="*/ 6 w 218"/>
                <a:gd name="T79" fmla="*/ 144 h 216"/>
                <a:gd name="T80" fmla="*/ 13 w 218"/>
                <a:gd name="T81" fmla="*/ 159 h 216"/>
                <a:gd name="T82" fmla="*/ 23 w 218"/>
                <a:gd name="T83" fmla="*/ 176 h 216"/>
                <a:gd name="T84" fmla="*/ 39 w 218"/>
                <a:gd name="T85" fmla="*/ 190 h 216"/>
                <a:gd name="T86" fmla="*/ 57 w 218"/>
                <a:gd name="T87" fmla="*/ 200 h 216"/>
                <a:gd name="T88" fmla="*/ 71 w 218"/>
                <a:gd name="T89" fmla="*/ 207 h 216"/>
                <a:gd name="T90" fmla="*/ 80 w 218"/>
                <a:gd name="T91" fmla="*/ 212 h 216"/>
                <a:gd name="T92" fmla="*/ 91 w 218"/>
                <a:gd name="T93" fmla="*/ 215 h 216"/>
                <a:gd name="T94" fmla="*/ 102 w 218"/>
                <a:gd name="T95" fmla="*/ 215 h 216"/>
                <a:gd name="T96" fmla="*/ 108 w 218"/>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6">
                  <a:moveTo>
                    <a:pt x="108" y="216"/>
                  </a:moveTo>
                  <a:lnTo>
                    <a:pt x="113" y="215"/>
                  </a:lnTo>
                  <a:lnTo>
                    <a:pt x="119" y="215"/>
                  </a:lnTo>
                  <a:lnTo>
                    <a:pt x="124" y="215"/>
                  </a:lnTo>
                  <a:lnTo>
                    <a:pt x="131" y="213"/>
                  </a:lnTo>
                  <a:lnTo>
                    <a:pt x="135" y="212"/>
                  </a:lnTo>
                  <a:lnTo>
                    <a:pt x="140" y="211"/>
                  </a:lnTo>
                  <a:lnTo>
                    <a:pt x="147" y="207"/>
                  </a:lnTo>
                  <a:lnTo>
                    <a:pt x="151" y="207"/>
                  </a:lnTo>
                  <a:lnTo>
                    <a:pt x="160" y="200"/>
                  </a:lnTo>
                  <a:lnTo>
                    <a:pt x="169" y="196"/>
                  </a:lnTo>
                  <a:lnTo>
                    <a:pt x="177" y="190"/>
                  </a:lnTo>
                  <a:lnTo>
                    <a:pt x="185" y="183"/>
                  </a:lnTo>
                  <a:lnTo>
                    <a:pt x="192" y="176"/>
                  </a:lnTo>
                  <a:lnTo>
                    <a:pt x="198" y="168"/>
                  </a:lnTo>
                  <a:lnTo>
                    <a:pt x="204" y="159"/>
                  </a:lnTo>
                  <a:lnTo>
                    <a:pt x="209" y="151"/>
                  </a:lnTo>
                  <a:lnTo>
                    <a:pt x="210" y="144"/>
                  </a:lnTo>
                  <a:lnTo>
                    <a:pt x="212" y="139"/>
                  </a:lnTo>
                  <a:lnTo>
                    <a:pt x="213" y="135"/>
                  </a:lnTo>
                  <a:lnTo>
                    <a:pt x="216" y="130"/>
                  </a:lnTo>
                  <a:lnTo>
                    <a:pt x="217" y="123"/>
                  </a:lnTo>
                  <a:lnTo>
                    <a:pt x="218" y="119"/>
                  </a:lnTo>
                  <a:lnTo>
                    <a:pt x="218" y="113"/>
                  </a:lnTo>
                  <a:lnTo>
                    <a:pt x="218" y="109"/>
                  </a:lnTo>
                  <a:lnTo>
                    <a:pt x="218" y="102"/>
                  </a:lnTo>
                  <a:lnTo>
                    <a:pt x="218" y="97"/>
                  </a:lnTo>
                  <a:lnTo>
                    <a:pt x="217" y="91"/>
                  </a:lnTo>
                  <a:lnTo>
                    <a:pt x="216" y="86"/>
                  </a:lnTo>
                  <a:lnTo>
                    <a:pt x="213" y="80"/>
                  </a:lnTo>
                  <a:lnTo>
                    <a:pt x="212" y="75"/>
                  </a:lnTo>
                  <a:lnTo>
                    <a:pt x="210" y="70"/>
                  </a:lnTo>
                  <a:lnTo>
                    <a:pt x="209" y="66"/>
                  </a:lnTo>
                  <a:lnTo>
                    <a:pt x="204" y="57"/>
                  </a:lnTo>
                  <a:lnTo>
                    <a:pt x="198" y="47"/>
                  </a:lnTo>
                  <a:lnTo>
                    <a:pt x="192" y="40"/>
                  </a:lnTo>
                  <a:lnTo>
                    <a:pt x="185" y="32"/>
                  </a:lnTo>
                  <a:lnTo>
                    <a:pt x="177" y="24"/>
                  </a:lnTo>
                  <a:lnTo>
                    <a:pt x="169" y="17"/>
                  </a:lnTo>
                  <a:lnTo>
                    <a:pt x="160" y="12"/>
                  </a:lnTo>
                  <a:lnTo>
                    <a:pt x="151" y="8"/>
                  </a:lnTo>
                  <a:lnTo>
                    <a:pt x="147" y="6"/>
                  </a:lnTo>
                  <a:lnTo>
                    <a:pt x="140" y="3"/>
                  </a:lnTo>
                  <a:lnTo>
                    <a:pt x="135" y="1"/>
                  </a:lnTo>
                  <a:lnTo>
                    <a:pt x="131" y="1"/>
                  </a:lnTo>
                  <a:lnTo>
                    <a:pt x="124" y="0"/>
                  </a:lnTo>
                  <a:lnTo>
                    <a:pt x="119" y="0"/>
                  </a:lnTo>
                  <a:lnTo>
                    <a:pt x="113" y="0"/>
                  </a:lnTo>
                  <a:lnTo>
                    <a:pt x="108" y="0"/>
                  </a:lnTo>
                  <a:lnTo>
                    <a:pt x="102" y="0"/>
                  </a:lnTo>
                  <a:lnTo>
                    <a:pt x="98" y="0"/>
                  </a:lnTo>
                  <a:lnTo>
                    <a:pt x="91" y="0"/>
                  </a:lnTo>
                  <a:lnTo>
                    <a:pt x="86" y="1"/>
                  </a:lnTo>
                  <a:lnTo>
                    <a:pt x="80" y="1"/>
                  </a:lnTo>
                  <a:lnTo>
                    <a:pt x="75" y="3"/>
                  </a:lnTo>
                  <a:lnTo>
                    <a:pt x="71" y="6"/>
                  </a:lnTo>
                  <a:lnTo>
                    <a:pt x="66" y="8"/>
                  </a:lnTo>
                  <a:lnTo>
                    <a:pt x="57" y="12"/>
                  </a:lnTo>
                  <a:lnTo>
                    <a:pt x="47" y="17"/>
                  </a:lnTo>
                  <a:lnTo>
                    <a:pt x="39" y="24"/>
                  </a:lnTo>
                  <a:lnTo>
                    <a:pt x="31" y="32"/>
                  </a:lnTo>
                  <a:lnTo>
                    <a:pt x="23" y="40"/>
                  </a:lnTo>
                  <a:lnTo>
                    <a:pt x="17" y="47"/>
                  </a:lnTo>
                  <a:lnTo>
                    <a:pt x="13" y="57"/>
                  </a:lnTo>
                  <a:lnTo>
                    <a:pt x="8" y="66"/>
                  </a:lnTo>
                  <a:lnTo>
                    <a:pt x="6" y="70"/>
                  </a:lnTo>
                  <a:lnTo>
                    <a:pt x="3" y="75"/>
                  </a:lnTo>
                  <a:lnTo>
                    <a:pt x="1" y="80"/>
                  </a:lnTo>
                  <a:lnTo>
                    <a:pt x="1" y="86"/>
                  </a:lnTo>
                  <a:lnTo>
                    <a:pt x="0" y="91"/>
                  </a:lnTo>
                  <a:lnTo>
                    <a:pt x="0" y="97"/>
                  </a:lnTo>
                  <a:lnTo>
                    <a:pt x="0" y="102"/>
                  </a:lnTo>
                  <a:lnTo>
                    <a:pt x="0" y="109"/>
                  </a:lnTo>
                  <a:lnTo>
                    <a:pt x="0" y="113"/>
                  </a:lnTo>
                  <a:lnTo>
                    <a:pt x="0" y="119"/>
                  </a:lnTo>
                  <a:lnTo>
                    <a:pt x="0" y="123"/>
                  </a:lnTo>
                  <a:lnTo>
                    <a:pt x="1" y="130"/>
                  </a:lnTo>
                  <a:lnTo>
                    <a:pt x="1" y="135"/>
                  </a:lnTo>
                  <a:lnTo>
                    <a:pt x="3" y="139"/>
                  </a:lnTo>
                  <a:lnTo>
                    <a:pt x="6" y="144"/>
                  </a:lnTo>
                  <a:lnTo>
                    <a:pt x="8" y="151"/>
                  </a:lnTo>
                  <a:lnTo>
                    <a:pt x="13" y="159"/>
                  </a:lnTo>
                  <a:lnTo>
                    <a:pt x="17" y="168"/>
                  </a:lnTo>
                  <a:lnTo>
                    <a:pt x="23" y="176"/>
                  </a:lnTo>
                  <a:lnTo>
                    <a:pt x="31" y="183"/>
                  </a:lnTo>
                  <a:lnTo>
                    <a:pt x="39" y="190"/>
                  </a:lnTo>
                  <a:lnTo>
                    <a:pt x="47" y="196"/>
                  </a:lnTo>
                  <a:lnTo>
                    <a:pt x="57" y="200"/>
                  </a:lnTo>
                  <a:lnTo>
                    <a:pt x="66" y="207"/>
                  </a:lnTo>
                  <a:lnTo>
                    <a:pt x="71" y="207"/>
                  </a:lnTo>
                  <a:lnTo>
                    <a:pt x="75" y="211"/>
                  </a:lnTo>
                  <a:lnTo>
                    <a:pt x="80" y="212"/>
                  </a:lnTo>
                  <a:lnTo>
                    <a:pt x="86" y="213"/>
                  </a:lnTo>
                  <a:lnTo>
                    <a:pt x="91" y="215"/>
                  </a:lnTo>
                  <a:lnTo>
                    <a:pt x="98" y="215"/>
                  </a:lnTo>
                  <a:lnTo>
                    <a:pt x="102" y="215"/>
                  </a:lnTo>
                  <a:lnTo>
                    <a:pt x="108" y="216"/>
                  </a:lnTo>
                  <a:lnTo>
                    <a:pt x="108"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baseline="-25000" dirty="0">
                <a:solidFill>
                  <a:srgbClr val="172982"/>
                </a:solidFill>
              </a:endParaRPr>
            </a:p>
          </p:txBody>
        </p:sp>
        <p:sp>
          <p:nvSpPr>
            <p:cNvPr id="54" name="Freeform 26"/>
            <p:cNvSpPr>
              <a:spLocks/>
            </p:cNvSpPr>
            <p:nvPr/>
          </p:nvSpPr>
          <p:spPr bwMode="auto">
            <a:xfrm>
              <a:off x="6511926" y="3442916"/>
              <a:ext cx="85725" cy="85725"/>
            </a:xfrm>
            <a:custGeom>
              <a:avLst/>
              <a:gdLst>
                <a:gd name="T0" fmla="*/ 114 w 219"/>
                <a:gd name="T1" fmla="*/ 216 h 216"/>
                <a:gd name="T2" fmla="*/ 124 w 219"/>
                <a:gd name="T3" fmla="*/ 214 h 216"/>
                <a:gd name="T4" fmla="*/ 135 w 219"/>
                <a:gd name="T5" fmla="*/ 211 h 216"/>
                <a:gd name="T6" fmla="*/ 147 w 219"/>
                <a:gd name="T7" fmla="*/ 208 h 216"/>
                <a:gd name="T8" fmla="*/ 160 w 219"/>
                <a:gd name="T9" fmla="*/ 201 h 216"/>
                <a:gd name="T10" fmla="*/ 177 w 219"/>
                <a:gd name="T11" fmla="*/ 191 h 216"/>
                <a:gd name="T12" fmla="*/ 192 w 219"/>
                <a:gd name="T13" fmla="*/ 175 h 216"/>
                <a:gd name="T14" fmla="*/ 204 w 219"/>
                <a:gd name="T15" fmla="*/ 158 h 216"/>
                <a:gd name="T16" fmla="*/ 211 w 219"/>
                <a:gd name="T17" fmla="*/ 143 h 216"/>
                <a:gd name="T18" fmla="*/ 214 w 219"/>
                <a:gd name="T19" fmla="*/ 132 h 216"/>
                <a:gd name="T20" fmla="*/ 217 w 219"/>
                <a:gd name="T21" fmla="*/ 123 h 216"/>
                <a:gd name="T22" fmla="*/ 219 w 219"/>
                <a:gd name="T23" fmla="*/ 112 h 216"/>
                <a:gd name="T24" fmla="*/ 219 w 219"/>
                <a:gd name="T25" fmla="*/ 101 h 216"/>
                <a:gd name="T26" fmla="*/ 217 w 219"/>
                <a:gd name="T27" fmla="*/ 90 h 216"/>
                <a:gd name="T28" fmla="*/ 214 w 219"/>
                <a:gd name="T29" fmla="*/ 79 h 216"/>
                <a:gd name="T30" fmla="*/ 211 w 219"/>
                <a:gd name="T31" fmla="*/ 70 h 216"/>
                <a:gd name="T32" fmla="*/ 204 w 219"/>
                <a:gd name="T33" fmla="*/ 55 h 216"/>
                <a:gd name="T34" fmla="*/ 192 w 219"/>
                <a:gd name="T35" fmla="*/ 37 h 216"/>
                <a:gd name="T36" fmla="*/ 177 w 219"/>
                <a:gd name="T37" fmla="*/ 22 h 216"/>
                <a:gd name="T38" fmla="*/ 160 w 219"/>
                <a:gd name="T39" fmla="*/ 12 h 216"/>
                <a:gd name="T40" fmla="*/ 147 w 219"/>
                <a:gd name="T41" fmla="*/ 5 h 216"/>
                <a:gd name="T42" fmla="*/ 135 w 219"/>
                <a:gd name="T43" fmla="*/ 2 h 216"/>
                <a:gd name="T44" fmla="*/ 124 w 219"/>
                <a:gd name="T45" fmla="*/ 0 h 216"/>
                <a:gd name="T46" fmla="*/ 114 w 219"/>
                <a:gd name="T47" fmla="*/ 0 h 216"/>
                <a:gd name="T48" fmla="*/ 102 w 219"/>
                <a:gd name="T49" fmla="*/ 0 h 216"/>
                <a:gd name="T50" fmla="*/ 91 w 219"/>
                <a:gd name="T51" fmla="*/ 0 h 216"/>
                <a:gd name="T52" fmla="*/ 81 w 219"/>
                <a:gd name="T53" fmla="*/ 2 h 216"/>
                <a:gd name="T54" fmla="*/ 71 w 219"/>
                <a:gd name="T55" fmla="*/ 5 h 216"/>
                <a:gd name="T56" fmla="*/ 57 w 219"/>
                <a:gd name="T57" fmla="*/ 12 h 216"/>
                <a:gd name="T58" fmla="*/ 39 w 219"/>
                <a:gd name="T59" fmla="*/ 22 h 216"/>
                <a:gd name="T60" fmla="*/ 24 w 219"/>
                <a:gd name="T61" fmla="*/ 37 h 216"/>
                <a:gd name="T62" fmla="*/ 13 w 219"/>
                <a:gd name="T63" fmla="*/ 55 h 216"/>
                <a:gd name="T64" fmla="*/ 6 w 219"/>
                <a:gd name="T65" fmla="*/ 70 h 216"/>
                <a:gd name="T66" fmla="*/ 2 w 219"/>
                <a:gd name="T67" fmla="*/ 79 h 216"/>
                <a:gd name="T68" fmla="*/ 0 w 219"/>
                <a:gd name="T69" fmla="*/ 90 h 216"/>
                <a:gd name="T70" fmla="*/ 0 w 219"/>
                <a:gd name="T71" fmla="*/ 101 h 216"/>
                <a:gd name="T72" fmla="*/ 0 w 219"/>
                <a:gd name="T73" fmla="*/ 112 h 216"/>
                <a:gd name="T74" fmla="*/ 0 w 219"/>
                <a:gd name="T75" fmla="*/ 123 h 216"/>
                <a:gd name="T76" fmla="*/ 2 w 219"/>
                <a:gd name="T77" fmla="*/ 132 h 216"/>
                <a:gd name="T78" fmla="*/ 6 w 219"/>
                <a:gd name="T79" fmla="*/ 143 h 216"/>
                <a:gd name="T80" fmla="*/ 13 w 219"/>
                <a:gd name="T81" fmla="*/ 158 h 216"/>
                <a:gd name="T82" fmla="*/ 24 w 219"/>
                <a:gd name="T83" fmla="*/ 175 h 216"/>
                <a:gd name="T84" fmla="*/ 39 w 219"/>
                <a:gd name="T85" fmla="*/ 191 h 216"/>
                <a:gd name="T86" fmla="*/ 57 w 219"/>
                <a:gd name="T87" fmla="*/ 201 h 216"/>
                <a:gd name="T88" fmla="*/ 71 w 219"/>
                <a:gd name="T89" fmla="*/ 208 h 216"/>
                <a:gd name="T90" fmla="*/ 81 w 219"/>
                <a:gd name="T91" fmla="*/ 211 h 216"/>
                <a:gd name="T92" fmla="*/ 91 w 219"/>
                <a:gd name="T93" fmla="*/ 214 h 216"/>
                <a:gd name="T94" fmla="*/ 102 w 219"/>
                <a:gd name="T95" fmla="*/ 216 h 216"/>
                <a:gd name="T96" fmla="*/ 108 w 219"/>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6">
                  <a:moveTo>
                    <a:pt x="108" y="216"/>
                  </a:moveTo>
                  <a:lnTo>
                    <a:pt x="114" y="216"/>
                  </a:lnTo>
                  <a:lnTo>
                    <a:pt x="119" y="216"/>
                  </a:lnTo>
                  <a:lnTo>
                    <a:pt x="124" y="214"/>
                  </a:lnTo>
                  <a:lnTo>
                    <a:pt x="131" y="212"/>
                  </a:lnTo>
                  <a:lnTo>
                    <a:pt x="135" y="211"/>
                  </a:lnTo>
                  <a:lnTo>
                    <a:pt x="140" y="209"/>
                  </a:lnTo>
                  <a:lnTo>
                    <a:pt x="147" y="208"/>
                  </a:lnTo>
                  <a:lnTo>
                    <a:pt x="151" y="206"/>
                  </a:lnTo>
                  <a:lnTo>
                    <a:pt x="160" y="201"/>
                  </a:lnTo>
                  <a:lnTo>
                    <a:pt x="170" y="197"/>
                  </a:lnTo>
                  <a:lnTo>
                    <a:pt x="177" y="191"/>
                  </a:lnTo>
                  <a:lnTo>
                    <a:pt x="185" y="184"/>
                  </a:lnTo>
                  <a:lnTo>
                    <a:pt x="192" y="175"/>
                  </a:lnTo>
                  <a:lnTo>
                    <a:pt x="199" y="167"/>
                  </a:lnTo>
                  <a:lnTo>
                    <a:pt x="204" y="158"/>
                  </a:lnTo>
                  <a:lnTo>
                    <a:pt x="209" y="150"/>
                  </a:lnTo>
                  <a:lnTo>
                    <a:pt x="211" y="143"/>
                  </a:lnTo>
                  <a:lnTo>
                    <a:pt x="212" y="139"/>
                  </a:lnTo>
                  <a:lnTo>
                    <a:pt x="214" y="132"/>
                  </a:lnTo>
                  <a:lnTo>
                    <a:pt x="216" y="127"/>
                  </a:lnTo>
                  <a:lnTo>
                    <a:pt x="217" y="123"/>
                  </a:lnTo>
                  <a:lnTo>
                    <a:pt x="219" y="116"/>
                  </a:lnTo>
                  <a:lnTo>
                    <a:pt x="219" y="112"/>
                  </a:lnTo>
                  <a:lnTo>
                    <a:pt x="219" y="107"/>
                  </a:lnTo>
                  <a:lnTo>
                    <a:pt x="219" y="101"/>
                  </a:lnTo>
                  <a:lnTo>
                    <a:pt x="219" y="96"/>
                  </a:lnTo>
                  <a:lnTo>
                    <a:pt x="217" y="90"/>
                  </a:lnTo>
                  <a:lnTo>
                    <a:pt x="216" y="85"/>
                  </a:lnTo>
                  <a:lnTo>
                    <a:pt x="214" y="79"/>
                  </a:lnTo>
                  <a:lnTo>
                    <a:pt x="212" y="74"/>
                  </a:lnTo>
                  <a:lnTo>
                    <a:pt x="211" y="70"/>
                  </a:lnTo>
                  <a:lnTo>
                    <a:pt x="209" y="65"/>
                  </a:lnTo>
                  <a:lnTo>
                    <a:pt x="204" y="55"/>
                  </a:lnTo>
                  <a:lnTo>
                    <a:pt x="199" y="46"/>
                  </a:lnTo>
                  <a:lnTo>
                    <a:pt x="192" y="37"/>
                  </a:lnTo>
                  <a:lnTo>
                    <a:pt x="185" y="30"/>
                  </a:lnTo>
                  <a:lnTo>
                    <a:pt x="177" y="22"/>
                  </a:lnTo>
                  <a:lnTo>
                    <a:pt x="170" y="17"/>
                  </a:lnTo>
                  <a:lnTo>
                    <a:pt x="160" y="12"/>
                  </a:lnTo>
                  <a:lnTo>
                    <a:pt x="151" y="8"/>
                  </a:lnTo>
                  <a:lnTo>
                    <a:pt x="147" y="5"/>
                  </a:lnTo>
                  <a:lnTo>
                    <a:pt x="140" y="4"/>
                  </a:lnTo>
                  <a:lnTo>
                    <a:pt x="135" y="2"/>
                  </a:lnTo>
                  <a:lnTo>
                    <a:pt x="131" y="2"/>
                  </a:lnTo>
                  <a:lnTo>
                    <a:pt x="124" y="0"/>
                  </a:lnTo>
                  <a:lnTo>
                    <a:pt x="119" y="0"/>
                  </a:lnTo>
                  <a:lnTo>
                    <a:pt x="114" y="0"/>
                  </a:lnTo>
                  <a:lnTo>
                    <a:pt x="108" y="0"/>
                  </a:lnTo>
                  <a:lnTo>
                    <a:pt x="102" y="0"/>
                  </a:lnTo>
                  <a:lnTo>
                    <a:pt x="98" y="0"/>
                  </a:lnTo>
                  <a:lnTo>
                    <a:pt x="91" y="0"/>
                  </a:lnTo>
                  <a:lnTo>
                    <a:pt x="87" y="2"/>
                  </a:lnTo>
                  <a:lnTo>
                    <a:pt x="81" y="2"/>
                  </a:lnTo>
                  <a:lnTo>
                    <a:pt x="75" y="4"/>
                  </a:lnTo>
                  <a:lnTo>
                    <a:pt x="71" y="5"/>
                  </a:lnTo>
                  <a:lnTo>
                    <a:pt x="66" y="8"/>
                  </a:lnTo>
                  <a:lnTo>
                    <a:pt x="57" y="12"/>
                  </a:lnTo>
                  <a:lnTo>
                    <a:pt x="47" y="17"/>
                  </a:lnTo>
                  <a:lnTo>
                    <a:pt x="39" y="22"/>
                  </a:lnTo>
                  <a:lnTo>
                    <a:pt x="32" y="30"/>
                  </a:lnTo>
                  <a:lnTo>
                    <a:pt x="24" y="37"/>
                  </a:lnTo>
                  <a:lnTo>
                    <a:pt x="17" y="46"/>
                  </a:lnTo>
                  <a:lnTo>
                    <a:pt x="13" y="55"/>
                  </a:lnTo>
                  <a:lnTo>
                    <a:pt x="8" y="65"/>
                  </a:lnTo>
                  <a:lnTo>
                    <a:pt x="6" y="70"/>
                  </a:lnTo>
                  <a:lnTo>
                    <a:pt x="4" y="74"/>
                  </a:lnTo>
                  <a:lnTo>
                    <a:pt x="2" y="79"/>
                  </a:lnTo>
                  <a:lnTo>
                    <a:pt x="2" y="85"/>
                  </a:lnTo>
                  <a:lnTo>
                    <a:pt x="0" y="90"/>
                  </a:lnTo>
                  <a:lnTo>
                    <a:pt x="0" y="96"/>
                  </a:lnTo>
                  <a:lnTo>
                    <a:pt x="0" y="101"/>
                  </a:lnTo>
                  <a:lnTo>
                    <a:pt x="0" y="107"/>
                  </a:lnTo>
                  <a:lnTo>
                    <a:pt x="0" y="112"/>
                  </a:lnTo>
                  <a:lnTo>
                    <a:pt x="0" y="116"/>
                  </a:lnTo>
                  <a:lnTo>
                    <a:pt x="0" y="123"/>
                  </a:lnTo>
                  <a:lnTo>
                    <a:pt x="2" y="127"/>
                  </a:lnTo>
                  <a:lnTo>
                    <a:pt x="2" y="132"/>
                  </a:lnTo>
                  <a:lnTo>
                    <a:pt x="4" y="139"/>
                  </a:lnTo>
                  <a:lnTo>
                    <a:pt x="6" y="143"/>
                  </a:lnTo>
                  <a:lnTo>
                    <a:pt x="8" y="150"/>
                  </a:lnTo>
                  <a:lnTo>
                    <a:pt x="13" y="158"/>
                  </a:lnTo>
                  <a:lnTo>
                    <a:pt x="17" y="167"/>
                  </a:lnTo>
                  <a:lnTo>
                    <a:pt x="24" y="175"/>
                  </a:lnTo>
                  <a:lnTo>
                    <a:pt x="32" y="184"/>
                  </a:lnTo>
                  <a:lnTo>
                    <a:pt x="39" y="191"/>
                  </a:lnTo>
                  <a:lnTo>
                    <a:pt x="47" y="197"/>
                  </a:lnTo>
                  <a:lnTo>
                    <a:pt x="57" y="201"/>
                  </a:lnTo>
                  <a:lnTo>
                    <a:pt x="66" y="206"/>
                  </a:lnTo>
                  <a:lnTo>
                    <a:pt x="71" y="208"/>
                  </a:lnTo>
                  <a:lnTo>
                    <a:pt x="75" y="209"/>
                  </a:lnTo>
                  <a:lnTo>
                    <a:pt x="81" y="211"/>
                  </a:lnTo>
                  <a:lnTo>
                    <a:pt x="87" y="212"/>
                  </a:lnTo>
                  <a:lnTo>
                    <a:pt x="91" y="214"/>
                  </a:lnTo>
                  <a:lnTo>
                    <a:pt x="98" y="216"/>
                  </a:lnTo>
                  <a:lnTo>
                    <a:pt x="102" y="216"/>
                  </a:lnTo>
                  <a:lnTo>
                    <a:pt x="108" y="216"/>
                  </a:lnTo>
                  <a:lnTo>
                    <a:pt x="108" y="216"/>
                  </a:lnTo>
                  <a:close/>
                </a:path>
              </a:pathLst>
            </a:custGeom>
            <a:solidFill>
              <a:srgbClr val="708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5" name="Freeform 27"/>
            <p:cNvSpPr>
              <a:spLocks/>
            </p:cNvSpPr>
            <p:nvPr/>
          </p:nvSpPr>
          <p:spPr bwMode="auto">
            <a:xfrm>
              <a:off x="6061076" y="3233366"/>
              <a:ext cx="377825" cy="20638"/>
            </a:xfrm>
            <a:custGeom>
              <a:avLst/>
              <a:gdLst>
                <a:gd name="T0" fmla="*/ 0 w 952"/>
                <a:gd name="T1" fmla="*/ 53 h 53"/>
                <a:gd name="T2" fmla="*/ 952 w 952"/>
                <a:gd name="T3" fmla="*/ 53 h 53"/>
                <a:gd name="T4" fmla="*/ 952 w 952"/>
                <a:gd name="T5" fmla="*/ 0 h 53"/>
                <a:gd name="T6" fmla="*/ 0 w 952"/>
                <a:gd name="T7" fmla="*/ 0 h 53"/>
                <a:gd name="T8" fmla="*/ 0 w 952"/>
                <a:gd name="T9" fmla="*/ 53 h 53"/>
                <a:gd name="T10" fmla="*/ 0 w 952"/>
                <a:gd name="T11" fmla="*/ 53 h 53"/>
              </a:gdLst>
              <a:ahLst/>
              <a:cxnLst>
                <a:cxn ang="0">
                  <a:pos x="T0" y="T1"/>
                </a:cxn>
                <a:cxn ang="0">
                  <a:pos x="T2" y="T3"/>
                </a:cxn>
                <a:cxn ang="0">
                  <a:pos x="T4" y="T5"/>
                </a:cxn>
                <a:cxn ang="0">
                  <a:pos x="T6" y="T7"/>
                </a:cxn>
                <a:cxn ang="0">
                  <a:pos x="T8" y="T9"/>
                </a:cxn>
                <a:cxn ang="0">
                  <a:pos x="T10" y="T11"/>
                </a:cxn>
              </a:cxnLst>
              <a:rect l="0" t="0" r="r" b="b"/>
              <a:pathLst>
                <a:path w="952" h="53">
                  <a:moveTo>
                    <a:pt x="0" y="53"/>
                  </a:moveTo>
                  <a:lnTo>
                    <a:pt x="952" y="53"/>
                  </a:lnTo>
                  <a:lnTo>
                    <a:pt x="952" y="0"/>
                  </a:lnTo>
                  <a:lnTo>
                    <a:pt x="0" y="0"/>
                  </a:lnTo>
                  <a:lnTo>
                    <a:pt x="0" y="53"/>
                  </a:lnTo>
                  <a:lnTo>
                    <a:pt x="0" y="53"/>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6" name="Freeform 28"/>
            <p:cNvSpPr>
              <a:spLocks/>
            </p:cNvSpPr>
            <p:nvPr/>
          </p:nvSpPr>
          <p:spPr bwMode="auto">
            <a:xfrm>
              <a:off x="6410326" y="3146053"/>
              <a:ext cx="320675" cy="101600"/>
            </a:xfrm>
            <a:custGeom>
              <a:avLst/>
              <a:gdLst>
                <a:gd name="T0" fmla="*/ 0 w 809"/>
                <a:gd name="T1" fmla="*/ 257 h 257"/>
                <a:gd name="T2" fmla="*/ 271 w 809"/>
                <a:gd name="T3" fmla="*/ 0 h 257"/>
                <a:gd name="T4" fmla="*/ 803 w 809"/>
                <a:gd name="T5" fmla="*/ 0 h 257"/>
                <a:gd name="T6" fmla="*/ 809 w 809"/>
                <a:gd name="T7" fmla="*/ 39 h 257"/>
                <a:gd name="T8" fmla="*/ 124 w 809"/>
                <a:gd name="T9" fmla="*/ 257 h 257"/>
                <a:gd name="T10" fmla="*/ 0 w 809"/>
                <a:gd name="T11" fmla="*/ 257 h 257"/>
                <a:gd name="T12" fmla="*/ 0 w 809"/>
                <a:gd name="T13" fmla="*/ 257 h 257"/>
              </a:gdLst>
              <a:ahLst/>
              <a:cxnLst>
                <a:cxn ang="0">
                  <a:pos x="T0" y="T1"/>
                </a:cxn>
                <a:cxn ang="0">
                  <a:pos x="T2" y="T3"/>
                </a:cxn>
                <a:cxn ang="0">
                  <a:pos x="T4" y="T5"/>
                </a:cxn>
                <a:cxn ang="0">
                  <a:pos x="T6" y="T7"/>
                </a:cxn>
                <a:cxn ang="0">
                  <a:pos x="T8" y="T9"/>
                </a:cxn>
                <a:cxn ang="0">
                  <a:pos x="T10" y="T11"/>
                </a:cxn>
                <a:cxn ang="0">
                  <a:pos x="T12" y="T13"/>
                </a:cxn>
              </a:cxnLst>
              <a:rect l="0" t="0" r="r" b="b"/>
              <a:pathLst>
                <a:path w="809" h="257">
                  <a:moveTo>
                    <a:pt x="0" y="257"/>
                  </a:moveTo>
                  <a:lnTo>
                    <a:pt x="271" y="0"/>
                  </a:lnTo>
                  <a:lnTo>
                    <a:pt x="803" y="0"/>
                  </a:lnTo>
                  <a:lnTo>
                    <a:pt x="809" y="39"/>
                  </a:lnTo>
                  <a:lnTo>
                    <a:pt x="124" y="257"/>
                  </a:lnTo>
                  <a:lnTo>
                    <a:pt x="0" y="257"/>
                  </a:lnTo>
                  <a:lnTo>
                    <a:pt x="0" y="257"/>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7" name="Freeform 29"/>
            <p:cNvSpPr>
              <a:spLocks/>
            </p:cNvSpPr>
            <p:nvPr/>
          </p:nvSpPr>
          <p:spPr bwMode="auto">
            <a:xfrm>
              <a:off x="6029326" y="3246066"/>
              <a:ext cx="625475" cy="23813"/>
            </a:xfrm>
            <a:custGeom>
              <a:avLst/>
              <a:gdLst>
                <a:gd name="T0" fmla="*/ 0 w 1575"/>
                <a:gd name="T1" fmla="*/ 60 h 60"/>
                <a:gd name="T2" fmla="*/ 1575 w 1575"/>
                <a:gd name="T3" fmla="*/ 60 h 60"/>
                <a:gd name="T4" fmla="*/ 1575 w 1575"/>
                <a:gd name="T5" fmla="*/ 0 h 60"/>
                <a:gd name="T6" fmla="*/ 0 w 1575"/>
                <a:gd name="T7" fmla="*/ 0 h 60"/>
                <a:gd name="T8" fmla="*/ 0 w 1575"/>
                <a:gd name="T9" fmla="*/ 60 h 60"/>
                <a:gd name="T10" fmla="*/ 0 w 1575"/>
                <a:gd name="T11" fmla="*/ 60 h 60"/>
              </a:gdLst>
              <a:ahLst/>
              <a:cxnLst>
                <a:cxn ang="0">
                  <a:pos x="T0" y="T1"/>
                </a:cxn>
                <a:cxn ang="0">
                  <a:pos x="T2" y="T3"/>
                </a:cxn>
                <a:cxn ang="0">
                  <a:pos x="T4" y="T5"/>
                </a:cxn>
                <a:cxn ang="0">
                  <a:pos x="T6" y="T7"/>
                </a:cxn>
                <a:cxn ang="0">
                  <a:pos x="T8" y="T9"/>
                </a:cxn>
                <a:cxn ang="0">
                  <a:pos x="T10" y="T11"/>
                </a:cxn>
              </a:cxnLst>
              <a:rect l="0" t="0" r="r" b="b"/>
              <a:pathLst>
                <a:path w="1575" h="60">
                  <a:moveTo>
                    <a:pt x="0" y="60"/>
                  </a:moveTo>
                  <a:lnTo>
                    <a:pt x="1575" y="60"/>
                  </a:lnTo>
                  <a:lnTo>
                    <a:pt x="1575" y="0"/>
                  </a:lnTo>
                  <a:lnTo>
                    <a:pt x="0" y="0"/>
                  </a:lnTo>
                  <a:lnTo>
                    <a:pt x="0" y="60"/>
                  </a:lnTo>
                  <a:lnTo>
                    <a:pt x="0" y="60"/>
                  </a:lnTo>
                  <a:close/>
                </a:path>
              </a:pathLst>
            </a:custGeom>
            <a:solidFill>
              <a:srgbClr val="8529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8" name="Freeform 30"/>
            <p:cNvSpPr>
              <a:spLocks/>
            </p:cNvSpPr>
            <p:nvPr/>
          </p:nvSpPr>
          <p:spPr bwMode="auto">
            <a:xfrm>
              <a:off x="6438901" y="3160341"/>
              <a:ext cx="290513" cy="85725"/>
            </a:xfrm>
            <a:custGeom>
              <a:avLst/>
              <a:gdLst>
                <a:gd name="T0" fmla="*/ 0 w 732"/>
                <a:gd name="T1" fmla="*/ 214 h 214"/>
                <a:gd name="T2" fmla="*/ 223 w 732"/>
                <a:gd name="T3" fmla="*/ 0 h 214"/>
                <a:gd name="T4" fmla="*/ 732 w 732"/>
                <a:gd name="T5" fmla="*/ 0 h 214"/>
                <a:gd name="T6" fmla="*/ 502 w 732"/>
                <a:gd name="T7" fmla="*/ 214 h 214"/>
                <a:gd name="T8" fmla="*/ 0 w 732"/>
                <a:gd name="T9" fmla="*/ 214 h 214"/>
                <a:gd name="T10" fmla="*/ 0 w 732"/>
                <a:gd name="T11" fmla="*/ 214 h 214"/>
              </a:gdLst>
              <a:ahLst/>
              <a:cxnLst>
                <a:cxn ang="0">
                  <a:pos x="T0" y="T1"/>
                </a:cxn>
                <a:cxn ang="0">
                  <a:pos x="T2" y="T3"/>
                </a:cxn>
                <a:cxn ang="0">
                  <a:pos x="T4" y="T5"/>
                </a:cxn>
                <a:cxn ang="0">
                  <a:pos x="T6" y="T7"/>
                </a:cxn>
                <a:cxn ang="0">
                  <a:pos x="T8" y="T9"/>
                </a:cxn>
                <a:cxn ang="0">
                  <a:pos x="T10" y="T11"/>
                </a:cxn>
              </a:cxnLst>
              <a:rect l="0" t="0" r="r" b="b"/>
              <a:pathLst>
                <a:path w="732" h="214">
                  <a:moveTo>
                    <a:pt x="0" y="214"/>
                  </a:moveTo>
                  <a:lnTo>
                    <a:pt x="223" y="0"/>
                  </a:lnTo>
                  <a:lnTo>
                    <a:pt x="732" y="0"/>
                  </a:lnTo>
                  <a:lnTo>
                    <a:pt x="502" y="214"/>
                  </a:lnTo>
                  <a:lnTo>
                    <a:pt x="0" y="214"/>
                  </a:lnTo>
                  <a:lnTo>
                    <a:pt x="0" y="214"/>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9" name="Freeform 31"/>
            <p:cNvSpPr>
              <a:spLocks/>
            </p:cNvSpPr>
            <p:nvPr/>
          </p:nvSpPr>
          <p:spPr bwMode="auto">
            <a:xfrm>
              <a:off x="6443663" y="3268291"/>
              <a:ext cx="288925" cy="82550"/>
            </a:xfrm>
            <a:custGeom>
              <a:avLst/>
              <a:gdLst>
                <a:gd name="T0" fmla="*/ 0 w 729"/>
                <a:gd name="T1" fmla="*/ 0 h 207"/>
                <a:gd name="T2" fmla="*/ 213 w 729"/>
                <a:gd name="T3" fmla="*/ 207 h 207"/>
                <a:gd name="T4" fmla="*/ 729 w 729"/>
                <a:gd name="T5" fmla="*/ 207 h 207"/>
                <a:gd name="T6" fmla="*/ 492 w 729"/>
                <a:gd name="T7" fmla="*/ 0 h 207"/>
                <a:gd name="T8" fmla="*/ 0 w 729"/>
                <a:gd name="T9" fmla="*/ 0 h 207"/>
                <a:gd name="T10" fmla="*/ 0 w 729"/>
                <a:gd name="T11" fmla="*/ 0 h 207"/>
              </a:gdLst>
              <a:ahLst/>
              <a:cxnLst>
                <a:cxn ang="0">
                  <a:pos x="T0" y="T1"/>
                </a:cxn>
                <a:cxn ang="0">
                  <a:pos x="T2" y="T3"/>
                </a:cxn>
                <a:cxn ang="0">
                  <a:pos x="T4" y="T5"/>
                </a:cxn>
                <a:cxn ang="0">
                  <a:pos x="T6" y="T7"/>
                </a:cxn>
                <a:cxn ang="0">
                  <a:pos x="T8" y="T9"/>
                </a:cxn>
                <a:cxn ang="0">
                  <a:pos x="T10" y="T11"/>
                </a:cxn>
              </a:cxnLst>
              <a:rect l="0" t="0" r="r" b="b"/>
              <a:pathLst>
                <a:path w="729" h="207">
                  <a:moveTo>
                    <a:pt x="0" y="0"/>
                  </a:moveTo>
                  <a:lnTo>
                    <a:pt x="213" y="207"/>
                  </a:lnTo>
                  <a:lnTo>
                    <a:pt x="729" y="207"/>
                  </a:lnTo>
                  <a:lnTo>
                    <a:pt x="492" y="0"/>
                  </a:lnTo>
                  <a:lnTo>
                    <a:pt x="0" y="0"/>
                  </a:lnTo>
                  <a:lnTo>
                    <a:pt x="0" y="0"/>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60" name="Freeform 32"/>
            <p:cNvSpPr>
              <a:spLocks/>
            </p:cNvSpPr>
            <p:nvPr/>
          </p:nvSpPr>
          <p:spPr bwMode="auto">
            <a:xfrm>
              <a:off x="5994401" y="3207966"/>
              <a:ext cx="85725" cy="96838"/>
            </a:xfrm>
            <a:custGeom>
              <a:avLst/>
              <a:gdLst>
                <a:gd name="T0" fmla="*/ 0 w 214"/>
                <a:gd name="T1" fmla="*/ 130 h 246"/>
                <a:gd name="T2" fmla="*/ 0 w 214"/>
                <a:gd name="T3" fmla="*/ 124 h 246"/>
                <a:gd name="T4" fmla="*/ 0 w 214"/>
                <a:gd name="T5" fmla="*/ 120 h 246"/>
                <a:gd name="T6" fmla="*/ 0 w 214"/>
                <a:gd name="T7" fmla="*/ 113 h 246"/>
                <a:gd name="T8" fmla="*/ 0 w 214"/>
                <a:gd name="T9" fmla="*/ 108 h 246"/>
                <a:gd name="T10" fmla="*/ 214 w 214"/>
                <a:gd name="T11" fmla="*/ 0 h 246"/>
                <a:gd name="T12" fmla="*/ 214 w 214"/>
                <a:gd name="T13" fmla="*/ 246 h 246"/>
                <a:gd name="T14" fmla="*/ 0 w 214"/>
                <a:gd name="T15" fmla="*/ 130 h 246"/>
                <a:gd name="T16" fmla="*/ 0 w 214"/>
                <a:gd name="T17" fmla="*/ 13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4" h="246">
                  <a:moveTo>
                    <a:pt x="0" y="130"/>
                  </a:moveTo>
                  <a:lnTo>
                    <a:pt x="0" y="124"/>
                  </a:lnTo>
                  <a:lnTo>
                    <a:pt x="0" y="120"/>
                  </a:lnTo>
                  <a:lnTo>
                    <a:pt x="0" y="113"/>
                  </a:lnTo>
                  <a:lnTo>
                    <a:pt x="0" y="108"/>
                  </a:lnTo>
                  <a:lnTo>
                    <a:pt x="214" y="0"/>
                  </a:lnTo>
                  <a:lnTo>
                    <a:pt x="214" y="246"/>
                  </a:lnTo>
                  <a:lnTo>
                    <a:pt x="0" y="130"/>
                  </a:lnTo>
                  <a:lnTo>
                    <a:pt x="0" y="130"/>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61" name="Freeform 33"/>
            <p:cNvSpPr>
              <a:spLocks/>
            </p:cNvSpPr>
            <p:nvPr/>
          </p:nvSpPr>
          <p:spPr bwMode="auto">
            <a:xfrm>
              <a:off x="6511926" y="3458791"/>
              <a:ext cx="74613" cy="69850"/>
            </a:xfrm>
            <a:custGeom>
              <a:avLst/>
              <a:gdLst>
                <a:gd name="T0" fmla="*/ 104 w 191"/>
                <a:gd name="T1" fmla="*/ 174 h 174"/>
                <a:gd name="T2" fmla="*/ 93 w 191"/>
                <a:gd name="T3" fmla="*/ 172 h 174"/>
                <a:gd name="T4" fmla="*/ 82 w 191"/>
                <a:gd name="T5" fmla="*/ 169 h 174"/>
                <a:gd name="T6" fmla="*/ 71 w 191"/>
                <a:gd name="T7" fmla="*/ 166 h 174"/>
                <a:gd name="T8" fmla="*/ 57 w 191"/>
                <a:gd name="T9" fmla="*/ 159 h 174"/>
                <a:gd name="T10" fmla="*/ 39 w 191"/>
                <a:gd name="T11" fmla="*/ 149 h 174"/>
                <a:gd name="T12" fmla="*/ 24 w 191"/>
                <a:gd name="T13" fmla="*/ 133 h 174"/>
                <a:gd name="T14" fmla="*/ 13 w 191"/>
                <a:gd name="T15" fmla="*/ 116 h 174"/>
                <a:gd name="T16" fmla="*/ 6 w 191"/>
                <a:gd name="T17" fmla="*/ 101 h 174"/>
                <a:gd name="T18" fmla="*/ 2 w 191"/>
                <a:gd name="T19" fmla="*/ 90 h 174"/>
                <a:gd name="T20" fmla="*/ 0 w 191"/>
                <a:gd name="T21" fmla="*/ 81 h 174"/>
                <a:gd name="T22" fmla="*/ 0 w 191"/>
                <a:gd name="T23" fmla="*/ 70 h 174"/>
                <a:gd name="T24" fmla="*/ 0 w 191"/>
                <a:gd name="T25" fmla="*/ 56 h 174"/>
                <a:gd name="T26" fmla="*/ 4 w 191"/>
                <a:gd name="T27" fmla="*/ 39 h 174"/>
                <a:gd name="T28" fmla="*/ 8 w 191"/>
                <a:gd name="T29" fmla="*/ 21 h 174"/>
                <a:gd name="T30" fmla="*/ 17 w 191"/>
                <a:gd name="T31" fmla="*/ 5 h 174"/>
                <a:gd name="T32" fmla="*/ 29 w 191"/>
                <a:gd name="T33" fmla="*/ 4 h 174"/>
                <a:gd name="T34" fmla="*/ 41 w 191"/>
                <a:gd name="T35" fmla="*/ 15 h 174"/>
                <a:gd name="T36" fmla="*/ 54 w 191"/>
                <a:gd name="T37" fmla="*/ 24 h 174"/>
                <a:gd name="T38" fmla="*/ 63 w 191"/>
                <a:gd name="T39" fmla="*/ 32 h 174"/>
                <a:gd name="T40" fmla="*/ 74 w 191"/>
                <a:gd name="T41" fmla="*/ 41 h 174"/>
                <a:gd name="T42" fmla="*/ 87 w 191"/>
                <a:gd name="T43" fmla="*/ 49 h 174"/>
                <a:gd name="T44" fmla="*/ 98 w 191"/>
                <a:gd name="T45" fmla="*/ 59 h 174"/>
                <a:gd name="T46" fmla="*/ 110 w 191"/>
                <a:gd name="T47" fmla="*/ 68 h 174"/>
                <a:gd name="T48" fmla="*/ 123 w 191"/>
                <a:gd name="T49" fmla="*/ 80 h 174"/>
                <a:gd name="T50" fmla="*/ 135 w 191"/>
                <a:gd name="T51" fmla="*/ 90 h 174"/>
                <a:gd name="T52" fmla="*/ 147 w 191"/>
                <a:gd name="T53" fmla="*/ 101 h 174"/>
                <a:gd name="T54" fmla="*/ 159 w 191"/>
                <a:gd name="T55" fmla="*/ 110 h 174"/>
                <a:gd name="T56" fmla="*/ 172 w 191"/>
                <a:gd name="T57" fmla="*/ 123 h 174"/>
                <a:gd name="T58" fmla="*/ 184 w 191"/>
                <a:gd name="T59" fmla="*/ 133 h 174"/>
                <a:gd name="T60" fmla="*/ 181 w 191"/>
                <a:gd name="T61" fmla="*/ 145 h 174"/>
                <a:gd name="T62" fmla="*/ 164 w 191"/>
                <a:gd name="T63" fmla="*/ 158 h 174"/>
                <a:gd name="T64" fmla="*/ 148 w 191"/>
                <a:gd name="T65" fmla="*/ 166 h 174"/>
                <a:gd name="T66" fmla="*/ 136 w 191"/>
                <a:gd name="T67" fmla="*/ 169 h 174"/>
                <a:gd name="T68" fmla="*/ 127 w 191"/>
                <a:gd name="T69" fmla="*/ 172 h 174"/>
                <a:gd name="T70" fmla="*/ 116 w 191"/>
                <a:gd name="T71" fmla="*/ 174 h 174"/>
                <a:gd name="T72" fmla="*/ 110 w 191"/>
                <a:gd name="T73"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91" h="174">
                  <a:moveTo>
                    <a:pt x="110" y="174"/>
                  </a:moveTo>
                  <a:lnTo>
                    <a:pt x="104" y="174"/>
                  </a:lnTo>
                  <a:lnTo>
                    <a:pt x="99" y="174"/>
                  </a:lnTo>
                  <a:lnTo>
                    <a:pt x="93" y="172"/>
                  </a:lnTo>
                  <a:lnTo>
                    <a:pt x="88" y="170"/>
                  </a:lnTo>
                  <a:lnTo>
                    <a:pt x="82" y="169"/>
                  </a:lnTo>
                  <a:lnTo>
                    <a:pt x="78" y="167"/>
                  </a:lnTo>
                  <a:lnTo>
                    <a:pt x="71" y="166"/>
                  </a:lnTo>
                  <a:lnTo>
                    <a:pt x="67" y="164"/>
                  </a:lnTo>
                  <a:lnTo>
                    <a:pt x="57" y="159"/>
                  </a:lnTo>
                  <a:lnTo>
                    <a:pt x="47" y="155"/>
                  </a:lnTo>
                  <a:lnTo>
                    <a:pt x="39" y="149"/>
                  </a:lnTo>
                  <a:lnTo>
                    <a:pt x="32" y="142"/>
                  </a:lnTo>
                  <a:lnTo>
                    <a:pt x="24" y="133"/>
                  </a:lnTo>
                  <a:lnTo>
                    <a:pt x="19" y="125"/>
                  </a:lnTo>
                  <a:lnTo>
                    <a:pt x="13" y="116"/>
                  </a:lnTo>
                  <a:lnTo>
                    <a:pt x="8" y="108"/>
                  </a:lnTo>
                  <a:lnTo>
                    <a:pt x="6" y="101"/>
                  </a:lnTo>
                  <a:lnTo>
                    <a:pt x="4" y="97"/>
                  </a:lnTo>
                  <a:lnTo>
                    <a:pt x="2" y="90"/>
                  </a:lnTo>
                  <a:lnTo>
                    <a:pt x="2" y="85"/>
                  </a:lnTo>
                  <a:lnTo>
                    <a:pt x="0" y="81"/>
                  </a:lnTo>
                  <a:lnTo>
                    <a:pt x="0" y="74"/>
                  </a:lnTo>
                  <a:lnTo>
                    <a:pt x="0" y="70"/>
                  </a:lnTo>
                  <a:lnTo>
                    <a:pt x="0" y="65"/>
                  </a:lnTo>
                  <a:lnTo>
                    <a:pt x="0" y="56"/>
                  </a:lnTo>
                  <a:lnTo>
                    <a:pt x="2" y="47"/>
                  </a:lnTo>
                  <a:lnTo>
                    <a:pt x="4" y="39"/>
                  </a:lnTo>
                  <a:lnTo>
                    <a:pt x="6" y="31"/>
                  </a:lnTo>
                  <a:lnTo>
                    <a:pt x="8" y="21"/>
                  </a:lnTo>
                  <a:lnTo>
                    <a:pt x="13" y="13"/>
                  </a:lnTo>
                  <a:lnTo>
                    <a:pt x="17" y="5"/>
                  </a:lnTo>
                  <a:lnTo>
                    <a:pt x="24" y="0"/>
                  </a:lnTo>
                  <a:lnTo>
                    <a:pt x="29" y="4"/>
                  </a:lnTo>
                  <a:lnTo>
                    <a:pt x="33" y="8"/>
                  </a:lnTo>
                  <a:lnTo>
                    <a:pt x="41" y="15"/>
                  </a:lnTo>
                  <a:lnTo>
                    <a:pt x="49" y="21"/>
                  </a:lnTo>
                  <a:lnTo>
                    <a:pt x="54" y="24"/>
                  </a:lnTo>
                  <a:lnTo>
                    <a:pt x="58" y="28"/>
                  </a:lnTo>
                  <a:lnTo>
                    <a:pt x="63" y="32"/>
                  </a:lnTo>
                  <a:lnTo>
                    <a:pt x="70" y="37"/>
                  </a:lnTo>
                  <a:lnTo>
                    <a:pt x="74" y="41"/>
                  </a:lnTo>
                  <a:lnTo>
                    <a:pt x="81" y="47"/>
                  </a:lnTo>
                  <a:lnTo>
                    <a:pt x="87" y="49"/>
                  </a:lnTo>
                  <a:lnTo>
                    <a:pt x="93" y="56"/>
                  </a:lnTo>
                  <a:lnTo>
                    <a:pt x="98" y="59"/>
                  </a:lnTo>
                  <a:lnTo>
                    <a:pt x="104" y="64"/>
                  </a:lnTo>
                  <a:lnTo>
                    <a:pt x="110" y="68"/>
                  </a:lnTo>
                  <a:lnTo>
                    <a:pt x="116" y="74"/>
                  </a:lnTo>
                  <a:lnTo>
                    <a:pt x="123" y="80"/>
                  </a:lnTo>
                  <a:lnTo>
                    <a:pt x="130" y="85"/>
                  </a:lnTo>
                  <a:lnTo>
                    <a:pt x="135" y="90"/>
                  </a:lnTo>
                  <a:lnTo>
                    <a:pt x="142" y="97"/>
                  </a:lnTo>
                  <a:lnTo>
                    <a:pt x="147" y="101"/>
                  </a:lnTo>
                  <a:lnTo>
                    <a:pt x="152" y="106"/>
                  </a:lnTo>
                  <a:lnTo>
                    <a:pt x="159" y="110"/>
                  </a:lnTo>
                  <a:lnTo>
                    <a:pt x="165" y="117"/>
                  </a:lnTo>
                  <a:lnTo>
                    <a:pt x="172" y="123"/>
                  </a:lnTo>
                  <a:lnTo>
                    <a:pt x="177" y="128"/>
                  </a:lnTo>
                  <a:lnTo>
                    <a:pt x="184" y="133"/>
                  </a:lnTo>
                  <a:lnTo>
                    <a:pt x="191" y="139"/>
                  </a:lnTo>
                  <a:lnTo>
                    <a:pt x="181" y="145"/>
                  </a:lnTo>
                  <a:lnTo>
                    <a:pt x="173" y="153"/>
                  </a:lnTo>
                  <a:lnTo>
                    <a:pt x="164" y="158"/>
                  </a:lnTo>
                  <a:lnTo>
                    <a:pt x="155" y="164"/>
                  </a:lnTo>
                  <a:lnTo>
                    <a:pt x="148" y="166"/>
                  </a:lnTo>
                  <a:lnTo>
                    <a:pt x="143" y="167"/>
                  </a:lnTo>
                  <a:lnTo>
                    <a:pt x="136" y="169"/>
                  </a:lnTo>
                  <a:lnTo>
                    <a:pt x="132" y="170"/>
                  </a:lnTo>
                  <a:lnTo>
                    <a:pt x="127" y="172"/>
                  </a:lnTo>
                  <a:lnTo>
                    <a:pt x="123" y="174"/>
                  </a:lnTo>
                  <a:lnTo>
                    <a:pt x="116" y="174"/>
                  </a:lnTo>
                  <a:lnTo>
                    <a:pt x="110" y="174"/>
                  </a:lnTo>
                  <a:lnTo>
                    <a:pt x="110" y="174"/>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grpSp>
      <p:grpSp>
        <p:nvGrpSpPr>
          <p:cNvPr id="82" name="Group 81"/>
          <p:cNvGrpSpPr/>
          <p:nvPr/>
        </p:nvGrpSpPr>
        <p:grpSpPr>
          <a:xfrm rot="21360417" flipV="1">
            <a:off x="7369609" y="1899727"/>
            <a:ext cx="1382848" cy="3805021"/>
            <a:chOff x="6729414" y="1169740"/>
            <a:chExt cx="1960386" cy="4670489"/>
          </a:xfrm>
        </p:grpSpPr>
        <p:pic>
          <p:nvPicPr>
            <p:cNvPr id="83" name="Picture 8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729414" y="1169740"/>
              <a:ext cx="1513673" cy="1622500"/>
            </a:xfrm>
            <a:prstGeom prst="rect">
              <a:avLst/>
            </a:prstGeom>
          </p:spPr>
        </p:pic>
        <p:pic>
          <p:nvPicPr>
            <p:cNvPr id="84" name="Picture 8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987561" y="2126443"/>
              <a:ext cx="1513673" cy="1622500"/>
            </a:xfrm>
            <a:prstGeom prst="rect">
              <a:avLst/>
            </a:prstGeom>
          </p:spPr>
        </p:pic>
        <p:pic>
          <p:nvPicPr>
            <p:cNvPr id="85" name="Picture 8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934130" y="3249460"/>
              <a:ext cx="1513673" cy="1622500"/>
            </a:xfrm>
            <a:prstGeom prst="rect">
              <a:avLst/>
            </a:prstGeom>
          </p:spPr>
        </p:pic>
        <p:pic>
          <p:nvPicPr>
            <p:cNvPr id="86" name="Picture 8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176127" y="4217729"/>
              <a:ext cx="1513673" cy="1622500"/>
            </a:xfrm>
            <a:prstGeom prst="rect">
              <a:avLst/>
            </a:prstGeom>
          </p:spPr>
        </p:pic>
      </p:grpSp>
      <p:pic>
        <p:nvPicPr>
          <p:cNvPr id="63" name="Picture 6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flipH="1">
            <a:off x="7555709" y="3351831"/>
            <a:ext cx="1303675" cy="1303675"/>
          </a:xfrm>
          <a:prstGeom prst="rect">
            <a:avLst/>
          </a:prstGeom>
        </p:spPr>
      </p:pic>
      <p:pic>
        <p:nvPicPr>
          <p:cNvPr id="111"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283292">
            <a:off x="2176399" y="2476165"/>
            <a:ext cx="1300946" cy="1552697"/>
          </a:xfrm>
          <a:prstGeom prst="rect">
            <a:avLst/>
          </a:prstGeom>
          <a:noFill/>
          <a:extLst>
            <a:ext uri="{909E8E84-426E-40DD-AFC4-6F175D3DCCD1}">
              <a14:hiddenFill xmlns:a14="http://schemas.microsoft.com/office/drawing/2010/main">
                <a:solidFill>
                  <a:srgbClr val="FFFFFF"/>
                </a:solidFill>
              </a14:hiddenFill>
            </a:ext>
          </a:extLst>
        </p:spPr>
      </p:pic>
      <p:pic>
        <p:nvPicPr>
          <p:cNvPr id="112" name="Picture 1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21360417" flipV="1">
            <a:off x="5465508" y="2250917"/>
            <a:ext cx="1696366" cy="1818328"/>
          </a:xfrm>
          <a:prstGeom prst="rect">
            <a:avLst/>
          </a:prstGeom>
        </p:spPr>
      </p:pic>
      <p:sp>
        <p:nvSpPr>
          <p:cNvPr id="110" name="Rounded Rectangle 109"/>
          <p:cNvSpPr/>
          <p:nvPr/>
        </p:nvSpPr>
        <p:spPr bwMode="auto">
          <a:xfrm>
            <a:off x="2768990" y="1627572"/>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Their own processes</a:t>
            </a:r>
          </a:p>
        </p:txBody>
      </p:sp>
      <p:grpSp>
        <p:nvGrpSpPr>
          <p:cNvPr id="65" name="Group 64"/>
          <p:cNvGrpSpPr/>
          <p:nvPr/>
        </p:nvGrpSpPr>
        <p:grpSpPr>
          <a:xfrm>
            <a:off x="7364449" y="4826234"/>
            <a:ext cx="1260918" cy="1328175"/>
            <a:chOff x="5326371" y="1007017"/>
            <a:chExt cx="1630908" cy="1562669"/>
          </a:xfrm>
        </p:grpSpPr>
        <p:sp>
          <p:nvSpPr>
            <p:cNvPr id="66" name="Rounded Rectangle 65"/>
            <p:cNvSpPr/>
            <p:nvPr/>
          </p:nvSpPr>
          <p:spPr bwMode="auto">
            <a:xfrm>
              <a:off x="5326371" y="1007017"/>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67" name="Rectangle 66"/>
            <p:cNvSpPr/>
            <p:nvPr/>
          </p:nvSpPr>
          <p:spPr bwMode="auto">
            <a:xfrm>
              <a:off x="5504061" y="1178758"/>
              <a:ext cx="45719" cy="1008112"/>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8" name="Rectangle 67"/>
            <p:cNvSpPr/>
            <p:nvPr/>
          </p:nvSpPr>
          <p:spPr bwMode="auto">
            <a:xfrm rot="5400000">
              <a:off x="5641024" y="1308408"/>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9" name="Rectangle 68"/>
            <p:cNvSpPr/>
            <p:nvPr/>
          </p:nvSpPr>
          <p:spPr bwMode="auto">
            <a:xfrm rot="5400000">
              <a:off x="5643296" y="1808832"/>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0" name="Rectangle 69"/>
            <p:cNvSpPr/>
            <p:nvPr/>
          </p:nvSpPr>
          <p:spPr bwMode="auto">
            <a:xfrm rot="5400000">
              <a:off x="5645568" y="201582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1" name="Rectangle 70"/>
            <p:cNvSpPr/>
            <p:nvPr/>
          </p:nvSpPr>
          <p:spPr bwMode="auto">
            <a:xfrm>
              <a:off x="5663285" y="1433186"/>
              <a:ext cx="45719" cy="360164"/>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2" name="Rectangle 71"/>
            <p:cNvSpPr/>
            <p:nvPr/>
          </p:nvSpPr>
          <p:spPr bwMode="auto">
            <a:xfrm rot="5400000">
              <a:off x="5795696" y="1463080"/>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3" name="Rectangle 72"/>
            <p:cNvSpPr/>
            <p:nvPr/>
          </p:nvSpPr>
          <p:spPr bwMode="auto">
            <a:xfrm rot="5400000">
              <a:off x="5804792" y="162230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4" name="Rectangle 73"/>
            <p:cNvSpPr/>
            <p:nvPr/>
          </p:nvSpPr>
          <p:spPr bwMode="auto">
            <a:xfrm>
              <a:off x="5665557" y="2161484"/>
              <a:ext cx="45719" cy="18688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5" name="Rectangle 74"/>
            <p:cNvSpPr/>
            <p:nvPr/>
          </p:nvSpPr>
          <p:spPr bwMode="auto">
            <a:xfrm rot="5400000">
              <a:off x="5807064" y="218414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6" name="Rectangle 75"/>
            <p:cNvSpPr/>
            <p:nvPr/>
          </p:nvSpPr>
          <p:spPr bwMode="auto">
            <a:xfrm>
              <a:off x="5840434" y="1378927"/>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7" name="Rectangle 76"/>
            <p:cNvSpPr/>
            <p:nvPr/>
          </p:nvSpPr>
          <p:spPr bwMode="auto">
            <a:xfrm>
              <a:off x="5965538" y="1538151"/>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8" name="Rectangle 77"/>
            <p:cNvSpPr/>
            <p:nvPr/>
          </p:nvSpPr>
          <p:spPr bwMode="auto">
            <a:xfrm>
              <a:off x="5974634" y="1697375"/>
              <a:ext cx="777928"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9" name="Rectangle 78"/>
            <p:cNvSpPr/>
            <p:nvPr/>
          </p:nvSpPr>
          <p:spPr bwMode="auto">
            <a:xfrm>
              <a:off x="5840426" y="1877071"/>
              <a:ext cx="591414"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80" name="Rectangle 79"/>
            <p:cNvSpPr/>
            <p:nvPr/>
          </p:nvSpPr>
          <p:spPr bwMode="auto">
            <a:xfrm>
              <a:off x="5829050" y="2090887"/>
              <a:ext cx="707420"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a:solidFill>
                  <a:srgbClr val="172982"/>
                </a:solidFill>
                <a:latin typeface="Arial" pitchFamily="-60" charset="0"/>
              </a:endParaRPr>
            </a:p>
          </p:txBody>
        </p:sp>
        <p:sp>
          <p:nvSpPr>
            <p:cNvPr id="81" name="Rectangle 80"/>
            <p:cNvSpPr/>
            <p:nvPr/>
          </p:nvSpPr>
          <p:spPr bwMode="auto">
            <a:xfrm>
              <a:off x="5988274" y="2256935"/>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a:solidFill>
                  <a:srgbClr val="172982"/>
                </a:solidFill>
                <a:latin typeface="Arial" pitchFamily="-60" charset="0"/>
              </a:endParaRPr>
            </a:p>
          </p:txBody>
        </p:sp>
      </p:grpSp>
      <p:grpSp>
        <p:nvGrpSpPr>
          <p:cNvPr id="115" name="Group 114"/>
          <p:cNvGrpSpPr/>
          <p:nvPr/>
        </p:nvGrpSpPr>
        <p:grpSpPr>
          <a:xfrm>
            <a:off x="402573" y="4839624"/>
            <a:ext cx="1285959" cy="1315460"/>
            <a:chOff x="1009934" y="736979"/>
            <a:chExt cx="1630908" cy="1562669"/>
          </a:xfrm>
        </p:grpSpPr>
        <p:sp>
          <p:nvSpPr>
            <p:cNvPr id="116" name="Rounded Rectangle 1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17" name="Group 116"/>
            <p:cNvGrpSpPr/>
            <p:nvPr/>
          </p:nvGrpSpPr>
          <p:grpSpPr>
            <a:xfrm>
              <a:off x="1187624" y="908720"/>
              <a:ext cx="473277" cy="1175660"/>
              <a:chOff x="1187624" y="908720"/>
              <a:chExt cx="473277" cy="1175660"/>
            </a:xfrm>
          </p:grpSpPr>
          <p:sp>
            <p:nvSpPr>
              <p:cNvPr id="126" name="Rectangle 1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7" name="Rectangle 1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8" name="Rectangle 1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9" name="Rectangle 1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0" name="Rectangle 1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1" name="Rectangle 1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2" name="Rectangle 1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3" name="Rectangle 1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4" name="Rectangle 1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5" name="Rectangle 1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18" name="Group 117"/>
            <p:cNvGrpSpPr/>
            <p:nvPr/>
          </p:nvGrpSpPr>
          <p:grpSpPr>
            <a:xfrm>
              <a:off x="1512613" y="970169"/>
              <a:ext cx="923512" cy="1164252"/>
              <a:chOff x="1512613" y="970169"/>
              <a:chExt cx="923512" cy="1164252"/>
            </a:xfrm>
          </p:grpSpPr>
          <p:sp>
            <p:nvSpPr>
              <p:cNvPr id="119" name="Rectangle 1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0" name="Rectangle 1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1" name="Rectangle 1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2" name="Rectangle 1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3" name="Rectangle 1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4" name="Rectangle 1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5" name="Rectangle 1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sp>
        <p:nvSpPr>
          <p:cNvPr id="136" name="Rounded Rectangle 135"/>
          <p:cNvSpPr/>
          <p:nvPr/>
        </p:nvSpPr>
        <p:spPr bwMode="auto">
          <a:xfrm>
            <a:off x="3085766" y="2059929"/>
            <a:ext cx="2990188" cy="903067"/>
          </a:xfrm>
          <a:prstGeom prst="roundRect">
            <a:avLst/>
          </a:prstGeom>
          <a:no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algn="ctr" eaLnBrk="0" hangingPunct="0"/>
            <a:r>
              <a:rPr lang="en-GB" sz="2400" b="1" dirty="0" smtClean="0">
                <a:solidFill>
                  <a:srgbClr val="FFFFFF"/>
                </a:solidFill>
                <a:latin typeface="Arial" pitchFamily="-60" charset="0"/>
              </a:rPr>
              <a:t>CM and Change Management</a:t>
            </a:r>
          </a:p>
        </p:txBody>
      </p:sp>
      <p:sp>
        <p:nvSpPr>
          <p:cNvPr id="139" name="Title 1"/>
          <p:cNvSpPr txBox="1">
            <a:spLocks/>
          </p:cNvSpPr>
          <p:nvPr/>
        </p:nvSpPr>
        <p:spPr bwMode="auto">
          <a:xfrm>
            <a:off x="4040841" y="159497"/>
            <a:ext cx="4099462" cy="74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500">
                <a:solidFill>
                  <a:schemeClr val="tx1"/>
                </a:solidFill>
                <a:latin typeface="+mj-lt"/>
                <a:ea typeface="+mj-ea"/>
                <a:cs typeface="+mj-cs"/>
              </a:defRPr>
            </a:lvl1pPr>
            <a:lvl2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2pPr>
            <a:lvl3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3pPr>
            <a:lvl4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4pPr>
            <a:lvl5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5pPr>
            <a:lvl6pPr marL="4572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6pPr>
            <a:lvl7pPr marL="9144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7pPr>
            <a:lvl8pPr marL="13716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8pPr>
            <a:lvl9pPr marL="18288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9pPr>
          </a:lstStyle>
          <a:p>
            <a:pPr algn="r"/>
            <a:r>
              <a:rPr lang="en-GB" dirty="0" smtClean="0">
                <a:solidFill>
                  <a:srgbClr val="172982"/>
                </a:solidFill>
              </a:rPr>
              <a:t>- using data sharing  </a:t>
            </a:r>
            <a:endParaRPr lang="en-GB" dirty="0">
              <a:solidFill>
                <a:srgbClr val="172982"/>
              </a:solidFill>
            </a:endParaRPr>
          </a:p>
        </p:txBody>
      </p:sp>
      <p:sp>
        <p:nvSpPr>
          <p:cNvPr id="181" name="Rounded Rectangle 180"/>
          <p:cNvSpPr/>
          <p:nvPr/>
        </p:nvSpPr>
        <p:spPr bwMode="auto">
          <a:xfrm>
            <a:off x="3757505" y="4255157"/>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83" name="Rectangle 182"/>
          <p:cNvSpPr/>
          <p:nvPr/>
        </p:nvSpPr>
        <p:spPr bwMode="auto">
          <a:xfrm rot="5400000">
            <a:off x="4072158" y="4556548"/>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4" name="Rectangle 183"/>
          <p:cNvSpPr/>
          <p:nvPr/>
        </p:nvSpPr>
        <p:spPr bwMode="auto">
          <a:xfrm rot="5400000">
            <a:off x="4074430" y="5056972"/>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5" name="Rectangle 184"/>
          <p:cNvSpPr/>
          <p:nvPr/>
        </p:nvSpPr>
        <p:spPr bwMode="auto">
          <a:xfrm rot="5400000">
            <a:off x="4076702" y="526396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6" name="Rectangle 185"/>
          <p:cNvSpPr/>
          <p:nvPr/>
        </p:nvSpPr>
        <p:spPr bwMode="auto">
          <a:xfrm>
            <a:off x="4094419" y="4681326"/>
            <a:ext cx="45719" cy="360164"/>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7" name="Rectangle 186"/>
          <p:cNvSpPr/>
          <p:nvPr/>
        </p:nvSpPr>
        <p:spPr bwMode="auto">
          <a:xfrm rot="5400000">
            <a:off x="4226830" y="4711220"/>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8" name="Rectangle 187"/>
          <p:cNvSpPr/>
          <p:nvPr/>
        </p:nvSpPr>
        <p:spPr bwMode="auto">
          <a:xfrm rot="5400000">
            <a:off x="4235926" y="487044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9" name="Rectangle 188"/>
          <p:cNvSpPr/>
          <p:nvPr/>
        </p:nvSpPr>
        <p:spPr bwMode="auto">
          <a:xfrm>
            <a:off x="4096691" y="5409624"/>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90" name="Rectangle 189"/>
          <p:cNvSpPr/>
          <p:nvPr/>
        </p:nvSpPr>
        <p:spPr bwMode="auto">
          <a:xfrm rot="5400000">
            <a:off x="4238198" y="543228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91" name="Rectangle 190"/>
          <p:cNvSpPr/>
          <p:nvPr/>
        </p:nvSpPr>
        <p:spPr bwMode="auto">
          <a:xfrm>
            <a:off x="4271568" y="4627067"/>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2" name="Rectangle 191"/>
          <p:cNvSpPr/>
          <p:nvPr/>
        </p:nvSpPr>
        <p:spPr bwMode="auto">
          <a:xfrm>
            <a:off x="4396672" y="4786291"/>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3" name="Rectangle 192"/>
          <p:cNvSpPr/>
          <p:nvPr/>
        </p:nvSpPr>
        <p:spPr bwMode="auto">
          <a:xfrm>
            <a:off x="4405768" y="4945515"/>
            <a:ext cx="777928"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4" name="Rectangle 193"/>
          <p:cNvSpPr/>
          <p:nvPr/>
        </p:nvSpPr>
        <p:spPr bwMode="auto">
          <a:xfrm>
            <a:off x="4271560" y="5125211"/>
            <a:ext cx="591414"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5" name="Rectangle 194"/>
          <p:cNvSpPr/>
          <p:nvPr/>
        </p:nvSpPr>
        <p:spPr bwMode="auto">
          <a:xfrm>
            <a:off x="4260184" y="5339027"/>
            <a:ext cx="707420"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6" name="Rectangle 195"/>
          <p:cNvSpPr/>
          <p:nvPr/>
        </p:nvSpPr>
        <p:spPr bwMode="auto">
          <a:xfrm>
            <a:off x="4419408" y="5505075"/>
            <a:ext cx="696036"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82" name="Rectangle 181"/>
          <p:cNvSpPr/>
          <p:nvPr/>
        </p:nvSpPr>
        <p:spPr bwMode="auto">
          <a:xfrm>
            <a:off x="3935195" y="4426898"/>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7" name="Rounded Rectangle 136"/>
          <p:cNvSpPr/>
          <p:nvPr/>
        </p:nvSpPr>
        <p:spPr bwMode="auto">
          <a:xfrm>
            <a:off x="2781021" y="3183221"/>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Shared content</a:t>
            </a:r>
          </a:p>
        </p:txBody>
      </p:sp>
      <p:pic>
        <p:nvPicPr>
          <p:cNvPr id="138" name="Picture 2" descr="C:\Users\nsw\Pictures\All icons\users1.pn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912215" y="3360052"/>
            <a:ext cx="1095151" cy="1095151"/>
          </a:xfrm>
          <a:prstGeom prst="rect">
            <a:avLst/>
          </a:prstGeom>
          <a:noFill/>
          <a:extLst>
            <a:ext uri="{909E8E84-426E-40DD-AFC4-6F175D3DCCD1}">
              <a14:hiddenFill xmlns:a14="http://schemas.microsoft.com/office/drawing/2010/main">
                <a:solidFill>
                  <a:srgbClr val="FFFFFF"/>
                </a:solidFill>
              </a14:hiddenFill>
            </a:ext>
          </a:extLst>
        </p:spPr>
      </p:pic>
      <p:sp>
        <p:nvSpPr>
          <p:cNvPr id="3" name="Striped Right Arrow 2"/>
          <p:cNvSpPr/>
          <p:nvPr/>
        </p:nvSpPr>
        <p:spPr bwMode="auto">
          <a:xfrm rot="21012703">
            <a:off x="1494826" y="5529092"/>
            <a:ext cx="2446940" cy="396192"/>
          </a:xfrm>
          <a:prstGeom prst="stripedRightArrow">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sz="1600" dirty="0" smtClean="0">
                <a:solidFill>
                  <a:srgbClr val="172982"/>
                </a:solidFill>
                <a:latin typeface="Arial" pitchFamily="-60" charset="0"/>
              </a:rPr>
              <a:t>PUBLISH</a:t>
            </a:r>
          </a:p>
        </p:txBody>
      </p:sp>
      <p:sp>
        <p:nvSpPr>
          <p:cNvPr id="141" name="Striped Right Arrow 140"/>
          <p:cNvSpPr/>
          <p:nvPr/>
        </p:nvSpPr>
        <p:spPr bwMode="auto">
          <a:xfrm rot="480654">
            <a:off x="5090221" y="5476954"/>
            <a:ext cx="2446940" cy="396192"/>
          </a:xfrm>
          <a:prstGeom prst="stripedRightArrow">
            <a:avLst/>
          </a:prstGeom>
          <a:solidFill>
            <a:schemeClr val="accent4">
              <a:lumMod val="20000"/>
              <a:lumOff val="8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sz="1600" dirty="0" smtClean="0">
                <a:solidFill>
                  <a:srgbClr val="172982"/>
                </a:solidFill>
                <a:latin typeface="Arial" pitchFamily="-60" charset="0"/>
              </a:rPr>
              <a:t>PULL</a:t>
            </a:r>
          </a:p>
        </p:txBody>
      </p:sp>
      <p:grpSp>
        <p:nvGrpSpPr>
          <p:cNvPr id="89" name="Group 88"/>
          <p:cNvGrpSpPr/>
          <p:nvPr/>
        </p:nvGrpSpPr>
        <p:grpSpPr>
          <a:xfrm>
            <a:off x="4967604" y="3907627"/>
            <a:ext cx="1619685" cy="1495427"/>
            <a:chOff x="4967604" y="4355292"/>
            <a:chExt cx="3091111" cy="1047762"/>
          </a:xfrm>
        </p:grpSpPr>
        <p:cxnSp>
          <p:nvCxnSpPr>
            <p:cNvPr id="62" name="Curved Connector 61"/>
            <p:cNvCxnSpPr/>
            <p:nvPr/>
          </p:nvCxnSpPr>
          <p:spPr bwMode="auto">
            <a:xfrm flipV="1">
              <a:off x="4967604" y="4355292"/>
              <a:ext cx="2673144" cy="1047762"/>
            </a:xfrm>
            <a:prstGeom prst="curvedConnector3">
              <a:avLst/>
            </a:prstGeom>
            <a:solidFill>
              <a:schemeClr val="accent1"/>
            </a:solidFill>
            <a:ln w="15875" cap="flat" cmpd="sng" algn="ctr">
              <a:solidFill>
                <a:schemeClr val="tx1"/>
              </a:solidFill>
              <a:prstDash val="solid"/>
              <a:round/>
              <a:headEnd type="none" w="med" len="med"/>
              <a:tailEnd type="stealth" w="lg" len="lg"/>
            </a:ln>
            <a:effectLst/>
          </p:spPr>
        </p:cxnSp>
        <p:sp>
          <p:nvSpPr>
            <p:cNvPr id="88" name="TextBox 87"/>
            <p:cNvSpPr txBox="1"/>
            <p:nvPr/>
          </p:nvSpPr>
          <p:spPr>
            <a:xfrm>
              <a:off x="5955633" y="4498453"/>
              <a:ext cx="2103082" cy="237206"/>
            </a:xfrm>
            <a:prstGeom prst="rect">
              <a:avLst/>
            </a:prstGeom>
            <a:noFill/>
          </p:spPr>
          <p:txBody>
            <a:bodyPr wrap="square" rtlCol="0">
              <a:spAutoFit/>
            </a:bodyPr>
            <a:lstStyle/>
            <a:p>
              <a:r>
                <a:rPr lang="en-GB" sz="1600" dirty="0" smtClean="0">
                  <a:solidFill>
                    <a:srgbClr val="172982"/>
                  </a:solidFill>
                </a:rPr>
                <a:t>NOTIFY</a:t>
              </a:r>
              <a:endParaRPr lang="en-GB" sz="1600" dirty="0">
                <a:solidFill>
                  <a:srgbClr val="172982"/>
                </a:solidFill>
              </a:endParaRPr>
            </a:p>
          </p:txBody>
        </p:sp>
      </p:grpSp>
      <p:sp>
        <p:nvSpPr>
          <p:cNvPr id="142" name="Striped Right Arrow 141"/>
          <p:cNvSpPr/>
          <p:nvPr/>
        </p:nvSpPr>
        <p:spPr bwMode="auto">
          <a:xfrm rot="21012703" flipH="1">
            <a:off x="1359598" y="5179366"/>
            <a:ext cx="2744097" cy="396192"/>
          </a:xfrm>
          <a:prstGeom prst="stripedRightArrow">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sz="1600" dirty="0" smtClean="0">
                <a:solidFill>
                  <a:srgbClr val="172982"/>
                </a:solidFill>
                <a:latin typeface="Arial" pitchFamily="-60" charset="0"/>
              </a:rPr>
              <a:t>PULL</a:t>
            </a:r>
          </a:p>
        </p:txBody>
      </p:sp>
      <p:grpSp>
        <p:nvGrpSpPr>
          <p:cNvPr id="143" name="Group 142"/>
          <p:cNvGrpSpPr/>
          <p:nvPr/>
        </p:nvGrpSpPr>
        <p:grpSpPr>
          <a:xfrm flipH="1">
            <a:off x="2781020" y="4003669"/>
            <a:ext cx="1497924" cy="1194707"/>
            <a:chOff x="4967602" y="4300635"/>
            <a:chExt cx="1597564" cy="1102419"/>
          </a:xfrm>
        </p:grpSpPr>
        <p:cxnSp>
          <p:nvCxnSpPr>
            <p:cNvPr id="144" name="Curved Connector 143"/>
            <p:cNvCxnSpPr/>
            <p:nvPr/>
          </p:nvCxnSpPr>
          <p:spPr bwMode="auto">
            <a:xfrm rot="10800000" flipH="1">
              <a:off x="4967602" y="4300635"/>
              <a:ext cx="1456269" cy="1102419"/>
            </a:xfrm>
            <a:prstGeom prst="curvedConnector3">
              <a:avLst/>
            </a:prstGeom>
            <a:solidFill>
              <a:schemeClr val="accent1"/>
            </a:solidFill>
            <a:ln w="15875" cap="flat" cmpd="sng" algn="ctr">
              <a:solidFill>
                <a:schemeClr val="tx1"/>
              </a:solidFill>
              <a:prstDash val="solid"/>
              <a:round/>
              <a:headEnd type="none" w="med" len="med"/>
              <a:tailEnd type="stealth" w="lg" len="lg"/>
            </a:ln>
            <a:effectLst/>
          </p:spPr>
        </p:cxnSp>
        <p:sp>
          <p:nvSpPr>
            <p:cNvPr id="145" name="TextBox 144"/>
            <p:cNvSpPr txBox="1"/>
            <p:nvPr/>
          </p:nvSpPr>
          <p:spPr>
            <a:xfrm>
              <a:off x="5628691" y="4391590"/>
              <a:ext cx="936475" cy="338554"/>
            </a:xfrm>
            <a:prstGeom prst="rect">
              <a:avLst/>
            </a:prstGeom>
            <a:noFill/>
          </p:spPr>
          <p:txBody>
            <a:bodyPr wrap="none" rtlCol="0">
              <a:spAutoFit/>
            </a:bodyPr>
            <a:lstStyle/>
            <a:p>
              <a:r>
                <a:rPr lang="en-GB" sz="1600" dirty="0" smtClean="0">
                  <a:solidFill>
                    <a:srgbClr val="172982"/>
                  </a:solidFill>
                </a:rPr>
                <a:t>NOTIFY</a:t>
              </a:r>
              <a:endParaRPr lang="en-GB" sz="1600" dirty="0">
                <a:solidFill>
                  <a:srgbClr val="172982"/>
                </a:solidFill>
              </a:endParaRPr>
            </a:p>
          </p:txBody>
        </p:sp>
      </p:grpSp>
      <p:sp>
        <p:nvSpPr>
          <p:cNvPr id="146" name="Striped Right Arrow 145"/>
          <p:cNvSpPr/>
          <p:nvPr/>
        </p:nvSpPr>
        <p:spPr bwMode="auto">
          <a:xfrm rot="480654" flipH="1">
            <a:off x="4986819" y="5205517"/>
            <a:ext cx="2599559" cy="396192"/>
          </a:xfrm>
          <a:prstGeom prst="stripedRightArrow">
            <a:avLst/>
          </a:prstGeom>
          <a:solidFill>
            <a:schemeClr val="accent4">
              <a:lumMod val="20000"/>
              <a:lumOff val="8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sz="1600" dirty="0" smtClean="0">
                <a:solidFill>
                  <a:srgbClr val="172982"/>
                </a:solidFill>
                <a:latin typeface="Arial" pitchFamily="-60" charset="0"/>
              </a:rPr>
              <a:t>PUBLISH</a:t>
            </a:r>
          </a:p>
        </p:txBody>
      </p:sp>
    </p:spTree>
    <p:extLst>
      <p:ext uri="{BB962C8B-B14F-4D97-AF65-F5344CB8AC3E}">
        <p14:creationId xmlns:p14="http://schemas.microsoft.com/office/powerpoint/2010/main" val="455683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9"/>
                                        </p:tgtEl>
                                        <p:attrNameLst>
                                          <p:attrName>style.visibility</p:attrName>
                                        </p:attrNameLst>
                                      </p:cBhvr>
                                      <p:to>
                                        <p:strVal val="visible"/>
                                      </p:to>
                                    </p:set>
                                    <p:animEffect transition="in" filter="wipe(left)">
                                      <p:cBhvr>
                                        <p:cTn id="12" dur="500"/>
                                        <p:tgtEl>
                                          <p:spTgt spid="8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1"/>
                                        </p:tgtEl>
                                        <p:attrNameLst>
                                          <p:attrName>style.visibility</p:attrName>
                                        </p:attrNameLst>
                                      </p:cBhvr>
                                      <p:to>
                                        <p:strVal val="visible"/>
                                      </p:to>
                                    </p:set>
                                    <p:animEffect transition="in" filter="wipe(left)">
                                      <p:cBhvr>
                                        <p:cTn id="17" dur="500"/>
                                        <p:tgtEl>
                                          <p:spTgt spid="14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3"/>
                                        </p:tgtEl>
                                      </p:cBhvr>
                                    </p:animEffect>
                                    <p:set>
                                      <p:cBhvr>
                                        <p:cTn id="22" dur="1" fill="hold">
                                          <p:stCondLst>
                                            <p:cond delay="499"/>
                                          </p:stCondLst>
                                        </p:cTn>
                                        <p:tgtEl>
                                          <p:spTgt spid="3"/>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500"/>
                                        <p:tgtEl>
                                          <p:spTgt spid="89"/>
                                        </p:tgtEl>
                                      </p:cBhvr>
                                    </p:animEffect>
                                    <p:set>
                                      <p:cBhvr>
                                        <p:cTn id="25" dur="1" fill="hold">
                                          <p:stCondLst>
                                            <p:cond delay="499"/>
                                          </p:stCondLst>
                                        </p:cTn>
                                        <p:tgtEl>
                                          <p:spTgt spid="89"/>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141"/>
                                        </p:tgtEl>
                                      </p:cBhvr>
                                    </p:animEffect>
                                    <p:set>
                                      <p:cBhvr>
                                        <p:cTn id="28" dur="1" fill="hold">
                                          <p:stCondLst>
                                            <p:cond delay="499"/>
                                          </p:stCondLst>
                                        </p:cTn>
                                        <p:tgtEl>
                                          <p:spTgt spid="141"/>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22" presetClass="entr" presetSubtype="2" fill="hold" grpId="0" nodeType="clickEffect">
                                  <p:stCondLst>
                                    <p:cond delay="0"/>
                                  </p:stCondLst>
                                  <p:childTnLst>
                                    <p:set>
                                      <p:cBhvr>
                                        <p:cTn id="32" dur="1" fill="hold">
                                          <p:stCondLst>
                                            <p:cond delay="0"/>
                                          </p:stCondLst>
                                        </p:cTn>
                                        <p:tgtEl>
                                          <p:spTgt spid="146"/>
                                        </p:tgtEl>
                                        <p:attrNameLst>
                                          <p:attrName>style.visibility</p:attrName>
                                        </p:attrNameLst>
                                      </p:cBhvr>
                                      <p:to>
                                        <p:strVal val="visible"/>
                                      </p:to>
                                    </p:set>
                                    <p:animEffect transition="in" filter="wipe(right)">
                                      <p:cBhvr>
                                        <p:cTn id="33" dur="500"/>
                                        <p:tgtEl>
                                          <p:spTgt spid="146"/>
                                        </p:tgtEl>
                                      </p:cBhvr>
                                    </p:animEffect>
                                  </p:childTnLst>
                                </p:cTn>
                              </p:par>
                            </p:childTnLst>
                          </p:cTn>
                        </p:par>
                        <p:par>
                          <p:cTn id="34" fill="hold">
                            <p:stCondLst>
                              <p:cond delay="500"/>
                            </p:stCondLst>
                            <p:childTnLst>
                              <p:par>
                                <p:cTn id="35" presetID="22" presetClass="entr" presetSubtype="2" fill="hold" nodeType="afterEffect">
                                  <p:stCondLst>
                                    <p:cond delay="0"/>
                                  </p:stCondLst>
                                  <p:childTnLst>
                                    <p:set>
                                      <p:cBhvr>
                                        <p:cTn id="36" dur="1" fill="hold">
                                          <p:stCondLst>
                                            <p:cond delay="0"/>
                                          </p:stCondLst>
                                        </p:cTn>
                                        <p:tgtEl>
                                          <p:spTgt spid="143"/>
                                        </p:tgtEl>
                                        <p:attrNameLst>
                                          <p:attrName>style.visibility</p:attrName>
                                        </p:attrNameLst>
                                      </p:cBhvr>
                                      <p:to>
                                        <p:strVal val="visible"/>
                                      </p:to>
                                    </p:set>
                                    <p:animEffect transition="in" filter="wipe(right)">
                                      <p:cBhvr>
                                        <p:cTn id="37" dur="500"/>
                                        <p:tgtEl>
                                          <p:spTgt spid="143"/>
                                        </p:tgtEl>
                                      </p:cBhvr>
                                    </p:animEffect>
                                  </p:childTnLst>
                                </p:cTn>
                              </p:par>
                            </p:childTnLst>
                          </p:cTn>
                        </p:par>
                        <p:par>
                          <p:cTn id="38" fill="hold">
                            <p:stCondLst>
                              <p:cond delay="1000"/>
                            </p:stCondLst>
                            <p:childTnLst>
                              <p:par>
                                <p:cTn id="39" presetID="22" presetClass="entr" presetSubtype="2" fill="hold" grpId="0" nodeType="afterEffect">
                                  <p:stCondLst>
                                    <p:cond delay="0"/>
                                  </p:stCondLst>
                                  <p:childTnLst>
                                    <p:set>
                                      <p:cBhvr>
                                        <p:cTn id="40" dur="1" fill="hold">
                                          <p:stCondLst>
                                            <p:cond delay="0"/>
                                          </p:stCondLst>
                                        </p:cTn>
                                        <p:tgtEl>
                                          <p:spTgt spid="142"/>
                                        </p:tgtEl>
                                        <p:attrNameLst>
                                          <p:attrName>style.visibility</p:attrName>
                                        </p:attrNameLst>
                                      </p:cBhvr>
                                      <p:to>
                                        <p:strVal val="visible"/>
                                      </p:to>
                                    </p:set>
                                    <p:animEffect transition="in" filter="wipe(right)">
                                      <p:cBhvr>
                                        <p:cTn id="41" dur="500"/>
                                        <p:tgtEl>
                                          <p:spTgt spid="1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141" grpId="0" animBg="1"/>
      <p:bldP spid="141" grpId="1" animBg="1"/>
      <p:bldP spid="142" grpId="0" animBg="1"/>
      <p:bldP spid="14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Working together </a:t>
            </a:r>
            <a:endParaRPr lang="en-GB" dirty="0"/>
          </a:p>
        </p:txBody>
      </p:sp>
      <p:pic>
        <p:nvPicPr>
          <p:cNvPr id="1027" name="Picture 3" descr="C:\Users\nsw\AppData\Local\Microsoft\Windows\Temporary Internet Files\Content.IE5\41ZRXAEW\MP900443955[1].jpg"/>
          <p:cNvPicPr>
            <a:picLocks noChangeAspect="1" noChangeArrowheads="1"/>
          </p:cNvPicPr>
          <p:nvPr/>
        </p:nvPicPr>
        <p:blipFill rotWithShape="1">
          <a:blip r:embed="rId3">
            <a:extLst>
              <a:ext uri="{28A0092B-C50C-407E-A947-70E740481C1C}">
                <a14:useLocalDpi xmlns:a14="http://schemas.microsoft.com/office/drawing/2010/main" val="0"/>
              </a:ext>
            </a:extLst>
          </a:blip>
          <a:srcRect r="15760"/>
          <a:stretch/>
        </p:blipFill>
        <p:spPr bwMode="auto">
          <a:xfrm>
            <a:off x="4572000" y="908720"/>
            <a:ext cx="4030579" cy="3180357"/>
          </a:xfrm>
          <a:prstGeom prst="rect">
            <a:avLst/>
          </a:prstGeom>
          <a:noFill/>
          <a:effectLst>
            <a:reflection blurRad="6350" stA="50000" endA="300" endPos="55500" dist="50800" dir="5400000" sy="-100000" algn="bl" rotWithShape="0"/>
            <a:softEdge rad="63500"/>
          </a:effectLst>
          <a:extLst>
            <a:ext uri="{909E8E84-426E-40DD-AFC4-6F175D3DCCD1}">
              <a14:hiddenFill xmlns:a14="http://schemas.microsoft.com/office/drawing/2010/main">
                <a:solidFill>
                  <a:srgbClr val="FFFFFF"/>
                </a:solidFill>
              </a14:hiddenFill>
            </a:ext>
          </a:extLst>
        </p:spPr>
      </p:pic>
      <p:pic>
        <p:nvPicPr>
          <p:cNvPr id="1029" name="Picture 5" descr="C:\Users\nsw\AppData\Local\Microsoft\Windows\Temporary Internet Files\Content.IE5\N62NKWIZ\MP900444110[1].jpg"/>
          <p:cNvPicPr>
            <a:picLocks noChangeAspect="1" noChangeArrowheads="1"/>
          </p:cNvPicPr>
          <p:nvPr/>
        </p:nvPicPr>
        <p:blipFill rotWithShape="1">
          <a:blip r:embed="rId4">
            <a:extLst>
              <a:ext uri="{28A0092B-C50C-407E-A947-70E740481C1C}">
                <a14:useLocalDpi xmlns:a14="http://schemas.microsoft.com/office/drawing/2010/main" val="0"/>
              </a:ext>
            </a:extLst>
          </a:blip>
          <a:srcRect l="13754"/>
          <a:stretch/>
        </p:blipFill>
        <p:spPr bwMode="auto">
          <a:xfrm>
            <a:off x="433314" y="908720"/>
            <a:ext cx="4138686" cy="3180357"/>
          </a:xfrm>
          <a:prstGeom prst="rect">
            <a:avLst/>
          </a:prstGeom>
          <a:noFill/>
          <a:effectLst>
            <a:reflection blurRad="6350" stA="50000" endA="300" endPos="55500" dist="50800" dir="5400000" sy="-100000" algn="bl" rotWithShape="0"/>
            <a:softEdge rad="63500"/>
          </a:effectLst>
          <a:extLst>
            <a:ext uri="{909E8E84-426E-40DD-AFC4-6F175D3DCCD1}">
              <a14:hiddenFill xmlns:a14="http://schemas.microsoft.com/office/drawing/2010/main">
                <a:solidFill>
                  <a:srgbClr val="FFFFFF"/>
                </a:solidFill>
              </a14:hiddenFill>
            </a:ext>
          </a:extLst>
        </p:spPr>
      </p:pic>
      <p:grpSp>
        <p:nvGrpSpPr>
          <p:cNvPr id="6" name="Group 5"/>
          <p:cNvGrpSpPr/>
          <p:nvPr/>
        </p:nvGrpSpPr>
        <p:grpSpPr>
          <a:xfrm>
            <a:off x="263196" y="1006884"/>
            <a:ext cx="1692741" cy="5147526"/>
            <a:chOff x="4571708" y="1133128"/>
            <a:chExt cx="1692741" cy="5147526"/>
          </a:xfrm>
        </p:grpSpPr>
        <p:grpSp>
          <p:nvGrpSpPr>
            <p:cNvPr id="7" name="Group 6"/>
            <p:cNvGrpSpPr/>
            <p:nvPr/>
          </p:nvGrpSpPr>
          <p:grpSpPr>
            <a:xfrm>
              <a:off x="4712369" y="4976100"/>
              <a:ext cx="1269628" cy="1304554"/>
              <a:chOff x="1009934" y="736979"/>
              <a:chExt cx="1630908" cy="1562669"/>
            </a:xfrm>
          </p:grpSpPr>
          <p:sp>
            <p:nvSpPr>
              <p:cNvPr id="16" name="Rounded Rectangle 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7" name="Group 16"/>
              <p:cNvGrpSpPr/>
              <p:nvPr/>
            </p:nvGrpSpPr>
            <p:grpSpPr>
              <a:xfrm>
                <a:off x="1187624" y="908720"/>
                <a:ext cx="473277" cy="1175660"/>
                <a:chOff x="1187624" y="908720"/>
                <a:chExt cx="473277" cy="1175660"/>
              </a:xfrm>
            </p:grpSpPr>
            <p:sp>
              <p:nvSpPr>
                <p:cNvPr id="26" name="Rectangle 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7" name="Rectangle 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8" name="Rectangle 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9" name="Rectangle 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0" name="Rectangle 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1" name="Rectangle 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2" name="Rectangle 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3" name="Rectangle 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4" name="Rectangle 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5" name="Rectangle 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8" name="Group 17"/>
              <p:cNvGrpSpPr/>
              <p:nvPr/>
            </p:nvGrpSpPr>
            <p:grpSpPr>
              <a:xfrm>
                <a:off x="1512613" y="970169"/>
                <a:ext cx="923512" cy="1164252"/>
                <a:chOff x="1512613" y="970169"/>
                <a:chExt cx="923512" cy="1164252"/>
              </a:xfrm>
            </p:grpSpPr>
            <p:sp>
              <p:nvSpPr>
                <p:cNvPr id="19" name="Rectangle 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0" name="Rectangle 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1" name="Rectangle 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2" name="Rectangle 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3" name="Rectangle 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4" name="Rectangle 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5" name="Rectangle 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grpSp>
          <p:nvGrpSpPr>
            <p:cNvPr id="8" name="Group 7"/>
            <p:cNvGrpSpPr/>
            <p:nvPr/>
          </p:nvGrpSpPr>
          <p:grpSpPr>
            <a:xfrm>
              <a:off x="4886288" y="2239738"/>
              <a:ext cx="1220266" cy="3351071"/>
              <a:chOff x="6131814" y="-371597"/>
              <a:chExt cx="1886083" cy="4339731"/>
            </a:xfrm>
          </p:grpSpPr>
          <p:pic>
            <p:nvPicPr>
              <p:cNvPr id="13"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283292">
                <a:off x="6390711" y="2340947"/>
                <a:ext cx="1627186" cy="1627187"/>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Group 11"/>
              <p:cNvGrpSpPr/>
              <p:nvPr/>
            </p:nvGrpSpPr>
            <p:grpSpPr>
              <a:xfrm rot="20283292">
                <a:off x="6131814" y="-371597"/>
                <a:ext cx="1815250" cy="2919083"/>
                <a:chOff x="6450863" y="2329284"/>
                <a:chExt cx="1815250" cy="2919083"/>
              </a:xfrm>
            </p:grpSpPr>
            <p:pic>
              <p:nvPicPr>
                <p:cNvPr id="14"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50863" y="3621180"/>
                  <a:ext cx="1627187" cy="162718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8926" y="2329284"/>
                  <a:ext cx="1627187" cy="1627187"/>
                </a:xfrm>
                <a:prstGeom prst="rect">
                  <a:avLst/>
                </a:prstGeom>
                <a:noFill/>
                <a:extLst>
                  <a:ext uri="{909E8E84-426E-40DD-AFC4-6F175D3DCCD1}">
                    <a14:hiddenFill xmlns:a14="http://schemas.microsoft.com/office/drawing/2010/main">
                      <a:solidFill>
                        <a:srgbClr val="FFFFFF"/>
                      </a:solidFill>
                    </a14:hiddenFill>
                  </a:ext>
                </a:extLst>
              </p:spPr>
            </p:pic>
          </p:grpSp>
        </p:grpSp>
        <p:pic>
          <p:nvPicPr>
            <p:cNvPr id="9" name="Picture 35" descr="C:\Users\nsw\Pictures\All icons\businessmen.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17855" y="3606616"/>
              <a:ext cx="1046594" cy="104659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C:\Users\nsw\AppData\Local\Microsoft\Windows\Temporary Internet Files\Content.IE5\HO1UL1D0\MC900336175[1].wm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68416" y="1133128"/>
              <a:ext cx="1064207" cy="96701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C:\Users\nsw\Pictures\All icons\clients.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71708" y="3589514"/>
              <a:ext cx="1277936" cy="1277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6" name="Group 35"/>
          <p:cNvGrpSpPr/>
          <p:nvPr/>
        </p:nvGrpSpPr>
        <p:grpSpPr>
          <a:xfrm>
            <a:off x="7385221" y="1006884"/>
            <a:ext cx="1063625" cy="966788"/>
            <a:chOff x="5668963" y="2780928"/>
            <a:chExt cx="1063625" cy="966788"/>
          </a:xfrm>
        </p:grpSpPr>
        <p:sp>
          <p:nvSpPr>
            <p:cNvPr id="37" name="AutoShape 8"/>
            <p:cNvSpPr>
              <a:spLocks noChangeAspect="1" noChangeArrowheads="1" noTextEdit="1"/>
            </p:cNvSpPr>
            <p:nvPr/>
          </p:nvSpPr>
          <p:spPr bwMode="auto">
            <a:xfrm>
              <a:off x="5668963" y="2780928"/>
              <a:ext cx="1063625" cy="96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38" name="Freeform 10"/>
            <p:cNvSpPr>
              <a:spLocks/>
            </p:cNvSpPr>
            <p:nvPr/>
          </p:nvSpPr>
          <p:spPr bwMode="auto">
            <a:xfrm>
              <a:off x="5670551" y="2780928"/>
              <a:ext cx="968375" cy="965200"/>
            </a:xfrm>
            <a:custGeom>
              <a:avLst/>
              <a:gdLst>
                <a:gd name="T0" fmla="*/ 2441 w 2442"/>
                <a:gd name="T1" fmla="*/ 967 h 2434"/>
                <a:gd name="T2" fmla="*/ 2421 w 2442"/>
                <a:gd name="T3" fmla="*/ 888 h 2434"/>
                <a:gd name="T4" fmla="*/ 2396 w 2442"/>
                <a:gd name="T5" fmla="*/ 814 h 2434"/>
                <a:gd name="T6" fmla="*/ 2365 w 2442"/>
                <a:gd name="T7" fmla="*/ 740 h 2434"/>
                <a:gd name="T8" fmla="*/ 2331 w 2442"/>
                <a:gd name="T9" fmla="*/ 670 h 2434"/>
                <a:gd name="T10" fmla="*/ 2292 w 2442"/>
                <a:gd name="T11" fmla="*/ 602 h 2434"/>
                <a:gd name="T12" fmla="*/ 2250 w 2442"/>
                <a:gd name="T13" fmla="*/ 537 h 2434"/>
                <a:gd name="T14" fmla="*/ 2201 w 2442"/>
                <a:gd name="T15" fmla="*/ 475 h 2434"/>
                <a:gd name="T16" fmla="*/ 2151 w 2442"/>
                <a:gd name="T17" fmla="*/ 416 h 2434"/>
                <a:gd name="T18" fmla="*/ 2096 w 2442"/>
                <a:gd name="T19" fmla="*/ 360 h 2434"/>
                <a:gd name="T20" fmla="*/ 2038 w 2442"/>
                <a:gd name="T21" fmla="*/ 308 h 2434"/>
                <a:gd name="T22" fmla="*/ 1977 w 2442"/>
                <a:gd name="T23" fmla="*/ 260 h 2434"/>
                <a:gd name="T24" fmla="*/ 1910 w 2442"/>
                <a:gd name="T25" fmla="*/ 214 h 2434"/>
                <a:gd name="T26" fmla="*/ 1843 w 2442"/>
                <a:gd name="T27" fmla="*/ 171 h 2434"/>
                <a:gd name="T28" fmla="*/ 1772 w 2442"/>
                <a:gd name="T29" fmla="*/ 131 h 2434"/>
                <a:gd name="T30" fmla="*/ 1698 w 2442"/>
                <a:gd name="T31" fmla="*/ 99 h 2434"/>
                <a:gd name="T32" fmla="*/ 1624 w 2442"/>
                <a:gd name="T33" fmla="*/ 73 h 2434"/>
                <a:gd name="T34" fmla="*/ 1546 w 2442"/>
                <a:gd name="T35" fmla="*/ 48 h 2434"/>
                <a:gd name="T36" fmla="*/ 1468 w 2442"/>
                <a:gd name="T37" fmla="*/ 27 h 2434"/>
                <a:gd name="T38" fmla="*/ 1387 w 2442"/>
                <a:gd name="T39" fmla="*/ 12 h 2434"/>
                <a:gd name="T40" fmla="*/ 1306 w 2442"/>
                <a:gd name="T41" fmla="*/ 5 h 2434"/>
                <a:gd name="T42" fmla="*/ 1222 w 2442"/>
                <a:gd name="T43" fmla="*/ 0 h 2434"/>
                <a:gd name="T44" fmla="*/ 1129 w 2442"/>
                <a:gd name="T45" fmla="*/ 0 h 2434"/>
                <a:gd name="T46" fmla="*/ 1035 w 2442"/>
                <a:gd name="T47" fmla="*/ 7 h 2434"/>
                <a:gd name="T48" fmla="*/ 945 w 2442"/>
                <a:gd name="T49" fmla="*/ 20 h 2434"/>
                <a:gd name="T50" fmla="*/ 856 w 2442"/>
                <a:gd name="T51" fmla="*/ 36 h 2434"/>
                <a:gd name="T52" fmla="*/ 770 w 2442"/>
                <a:gd name="T53" fmla="*/ 61 h 2434"/>
                <a:gd name="T54" fmla="*/ 688 w 2442"/>
                <a:gd name="T55" fmla="*/ 91 h 2434"/>
                <a:gd name="T56" fmla="*/ 608 w 2442"/>
                <a:gd name="T57" fmla="*/ 126 h 2434"/>
                <a:gd name="T58" fmla="*/ 534 w 2442"/>
                <a:gd name="T59" fmla="*/ 165 h 2434"/>
                <a:gd name="T60" fmla="*/ 462 w 2442"/>
                <a:gd name="T61" fmla="*/ 211 h 2434"/>
                <a:gd name="T62" fmla="*/ 395 w 2442"/>
                <a:gd name="T63" fmla="*/ 261 h 2434"/>
                <a:gd name="T64" fmla="*/ 334 w 2442"/>
                <a:gd name="T65" fmla="*/ 319 h 2434"/>
                <a:gd name="T66" fmla="*/ 273 w 2442"/>
                <a:gd name="T67" fmla="*/ 379 h 2434"/>
                <a:gd name="T68" fmla="*/ 221 w 2442"/>
                <a:gd name="T69" fmla="*/ 444 h 2434"/>
                <a:gd name="T70" fmla="*/ 173 w 2442"/>
                <a:gd name="T71" fmla="*/ 516 h 2434"/>
                <a:gd name="T72" fmla="*/ 131 w 2442"/>
                <a:gd name="T73" fmla="*/ 591 h 2434"/>
                <a:gd name="T74" fmla="*/ 93 w 2442"/>
                <a:gd name="T75" fmla="*/ 672 h 2434"/>
                <a:gd name="T76" fmla="*/ 62 w 2442"/>
                <a:gd name="T77" fmla="*/ 756 h 2434"/>
                <a:gd name="T78" fmla="*/ 37 w 2442"/>
                <a:gd name="T79" fmla="*/ 846 h 2434"/>
                <a:gd name="T80" fmla="*/ 17 w 2442"/>
                <a:gd name="T81" fmla="*/ 940 h 2434"/>
                <a:gd name="T82" fmla="*/ 5 w 2442"/>
                <a:gd name="T83" fmla="*/ 1037 h 2434"/>
                <a:gd name="T84" fmla="*/ 0 w 2442"/>
                <a:gd name="T85" fmla="*/ 1139 h 2434"/>
                <a:gd name="T86" fmla="*/ 1265 w 2442"/>
                <a:gd name="T87" fmla="*/ 243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2" h="2434">
                  <a:moveTo>
                    <a:pt x="1265" y="2434"/>
                  </a:moveTo>
                  <a:lnTo>
                    <a:pt x="2442" y="2346"/>
                  </a:lnTo>
                  <a:lnTo>
                    <a:pt x="2441" y="967"/>
                  </a:lnTo>
                  <a:lnTo>
                    <a:pt x="2433" y="940"/>
                  </a:lnTo>
                  <a:lnTo>
                    <a:pt x="2428" y="915"/>
                  </a:lnTo>
                  <a:lnTo>
                    <a:pt x="2421" y="888"/>
                  </a:lnTo>
                  <a:lnTo>
                    <a:pt x="2413" y="863"/>
                  </a:lnTo>
                  <a:lnTo>
                    <a:pt x="2405" y="839"/>
                  </a:lnTo>
                  <a:lnTo>
                    <a:pt x="2396" y="814"/>
                  </a:lnTo>
                  <a:lnTo>
                    <a:pt x="2387" y="789"/>
                  </a:lnTo>
                  <a:lnTo>
                    <a:pt x="2377" y="765"/>
                  </a:lnTo>
                  <a:lnTo>
                    <a:pt x="2365" y="740"/>
                  </a:lnTo>
                  <a:lnTo>
                    <a:pt x="2355" y="716"/>
                  </a:lnTo>
                  <a:lnTo>
                    <a:pt x="2344" y="693"/>
                  </a:lnTo>
                  <a:lnTo>
                    <a:pt x="2331" y="670"/>
                  </a:lnTo>
                  <a:lnTo>
                    <a:pt x="2319" y="647"/>
                  </a:lnTo>
                  <a:lnTo>
                    <a:pt x="2306" y="623"/>
                  </a:lnTo>
                  <a:lnTo>
                    <a:pt x="2292" y="602"/>
                  </a:lnTo>
                  <a:lnTo>
                    <a:pt x="2279" y="582"/>
                  </a:lnTo>
                  <a:lnTo>
                    <a:pt x="2263" y="560"/>
                  </a:lnTo>
                  <a:lnTo>
                    <a:pt x="2250" y="537"/>
                  </a:lnTo>
                  <a:lnTo>
                    <a:pt x="2234" y="516"/>
                  </a:lnTo>
                  <a:lnTo>
                    <a:pt x="2220" y="496"/>
                  </a:lnTo>
                  <a:lnTo>
                    <a:pt x="2201" y="475"/>
                  </a:lnTo>
                  <a:lnTo>
                    <a:pt x="2185" y="455"/>
                  </a:lnTo>
                  <a:lnTo>
                    <a:pt x="2168" y="435"/>
                  </a:lnTo>
                  <a:lnTo>
                    <a:pt x="2151" y="416"/>
                  </a:lnTo>
                  <a:lnTo>
                    <a:pt x="2133" y="398"/>
                  </a:lnTo>
                  <a:lnTo>
                    <a:pt x="2115" y="377"/>
                  </a:lnTo>
                  <a:lnTo>
                    <a:pt x="2096" y="360"/>
                  </a:lnTo>
                  <a:lnTo>
                    <a:pt x="2076" y="342"/>
                  </a:lnTo>
                  <a:lnTo>
                    <a:pt x="2056" y="325"/>
                  </a:lnTo>
                  <a:lnTo>
                    <a:pt x="2038" y="308"/>
                  </a:lnTo>
                  <a:lnTo>
                    <a:pt x="2017" y="291"/>
                  </a:lnTo>
                  <a:lnTo>
                    <a:pt x="1998" y="275"/>
                  </a:lnTo>
                  <a:lnTo>
                    <a:pt x="1977" y="260"/>
                  </a:lnTo>
                  <a:lnTo>
                    <a:pt x="1954" y="243"/>
                  </a:lnTo>
                  <a:lnTo>
                    <a:pt x="1932" y="227"/>
                  </a:lnTo>
                  <a:lnTo>
                    <a:pt x="1910" y="214"/>
                  </a:lnTo>
                  <a:lnTo>
                    <a:pt x="1888" y="198"/>
                  </a:lnTo>
                  <a:lnTo>
                    <a:pt x="1865" y="186"/>
                  </a:lnTo>
                  <a:lnTo>
                    <a:pt x="1843" y="171"/>
                  </a:lnTo>
                  <a:lnTo>
                    <a:pt x="1819" y="159"/>
                  </a:lnTo>
                  <a:lnTo>
                    <a:pt x="1795" y="145"/>
                  </a:lnTo>
                  <a:lnTo>
                    <a:pt x="1772" y="131"/>
                  </a:lnTo>
                  <a:lnTo>
                    <a:pt x="1747" y="121"/>
                  </a:lnTo>
                  <a:lnTo>
                    <a:pt x="1723" y="110"/>
                  </a:lnTo>
                  <a:lnTo>
                    <a:pt x="1698" y="99"/>
                  </a:lnTo>
                  <a:lnTo>
                    <a:pt x="1675" y="91"/>
                  </a:lnTo>
                  <a:lnTo>
                    <a:pt x="1649" y="80"/>
                  </a:lnTo>
                  <a:lnTo>
                    <a:pt x="1624" y="73"/>
                  </a:lnTo>
                  <a:lnTo>
                    <a:pt x="1598" y="62"/>
                  </a:lnTo>
                  <a:lnTo>
                    <a:pt x="1572" y="56"/>
                  </a:lnTo>
                  <a:lnTo>
                    <a:pt x="1546" y="48"/>
                  </a:lnTo>
                  <a:lnTo>
                    <a:pt x="1521" y="40"/>
                  </a:lnTo>
                  <a:lnTo>
                    <a:pt x="1494" y="33"/>
                  </a:lnTo>
                  <a:lnTo>
                    <a:pt x="1468" y="27"/>
                  </a:lnTo>
                  <a:lnTo>
                    <a:pt x="1441" y="22"/>
                  </a:lnTo>
                  <a:lnTo>
                    <a:pt x="1413" y="17"/>
                  </a:lnTo>
                  <a:lnTo>
                    <a:pt x="1387" y="12"/>
                  </a:lnTo>
                  <a:lnTo>
                    <a:pt x="1359" y="9"/>
                  </a:lnTo>
                  <a:lnTo>
                    <a:pt x="1332" y="7"/>
                  </a:lnTo>
                  <a:lnTo>
                    <a:pt x="1306" y="5"/>
                  </a:lnTo>
                  <a:lnTo>
                    <a:pt x="1278" y="1"/>
                  </a:lnTo>
                  <a:lnTo>
                    <a:pt x="1249" y="0"/>
                  </a:lnTo>
                  <a:lnTo>
                    <a:pt x="1222" y="0"/>
                  </a:lnTo>
                  <a:lnTo>
                    <a:pt x="1194" y="0"/>
                  </a:lnTo>
                  <a:lnTo>
                    <a:pt x="1163" y="0"/>
                  </a:lnTo>
                  <a:lnTo>
                    <a:pt x="1129" y="0"/>
                  </a:lnTo>
                  <a:lnTo>
                    <a:pt x="1098" y="1"/>
                  </a:lnTo>
                  <a:lnTo>
                    <a:pt x="1067" y="5"/>
                  </a:lnTo>
                  <a:lnTo>
                    <a:pt x="1035" y="7"/>
                  </a:lnTo>
                  <a:lnTo>
                    <a:pt x="1004" y="11"/>
                  </a:lnTo>
                  <a:lnTo>
                    <a:pt x="974" y="15"/>
                  </a:lnTo>
                  <a:lnTo>
                    <a:pt x="945" y="20"/>
                  </a:lnTo>
                  <a:lnTo>
                    <a:pt x="915" y="25"/>
                  </a:lnTo>
                  <a:lnTo>
                    <a:pt x="884" y="32"/>
                  </a:lnTo>
                  <a:lnTo>
                    <a:pt x="856" y="36"/>
                  </a:lnTo>
                  <a:lnTo>
                    <a:pt x="828" y="44"/>
                  </a:lnTo>
                  <a:lnTo>
                    <a:pt x="798" y="53"/>
                  </a:lnTo>
                  <a:lnTo>
                    <a:pt x="770" y="61"/>
                  </a:lnTo>
                  <a:lnTo>
                    <a:pt x="742" y="70"/>
                  </a:lnTo>
                  <a:lnTo>
                    <a:pt x="715" y="82"/>
                  </a:lnTo>
                  <a:lnTo>
                    <a:pt x="688" y="91"/>
                  </a:lnTo>
                  <a:lnTo>
                    <a:pt x="661" y="102"/>
                  </a:lnTo>
                  <a:lnTo>
                    <a:pt x="635" y="113"/>
                  </a:lnTo>
                  <a:lnTo>
                    <a:pt x="608" y="126"/>
                  </a:lnTo>
                  <a:lnTo>
                    <a:pt x="583" y="138"/>
                  </a:lnTo>
                  <a:lnTo>
                    <a:pt x="558" y="153"/>
                  </a:lnTo>
                  <a:lnTo>
                    <a:pt x="534" y="165"/>
                  </a:lnTo>
                  <a:lnTo>
                    <a:pt x="509" y="180"/>
                  </a:lnTo>
                  <a:lnTo>
                    <a:pt x="485" y="195"/>
                  </a:lnTo>
                  <a:lnTo>
                    <a:pt x="462" y="211"/>
                  </a:lnTo>
                  <a:lnTo>
                    <a:pt x="440" y="228"/>
                  </a:lnTo>
                  <a:lnTo>
                    <a:pt x="417" y="245"/>
                  </a:lnTo>
                  <a:lnTo>
                    <a:pt x="395" y="261"/>
                  </a:lnTo>
                  <a:lnTo>
                    <a:pt x="374" y="281"/>
                  </a:lnTo>
                  <a:lnTo>
                    <a:pt x="352" y="298"/>
                  </a:lnTo>
                  <a:lnTo>
                    <a:pt x="334" y="319"/>
                  </a:lnTo>
                  <a:lnTo>
                    <a:pt x="313" y="338"/>
                  </a:lnTo>
                  <a:lnTo>
                    <a:pt x="293" y="358"/>
                  </a:lnTo>
                  <a:lnTo>
                    <a:pt x="273" y="379"/>
                  </a:lnTo>
                  <a:lnTo>
                    <a:pt x="257" y="401"/>
                  </a:lnTo>
                  <a:lnTo>
                    <a:pt x="237" y="422"/>
                  </a:lnTo>
                  <a:lnTo>
                    <a:pt x="221" y="444"/>
                  </a:lnTo>
                  <a:lnTo>
                    <a:pt x="204" y="468"/>
                  </a:lnTo>
                  <a:lnTo>
                    <a:pt x="189" y="492"/>
                  </a:lnTo>
                  <a:lnTo>
                    <a:pt x="173" y="516"/>
                  </a:lnTo>
                  <a:lnTo>
                    <a:pt x="157" y="541"/>
                  </a:lnTo>
                  <a:lnTo>
                    <a:pt x="143" y="565"/>
                  </a:lnTo>
                  <a:lnTo>
                    <a:pt x="131" y="591"/>
                  </a:lnTo>
                  <a:lnTo>
                    <a:pt x="116" y="618"/>
                  </a:lnTo>
                  <a:lnTo>
                    <a:pt x="106" y="644"/>
                  </a:lnTo>
                  <a:lnTo>
                    <a:pt x="93" y="672"/>
                  </a:lnTo>
                  <a:lnTo>
                    <a:pt x="83" y="701"/>
                  </a:lnTo>
                  <a:lnTo>
                    <a:pt x="73" y="728"/>
                  </a:lnTo>
                  <a:lnTo>
                    <a:pt x="62" y="756"/>
                  </a:lnTo>
                  <a:lnTo>
                    <a:pt x="51" y="786"/>
                  </a:lnTo>
                  <a:lnTo>
                    <a:pt x="45" y="816"/>
                  </a:lnTo>
                  <a:lnTo>
                    <a:pt x="37" y="846"/>
                  </a:lnTo>
                  <a:lnTo>
                    <a:pt x="29" y="877"/>
                  </a:lnTo>
                  <a:lnTo>
                    <a:pt x="22" y="907"/>
                  </a:lnTo>
                  <a:lnTo>
                    <a:pt x="17" y="940"/>
                  </a:lnTo>
                  <a:lnTo>
                    <a:pt x="13" y="971"/>
                  </a:lnTo>
                  <a:lnTo>
                    <a:pt x="8" y="1004"/>
                  </a:lnTo>
                  <a:lnTo>
                    <a:pt x="5" y="1037"/>
                  </a:lnTo>
                  <a:lnTo>
                    <a:pt x="4" y="1071"/>
                  </a:lnTo>
                  <a:lnTo>
                    <a:pt x="0" y="1105"/>
                  </a:lnTo>
                  <a:lnTo>
                    <a:pt x="0" y="1139"/>
                  </a:lnTo>
                  <a:lnTo>
                    <a:pt x="0" y="1175"/>
                  </a:lnTo>
                  <a:lnTo>
                    <a:pt x="2" y="1212"/>
                  </a:lnTo>
                  <a:lnTo>
                    <a:pt x="1265" y="2434"/>
                  </a:lnTo>
                  <a:lnTo>
                    <a:pt x="1265" y="2434"/>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39" name="Freeform 11"/>
            <p:cNvSpPr>
              <a:spLocks/>
            </p:cNvSpPr>
            <p:nvPr/>
          </p:nvSpPr>
          <p:spPr bwMode="auto">
            <a:xfrm>
              <a:off x="5668963" y="3195266"/>
              <a:ext cx="969963" cy="552450"/>
            </a:xfrm>
            <a:custGeom>
              <a:avLst/>
              <a:gdLst>
                <a:gd name="T0" fmla="*/ 2445 w 2445"/>
                <a:gd name="T1" fmla="*/ 935 h 1391"/>
                <a:gd name="T2" fmla="*/ 2368 w 2445"/>
                <a:gd name="T3" fmla="*/ 855 h 1391"/>
                <a:gd name="T4" fmla="*/ 2286 w 2445"/>
                <a:gd name="T5" fmla="*/ 777 h 1391"/>
                <a:gd name="T6" fmla="*/ 2196 w 2445"/>
                <a:gd name="T7" fmla="*/ 703 h 1391"/>
                <a:gd name="T8" fmla="*/ 2103 w 2445"/>
                <a:gd name="T9" fmla="*/ 632 h 1391"/>
                <a:gd name="T10" fmla="*/ 2002 w 2445"/>
                <a:gd name="T11" fmla="*/ 565 h 1391"/>
                <a:gd name="T12" fmla="*/ 1899 w 2445"/>
                <a:gd name="T13" fmla="*/ 500 h 1391"/>
                <a:gd name="T14" fmla="*/ 1790 w 2445"/>
                <a:gd name="T15" fmla="*/ 440 h 1391"/>
                <a:gd name="T16" fmla="*/ 1679 w 2445"/>
                <a:gd name="T17" fmla="*/ 382 h 1391"/>
                <a:gd name="T18" fmla="*/ 1563 w 2445"/>
                <a:gd name="T19" fmla="*/ 329 h 1391"/>
                <a:gd name="T20" fmla="*/ 1445 w 2445"/>
                <a:gd name="T21" fmla="*/ 280 h 1391"/>
                <a:gd name="T22" fmla="*/ 1325 w 2445"/>
                <a:gd name="T23" fmla="*/ 233 h 1391"/>
                <a:gd name="T24" fmla="*/ 1200 w 2445"/>
                <a:gd name="T25" fmla="*/ 192 h 1391"/>
                <a:gd name="T26" fmla="*/ 1074 w 2445"/>
                <a:gd name="T27" fmla="*/ 152 h 1391"/>
                <a:gd name="T28" fmla="*/ 948 w 2445"/>
                <a:gd name="T29" fmla="*/ 119 h 1391"/>
                <a:gd name="T30" fmla="*/ 820 w 2445"/>
                <a:gd name="T31" fmla="*/ 89 h 1391"/>
                <a:gd name="T32" fmla="*/ 692 w 2445"/>
                <a:gd name="T33" fmla="*/ 65 h 1391"/>
                <a:gd name="T34" fmla="*/ 562 w 2445"/>
                <a:gd name="T35" fmla="*/ 41 h 1391"/>
                <a:gd name="T36" fmla="*/ 432 w 2445"/>
                <a:gd name="T37" fmla="*/ 24 h 1391"/>
                <a:gd name="T38" fmla="*/ 304 w 2445"/>
                <a:gd name="T39" fmla="*/ 11 h 1391"/>
                <a:gd name="T40" fmla="*/ 176 w 2445"/>
                <a:gd name="T41" fmla="*/ 4 h 1391"/>
                <a:gd name="T42" fmla="*/ 49 w 2445"/>
                <a:gd name="T43" fmla="*/ 0 h 1391"/>
                <a:gd name="T44" fmla="*/ 3 w 2445"/>
                <a:gd name="T45" fmla="*/ 77 h 1391"/>
                <a:gd name="T46" fmla="*/ 0 w 2445"/>
                <a:gd name="T47" fmla="*/ 191 h 1391"/>
                <a:gd name="T48" fmla="*/ 7 w 2445"/>
                <a:gd name="T49" fmla="*/ 298 h 1391"/>
                <a:gd name="T50" fmla="*/ 19 w 2445"/>
                <a:gd name="T51" fmla="*/ 404 h 1391"/>
                <a:gd name="T52" fmla="*/ 40 w 2445"/>
                <a:gd name="T53" fmla="*/ 506 h 1391"/>
                <a:gd name="T54" fmla="*/ 65 w 2445"/>
                <a:gd name="T55" fmla="*/ 603 h 1391"/>
                <a:gd name="T56" fmla="*/ 97 w 2445"/>
                <a:gd name="T57" fmla="*/ 696 h 1391"/>
                <a:gd name="T58" fmla="*/ 137 w 2445"/>
                <a:gd name="T59" fmla="*/ 782 h 1391"/>
                <a:gd name="T60" fmla="*/ 182 w 2445"/>
                <a:gd name="T61" fmla="*/ 866 h 1391"/>
                <a:gd name="T62" fmla="*/ 235 w 2445"/>
                <a:gd name="T63" fmla="*/ 943 h 1391"/>
                <a:gd name="T64" fmla="*/ 293 w 2445"/>
                <a:gd name="T65" fmla="*/ 1015 h 1391"/>
                <a:gd name="T66" fmla="*/ 357 w 2445"/>
                <a:gd name="T67" fmla="*/ 1082 h 1391"/>
                <a:gd name="T68" fmla="*/ 427 w 2445"/>
                <a:gd name="T69" fmla="*/ 1140 h 1391"/>
                <a:gd name="T70" fmla="*/ 501 w 2445"/>
                <a:gd name="T71" fmla="*/ 1194 h 1391"/>
                <a:gd name="T72" fmla="*/ 582 w 2445"/>
                <a:gd name="T73" fmla="*/ 1243 h 1391"/>
                <a:gd name="T74" fmla="*/ 671 w 2445"/>
                <a:gd name="T75" fmla="*/ 1286 h 1391"/>
                <a:gd name="T76" fmla="*/ 760 w 2445"/>
                <a:gd name="T77" fmla="*/ 1320 h 1391"/>
                <a:gd name="T78" fmla="*/ 856 w 2445"/>
                <a:gd name="T79" fmla="*/ 1348 h 1391"/>
                <a:gd name="T80" fmla="*/ 960 w 2445"/>
                <a:gd name="T81" fmla="*/ 1371 h 1391"/>
                <a:gd name="T82" fmla="*/ 1065 w 2445"/>
                <a:gd name="T83" fmla="*/ 1383 h 1391"/>
                <a:gd name="T84" fmla="*/ 1176 w 2445"/>
                <a:gd name="T85" fmla="*/ 1391 h 1391"/>
                <a:gd name="T86" fmla="*/ 1253 w 2445"/>
                <a:gd name="T87" fmla="*/ 1391 h 1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5" h="1391">
                  <a:moveTo>
                    <a:pt x="1253" y="1391"/>
                  </a:moveTo>
                  <a:lnTo>
                    <a:pt x="2445" y="1391"/>
                  </a:lnTo>
                  <a:lnTo>
                    <a:pt x="2445" y="935"/>
                  </a:lnTo>
                  <a:lnTo>
                    <a:pt x="2420" y="908"/>
                  </a:lnTo>
                  <a:lnTo>
                    <a:pt x="2396" y="882"/>
                  </a:lnTo>
                  <a:lnTo>
                    <a:pt x="2368" y="855"/>
                  </a:lnTo>
                  <a:lnTo>
                    <a:pt x="2342" y="828"/>
                  </a:lnTo>
                  <a:lnTo>
                    <a:pt x="2314" y="802"/>
                  </a:lnTo>
                  <a:lnTo>
                    <a:pt x="2286" y="777"/>
                  </a:lnTo>
                  <a:lnTo>
                    <a:pt x="2256" y="752"/>
                  </a:lnTo>
                  <a:lnTo>
                    <a:pt x="2228" y="728"/>
                  </a:lnTo>
                  <a:lnTo>
                    <a:pt x="2196" y="703"/>
                  </a:lnTo>
                  <a:lnTo>
                    <a:pt x="2167" y="679"/>
                  </a:lnTo>
                  <a:lnTo>
                    <a:pt x="2135" y="655"/>
                  </a:lnTo>
                  <a:lnTo>
                    <a:pt x="2103" y="632"/>
                  </a:lnTo>
                  <a:lnTo>
                    <a:pt x="2070" y="608"/>
                  </a:lnTo>
                  <a:lnTo>
                    <a:pt x="2037" y="586"/>
                  </a:lnTo>
                  <a:lnTo>
                    <a:pt x="2002" y="565"/>
                  </a:lnTo>
                  <a:lnTo>
                    <a:pt x="1969" y="542"/>
                  </a:lnTo>
                  <a:lnTo>
                    <a:pt x="1935" y="520"/>
                  </a:lnTo>
                  <a:lnTo>
                    <a:pt x="1899" y="500"/>
                  </a:lnTo>
                  <a:lnTo>
                    <a:pt x="1863" y="480"/>
                  </a:lnTo>
                  <a:lnTo>
                    <a:pt x="1829" y="459"/>
                  </a:lnTo>
                  <a:lnTo>
                    <a:pt x="1790" y="440"/>
                  </a:lnTo>
                  <a:lnTo>
                    <a:pt x="1753" y="420"/>
                  </a:lnTo>
                  <a:lnTo>
                    <a:pt x="1717" y="400"/>
                  </a:lnTo>
                  <a:lnTo>
                    <a:pt x="1679" y="382"/>
                  </a:lnTo>
                  <a:lnTo>
                    <a:pt x="1642" y="363"/>
                  </a:lnTo>
                  <a:lnTo>
                    <a:pt x="1602" y="346"/>
                  </a:lnTo>
                  <a:lnTo>
                    <a:pt x="1563" y="329"/>
                  </a:lnTo>
                  <a:lnTo>
                    <a:pt x="1525" y="313"/>
                  </a:lnTo>
                  <a:lnTo>
                    <a:pt x="1484" y="296"/>
                  </a:lnTo>
                  <a:lnTo>
                    <a:pt x="1445" y="280"/>
                  </a:lnTo>
                  <a:lnTo>
                    <a:pt x="1406" y="264"/>
                  </a:lnTo>
                  <a:lnTo>
                    <a:pt x="1367" y="248"/>
                  </a:lnTo>
                  <a:lnTo>
                    <a:pt x="1325" y="233"/>
                  </a:lnTo>
                  <a:lnTo>
                    <a:pt x="1284" y="219"/>
                  </a:lnTo>
                  <a:lnTo>
                    <a:pt x="1241" y="204"/>
                  </a:lnTo>
                  <a:lnTo>
                    <a:pt x="1200" y="192"/>
                  </a:lnTo>
                  <a:lnTo>
                    <a:pt x="1158" y="178"/>
                  </a:lnTo>
                  <a:lnTo>
                    <a:pt x="1117" y="164"/>
                  </a:lnTo>
                  <a:lnTo>
                    <a:pt x="1074" y="152"/>
                  </a:lnTo>
                  <a:lnTo>
                    <a:pt x="1033" y="142"/>
                  </a:lnTo>
                  <a:lnTo>
                    <a:pt x="989" y="130"/>
                  </a:lnTo>
                  <a:lnTo>
                    <a:pt x="948" y="119"/>
                  </a:lnTo>
                  <a:lnTo>
                    <a:pt x="904" y="109"/>
                  </a:lnTo>
                  <a:lnTo>
                    <a:pt x="862" y="99"/>
                  </a:lnTo>
                  <a:lnTo>
                    <a:pt x="820" y="89"/>
                  </a:lnTo>
                  <a:lnTo>
                    <a:pt x="777" y="81"/>
                  </a:lnTo>
                  <a:lnTo>
                    <a:pt x="733" y="70"/>
                  </a:lnTo>
                  <a:lnTo>
                    <a:pt x="692" y="65"/>
                  </a:lnTo>
                  <a:lnTo>
                    <a:pt x="649" y="55"/>
                  </a:lnTo>
                  <a:lnTo>
                    <a:pt x="605" y="49"/>
                  </a:lnTo>
                  <a:lnTo>
                    <a:pt x="562" y="41"/>
                  </a:lnTo>
                  <a:lnTo>
                    <a:pt x="520" y="36"/>
                  </a:lnTo>
                  <a:lnTo>
                    <a:pt x="476" y="28"/>
                  </a:lnTo>
                  <a:lnTo>
                    <a:pt x="432" y="24"/>
                  </a:lnTo>
                  <a:lnTo>
                    <a:pt x="390" y="19"/>
                  </a:lnTo>
                  <a:lnTo>
                    <a:pt x="347" y="16"/>
                  </a:lnTo>
                  <a:lnTo>
                    <a:pt x="304" y="11"/>
                  </a:lnTo>
                  <a:lnTo>
                    <a:pt x="261" y="8"/>
                  </a:lnTo>
                  <a:lnTo>
                    <a:pt x="219" y="5"/>
                  </a:lnTo>
                  <a:lnTo>
                    <a:pt x="176" y="4"/>
                  </a:lnTo>
                  <a:lnTo>
                    <a:pt x="134" y="0"/>
                  </a:lnTo>
                  <a:lnTo>
                    <a:pt x="91" y="0"/>
                  </a:lnTo>
                  <a:lnTo>
                    <a:pt x="49" y="0"/>
                  </a:lnTo>
                  <a:lnTo>
                    <a:pt x="8" y="0"/>
                  </a:lnTo>
                  <a:lnTo>
                    <a:pt x="5" y="38"/>
                  </a:lnTo>
                  <a:lnTo>
                    <a:pt x="3" y="77"/>
                  </a:lnTo>
                  <a:lnTo>
                    <a:pt x="0" y="115"/>
                  </a:lnTo>
                  <a:lnTo>
                    <a:pt x="0" y="152"/>
                  </a:lnTo>
                  <a:lnTo>
                    <a:pt x="0" y="191"/>
                  </a:lnTo>
                  <a:lnTo>
                    <a:pt x="0" y="227"/>
                  </a:lnTo>
                  <a:lnTo>
                    <a:pt x="3" y="262"/>
                  </a:lnTo>
                  <a:lnTo>
                    <a:pt x="7" y="298"/>
                  </a:lnTo>
                  <a:lnTo>
                    <a:pt x="9" y="335"/>
                  </a:lnTo>
                  <a:lnTo>
                    <a:pt x="14" y="370"/>
                  </a:lnTo>
                  <a:lnTo>
                    <a:pt x="19" y="404"/>
                  </a:lnTo>
                  <a:lnTo>
                    <a:pt x="25" y="440"/>
                  </a:lnTo>
                  <a:lnTo>
                    <a:pt x="32" y="473"/>
                  </a:lnTo>
                  <a:lnTo>
                    <a:pt x="40" y="506"/>
                  </a:lnTo>
                  <a:lnTo>
                    <a:pt x="48" y="539"/>
                  </a:lnTo>
                  <a:lnTo>
                    <a:pt x="57" y="573"/>
                  </a:lnTo>
                  <a:lnTo>
                    <a:pt x="65" y="603"/>
                  </a:lnTo>
                  <a:lnTo>
                    <a:pt x="76" y="635"/>
                  </a:lnTo>
                  <a:lnTo>
                    <a:pt x="86" y="664"/>
                  </a:lnTo>
                  <a:lnTo>
                    <a:pt x="97" y="696"/>
                  </a:lnTo>
                  <a:lnTo>
                    <a:pt x="110" y="724"/>
                  </a:lnTo>
                  <a:lnTo>
                    <a:pt x="122" y="753"/>
                  </a:lnTo>
                  <a:lnTo>
                    <a:pt x="137" y="782"/>
                  </a:lnTo>
                  <a:lnTo>
                    <a:pt x="152" y="811"/>
                  </a:lnTo>
                  <a:lnTo>
                    <a:pt x="167" y="838"/>
                  </a:lnTo>
                  <a:lnTo>
                    <a:pt x="182" y="866"/>
                  </a:lnTo>
                  <a:lnTo>
                    <a:pt x="199" y="891"/>
                  </a:lnTo>
                  <a:lnTo>
                    <a:pt x="216" y="918"/>
                  </a:lnTo>
                  <a:lnTo>
                    <a:pt x="235" y="943"/>
                  </a:lnTo>
                  <a:lnTo>
                    <a:pt x="255" y="968"/>
                  </a:lnTo>
                  <a:lnTo>
                    <a:pt x="273" y="992"/>
                  </a:lnTo>
                  <a:lnTo>
                    <a:pt x="293" y="1015"/>
                  </a:lnTo>
                  <a:lnTo>
                    <a:pt x="314" y="1037"/>
                  </a:lnTo>
                  <a:lnTo>
                    <a:pt x="337" y="1059"/>
                  </a:lnTo>
                  <a:lnTo>
                    <a:pt x="357" y="1082"/>
                  </a:lnTo>
                  <a:lnTo>
                    <a:pt x="380" y="1102"/>
                  </a:lnTo>
                  <a:lnTo>
                    <a:pt x="402" y="1120"/>
                  </a:lnTo>
                  <a:lnTo>
                    <a:pt x="427" y="1140"/>
                  </a:lnTo>
                  <a:lnTo>
                    <a:pt x="451" y="1160"/>
                  </a:lnTo>
                  <a:lnTo>
                    <a:pt x="477" y="1179"/>
                  </a:lnTo>
                  <a:lnTo>
                    <a:pt x="501" y="1194"/>
                  </a:lnTo>
                  <a:lnTo>
                    <a:pt x="528" y="1213"/>
                  </a:lnTo>
                  <a:lnTo>
                    <a:pt x="556" y="1228"/>
                  </a:lnTo>
                  <a:lnTo>
                    <a:pt x="582" y="1243"/>
                  </a:lnTo>
                  <a:lnTo>
                    <a:pt x="611" y="1257"/>
                  </a:lnTo>
                  <a:lnTo>
                    <a:pt x="639" y="1271"/>
                  </a:lnTo>
                  <a:lnTo>
                    <a:pt x="671" y="1286"/>
                  </a:lnTo>
                  <a:lnTo>
                    <a:pt x="700" y="1298"/>
                  </a:lnTo>
                  <a:lnTo>
                    <a:pt x="731" y="1309"/>
                  </a:lnTo>
                  <a:lnTo>
                    <a:pt x="760" y="1320"/>
                  </a:lnTo>
                  <a:lnTo>
                    <a:pt x="792" y="1330"/>
                  </a:lnTo>
                  <a:lnTo>
                    <a:pt x="825" y="1340"/>
                  </a:lnTo>
                  <a:lnTo>
                    <a:pt x="856" y="1348"/>
                  </a:lnTo>
                  <a:lnTo>
                    <a:pt x="891" y="1356"/>
                  </a:lnTo>
                  <a:lnTo>
                    <a:pt x="924" y="1363"/>
                  </a:lnTo>
                  <a:lnTo>
                    <a:pt x="960" y="1371"/>
                  </a:lnTo>
                  <a:lnTo>
                    <a:pt x="993" y="1375"/>
                  </a:lnTo>
                  <a:lnTo>
                    <a:pt x="1029" y="1380"/>
                  </a:lnTo>
                  <a:lnTo>
                    <a:pt x="1065" y="1383"/>
                  </a:lnTo>
                  <a:lnTo>
                    <a:pt x="1101" y="1386"/>
                  </a:lnTo>
                  <a:lnTo>
                    <a:pt x="1139" y="1388"/>
                  </a:lnTo>
                  <a:lnTo>
                    <a:pt x="1176" y="1391"/>
                  </a:lnTo>
                  <a:lnTo>
                    <a:pt x="1215" y="1391"/>
                  </a:lnTo>
                  <a:lnTo>
                    <a:pt x="1253" y="1391"/>
                  </a:lnTo>
                  <a:lnTo>
                    <a:pt x="1253" y="1391"/>
                  </a:lnTo>
                  <a:close/>
                </a:path>
              </a:pathLst>
            </a:custGeom>
            <a:solidFill>
              <a:srgbClr val="708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0" name="Freeform 12"/>
            <p:cNvSpPr>
              <a:spLocks/>
            </p:cNvSpPr>
            <p:nvPr/>
          </p:nvSpPr>
          <p:spPr bwMode="auto">
            <a:xfrm>
              <a:off x="5705476" y="2846016"/>
              <a:ext cx="620713" cy="831850"/>
            </a:xfrm>
            <a:custGeom>
              <a:avLst/>
              <a:gdLst>
                <a:gd name="T0" fmla="*/ 859 w 1561"/>
                <a:gd name="T1" fmla="*/ 2093 h 2099"/>
                <a:gd name="T2" fmla="*/ 955 w 1561"/>
                <a:gd name="T3" fmla="*/ 2071 h 2099"/>
                <a:gd name="T4" fmla="*/ 1046 w 1561"/>
                <a:gd name="T5" fmla="*/ 2035 h 2099"/>
                <a:gd name="T6" fmla="*/ 1134 w 1561"/>
                <a:gd name="T7" fmla="*/ 1983 h 2099"/>
                <a:gd name="T8" fmla="*/ 1216 w 1561"/>
                <a:gd name="T9" fmla="*/ 1920 h 2099"/>
                <a:gd name="T10" fmla="*/ 1289 w 1561"/>
                <a:gd name="T11" fmla="*/ 1842 h 2099"/>
                <a:gd name="T12" fmla="*/ 1357 w 1561"/>
                <a:gd name="T13" fmla="*/ 1754 h 2099"/>
                <a:gd name="T14" fmla="*/ 1415 w 1561"/>
                <a:gd name="T15" fmla="*/ 1656 h 2099"/>
                <a:gd name="T16" fmla="*/ 1465 w 1561"/>
                <a:gd name="T17" fmla="*/ 1550 h 2099"/>
                <a:gd name="T18" fmla="*/ 1505 w 1561"/>
                <a:gd name="T19" fmla="*/ 1433 h 2099"/>
                <a:gd name="T20" fmla="*/ 1537 w 1561"/>
                <a:gd name="T21" fmla="*/ 1309 h 2099"/>
                <a:gd name="T22" fmla="*/ 1554 w 1561"/>
                <a:gd name="T23" fmla="*/ 1181 h 2099"/>
                <a:gd name="T24" fmla="*/ 1561 w 1561"/>
                <a:gd name="T25" fmla="*/ 1050 h 2099"/>
                <a:gd name="T26" fmla="*/ 1554 w 1561"/>
                <a:gd name="T27" fmla="*/ 915 h 2099"/>
                <a:gd name="T28" fmla="*/ 1537 w 1561"/>
                <a:gd name="T29" fmla="*/ 786 h 2099"/>
                <a:gd name="T30" fmla="*/ 1505 w 1561"/>
                <a:gd name="T31" fmla="*/ 664 h 2099"/>
                <a:gd name="T32" fmla="*/ 1465 w 1561"/>
                <a:gd name="T33" fmla="*/ 549 h 2099"/>
                <a:gd name="T34" fmla="*/ 1415 w 1561"/>
                <a:gd name="T35" fmla="*/ 440 h 2099"/>
                <a:gd name="T36" fmla="*/ 1357 w 1561"/>
                <a:gd name="T37" fmla="*/ 342 h 2099"/>
                <a:gd name="T38" fmla="*/ 1289 w 1561"/>
                <a:gd name="T39" fmla="*/ 256 h 2099"/>
                <a:gd name="T40" fmla="*/ 1216 w 1561"/>
                <a:gd name="T41" fmla="*/ 179 h 2099"/>
                <a:gd name="T42" fmla="*/ 1134 w 1561"/>
                <a:gd name="T43" fmla="*/ 113 h 2099"/>
                <a:gd name="T44" fmla="*/ 1046 w 1561"/>
                <a:gd name="T45" fmla="*/ 62 h 2099"/>
                <a:gd name="T46" fmla="*/ 955 w 1561"/>
                <a:gd name="T47" fmla="*/ 25 h 2099"/>
                <a:gd name="T48" fmla="*/ 859 w 1561"/>
                <a:gd name="T49" fmla="*/ 5 h 2099"/>
                <a:gd name="T50" fmla="*/ 760 w 1561"/>
                <a:gd name="T51" fmla="*/ 0 h 2099"/>
                <a:gd name="T52" fmla="*/ 661 w 1561"/>
                <a:gd name="T53" fmla="*/ 11 h 2099"/>
                <a:gd name="T54" fmla="*/ 567 w 1561"/>
                <a:gd name="T55" fmla="*/ 38 h 2099"/>
                <a:gd name="T56" fmla="*/ 477 w 1561"/>
                <a:gd name="T57" fmla="*/ 82 h 2099"/>
                <a:gd name="T58" fmla="*/ 391 w 1561"/>
                <a:gd name="T59" fmla="*/ 136 h 2099"/>
                <a:gd name="T60" fmla="*/ 313 w 1561"/>
                <a:gd name="T61" fmla="*/ 208 h 2099"/>
                <a:gd name="T62" fmla="*/ 241 w 1561"/>
                <a:gd name="T63" fmla="*/ 289 h 2099"/>
                <a:gd name="T64" fmla="*/ 177 w 1561"/>
                <a:gd name="T65" fmla="*/ 380 h 2099"/>
                <a:gd name="T66" fmla="*/ 121 w 1561"/>
                <a:gd name="T67" fmla="*/ 482 h 2099"/>
                <a:gd name="T68" fmla="*/ 75 w 1561"/>
                <a:gd name="T69" fmla="*/ 594 h 2099"/>
                <a:gd name="T70" fmla="*/ 38 w 1561"/>
                <a:gd name="T71" fmla="*/ 712 h 2099"/>
                <a:gd name="T72" fmla="*/ 16 w 1561"/>
                <a:gd name="T73" fmla="*/ 838 h 2099"/>
                <a:gd name="T74" fmla="*/ 0 w 1561"/>
                <a:gd name="T75" fmla="*/ 968 h 2099"/>
                <a:gd name="T76" fmla="*/ 0 w 1561"/>
                <a:gd name="T77" fmla="*/ 1103 h 2099"/>
                <a:gd name="T78" fmla="*/ 10 w 1561"/>
                <a:gd name="T79" fmla="*/ 1233 h 2099"/>
                <a:gd name="T80" fmla="*/ 33 w 1561"/>
                <a:gd name="T81" fmla="*/ 1359 h 2099"/>
                <a:gd name="T82" fmla="*/ 67 w 1561"/>
                <a:gd name="T83" fmla="*/ 1481 h 2099"/>
                <a:gd name="T84" fmla="*/ 111 w 1561"/>
                <a:gd name="T85" fmla="*/ 1594 h 2099"/>
                <a:gd name="T86" fmla="*/ 164 w 1561"/>
                <a:gd name="T87" fmla="*/ 1696 h 2099"/>
                <a:gd name="T88" fmla="*/ 229 w 1561"/>
                <a:gd name="T89" fmla="*/ 1791 h 2099"/>
                <a:gd name="T90" fmla="*/ 298 w 1561"/>
                <a:gd name="T91" fmla="*/ 1873 h 2099"/>
                <a:gd name="T92" fmla="*/ 375 w 1561"/>
                <a:gd name="T93" fmla="*/ 1946 h 2099"/>
                <a:gd name="T94" fmla="*/ 459 w 1561"/>
                <a:gd name="T95" fmla="*/ 2005 h 2099"/>
                <a:gd name="T96" fmla="*/ 550 w 1561"/>
                <a:gd name="T97" fmla="*/ 2052 h 2099"/>
                <a:gd name="T98" fmla="*/ 642 w 1561"/>
                <a:gd name="T99" fmla="*/ 2082 h 2099"/>
                <a:gd name="T100" fmla="*/ 740 w 1561"/>
                <a:gd name="T101" fmla="*/ 2098 h 2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61" h="2099">
                  <a:moveTo>
                    <a:pt x="781" y="2099"/>
                  </a:moveTo>
                  <a:lnTo>
                    <a:pt x="801" y="2099"/>
                  </a:lnTo>
                  <a:lnTo>
                    <a:pt x="819" y="2098"/>
                  </a:lnTo>
                  <a:lnTo>
                    <a:pt x="840" y="2096"/>
                  </a:lnTo>
                  <a:lnTo>
                    <a:pt x="859" y="2093"/>
                  </a:lnTo>
                  <a:lnTo>
                    <a:pt x="879" y="2090"/>
                  </a:lnTo>
                  <a:lnTo>
                    <a:pt x="899" y="2087"/>
                  </a:lnTo>
                  <a:lnTo>
                    <a:pt x="917" y="2082"/>
                  </a:lnTo>
                  <a:lnTo>
                    <a:pt x="936" y="2077"/>
                  </a:lnTo>
                  <a:lnTo>
                    <a:pt x="955" y="2071"/>
                  </a:lnTo>
                  <a:lnTo>
                    <a:pt x="973" y="2064"/>
                  </a:lnTo>
                  <a:lnTo>
                    <a:pt x="991" y="2059"/>
                  </a:lnTo>
                  <a:lnTo>
                    <a:pt x="1012" y="2052"/>
                  </a:lnTo>
                  <a:lnTo>
                    <a:pt x="1029" y="2043"/>
                  </a:lnTo>
                  <a:lnTo>
                    <a:pt x="1046" y="2035"/>
                  </a:lnTo>
                  <a:lnTo>
                    <a:pt x="1065" y="2026"/>
                  </a:lnTo>
                  <a:lnTo>
                    <a:pt x="1083" y="2016"/>
                  </a:lnTo>
                  <a:lnTo>
                    <a:pt x="1099" y="2005"/>
                  </a:lnTo>
                  <a:lnTo>
                    <a:pt x="1116" y="1994"/>
                  </a:lnTo>
                  <a:lnTo>
                    <a:pt x="1134" y="1983"/>
                  </a:lnTo>
                  <a:lnTo>
                    <a:pt x="1151" y="1972"/>
                  </a:lnTo>
                  <a:lnTo>
                    <a:pt x="1167" y="1960"/>
                  </a:lnTo>
                  <a:lnTo>
                    <a:pt x="1183" y="1946"/>
                  </a:lnTo>
                  <a:lnTo>
                    <a:pt x="1198" y="1933"/>
                  </a:lnTo>
                  <a:lnTo>
                    <a:pt x="1216" y="1920"/>
                  </a:lnTo>
                  <a:lnTo>
                    <a:pt x="1229" y="1904"/>
                  </a:lnTo>
                  <a:lnTo>
                    <a:pt x="1245" y="1889"/>
                  </a:lnTo>
                  <a:lnTo>
                    <a:pt x="1260" y="1873"/>
                  </a:lnTo>
                  <a:lnTo>
                    <a:pt x="1275" y="1859"/>
                  </a:lnTo>
                  <a:lnTo>
                    <a:pt x="1289" y="1842"/>
                  </a:lnTo>
                  <a:lnTo>
                    <a:pt x="1303" y="1826"/>
                  </a:lnTo>
                  <a:lnTo>
                    <a:pt x="1318" y="1808"/>
                  </a:lnTo>
                  <a:lnTo>
                    <a:pt x="1331" y="1791"/>
                  </a:lnTo>
                  <a:lnTo>
                    <a:pt x="1343" y="1773"/>
                  </a:lnTo>
                  <a:lnTo>
                    <a:pt x="1357" y="1754"/>
                  </a:lnTo>
                  <a:lnTo>
                    <a:pt x="1368" y="1734"/>
                  </a:lnTo>
                  <a:lnTo>
                    <a:pt x="1380" y="1716"/>
                  </a:lnTo>
                  <a:lnTo>
                    <a:pt x="1391" y="1696"/>
                  </a:lnTo>
                  <a:lnTo>
                    <a:pt x="1404" y="1677"/>
                  </a:lnTo>
                  <a:lnTo>
                    <a:pt x="1415" y="1656"/>
                  </a:lnTo>
                  <a:lnTo>
                    <a:pt x="1427" y="1636"/>
                  </a:lnTo>
                  <a:lnTo>
                    <a:pt x="1436" y="1614"/>
                  </a:lnTo>
                  <a:lnTo>
                    <a:pt x="1447" y="1594"/>
                  </a:lnTo>
                  <a:lnTo>
                    <a:pt x="1456" y="1571"/>
                  </a:lnTo>
                  <a:lnTo>
                    <a:pt x="1465" y="1550"/>
                  </a:lnTo>
                  <a:lnTo>
                    <a:pt x="1473" y="1526"/>
                  </a:lnTo>
                  <a:lnTo>
                    <a:pt x="1482" y="1502"/>
                  </a:lnTo>
                  <a:lnTo>
                    <a:pt x="1490" y="1481"/>
                  </a:lnTo>
                  <a:lnTo>
                    <a:pt x="1498" y="1457"/>
                  </a:lnTo>
                  <a:lnTo>
                    <a:pt x="1505" y="1433"/>
                  </a:lnTo>
                  <a:lnTo>
                    <a:pt x="1513" y="1408"/>
                  </a:lnTo>
                  <a:lnTo>
                    <a:pt x="1518" y="1384"/>
                  </a:lnTo>
                  <a:lnTo>
                    <a:pt x="1525" y="1359"/>
                  </a:lnTo>
                  <a:lnTo>
                    <a:pt x="1530" y="1334"/>
                  </a:lnTo>
                  <a:lnTo>
                    <a:pt x="1537" y="1309"/>
                  </a:lnTo>
                  <a:lnTo>
                    <a:pt x="1541" y="1286"/>
                  </a:lnTo>
                  <a:lnTo>
                    <a:pt x="1546" y="1261"/>
                  </a:lnTo>
                  <a:lnTo>
                    <a:pt x="1547" y="1233"/>
                  </a:lnTo>
                  <a:lnTo>
                    <a:pt x="1551" y="1208"/>
                  </a:lnTo>
                  <a:lnTo>
                    <a:pt x="1554" y="1181"/>
                  </a:lnTo>
                  <a:lnTo>
                    <a:pt x="1557" y="1156"/>
                  </a:lnTo>
                  <a:lnTo>
                    <a:pt x="1558" y="1130"/>
                  </a:lnTo>
                  <a:lnTo>
                    <a:pt x="1559" y="1103"/>
                  </a:lnTo>
                  <a:lnTo>
                    <a:pt x="1559" y="1076"/>
                  </a:lnTo>
                  <a:lnTo>
                    <a:pt x="1561" y="1050"/>
                  </a:lnTo>
                  <a:lnTo>
                    <a:pt x="1559" y="1021"/>
                  </a:lnTo>
                  <a:lnTo>
                    <a:pt x="1559" y="994"/>
                  </a:lnTo>
                  <a:lnTo>
                    <a:pt x="1558" y="968"/>
                  </a:lnTo>
                  <a:lnTo>
                    <a:pt x="1557" y="941"/>
                  </a:lnTo>
                  <a:lnTo>
                    <a:pt x="1554" y="915"/>
                  </a:lnTo>
                  <a:lnTo>
                    <a:pt x="1551" y="889"/>
                  </a:lnTo>
                  <a:lnTo>
                    <a:pt x="1547" y="863"/>
                  </a:lnTo>
                  <a:lnTo>
                    <a:pt x="1546" y="838"/>
                  </a:lnTo>
                  <a:lnTo>
                    <a:pt x="1541" y="811"/>
                  </a:lnTo>
                  <a:lnTo>
                    <a:pt x="1537" y="786"/>
                  </a:lnTo>
                  <a:lnTo>
                    <a:pt x="1530" y="761"/>
                  </a:lnTo>
                  <a:lnTo>
                    <a:pt x="1525" y="737"/>
                  </a:lnTo>
                  <a:lnTo>
                    <a:pt x="1518" y="712"/>
                  </a:lnTo>
                  <a:lnTo>
                    <a:pt x="1513" y="688"/>
                  </a:lnTo>
                  <a:lnTo>
                    <a:pt x="1505" y="664"/>
                  </a:lnTo>
                  <a:lnTo>
                    <a:pt x="1498" y="641"/>
                  </a:lnTo>
                  <a:lnTo>
                    <a:pt x="1490" y="616"/>
                  </a:lnTo>
                  <a:lnTo>
                    <a:pt x="1482" y="594"/>
                  </a:lnTo>
                  <a:lnTo>
                    <a:pt x="1473" y="570"/>
                  </a:lnTo>
                  <a:lnTo>
                    <a:pt x="1465" y="549"/>
                  </a:lnTo>
                  <a:lnTo>
                    <a:pt x="1456" y="526"/>
                  </a:lnTo>
                  <a:lnTo>
                    <a:pt x="1447" y="505"/>
                  </a:lnTo>
                  <a:lnTo>
                    <a:pt x="1436" y="482"/>
                  </a:lnTo>
                  <a:lnTo>
                    <a:pt x="1427" y="461"/>
                  </a:lnTo>
                  <a:lnTo>
                    <a:pt x="1415" y="440"/>
                  </a:lnTo>
                  <a:lnTo>
                    <a:pt x="1404" y="421"/>
                  </a:lnTo>
                  <a:lnTo>
                    <a:pt x="1391" y="400"/>
                  </a:lnTo>
                  <a:lnTo>
                    <a:pt x="1380" y="380"/>
                  </a:lnTo>
                  <a:lnTo>
                    <a:pt x="1368" y="362"/>
                  </a:lnTo>
                  <a:lnTo>
                    <a:pt x="1357" y="342"/>
                  </a:lnTo>
                  <a:lnTo>
                    <a:pt x="1343" y="323"/>
                  </a:lnTo>
                  <a:lnTo>
                    <a:pt x="1331" y="308"/>
                  </a:lnTo>
                  <a:lnTo>
                    <a:pt x="1318" y="289"/>
                  </a:lnTo>
                  <a:lnTo>
                    <a:pt x="1303" y="272"/>
                  </a:lnTo>
                  <a:lnTo>
                    <a:pt x="1289" y="256"/>
                  </a:lnTo>
                  <a:lnTo>
                    <a:pt x="1275" y="239"/>
                  </a:lnTo>
                  <a:lnTo>
                    <a:pt x="1260" y="223"/>
                  </a:lnTo>
                  <a:lnTo>
                    <a:pt x="1245" y="208"/>
                  </a:lnTo>
                  <a:lnTo>
                    <a:pt x="1229" y="192"/>
                  </a:lnTo>
                  <a:lnTo>
                    <a:pt x="1216" y="179"/>
                  </a:lnTo>
                  <a:lnTo>
                    <a:pt x="1198" y="163"/>
                  </a:lnTo>
                  <a:lnTo>
                    <a:pt x="1183" y="151"/>
                  </a:lnTo>
                  <a:lnTo>
                    <a:pt x="1167" y="136"/>
                  </a:lnTo>
                  <a:lnTo>
                    <a:pt x="1151" y="126"/>
                  </a:lnTo>
                  <a:lnTo>
                    <a:pt x="1134" y="113"/>
                  </a:lnTo>
                  <a:lnTo>
                    <a:pt x="1116" y="102"/>
                  </a:lnTo>
                  <a:lnTo>
                    <a:pt x="1099" y="91"/>
                  </a:lnTo>
                  <a:lnTo>
                    <a:pt x="1083" y="82"/>
                  </a:lnTo>
                  <a:lnTo>
                    <a:pt x="1065" y="70"/>
                  </a:lnTo>
                  <a:lnTo>
                    <a:pt x="1046" y="62"/>
                  </a:lnTo>
                  <a:lnTo>
                    <a:pt x="1029" y="53"/>
                  </a:lnTo>
                  <a:lnTo>
                    <a:pt x="1012" y="47"/>
                  </a:lnTo>
                  <a:lnTo>
                    <a:pt x="991" y="38"/>
                  </a:lnTo>
                  <a:lnTo>
                    <a:pt x="973" y="32"/>
                  </a:lnTo>
                  <a:lnTo>
                    <a:pt x="955" y="25"/>
                  </a:lnTo>
                  <a:lnTo>
                    <a:pt x="936" y="21"/>
                  </a:lnTo>
                  <a:lnTo>
                    <a:pt x="917" y="16"/>
                  </a:lnTo>
                  <a:lnTo>
                    <a:pt x="899" y="11"/>
                  </a:lnTo>
                  <a:lnTo>
                    <a:pt x="879" y="8"/>
                  </a:lnTo>
                  <a:lnTo>
                    <a:pt x="859" y="5"/>
                  </a:lnTo>
                  <a:lnTo>
                    <a:pt x="840" y="1"/>
                  </a:lnTo>
                  <a:lnTo>
                    <a:pt x="819" y="1"/>
                  </a:lnTo>
                  <a:lnTo>
                    <a:pt x="801" y="0"/>
                  </a:lnTo>
                  <a:lnTo>
                    <a:pt x="781" y="0"/>
                  </a:lnTo>
                  <a:lnTo>
                    <a:pt x="760" y="0"/>
                  </a:lnTo>
                  <a:lnTo>
                    <a:pt x="740" y="1"/>
                  </a:lnTo>
                  <a:lnTo>
                    <a:pt x="719" y="1"/>
                  </a:lnTo>
                  <a:lnTo>
                    <a:pt x="700" y="5"/>
                  </a:lnTo>
                  <a:lnTo>
                    <a:pt x="680" y="8"/>
                  </a:lnTo>
                  <a:lnTo>
                    <a:pt x="661" y="11"/>
                  </a:lnTo>
                  <a:lnTo>
                    <a:pt x="642" y="16"/>
                  </a:lnTo>
                  <a:lnTo>
                    <a:pt x="623" y="21"/>
                  </a:lnTo>
                  <a:lnTo>
                    <a:pt x="604" y="25"/>
                  </a:lnTo>
                  <a:lnTo>
                    <a:pt x="586" y="32"/>
                  </a:lnTo>
                  <a:lnTo>
                    <a:pt x="567" y="38"/>
                  </a:lnTo>
                  <a:lnTo>
                    <a:pt x="550" y="47"/>
                  </a:lnTo>
                  <a:lnTo>
                    <a:pt x="529" y="53"/>
                  </a:lnTo>
                  <a:lnTo>
                    <a:pt x="512" y="62"/>
                  </a:lnTo>
                  <a:lnTo>
                    <a:pt x="494" y="70"/>
                  </a:lnTo>
                  <a:lnTo>
                    <a:pt x="477" y="82"/>
                  </a:lnTo>
                  <a:lnTo>
                    <a:pt x="459" y="91"/>
                  </a:lnTo>
                  <a:lnTo>
                    <a:pt x="441" y="102"/>
                  </a:lnTo>
                  <a:lnTo>
                    <a:pt x="424" y="113"/>
                  </a:lnTo>
                  <a:lnTo>
                    <a:pt x="408" y="126"/>
                  </a:lnTo>
                  <a:lnTo>
                    <a:pt x="391" y="136"/>
                  </a:lnTo>
                  <a:lnTo>
                    <a:pt x="375" y="151"/>
                  </a:lnTo>
                  <a:lnTo>
                    <a:pt x="358" y="163"/>
                  </a:lnTo>
                  <a:lnTo>
                    <a:pt x="343" y="179"/>
                  </a:lnTo>
                  <a:lnTo>
                    <a:pt x="327" y="192"/>
                  </a:lnTo>
                  <a:lnTo>
                    <a:pt x="313" y="208"/>
                  </a:lnTo>
                  <a:lnTo>
                    <a:pt x="298" y="223"/>
                  </a:lnTo>
                  <a:lnTo>
                    <a:pt x="284" y="239"/>
                  </a:lnTo>
                  <a:lnTo>
                    <a:pt x="268" y="256"/>
                  </a:lnTo>
                  <a:lnTo>
                    <a:pt x="256" y="272"/>
                  </a:lnTo>
                  <a:lnTo>
                    <a:pt x="241" y="289"/>
                  </a:lnTo>
                  <a:lnTo>
                    <a:pt x="229" y="308"/>
                  </a:lnTo>
                  <a:lnTo>
                    <a:pt x="215" y="323"/>
                  </a:lnTo>
                  <a:lnTo>
                    <a:pt x="200" y="342"/>
                  </a:lnTo>
                  <a:lnTo>
                    <a:pt x="188" y="362"/>
                  </a:lnTo>
                  <a:lnTo>
                    <a:pt x="177" y="380"/>
                  </a:lnTo>
                  <a:lnTo>
                    <a:pt x="164" y="400"/>
                  </a:lnTo>
                  <a:lnTo>
                    <a:pt x="154" y="421"/>
                  </a:lnTo>
                  <a:lnTo>
                    <a:pt x="142" y="440"/>
                  </a:lnTo>
                  <a:lnTo>
                    <a:pt x="131" y="461"/>
                  </a:lnTo>
                  <a:lnTo>
                    <a:pt x="121" y="482"/>
                  </a:lnTo>
                  <a:lnTo>
                    <a:pt x="111" y="505"/>
                  </a:lnTo>
                  <a:lnTo>
                    <a:pt x="100" y="526"/>
                  </a:lnTo>
                  <a:lnTo>
                    <a:pt x="93" y="549"/>
                  </a:lnTo>
                  <a:lnTo>
                    <a:pt x="83" y="570"/>
                  </a:lnTo>
                  <a:lnTo>
                    <a:pt x="75" y="594"/>
                  </a:lnTo>
                  <a:lnTo>
                    <a:pt x="67" y="616"/>
                  </a:lnTo>
                  <a:lnTo>
                    <a:pt x="61" y="641"/>
                  </a:lnTo>
                  <a:lnTo>
                    <a:pt x="52" y="664"/>
                  </a:lnTo>
                  <a:lnTo>
                    <a:pt x="45" y="688"/>
                  </a:lnTo>
                  <a:lnTo>
                    <a:pt x="38" y="712"/>
                  </a:lnTo>
                  <a:lnTo>
                    <a:pt x="33" y="737"/>
                  </a:lnTo>
                  <a:lnTo>
                    <a:pt x="28" y="761"/>
                  </a:lnTo>
                  <a:lnTo>
                    <a:pt x="21" y="786"/>
                  </a:lnTo>
                  <a:lnTo>
                    <a:pt x="17" y="811"/>
                  </a:lnTo>
                  <a:lnTo>
                    <a:pt x="16" y="838"/>
                  </a:lnTo>
                  <a:lnTo>
                    <a:pt x="10" y="863"/>
                  </a:lnTo>
                  <a:lnTo>
                    <a:pt x="8" y="889"/>
                  </a:lnTo>
                  <a:lnTo>
                    <a:pt x="4" y="915"/>
                  </a:lnTo>
                  <a:lnTo>
                    <a:pt x="3" y="941"/>
                  </a:lnTo>
                  <a:lnTo>
                    <a:pt x="0" y="968"/>
                  </a:lnTo>
                  <a:lnTo>
                    <a:pt x="0" y="994"/>
                  </a:lnTo>
                  <a:lnTo>
                    <a:pt x="0" y="1021"/>
                  </a:lnTo>
                  <a:lnTo>
                    <a:pt x="0" y="1050"/>
                  </a:lnTo>
                  <a:lnTo>
                    <a:pt x="0" y="1076"/>
                  </a:lnTo>
                  <a:lnTo>
                    <a:pt x="0" y="1103"/>
                  </a:lnTo>
                  <a:lnTo>
                    <a:pt x="0" y="1130"/>
                  </a:lnTo>
                  <a:lnTo>
                    <a:pt x="3" y="1156"/>
                  </a:lnTo>
                  <a:lnTo>
                    <a:pt x="4" y="1181"/>
                  </a:lnTo>
                  <a:lnTo>
                    <a:pt x="8" y="1208"/>
                  </a:lnTo>
                  <a:lnTo>
                    <a:pt x="10" y="1233"/>
                  </a:lnTo>
                  <a:lnTo>
                    <a:pt x="16" y="1261"/>
                  </a:lnTo>
                  <a:lnTo>
                    <a:pt x="17" y="1286"/>
                  </a:lnTo>
                  <a:lnTo>
                    <a:pt x="21" y="1309"/>
                  </a:lnTo>
                  <a:lnTo>
                    <a:pt x="28" y="1334"/>
                  </a:lnTo>
                  <a:lnTo>
                    <a:pt x="33" y="1359"/>
                  </a:lnTo>
                  <a:lnTo>
                    <a:pt x="38" y="1384"/>
                  </a:lnTo>
                  <a:lnTo>
                    <a:pt x="45" y="1408"/>
                  </a:lnTo>
                  <a:lnTo>
                    <a:pt x="52" y="1433"/>
                  </a:lnTo>
                  <a:lnTo>
                    <a:pt x="61" y="1457"/>
                  </a:lnTo>
                  <a:lnTo>
                    <a:pt x="67" y="1481"/>
                  </a:lnTo>
                  <a:lnTo>
                    <a:pt x="75" y="1502"/>
                  </a:lnTo>
                  <a:lnTo>
                    <a:pt x="83" y="1526"/>
                  </a:lnTo>
                  <a:lnTo>
                    <a:pt x="93" y="1550"/>
                  </a:lnTo>
                  <a:lnTo>
                    <a:pt x="100" y="1571"/>
                  </a:lnTo>
                  <a:lnTo>
                    <a:pt x="111" y="1594"/>
                  </a:lnTo>
                  <a:lnTo>
                    <a:pt x="121" y="1614"/>
                  </a:lnTo>
                  <a:lnTo>
                    <a:pt x="131" y="1636"/>
                  </a:lnTo>
                  <a:lnTo>
                    <a:pt x="142" y="1656"/>
                  </a:lnTo>
                  <a:lnTo>
                    <a:pt x="154" y="1677"/>
                  </a:lnTo>
                  <a:lnTo>
                    <a:pt x="164" y="1696"/>
                  </a:lnTo>
                  <a:lnTo>
                    <a:pt x="177" y="1716"/>
                  </a:lnTo>
                  <a:lnTo>
                    <a:pt x="188" y="1734"/>
                  </a:lnTo>
                  <a:lnTo>
                    <a:pt x="200" y="1754"/>
                  </a:lnTo>
                  <a:lnTo>
                    <a:pt x="215" y="1773"/>
                  </a:lnTo>
                  <a:lnTo>
                    <a:pt x="229" y="1791"/>
                  </a:lnTo>
                  <a:lnTo>
                    <a:pt x="241" y="1808"/>
                  </a:lnTo>
                  <a:lnTo>
                    <a:pt x="256" y="1826"/>
                  </a:lnTo>
                  <a:lnTo>
                    <a:pt x="268" y="1842"/>
                  </a:lnTo>
                  <a:lnTo>
                    <a:pt x="284" y="1859"/>
                  </a:lnTo>
                  <a:lnTo>
                    <a:pt x="298" y="1873"/>
                  </a:lnTo>
                  <a:lnTo>
                    <a:pt x="313" y="1889"/>
                  </a:lnTo>
                  <a:lnTo>
                    <a:pt x="327" y="1904"/>
                  </a:lnTo>
                  <a:lnTo>
                    <a:pt x="343" y="1920"/>
                  </a:lnTo>
                  <a:lnTo>
                    <a:pt x="358" y="1933"/>
                  </a:lnTo>
                  <a:lnTo>
                    <a:pt x="375" y="1946"/>
                  </a:lnTo>
                  <a:lnTo>
                    <a:pt x="391" y="1960"/>
                  </a:lnTo>
                  <a:lnTo>
                    <a:pt x="408" y="1972"/>
                  </a:lnTo>
                  <a:lnTo>
                    <a:pt x="424" y="1983"/>
                  </a:lnTo>
                  <a:lnTo>
                    <a:pt x="441" y="1994"/>
                  </a:lnTo>
                  <a:lnTo>
                    <a:pt x="459" y="2005"/>
                  </a:lnTo>
                  <a:lnTo>
                    <a:pt x="477" y="2016"/>
                  </a:lnTo>
                  <a:lnTo>
                    <a:pt x="494" y="2026"/>
                  </a:lnTo>
                  <a:lnTo>
                    <a:pt x="512" y="2035"/>
                  </a:lnTo>
                  <a:lnTo>
                    <a:pt x="529" y="2043"/>
                  </a:lnTo>
                  <a:lnTo>
                    <a:pt x="550" y="2052"/>
                  </a:lnTo>
                  <a:lnTo>
                    <a:pt x="567" y="2059"/>
                  </a:lnTo>
                  <a:lnTo>
                    <a:pt x="586" y="2064"/>
                  </a:lnTo>
                  <a:lnTo>
                    <a:pt x="604" y="2071"/>
                  </a:lnTo>
                  <a:lnTo>
                    <a:pt x="623" y="2077"/>
                  </a:lnTo>
                  <a:lnTo>
                    <a:pt x="642" y="2082"/>
                  </a:lnTo>
                  <a:lnTo>
                    <a:pt x="661" y="2087"/>
                  </a:lnTo>
                  <a:lnTo>
                    <a:pt x="680" y="2090"/>
                  </a:lnTo>
                  <a:lnTo>
                    <a:pt x="700" y="2093"/>
                  </a:lnTo>
                  <a:lnTo>
                    <a:pt x="719" y="2096"/>
                  </a:lnTo>
                  <a:lnTo>
                    <a:pt x="740" y="2098"/>
                  </a:lnTo>
                  <a:lnTo>
                    <a:pt x="760" y="2099"/>
                  </a:lnTo>
                  <a:lnTo>
                    <a:pt x="781" y="2099"/>
                  </a:lnTo>
                  <a:lnTo>
                    <a:pt x="781" y="2099"/>
                  </a:lnTo>
                  <a:close/>
                </a:path>
              </a:pathLst>
            </a:custGeom>
            <a:solidFill>
              <a:srgbClr val="92D050"/>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1" name="Freeform 13"/>
            <p:cNvSpPr>
              <a:spLocks/>
            </p:cNvSpPr>
            <p:nvPr/>
          </p:nvSpPr>
          <p:spPr bwMode="auto">
            <a:xfrm>
              <a:off x="5822951" y="2993653"/>
              <a:ext cx="395288" cy="531813"/>
            </a:xfrm>
            <a:custGeom>
              <a:avLst/>
              <a:gdLst>
                <a:gd name="T0" fmla="*/ 548 w 996"/>
                <a:gd name="T1" fmla="*/ 1334 h 1338"/>
                <a:gd name="T2" fmla="*/ 608 w 996"/>
                <a:gd name="T3" fmla="*/ 1319 h 1338"/>
                <a:gd name="T4" fmla="*/ 668 w 996"/>
                <a:gd name="T5" fmla="*/ 1297 h 1338"/>
                <a:gd name="T6" fmla="*/ 723 w 996"/>
                <a:gd name="T7" fmla="*/ 1264 h 1338"/>
                <a:gd name="T8" fmla="*/ 775 w 996"/>
                <a:gd name="T9" fmla="*/ 1223 h 1338"/>
                <a:gd name="T10" fmla="*/ 823 w 996"/>
                <a:gd name="T11" fmla="*/ 1175 h 1338"/>
                <a:gd name="T12" fmla="*/ 865 w 996"/>
                <a:gd name="T13" fmla="*/ 1119 h 1338"/>
                <a:gd name="T14" fmla="*/ 903 w 996"/>
                <a:gd name="T15" fmla="*/ 1055 h 1338"/>
                <a:gd name="T16" fmla="*/ 934 w 996"/>
                <a:gd name="T17" fmla="*/ 988 h 1338"/>
                <a:gd name="T18" fmla="*/ 959 w 996"/>
                <a:gd name="T19" fmla="*/ 914 h 1338"/>
                <a:gd name="T20" fmla="*/ 979 w 996"/>
                <a:gd name="T21" fmla="*/ 835 h 1338"/>
                <a:gd name="T22" fmla="*/ 991 w 996"/>
                <a:gd name="T23" fmla="*/ 755 h 1338"/>
                <a:gd name="T24" fmla="*/ 996 w 996"/>
                <a:gd name="T25" fmla="*/ 670 h 1338"/>
                <a:gd name="T26" fmla="*/ 991 w 996"/>
                <a:gd name="T27" fmla="*/ 583 h 1338"/>
                <a:gd name="T28" fmla="*/ 979 w 996"/>
                <a:gd name="T29" fmla="*/ 501 h 1338"/>
                <a:gd name="T30" fmla="*/ 959 w 996"/>
                <a:gd name="T31" fmla="*/ 423 h 1338"/>
                <a:gd name="T32" fmla="*/ 934 w 996"/>
                <a:gd name="T33" fmla="*/ 349 h 1338"/>
                <a:gd name="T34" fmla="*/ 903 w 996"/>
                <a:gd name="T35" fmla="*/ 280 h 1338"/>
                <a:gd name="T36" fmla="*/ 865 w 996"/>
                <a:gd name="T37" fmla="*/ 219 h 1338"/>
                <a:gd name="T38" fmla="*/ 823 w 996"/>
                <a:gd name="T39" fmla="*/ 162 h 1338"/>
                <a:gd name="T40" fmla="*/ 775 w 996"/>
                <a:gd name="T41" fmla="*/ 114 h 1338"/>
                <a:gd name="T42" fmla="*/ 723 w 996"/>
                <a:gd name="T43" fmla="*/ 72 h 1338"/>
                <a:gd name="T44" fmla="*/ 668 w 996"/>
                <a:gd name="T45" fmla="*/ 40 h 1338"/>
                <a:gd name="T46" fmla="*/ 608 w 996"/>
                <a:gd name="T47" fmla="*/ 16 h 1338"/>
                <a:gd name="T48" fmla="*/ 548 w 996"/>
                <a:gd name="T49" fmla="*/ 4 h 1338"/>
                <a:gd name="T50" fmla="*/ 483 w 996"/>
                <a:gd name="T51" fmla="*/ 0 h 1338"/>
                <a:gd name="T52" fmla="*/ 421 w 996"/>
                <a:gd name="T53" fmla="*/ 7 h 1338"/>
                <a:gd name="T54" fmla="*/ 360 w 996"/>
                <a:gd name="T55" fmla="*/ 24 h 1338"/>
                <a:gd name="T56" fmla="*/ 304 w 996"/>
                <a:gd name="T57" fmla="*/ 52 h 1338"/>
                <a:gd name="T58" fmla="*/ 250 w 996"/>
                <a:gd name="T59" fmla="*/ 86 h 1338"/>
                <a:gd name="T60" fmla="*/ 199 w 996"/>
                <a:gd name="T61" fmla="*/ 133 h 1338"/>
                <a:gd name="T62" fmla="*/ 154 w 996"/>
                <a:gd name="T63" fmla="*/ 184 h 1338"/>
                <a:gd name="T64" fmla="*/ 113 w 996"/>
                <a:gd name="T65" fmla="*/ 243 h 1338"/>
                <a:gd name="T66" fmla="*/ 77 w 996"/>
                <a:gd name="T67" fmla="*/ 306 h 1338"/>
                <a:gd name="T68" fmla="*/ 48 w 996"/>
                <a:gd name="T69" fmla="*/ 379 h 1338"/>
                <a:gd name="T70" fmla="*/ 26 w 996"/>
                <a:gd name="T71" fmla="*/ 453 h 1338"/>
                <a:gd name="T72" fmla="*/ 10 w 996"/>
                <a:gd name="T73" fmla="*/ 534 h 1338"/>
                <a:gd name="T74" fmla="*/ 0 w 996"/>
                <a:gd name="T75" fmla="*/ 617 h 1338"/>
                <a:gd name="T76" fmla="*/ 0 w 996"/>
                <a:gd name="T77" fmla="*/ 704 h 1338"/>
                <a:gd name="T78" fmla="*/ 6 w 996"/>
                <a:gd name="T79" fmla="*/ 788 h 1338"/>
                <a:gd name="T80" fmla="*/ 22 w 996"/>
                <a:gd name="T81" fmla="*/ 866 h 1338"/>
                <a:gd name="T82" fmla="*/ 44 w 996"/>
                <a:gd name="T83" fmla="*/ 943 h 1338"/>
                <a:gd name="T84" fmla="*/ 71 w 996"/>
                <a:gd name="T85" fmla="*/ 1014 h 1338"/>
                <a:gd name="T86" fmla="*/ 105 w 996"/>
                <a:gd name="T87" fmla="*/ 1082 h 1338"/>
                <a:gd name="T88" fmla="*/ 146 w 996"/>
                <a:gd name="T89" fmla="*/ 1143 h 1338"/>
                <a:gd name="T90" fmla="*/ 189 w 996"/>
                <a:gd name="T91" fmla="*/ 1193 h 1338"/>
                <a:gd name="T92" fmla="*/ 239 w 996"/>
                <a:gd name="T93" fmla="*/ 1240 h 1338"/>
                <a:gd name="T94" fmla="*/ 292 w 996"/>
                <a:gd name="T95" fmla="*/ 1278 h 1338"/>
                <a:gd name="T96" fmla="*/ 349 w 996"/>
                <a:gd name="T97" fmla="*/ 1308 h 1338"/>
                <a:gd name="T98" fmla="*/ 409 w 996"/>
                <a:gd name="T99" fmla="*/ 1327 h 1338"/>
                <a:gd name="T100" fmla="*/ 471 w 996"/>
                <a:gd name="T101" fmla="*/ 1336 h 1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96" h="1338">
                  <a:moveTo>
                    <a:pt x="498" y="1338"/>
                  </a:moveTo>
                  <a:lnTo>
                    <a:pt x="511" y="1338"/>
                  </a:lnTo>
                  <a:lnTo>
                    <a:pt x="523" y="1336"/>
                  </a:lnTo>
                  <a:lnTo>
                    <a:pt x="536" y="1334"/>
                  </a:lnTo>
                  <a:lnTo>
                    <a:pt x="548" y="1334"/>
                  </a:lnTo>
                  <a:lnTo>
                    <a:pt x="560" y="1331"/>
                  </a:lnTo>
                  <a:lnTo>
                    <a:pt x="573" y="1330"/>
                  </a:lnTo>
                  <a:lnTo>
                    <a:pt x="584" y="1327"/>
                  </a:lnTo>
                  <a:lnTo>
                    <a:pt x="597" y="1323"/>
                  </a:lnTo>
                  <a:lnTo>
                    <a:pt x="608" y="1319"/>
                  </a:lnTo>
                  <a:lnTo>
                    <a:pt x="621" y="1315"/>
                  </a:lnTo>
                  <a:lnTo>
                    <a:pt x="633" y="1311"/>
                  </a:lnTo>
                  <a:lnTo>
                    <a:pt x="644" y="1308"/>
                  </a:lnTo>
                  <a:lnTo>
                    <a:pt x="655" y="1302"/>
                  </a:lnTo>
                  <a:lnTo>
                    <a:pt x="668" y="1297"/>
                  </a:lnTo>
                  <a:lnTo>
                    <a:pt x="678" y="1290"/>
                  </a:lnTo>
                  <a:lnTo>
                    <a:pt x="691" y="1286"/>
                  </a:lnTo>
                  <a:lnTo>
                    <a:pt x="701" y="1278"/>
                  </a:lnTo>
                  <a:lnTo>
                    <a:pt x="711" y="1270"/>
                  </a:lnTo>
                  <a:lnTo>
                    <a:pt x="723" y="1264"/>
                  </a:lnTo>
                  <a:lnTo>
                    <a:pt x="734" y="1257"/>
                  </a:lnTo>
                  <a:lnTo>
                    <a:pt x="744" y="1248"/>
                  </a:lnTo>
                  <a:lnTo>
                    <a:pt x="754" y="1240"/>
                  </a:lnTo>
                  <a:lnTo>
                    <a:pt x="763" y="1231"/>
                  </a:lnTo>
                  <a:lnTo>
                    <a:pt x="775" y="1223"/>
                  </a:lnTo>
                  <a:lnTo>
                    <a:pt x="784" y="1213"/>
                  </a:lnTo>
                  <a:lnTo>
                    <a:pt x="795" y="1204"/>
                  </a:lnTo>
                  <a:lnTo>
                    <a:pt x="803" y="1193"/>
                  </a:lnTo>
                  <a:lnTo>
                    <a:pt x="813" y="1185"/>
                  </a:lnTo>
                  <a:lnTo>
                    <a:pt x="823" y="1175"/>
                  </a:lnTo>
                  <a:lnTo>
                    <a:pt x="831" y="1163"/>
                  </a:lnTo>
                  <a:lnTo>
                    <a:pt x="840" y="1152"/>
                  </a:lnTo>
                  <a:lnTo>
                    <a:pt x="849" y="1143"/>
                  </a:lnTo>
                  <a:lnTo>
                    <a:pt x="857" y="1130"/>
                  </a:lnTo>
                  <a:lnTo>
                    <a:pt x="865" y="1119"/>
                  </a:lnTo>
                  <a:lnTo>
                    <a:pt x="873" y="1106"/>
                  </a:lnTo>
                  <a:lnTo>
                    <a:pt x="881" y="1094"/>
                  </a:lnTo>
                  <a:lnTo>
                    <a:pt x="889" y="1082"/>
                  </a:lnTo>
                  <a:lnTo>
                    <a:pt x="896" y="1069"/>
                  </a:lnTo>
                  <a:lnTo>
                    <a:pt x="903" y="1055"/>
                  </a:lnTo>
                  <a:lnTo>
                    <a:pt x="911" y="1042"/>
                  </a:lnTo>
                  <a:lnTo>
                    <a:pt x="916" y="1028"/>
                  </a:lnTo>
                  <a:lnTo>
                    <a:pt x="922" y="1014"/>
                  </a:lnTo>
                  <a:lnTo>
                    <a:pt x="929" y="1000"/>
                  </a:lnTo>
                  <a:lnTo>
                    <a:pt x="934" y="988"/>
                  </a:lnTo>
                  <a:lnTo>
                    <a:pt x="939" y="972"/>
                  </a:lnTo>
                  <a:lnTo>
                    <a:pt x="946" y="959"/>
                  </a:lnTo>
                  <a:lnTo>
                    <a:pt x="950" y="943"/>
                  </a:lnTo>
                  <a:lnTo>
                    <a:pt x="957" y="929"/>
                  </a:lnTo>
                  <a:lnTo>
                    <a:pt x="959" y="914"/>
                  </a:lnTo>
                  <a:lnTo>
                    <a:pt x="965" y="898"/>
                  </a:lnTo>
                  <a:lnTo>
                    <a:pt x="967" y="882"/>
                  </a:lnTo>
                  <a:lnTo>
                    <a:pt x="972" y="866"/>
                  </a:lnTo>
                  <a:lnTo>
                    <a:pt x="975" y="850"/>
                  </a:lnTo>
                  <a:lnTo>
                    <a:pt x="979" y="835"/>
                  </a:lnTo>
                  <a:lnTo>
                    <a:pt x="982" y="819"/>
                  </a:lnTo>
                  <a:lnTo>
                    <a:pt x="985" y="804"/>
                  </a:lnTo>
                  <a:lnTo>
                    <a:pt x="987" y="788"/>
                  </a:lnTo>
                  <a:lnTo>
                    <a:pt x="990" y="770"/>
                  </a:lnTo>
                  <a:lnTo>
                    <a:pt x="991" y="755"/>
                  </a:lnTo>
                  <a:lnTo>
                    <a:pt x="994" y="737"/>
                  </a:lnTo>
                  <a:lnTo>
                    <a:pt x="994" y="720"/>
                  </a:lnTo>
                  <a:lnTo>
                    <a:pt x="996" y="704"/>
                  </a:lnTo>
                  <a:lnTo>
                    <a:pt x="996" y="686"/>
                  </a:lnTo>
                  <a:lnTo>
                    <a:pt x="996" y="670"/>
                  </a:lnTo>
                  <a:lnTo>
                    <a:pt x="996" y="651"/>
                  </a:lnTo>
                  <a:lnTo>
                    <a:pt x="996" y="634"/>
                  </a:lnTo>
                  <a:lnTo>
                    <a:pt x="994" y="617"/>
                  </a:lnTo>
                  <a:lnTo>
                    <a:pt x="994" y="601"/>
                  </a:lnTo>
                  <a:lnTo>
                    <a:pt x="991" y="583"/>
                  </a:lnTo>
                  <a:lnTo>
                    <a:pt x="990" y="568"/>
                  </a:lnTo>
                  <a:lnTo>
                    <a:pt x="987" y="550"/>
                  </a:lnTo>
                  <a:lnTo>
                    <a:pt x="985" y="534"/>
                  </a:lnTo>
                  <a:lnTo>
                    <a:pt x="982" y="517"/>
                  </a:lnTo>
                  <a:lnTo>
                    <a:pt x="979" y="501"/>
                  </a:lnTo>
                  <a:lnTo>
                    <a:pt x="975" y="484"/>
                  </a:lnTo>
                  <a:lnTo>
                    <a:pt x="972" y="468"/>
                  </a:lnTo>
                  <a:lnTo>
                    <a:pt x="967" y="453"/>
                  </a:lnTo>
                  <a:lnTo>
                    <a:pt x="965" y="439"/>
                  </a:lnTo>
                  <a:lnTo>
                    <a:pt x="959" y="423"/>
                  </a:lnTo>
                  <a:lnTo>
                    <a:pt x="957" y="410"/>
                  </a:lnTo>
                  <a:lnTo>
                    <a:pt x="950" y="394"/>
                  </a:lnTo>
                  <a:lnTo>
                    <a:pt x="946" y="379"/>
                  </a:lnTo>
                  <a:lnTo>
                    <a:pt x="939" y="363"/>
                  </a:lnTo>
                  <a:lnTo>
                    <a:pt x="934" y="349"/>
                  </a:lnTo>
                  <a:lnTo>
                    <a:pt x="929" y="335"/>
                  </a:lnTo>
                  <a:lnTo>
                    <a:pt x="922" y="321"/>
                  </a:lnTo>
                  <a:lnTo>
                    <a:pt x="916" y="306"/>
                  </a:lnTo>
                  <a:lnTo>
                    <a:pt x="911" y="294"/>
                  </a:lnTo>
                  <a:lnTo>
                    <a:pt x="903" y="280"/>
                  </a:lnTo>
                  <a:lnTo>
                    <a:pt x="896" y="268"/>
                  </a:lnTo>
                  <a:lnTo>
                    <a:pt x="889" y="255"/>
                  </a:lnTo>
                  <a:lnTo>
                    <a:pt x="881" y="243"/>
                  </a:lnTo>
                  <a:lnTo>
                    <a:pt x="873" y="230"/>
                  </a:lnTo>
                  <a:lnTo>
                    <a:pt x="865" y="219"/>
                  </a:lnTo>
                  <a:lnTo>
                    <a:pt x="857" y="208"/>
                  </a:lnTo>
                  <a:lnTo>
                    <a:pt x="849" y="196"/>
                  </a:lnTo>
                  <a:lnTo>
                    <a:pt x="840" y="184"/>
                  </a:lnTo>
                  <a:lnTo>
                    <a:pt x="831" y="174"/>
                  </a:lnTo>
                  <a:lnTo>
                    <a:pt x="823" y="162"/>
                  </a:lnTo>
                  <a:lnTo>
                    <a:pt x="813" y="153"/>
                  </a:lnTo>
                  <a:lnTo>
                    <a:pt x="803" y="142"/>
                  </a:lnTo>
                  <a:lnTo>
                    <a:pt x="795" y="133"/>
                  </a:lnTo>
                  <a:lnTo>
                    <a:pt x="784" y="122"/>
                  </a:lnTo>
                  <a:lnTo>
                    <a:pt x="775" y="114"/>
                  </a:lnTo>
                  <a:lnTo>
                    <a:pt x="763" y="105"/>
                  </a:lnTo>
                  <a:lnTo>
                    <a:pt x="754" y="94"/>
                  </a:lnTo>
                  <a:lnTo>
                    <a:pt x="744" y="86"/>
                  </a:lnTo>
                  <a:lnTo>
                    <a:pt x="734" y="81"/>
                  </a:lnTo>
                  <a:lnTo>
                    <a:pt x="723" y="72"/>
                  </a:lnTo>
                  <a:lnTo>
                    <a:pt x="711" y="65"/>
                  </a:lnTo>
                  <a:lnTo>
                    <a:pt x="701" y="58"/>
                  </a:lnTo>
                  <a:lnTo>
                    <a:pt x="691" y="52"/>
                  </a:lnTo>
                  <a:lnTo>
                    <a:pt x="678" y="46"/>
                  </a:lnTo>
                  <a:lnTo>
                    <a:pt x="668" y="40"/>
                  </a:lnTo>
                  <a:lnTo>
                    <a:pt x="655" y="33"/>
                  </a:lnTo>
                  <a:lnTo>
                    <a:pt x="644" y="30"/>
                  </a:lnTo>
                  <a:lnTo>
                    <a:pt x="633" y="24"/>
                  </a:lnTo>
                  <a:lnTo>
                    <a:pt x="621" y="21"/>
                  </a:lnTo>
                  <a:lnTo>
                    <a:pt x="608" y="16"/>
                  </a:lnTo>
                  <a:lnTo>
                    <a:pt x="597" y="13"/>
                  </a:lnTo>
                  <a:lnTo>
                    <a:pt x="584" y="9"/>
                  </a:lnTo>
                  <a:lnTo>
                    <a:pt x="573" y="7"/>
                  </a:lnTo>
                  <a:lnTo>
                    <a:pt x="560" y="5"/>
                  </a:lnTo>
                  <a:lnTo>
                    <a:pt x="548" y="4"/>
                  </a:lnTo>
                  <a:lnTo>
                    <a:pt x="536" y="0"/>
                  </a:lnTo>
                  <a:lnTo>
                    <a:pt x="523" y="0"/>
                  </a:lnTo>
                  <a:lnTo>
                    <a:pt x="511" y="0"/>
                  </a:lnTo>
                  <a:lnTo>
                    <a:pt x="498" y="0"/>
                  </a:lnTo>
                  <a:lnTo>
                    <a:pt x="483" y="0"/>
                  </a:lnTo>
                  <a:lnTo>
                    <a:pt x="471" y="0"/>
                  </a:lnTo>
                  <a:lnTo>
                    <a:pt x="458" y="0"/>
                  </a:lnTo>
                  <a:lnTo>
                    <a:pt x="446" y="4"/>
                  </a:lnTo>
                  <a:lnTo>
                    <a:pt x="434" y="5"/>
                  </a:lnTo>
                  <a:lnTo>
                    <a:pt x="421" y="7"/>
                  </a:lnTo>
                  <a:lnTo>
                    <a:pt x="409" y="9"/>
                  </a:lnTo>
                  <a:lnTo>
                    <a:pt x="397" y="13"/>
                  </a:lnTo>
                  <a:lnTo>
                    <a:pt x="385" y="16"/>
                  </a:lnTo>
                  <a:lnTo>
                    <a:pt x="372" y="21"/>
                  </a:lnTo>
                  <a:lnTo>
                    <a:pt x="360" y="24"/>
                  </a:lnTo>
                  <a:lnTo>
                    <a:pt x="349" y="30"/>
                  </a:lnTo>
                  <a:lnTo>
                    <a:pt x="337" y="33"/>
                  </a:lnTo>
                  <a:lnTo>
                    <a:pt x="327" y="40"/>
                  </a:lnTo>
                  <a:lnTo>
                    <a:pt x="316" y="46"/>
                  </a:lnTo>
                  <a:lnTo>
                    <a:pt x="304" y="52"/>
                  </a:lnTo>
                  <a:lnTo>
                    <a:pt x="292" y="58"/>
                  </a:lnTo>
                  <a:lnTo>
                    <a:pt x="282" y="65"/>
                  </a:lnTo>
                  <a:lnTo>
                    <a:pt x="270" y="72"/>
                  </a:lnTo>
                  <a:lnTo>
                    <a:pt x="261" y="81"/>
                  </a:lnTo>
                  <a:lnTo>
                    <a:pt x="250" y="86"/>
                  </a:lnTo>
                  <a:lnTo>
                    <a:pt x="239" y="94"/>
                  </a:lnTo>
                  <a:lnTo>
                    <a:pt x="227" y="105"/>
                  </a:lnTo>
                  <a:lnTo>
                    <a:pt x="218" y="114"/>
                  </a:lnTo>
                  <a:lnTo>
                    <a:pt x="207" y="122"/>
                  </a:lnTo>
                  <a:lnTo>
                    <a:pt x="199" y="133"/>
                  </a:lnTo>
                  <a:lnTo>
                    <a:pt x="189" y="142"/>
                  </a:lnTo>
                  <a:lnTo>
                    <a:pt x="181" y="153"/>
                  </a:lnTo>
                  <a:lnTo>
                    <a:pt x="171" y="162"/>
                  </a:lnTo>
                  <a:lnTo>
                    <a:pt x="162" y="174"/>
                  </a:lnTo>
                  <a:lnTo>
                    <a:pt x="154" y="184"/>
                  </a:lnTo>
                  <a:lnTo>
                    <a:pt x="146" y="196"/>
                  </a:lnTo>
                  <a:lnTo>
                    <a:pt x="137" y="208"/>
                  </a:lnTo>
                  <a:lnTo>
                    <a:pt x="129" y="219"/>
                  </a:lnTo>
                  <a:lnTo>
                    <a:pt x="121" y="230"/>
                  </a:lnTo>
                  <a:lnTo>
                    <a:pt x="113" y="243"/>
                  </a:lnTo>
                  <a:lnTo>
                    <a:pt x="105" y="255"/>
                  </a:lnTo>
                  <a:lnTo>
                    <a:pt x="99" y="268"/>
                  </a:lnTo>
                  <a:lnTo>
                    <a:pt x="91" y="280"/>
                  </a:lnTo>
                  <a:lnTo>
                    <a:pt x="85" y="294"/>
                  </a:lnTo>
                  <a:lnTo>
                    <a:pt x="77" y="306"/>
                  </a:lnTo>
                  <a:lnTo>
                    <a:pt x="71" y="321"/>
                  </a:lnTo>
                  <a:lnTo>
                    <a:pt x="66" y="335"/>
                  </a:lnTo>
                  <a:lnTo>
                    <a:pt x="60" y="349"/>
                  </a:lnTo>
                  <a:lnTo>
                    <a:pt x="54" y="363"/>
                  </a:lnTo>
                  <a:lnTo>
                    <a:pt x="48" y="379"/>
                  </a:lnTo>
                  <a:lnTo>
                    <a:pt x="44" y="394"/>
                  </a:lnTo>
                  <a:lnTo>
                    <a:pt x="39" y="410"/>
                  </a:lnTo>
                  <a:lnTo>
                    <a:pt x="32" y="423"/>
                  </a:lnTo>
                  <a:lnTo>
                    <a:pt x="30" y="439"/>
                  </a:lnTo>
                  <a:lnTo>
                    <a:pt x="26" y="453"/>
                  </a:lnTo>
                  <a:lnTo>
                    <a:pt x="22" y="468"/>
                  </a:lnTo>
                  <a:lnTo>
                    <a:pt x="18" y="484"/>
                  </a:lnTo>
                  <a:lnTo>
                    <a:pt x="15" y="501"/>
                  </a:lnTo>
                  <a:lnTo>
                    <a:pt x="12" y="517"/>
                  </a:lnTo>
                  <a:lnTo>
                    <a:pt x="10" y="534"/>
                  </a:lnTo>
                  <a:lnTo>
                    <a:pt x="6" y="550"/>
                  </a:lnTo>
                  <a:lnTo>
                    <a:pt x="5" y="568"/>
                  </a:lnTo>
                  <a:lnTo>
                    <a:pt x="3" y="583"/>
                  </a:lnTo>
                  <a:lnTo>
                    <a:pt x="3" y="601"/>
                  </a:lnTo>
                  <a:lnTo>
                    <a:pt x="0" y="617"/>
                  </a:lnTo>
                  <a:lnTo>
                    <a:pt x="0" y="634"/>
                  </a:lnTo>
                  <a:lnTo>
                    <a:pt x="0" y="651"/>
                  </a:lnTo>
                  <a:lnTo>
                    <a:pt x="0" y="670"/>
                  </a:lnTo>
                  <a:lnTo>
                    <a:pt x="0" y="686"/>
                  </a:lnTo>
                  <a:lnTo>
                    <a:pt x="0" y="704"/>
                  </a:lnTo>
                  <a:lnTo>
                    <a:pt x="0" y="720"/>
                  </a:lnTo>
                  <a:lnTo>
                    <a:pt x="3" y="737"/>
                  </a:lnTo>
                  <a:lnTo>
                    <a:pt x="3" y="755"/>
                  </a:lnTo>
                  <a:lnTo>
                    <a:pt x="5" y="770"/>
                  </a:lnTo>
                  <a:lnTo>
                    <a:pt x="6" y="788"/>
                  </a:lnTo>
                  <a:lnTo>
                    <a:pt x="10" y="804"/>
                  </a:lnTo>
                  <a:lnTo>
                    <a:pt x="12" y="819"/>
                  </a:lnTo>
                  <a:lnTo>
                    <a:pt x="15" y="835"/>
                  </a:lnTo>
                  <a:lnTo>
                    <a:pt x="18" y="850"/>
                  </a:lnTo>
                  <a:lnTo>
                    <a:pt x="22" y="866"/>
                  </a:lnTo>
                  <a:lnTo>
                    <a:pt x="26" y="882"/>
                  </a:lnTo>
                  <a:lnTo>
                    <a:pt x="30" y="898"/>
                  </a:lnTo>
                  <a:lnTo>
                    <a:pt x="32" y="914"/>
                  </a:lnTo>
                  <a:lnTo>
                    <a:pt x="39" y="929"/>
                  </a:lnTo>
                  <a:lnTo>
                    <a:pt x="44" y="943"/>
                  </a:lnTo>
                  <a:lnTo>
                    <a:pt x="48" y="959"/>
                  </a:lnTo>
                  <a:lnTo>
                    <a:pt x="54" y="972"/>
                  </a:lnTo>
                  <a:lnTo>
                    <a:pt x="60" y="988"/>
                  </a:lnTo>
                  <a:lnTo>
                    <a:pt x="66" y="1000"/>
                  </a:lnTo>
                  <a:lnTo>
                    <a:pt x="71" y="1014"/>
                  </a:lnTo>
                  <a:lnTo>
                    <a:pt x="77" y="1028"/>
                  </a:lnTo>
                  <a:lnTo>
                    <a:pt x="85" y="1042"/>
                  </a:lnTo>
                  <a:lnTo>
                    <a:pt x="91" y="1055"/>
                  </a:lnTo>
                  <a:lnTo>
                    <a:pt x="99" y="1069"/>
                  </a:lnTo>
                  <a:lnTo>
                    <a:pt x="105" y="1082"/>
                  </a:lnTo>
                  <a:lnTo>
                    <a:pt x="113" y="1094"/>
                  </a:lnTo>
                  <a:lnTo>
                    <a:pt x="121" y="1106"/>
                  </a:lnTo>
                  <a:lnTo>
                    <a:pt x="129" y="1119"/>
                  </a:lnTo>
                  <a:lnTo>
                    <a:pt x="137" y="1130"/>
                  </a:lnTo>
                  <a:lnTo>
                    <a:pt x="146" y="1143"/>
                  </a:lnTo>
                  <a:lnTo>
                    <a:pt x="154" y="1152"/>
                  </a:lnTo>
                  <a:lnTo>
                    <a:pt x="162" y="1163"/>
                  </a:lnTo>
                  <a:lnTo>
                    <a:pt x="171" y="1175"/>
                  </a:lnTo>
                  <a:lnTo>
                    <a:pt x="181" y="1185"/>
                  </a:lnTo>
                  <a:lnTo>
                    <a:pt x="189" y="1193"/>
                  </a:lnTo>
                  <a:lnTo>
                    <a:pt x="199" y="1204"/>
                  </a:lnTo>
                  <a:lnTo>
                    <a:pt x="207" y="1213"/>
                  </a:lnTo>
                  <a:lnTo>
                    <a:pt x="218" y="1223"/>
                  </a:lnTo>
                  <a:lnTo>
                    <a:pt x="227" y="1231"/>
                  </a:lnTo>
                  <a:lnTo>
                    <a:pt x="239" y="1240"/>
                  </a:lnTo>
                  <a:lnTo>
                    <a:pt x="250" y="1248"/>
                  </a:lnTo>
                  <a:lnTo>
                    <a:pt x="261" y="1257"/>
                  </a:lnTo>
                  <a:lnTo>
                    <a:pt x="270" y="1264"/>
                  </a:lnTo>
                  <a:lnTo>
                    <a:pt x="282" y="1270"/>
                  </a:lnTo>
                  <a:lnTo>
                    <a:pt x="292" y="1278"/>
                  </a:lnTo>
                  <a:lnTo>
                    <a:pt x="304" y="1286"/>
                  </a:lnTo>
                  <a:lnTo>
                    <a:pt x="316" y="1290"/>
                  </a:lnTo>
                  <a:lnTo>
                    <a:pt x="327" y="1297"/>
                  </a:lnTo>
                  <a:lnTo>
                    <a:pt x="337" y="1302"/>
                  </a:lnTo>
                  <a:lnTo>
                    <a:pt x="349" y="1308"/>
                  </a:lnTo>
                  <a:lnTo>
                    <a:pt x="360" y="1311"/>
                  </a:lnTo>
                  <a:lnTo>
                    <a:pt x="372" y="1315"/>
                  </a:lnTo>
                  <a:lnTo>
                    <a:pt x="385" y="1319"/>
                  </a:lnTo>
                  <a:lnTo>
                    <a:pt x="397" y="1323"/>
                  </a:lnTo>
                  <a:lnTo>
                    <a:pt x="409" y="1327"/>
                  </a:lnTo>
                  <a:lnTo>
                    <a:pt x="421" y="1330"/>
                  </a:lnTo>
                  <a:lnTo>
                    <a:pt x="434" y="1331"/>
                  </a:lnTo>
                  <a:lnTo>
                    <a:pt x="446" y="1334"/>
                  </a:lnTo>
                  <a:lnTo>
                    <a:pt x="458" y="1334"/>
                  </a:lnTo>
                  <a:lnTo>
                    <a:pt x="471" y="1336"/>
                  </a:lnTo>
                  <a:lnTo>
                    <a:pt x="483" y="1338"/>
                  </a:lnTo>
                  <a:lnTo>
                    <a:pt x="498" y="1338"/>
                  </a:lnTo>
                  <a:lnTo>
                    <a:pt x="498" y="1338"/>
                  </a:lnTo>
                  <a:close/>
                </a:path>
              </a:pathLst>
            </a:custGeom>
            <a:solidFill>
              <a:schemeClr val="tx2">
                <a:lumMod val="40000"/>
                <a:lumOff val="6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2" name="Freeform 14"/>
            <p:cNvSpPr>
              <a:spLocks/>
            </p:cNvSpPr>
            <p:nvPr/>
          </p:nvSpPr>
          <p:spPr bwMode="auto">
            <a:xfrm>
              <a:off x="5942013" y="3142878"/>
              <a:ext cx="176213" cy="233363"/>
            </a:xfrm>
            <a:custGeom>
              <a:avLst/>
              <a:gdLst>
                <a:gd name="T0" fmla="*/ 239 w 443"/>
                <a:gd name="T1" fmla="*/ 591 h 592"/>
                <a:gd name="T2" fmla="*/ 260 w 443"/>
                <a:gd name="T3" fmla="*/ 587 h 592"/>
                <a:gd name="T4" fmla="*/ 281 w 443"/>
                <a:gd name="T5" fmla="*/ 579 h 592"/>
                <a:gd name="T6" fmla="*/ 301 w 443"/>
                <a:gd name="T7" fmla="*/ 570 h 592"/>
                <a:gd name="T8" fmla="*/ 334 w 443"/>
                <a:gd name="T9" fmla="*/ 549 h 592"/>
                <a:gd name="T10" fmla="*/ 369 w 443"/>
                <a:gd name="T11" fmla="*/ 515 h 592"/>
                <a:gd name="T12" fmla="*/ 386 w 443"/>
                <a:gd name="T13" fmla="*/ 489 h 592"/>
                <a:gd name="T14" fmla="*/ 401 w 443"/>
                <a:gd name="T15" fmla="*/ 466 h 592"/>
                <a:gd name="T16" fmla="*/ 411 w 443"/>
                <a:gd name="T17" fmla="*/ 441 h 592"/>
                <a:gd name="T18" fmla="*/ 423 w 443"/>
                <a:gd name="T19" fmla="*/ 416 h 592"/>
                <a:gd name="T20" fmla="*/ 429 w 443"/>
                <a:gd name="T21" fmla="*/ 389 h 592"/>
                <a:gd name="T22" fmla="*/ 435 w 443"/>
                <a:gd name="T23" fmla="*/ 362 h 592"/>
                <a:gd name="T24" fmla="*/ 440 w 443"/>
                <a:gd name="T25" fmla="*/ 334 h 592"/>
                <a:gd name="T26" fmla="*/ 442 w 443"/>
                <a:gd name="T27" fmla="*/ 303 h 592"/>
                <a:gd name="T28" fmla="*/ 442 w 443"/>
                <a:gd name="T29" fmla="*/ 273 h 592"/>
                <a:gd name="T30" fmla="*/ 438 w 443"/>
                <a:gd name="T31" fmla="*/ 244 h 592"/>
                <a:gd name="T32" fmla="*/ 434 w 443"/>
                <a:gd name="T33" fmla="*/ 213 h 592"/>
                <a:gd name="T34" fmla="*/ 426 w 443"/>
                <a:gd name="T35" fmla="*/ 185 h 592"/>
                <a:gd name="T36" fmla="*/ 417 w 443"/>
                <a:gd name="T37" fmla="*/ 160 h 592"/>
                <a:gd name="T38" fmla="*/ 407 w 443"/>
                <a:gd name="T39" fmla="*/ 135 h 592"/>
                <a:gd name="T40" fmla="*/ 394 w 443"/>
                <a:gd name="T41" fmla="*/ 111 h 592"/>
                <a:gd name="T42" fmla="*/ 381 w 443"/>
                <a:gd name="T43" fmla="*/ 91 h 592"/>
                <a:gd name="T44" fmla="*/ 365 w 443"/>
                <a:gd name="T45" fmla="*/ 71 h 592"/>
                <a:gd name="T46" fmla="*/ 334 w 443"/>
                <a:gd name="T47" fmla="*/ 41 h 592"/>
                <a:gd name="T48" fmla="*/ 301 w 443"/>
                <a:gd name="T49" fmla="*/ 21 h 592"/>
                <a:gd name="T50" fmla="*/ 281 w 443"/>
                <a:gd name="T51" fmla="*/ 10 h 592"/>
                <a:gd name="T52" fmla="*/ 260 w 443"/>
                <a:gd name="T53" fmla="*/ 3 h 592"/>
                <a:gd name="T54" fmla="*/ 239 w 443"/>
                <a:gd name="T55" fmla="*/ 0 h 592"/>
                <a:gd name="T56" fmla="*/ 216 w 443"/>
                <a:gd name="T57" fmla="*/ 0 h 592"/>
                <a:gd name="T58" fmla="*/ 194 w 443"/>
                <a:gd name="T59" fmla="*/ 1 h 592"/>
                <a:gd name="T60" fmla="*/ 171 w 443"/>
                <a:gd name="T61" fmla="*/ 6 h 592"/>
                <a:gd name="T62" fmla="*/ 145 w 443"/>
                <a:gd name="T63" fmla="*/ 17 h 592"/>
                <a:gd name="T64" fmla="*/ 121 w 443"/>
                <a:gd name="T65" fmla="*/ 31 h 592"/>
                <a:gd name="T66" fmla="*/ 89 w 443"/>
                <a:gd name="T67" fmla="*/ 58 h 592"/>
                <a:gd name="T68" fmla="*/ 68 w 443"/>
                <a:gd name="T69" fmla="*/ 80 h 592"/>
                <a:gd name="T70" fmla="*/ 53 w 443"/>
                <a:gd name="T71" fmla="*/ 100 h 592"/>
                <a:gd name="T72" fmla="*/ 41 w 443"/>
                <a:gd name="T73" fmla="*/ 123 h 592"/>
                <a:gd name="T74" fmla="*/ 28 w 443"/>
                <a:gd name="T75" fmla="*/ 148 h 592"/>
                <a:gd name="T76" fmla="*/ 20 w 443"/>
                <a:gd name="T77" fmla="*/ 173 h 592"/>
                <a:gd name="T78" fmla="*/ 11 w 443"/>
                <a:gd name="T79" fmla="*/ 200 h 592"/>
                <a:gd name="T80" fmla="*/ 4 w 443"/>
                <a:gd name="T81" fmla="*/ 228 h 592"/>
                <a:gd name="T82" fmla="*/ 0 w 443"/>
                <a:gd name="T83" fmla="*/ 258 h 592"/>
                <a:gd name="T84" fmla="*/ 0 w 443"/>
                <a:gd name="T85" fmla="*/ 289 h 592"/>
                <a:gd name="T86" fmla="*/ 0 w 443"/>
                <a:gd name="T87" fmla="*/ 318 h 592"/>
                <a:gd name="T88" fmla="*/ 2 w 443"/>
                <a:gd name="T89" fmla="*/ 347 h 592"/>
                <a:gd name="T90" fmla="*/ 7 w 443"/>
                <a:gd name="T91" fmla="*/ 375 h 592"/>
                <a:gd name="T92" fmla="*/ 16 w 443"/>
                <a:gd name="T93" fmla="*/ 404 h 592"/>
                <a:gd name="T94" fmla="*/ 24 w 443"/>
                <a:gd name="T95" fmla="*/ 431 h 592"/>
                <a:gd name="T96" fmla="*/ 35 w 443"/>
                <a:gd name="T97" fmla="*/ 454 h 592"/>
                <a:gd name="T98" fmla="*/ 47 w 443"/>
                <a:gd name="T99" fmla="*/ 477 h 592"/>
                <a:gd name="T100" fmla="*/ 61 w 443"/>
                <a:gd name="T101" fmla="*/ 500 h 592"/>
                <a:gd name="T102" fmla="*/ 89 w 443"/>
                <a:gd name="T103" fmla="*/ 533 h 592"/>
                <a:gd name="T104" fmla="*/ 121 w 443"/>
                <a:gd name="T105" fmla="*/ 558 h 592"/>
                <a:gd name="T106" fmla="*/ 145 w 443"/>
                <a:gd name="T107" fmla="*/ 574 h 592"/>
                <a:gd name="T108" fmla="*/ 171 w 443"/>
                <a:gd name="T109" fmla="*/ 583 h 592"/>
                <a:gd name="T110" fmla="*/ 194 w 443"/>
                <a:gd name="T111" fmla="*/ 590 h 592"/>
                <a:gd name="T112" fmla="*/ 216 w 443"/>
                <a:gd name="T113" fmla="*/ 592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43" h="592">
                  <a:moveTo>
                    <a:pt x="223" y="592"/>
                  </a:moveTo>
                  <a:lnTo>
                    <a:pt x="228" y="592"/>
                  </a:lnTo>
                  <a:lnTo>
                    <a:pt x="234" y="592"/>
                  </a:lnTo>
                  <a:lnTo>
                    <a:pt x="239" y="591"/>
                  </a:lnTo>
                  <a:lnTo>
                    <a:pt x="245" y="591"/>
                  </a:lnTo>
                  <a:lnTo>
                    <a:pt x="250" y="590"/>
                  </a:lnTo>
                  <a:lnTo>
                    <a:pt x="256" y="587"/>
                  </a:lnTo>
                  <a:lnTo>
                    <a:pt x="260" y="587"/>
                  </a:lnTo>
                  <a:lnTo>
                    <a:pt x="267" y="586"/>
                  </a:lnTo>
                  <a:lnTo>
                    <a:pt x="272" y="583"/>
                  </a:lnTo>
                  <a:lnTo>
                    <a:pt x="276" y="582"/>
                  </a:lnTo>
                  <a:lnTo>
                    <a:pt x="281" y="579"/>
                  </a:lnTo>
                  <a:lnTo>
                    <a:pt x="285" y="578"/>
                  </a:lnTo>
                  <a:lnTo>
                    <a:pt x="291" y="575"/>
                  </a:lnTo>
                  <a:lnTo>
                    <a:pt x="297" y="574"/>
                  </a:lnTo>
                  <a:lnTo>
                    <a:pt x="301" y="570"/>
                  </a:lnTo>
                  <a:lnTo>
                    <a:pt x="308" y="569"/>
                  </a:lnTo>
                  <a:lnTo>
                    <a:pt x="317" y="561"/>
                  </a:lnTo>
                  <a:lnTo>
                    <a:pt x="325" y="555"/>
                  </a:lnTo>
                  <a:lnTo>
                    <a:pt x="334" y="549"/>
                  </a:lnTo>
                  <a:lnTo>
                    <a:pt x="345" y="542"/>
                  </a:lnTo>
                  <a:lnTo>
                    <a:pt x="353" y="533"/>
                  </a:lnTo>
                  <a:lnTo>
                    <a:pt x="361" y="525"/>
                  </a:lnTo>
                  <a:lnTo>
                    <a:pt x="369" y="515"/>
                  </a:lnTo>
                  <a:lnTo>
                    <a:pt x="378" y="506"/>
                  </a:lnTo>
                  <a:lnTo>
                    <a:pt x="381" y="500"/>
                  </a:lnTo>
                  <a:lnTo>
                    <a:pt x="385" y="494"/>
                  </a:lnTo>
                  <a:lnTo>
                    <a:pt x="386" y="489"/>
                  </a:lnTo>
                  <a:lnTo>
                    <a:pt x="391" y="484"/>
                  </a:lnTo>
                  <a:lnTo>
                    <a:pt x="394" y="477"/>
                  </a:lnTo>
                  <a:lnTo>
                    <a:pt x="398" y="472"/>
                  </a:lnTo>
                  <a:lnTo>
                    <a:pt x="401" y="466"/>
                  </a:lnTo>
                  <a:lnTo>
                    <a:pt x="403" y="460"/>
                  </a:lnTo>
                  <a:lnTo>
                    <a:pt x="407" y="454"/>
                  </a:lnTo>
                  <a:lnTo>
                    <a:pt x="409" y="448"/>
                  </a:lnTo>
                  <a:lnTo>
                    <a:pt x="411" y="441"/>
                  </a:lnTo>
                  <a:lnTo>
                    <a:pt x="415" y="437"/>
                  </a:lnTo>
                  <a:lnTo>
                    <a:pt x="417" y="431"/>
                  </a:lnTo>
                  <a:lnTo>
                    <a:pt x="419" y="423"/>
                  </a:lnTo>
                  <a:lnTo>
                    <a:pt x="423" y="416"/>
                  </a:lnTo>
                  <a:lnTo>
                    <a:pt x="424" y="412"/>
                  </a:lnTo>
                  <a:lnTo>
                    <a:pt x="426" y="404"/>
                  </a:lnTo>
                  <a:lnTo>
                    <a:pt x="429" y="396"/>
                  </a:lnTo>
                  <a:lnTo>
                    <a:pt x="429" y="389"/>
                  </a:lnTo>
                  <a:lnTo>
                    <a:pt x="432" y="383"/>
                  </a:lnTo>
                  <a:lnTo>
                    <a:pt x="434" y="375"/>
                  </a:lnTo>
                  <a:lnTo>
                    <a:pt x="435" y="369"/>
                  </a:lnTo>
                  <a:lnTo>
                    <a:pt x="435" y="362"/>
                  </a:lnTo>
                  <a:lnTo>
                    <a:pt x="438" y="355"/>
                  </a:lnTo>
                  <a:lnTo>
                    <a:pt x="438" y="347"/>
                  </a:lnTo>
                  <a:lnTo>
                    <a:pt x="440" y="341"/>
                  </a:lnTo>
                  <a:lnTo>
                    <a:pt x="440" y="334"/>
                  </a:lnTo>
                  <a:lnTo>
                    <a:pt x="442" y="327"/>
                  </a:lnTo>
                  <a:lnTo>
                    <a:pt x="442" y="318"/>
                  </a:lnTo>
                  <a:lnTo>
                    <a:pt x="442" y="311"/>
                  </a:lnTo>
                  <a:lnTo>
                    <a:pt x="442" y="303"/>
                  </a:lnTo>
                  <a:lnTo>
                    <a:pt x="443" y="297"/>
                  </a:lnTo>
                  <a:lnTo>
                    <a:pt x="442" y="289"/>
                  </a:lnTo>
                  <a:lnTo>
                    <a:pt x="442" y="279"/>
                  </a:lnTo>
                  <a:lnTo>
                    <a:pt x="442" y="273"/>
                  </a:lnTo>
                  <a:lnTo>
                    <a:pt x="442" y="265"/>
                  </a:lnTo>
                  <a:lnTo>
                    <a:pt x="440" y="258"/>
                  </a:lnTo>
                  <a:lnTo>
                    <a:pt x="440" y="250"/>
                  </a:lnTo>
                  <a:lnTo>
                    <a:pt x="438" y="244"/>
                  </a:lnTo>
                  <a:lnTo>
                    <a:pt x="438" y="236"/>
                  </a:lnTo>
                  <a:lnTo>
                    <a:pt x="435" y="228"/>
                  </a:lnTo>
                  <a:lnTo>
                    <a:pt x="435" y="221"/>
                  </a:lnTo>
                  <a:lnTo>
                    <a:pt x="434" y="213"/>
                  </a:lnTo>
                  <a:lnTo>
                    <a:pt x="432" y="208"/>
                  </a:lnTo>
                  <a:lnTo>
                    <a:pt x="429" y="200"/>
                  </a:lnTo>
                  <a:lnTo>
                    <a:pt x="429" y="193"/>
                  </a:lnTo>
                  <a:lnTo>
                    <a:pt x="426" y="185"/>
                  </a:lnTo>
                  <a:lnTo>
                    <a:pt x="424" y="180"/>
                  </a:lnTo>
                  <a:lnTo>
                    <a:pt x="423" y="173"/>
                  </a:lnTo>
                  <a:lnTo>
                    <a:pt x="419" y="167"/>
                  </a:lnTo>
                  <a:lnTo>
                    <a:pt x="417" y="160"/>
                  </a:lnTo>
                  <a:lnTo>
                    <a:pt x="415" y="154"/>
                  </a:lnTo>
                  <a:lnTo>
                    <a:pt x="411" y="148"/>
                  </a:lnTo>
                  <a:lnTo>
                    <a:pt x="409" y="141"/>
                  </a:lnTo>
                  <a:lnTo>
                    <a:pt x="407" y="135"/>
                  </a:lnTo>
                  <a:lnTo>
                    <a:pt x="403" y="128"/>
                  </a:lnTo>
                  <a:lnTo>
                    <a:pt x="401" y="123"/>
                  </a:lnTo>
                  <a:lnTo>
                    <a:pt x="398" y="118"/>
                  </a:lnTo>
                  <a:lnTo>
                    <a:pt x="394" y="111"/>
                  </a:lnTo>
                  <a:lnTo>
                    <a:pt x="391" y="107"/>
                  </a:lnTo>
                  <a:lnTo>
                    <a:pt x="386" y="100"/>
                  </a:lnTo>
                  <a:lnTo>
                    <a:pt x="385" y="95"/>
                  </a:lnTo>
                  <a:lnTo>
                    <a:pt x="381" y="91"/>
                  </a:lnTo>
                  <a:lnTo>
                    <a:pt x="378" y="86"/>
                  </a:lnTo>
                  <a:lnTo>
                    <a:pt x="374" y="80"/>
                  </a:lnTo>
                  <a:lnTo>
                    <a:pt x="369" y="75"/>
                  </a:lnTo>
                  <a:lnTo>
                    <a:pt x="365" y="71"/>
                  </a:lnTo>
                  <a:lnTo>
                    <a:pt x="361" y="66"/>
                  </a:lnTo>
                  <a:lnTo>
                    <a:pt x="353" y="58"/>
                  </a:lnTo>
                  <a:lnTo>
                    <a:pt x="345" y="50"/>
                  </a:lnTo>
                  <a:lnTo>
                    <a:pt x="334" y="41"/>
                  </a:lnTo>
                  <a:lnTo>
                    <a:pt x="325" y="34"/>
                  </a:lnTo>
                  <a:lnTo>
                    <a:pt x="317" y="29"/>
                  </a:lnTo>
                  <a:lnTo>
                    <a:pt x="308" y="23"/>
                  </a:lnTo>
                  <a:lnTo>
                    <a:pt x="301" y="21"/>
                  </a:lnTo>
                  <a:lnTo>
                    <a:pt x="297" y="17"/>
                  </a:lnTo>
                  <a:lnTo>
                    <a:pt x="291" y="14"/>
                  </a:lnTo>
                  <a:lnTo>
                    <a:pt x="285" y="13"/>
                  </a:lnTo>
                  <a:lnTo>
                    <a:pt x="281" y="10"/>
                  </a:lnTo>
                  <a:lnTo>
                    <a:pt x="276" y="8"/>
                  </a:lnTo>
                  <a:lnTo>
                    <a:pt x="272" y="6"/>
                  </a:lnTo>
                  <a:lnTo>
                    <a:pt x="267" y="6"/>
                  </a:lnTo>
                  <a:lnTo>
                    <a:pt x="260" y="3"/>
                  </a:lnTo>
                  <a:lnTo>
                    <a:pt x="256" y="3"/>
                  </a:lnTo>
                  <a:lnTo>
                    <a:pt x="250" y="1"/>
                  </a:lnTo>
                  <a:lnTo>
                    <a:pt x="245" y="1"/>
                  </a:lnTo>
                  <a:lnTo>
                    <a:pt x="239" y="0"/>
                  </a:lnTo>
                  <a:lnTo>
                    <a:pt x="234" y="0"/>
                  </a:lnTo>
                  <a:lnTo>
                    <a:pt x="228" y="0"/>
                  </a:lnTo>
                  <a:lnTo>
                    <a:pt x="223" y="0"/>
                  </a:lnTo>
                  <a:lnTo>
                    <a:pt x="216" y="0"/>
                  </a:lnTo>
                  <a:lnTo>
                    <a:pt x="211" y="0"/>
                  </a:lnTo>
                  <a:lnTo>
                    <a:pt x="204" y="0"/>
                  </a:lnTo>
                  <a:lnTo>
                    <a:pt x="199" y="1"/>
                  </a:lnTo>
                  <a:lnTo>
                    <a:pt x="194" y="1"/>
                  </a:lnTo>
                  <a:lnTo>
                    <a:pt x="189" y="3"/>
                  </a:lnTo>
                  <a:lnTo>
                    <a:pt x="182" y="3"/>
                  </a:lnTo>
                  <a:lnTo>
                    <a:pt x="178" y="6"/>
                  </a:lnTo>
                  <a:lnTo>
                    <a:pt x="171" y="6"/>
                  </a:lnTo>
                  <a:lnTo>
                    <a:pt x="166" y="8"/>
                  </a:lnTo>
                  <a:lnTo>
                    <a:pt x="161" y="10"/>
                  </a:lnTo>
                  <a:lnTo>
                    <a:pt x="155" y="13"/>
                  </a:lnTo>
                  <a:lnTo>
                    <a:pt x="145" y="17"/>
                  </a:lnTo>
                  <a:lnTo>
                    <a:pt x="135" y="23"/>
                  </a:lnTo>
                  <a:lnTo>
                    <a:pt x="130" y="25"/>
                  </a:lnTo>
                  <a:lnTo>
                    <a:pt x="124" y="29"/>
                  </a:lnTo>
                  <a:lnTo>
                    <a:pt x="121" y="31"/>
                  </a:lnTo>
                  <a:lnTo>
                    <a:pt x="117" y="34"/>
                  </a:lnTo>
                  <a:lnTo>
                    <a:pt x="105" y="41"/>
                  </a:lnTo>
                  <a:lnTo>
                    <a:pt x="97" y="50"/>
                  </a:lnTo>
                  <a:lnTo>
                    <a:pt x="89" y="58"/>
                  </a:lnTo>
                  <a:lnTo>
                    <a:pt x="81" y="66"/>
                  </a:lnTo>
                  <a:lnTo>
                    <a:pt x="77" y="71"/>
                  </a:lnTo>
                  <a:lnTo>
                    <a:pt x="72" y="75"/>
                  </a:lnTo>
                  <a:lnTo>
                    <a:pt x="68" y="80"/>
                  </a:lnTo>
                  <a:lnTo>
                    <a:pt x="66" y="86"/>
                  </a:lnTo>
                  <a:lnTo>
                    <a:pt x="61" y="91"/>
                  </a:lnTo>
                  <a:lnTo>
                    <a:pt x="57" y="95"/>
                  </a:lnTo>
                  <a:lnTo>
                    <a:pt x="53" y="100"/>
                  </a:lnTo>
                  <a:lnTo>
                    <a:pt x="51" y="107"/>
                  </a:lnTo>
                  <a:lnTo>
                    <a:pt x="47" y="111"/>
                  </a:lnTo>
                  <a:lnTo>
                    <a:pt x="44" y="118"/>
                  </a:lnTo>
                  <a:lnTo>
                    <a:pt x="41" y="123"/>
                  </a:lnTo>
                  <a:lnTo>
                    <a:pt x="37" y="128"/>
                  </a:lnTo>
                  <a:lnTo>
                    <a:pt x="35" y="135"/>
                  </a:lnTo>
                  <a:lnTo>
                    <a:pt x="32" y="141"/>
                  </a:lnTo>
                  <a:lnTo>
                    <a:pt x="28" y="148"/>
                  </a:lnTo>
                  <a:lnTo>
                    <a:pt x="27" y="154"/>
                  </a:lnTo>
                  <a:lnTo>
                    <a:pt x="24" y="160"/>
                  </a:lnTo>
                  <a:lnTo>
                    <a:pt x="23" y="167"/>
                  </a:lnTo>
                  <a:lnTo>
                    <a:pt x="20" y="173"/>
                  </a:lnTo>
                  <a:lnTo>
                    <a:pt x="17" y="180"/>
                  </a:lnTo>
                  <a:lnTo>
                    <a:pt x="16" y="185"/>
                  </a:lnTo>
                  <a:lnTo>
                    <a:pt x="12" y="193"/>
                  </a:lnTo>
                  <a:lnTo>
                    <a:pt x="11" y="200"/>
                  </a:lnTo>
                  <a:lnTo>
                    <a:pt x="9" y="208"/>
                  </a:lnTo>
                  <a:lnTo>
                    <a:pt x="7" y="213"/>
                  </a:lnTo>
                  <a:lnTo>
                    <a:pt x="7" y="221"/>
                  </a:lnTo>
                  <a:lnTo>
                    <a:pt x="4" y="228"/>
                  </a:lnTo>
                  <a:lnTo>
                    <a:pt x="4" y="236"/>
                  </a:lnTo>
                  <a:lnTo>
                    <a:pt x="2" y="244"/>
                  </a:lnTo>
                  <a:lnTo>
                    <a:pt x="2" y="250"/>
                  </a:lnTo>
                  <a:lnTo>
                    <a:pt x="0" y="258"/>
                  </a:lnTo>
                  <a:lnTo>
                    <a:pt x="0" y="265"/>
                  </a:lnTo>
                  <a:lnTo>
                    <a:pt x="0" y="273"/>
                  </a:lnTo>
                  <a:lnTo>
                    <a:pt x="0" y="279"/>
                  </a:lnTo>
                  <a:lnTo>
                    <a:pt x="0" y="289"/>
                  </a:lnTo>
                  <a:lnTo>
                    <a:pt x="0" y="297"/>
                  </a:lnTo>
                  <a:lnTo>
                    <a:pt x="0" y="303"/>
                  </a:lnTo>
                  <a:lnTo>
                    <a:pt x="0" y="311"/>
                  </a:lnTo>
                  <a:lnTo>
                    <a:pt x="0" y="318"/>
                  </a:lnTo>
                  <a:lnTo>
                    <a:pt x="0" y="327"/>
                  </a:lnTo>
                  <a:lnTo>
                    <a:pt x="0" y="334"/>
                  </a:lnTo>
                  <a:lnTo>
                    <a:pt x="2" y="341"/>
                  </a:lnTo>
                  <a:lnTo>
                    <a:pt x="2" y="347"/>
                  </a:lnTo>
                  <a:lnTo>
                    <a:pt x="4" y="355"/>
                  </a:lnTo>
                  <a:lnTo>
                    <a:pt x="4" y="362"/>
                  </a:lnTo>
                  <a:lnTo>
                    <a:pt x="7" y="369"/>
                  </a:lnTo>
                  <a:lnTo>
                    <a:pt x="7" y="375"/>
                  </a:lnTo>
                  <a:lnTo>
                    <a:pt x="9" y="383"/>
                  </a:lnTo>
                  <a:lnTo>
                    <a:pt x="11" y="389"/>
                  </a:lnTo>
                  <a:lnTo>
                    <a:pt x="12" y="396"/>
                  </a:lnTo>
                  <a:lnTo>
                    <a:pt x="16" y="404"/>
                  </a:lnTo>
                  <a:lnTo>
                    <a:pt x="17" y="412"/>
                  </a:lnTo>
                  <a:lnTo>
                    <a:pt x="20" y="416"/>
                  </a:lnTo>
                  <a:lnTo>
                    <a:pt x="23" y="423"/>
                  </a:lnTo>
                  <a:lnTo>
                    <a:pt x="24" y="431"/>
                  </a:lnTo>
                  <a:lnTo>
                    <a:pt x="27" y="437"/>
                  </a:lnTo>
                  <a:lnTo>
                    <a:pt x="28" y="441"/>
                  </a:lnTo>
                  <a:lnTo>
                    <a:pt x="32" y="448"/>
                  </a:lnTo>
                  <a:lnTo>
                    <a:pt x="35" y="454"/>
                  </a:lnTo>
                  <a:lnTo>
                    <a:pt x="37" y="460"/>
                  </a:lnTo>
                  <a:lnTo>
                    <a:pt x="41" y="466"/>
                  </a:lnTo>
                  <a:lnTo>
                    <a:pt x="44" y="472"/>
                  </a:lnTo>
                  <a:lnTo>
                    <a:pt x="47" y="477"/>
                  </a:lnTo>
                  <a:lnTo>
                    <a:pt x="51" y="484"/>
                  </a:lnTo>
                  <a:lnTo>
                    <a:pt x="53" y="489"/>
                  </a:lnTo>
                  <a:lnTo>
                    <a:pt x="57" y="494"/>
                  </a:lnTo>
                  <a:lnTo>
                    <a:pt x="61" y="500"/>
                  </a:lnTo>
                  <a:lnTo>
                    <a:pt x="66" y="506"/>
                  </a:lnTo>
                  <a:lnTo>
                    <a:pt x="72" y="515"/>
                  </a:lnTo>
                  <a:lnTo>
                    <a:pt x="81" y="525"/>
                  </a:lnTo>
                  <a:lnTo>
                    <a:pt x="89" y="533"/>
                  </a:lnTo>
                  <a:lnTo>
                    <a:pt x="97" y="542"/>
                  </a:lnTo>
                  <a:lnTo>
                    <a:pt x="105" y="549"/>
                  </a:lnTo>
                  <a:lnTo>
                    <a:pt x="117" y="555"/>
                  </a:lnTo>
                  <a:lnTo>
                    <a:pt x="121" y="558"/>
                  </a:lnTo>
                  <a:lnTo>
                    <a:pt x="124" y="561"/>
                  </a:lnTo>
                  <a:lnTo>
                    <a:pt x="130" y="566"/>
                  </a:lnTo>
                  <a:lnTo>
                    <a:pt x="135" y="569"/>
                  </a:lnTo>
                  <a:lnTo>
                    <a:pt x="145" y="574"/>
                  </a:lnTo>
                  <a:lnTo>
                    <a:pt x="155" y="578"/>
                  </a:lnTo>
                  <a:lnTo>
                    <a:pt x="161" y="579"/>
                  </a:lnTo>
                  <a:lnTo>
                    <a:pt x="166" y="582"/>
                  </a:lnTo>
                  <a:lnTo>
                    <a:pt x="171" y="583"/>
                  </a:lnTo>
                  <a:lnTo>
                    <a:pt x="178" y="586"/>
                  </a:lnTo>
                  <a:lnTo>
                    <a:pt x="182" y="587"/>
                  </a:lnTo>
                  <a:lnTo>
                    <a:pt x="189" y="587"/>
                  </a:lnTo>
                  <a:lnTo>
                    <a:pt x="194" y="590"/>
                  </a:lnTo>
                  <a:lnTo>
                    <a:pt x="199" y="591"/>
                  </a:lnTo>
                  <a:lnTo>
                    <a:pt x="204" y="591"/>
                  </a:lnTo>
                  <a:lnTo>
                    <a:pt x="211" y="592"/>
                  </a:lnTo>
                  <a:lnTo>
                    <a:pt x="216" y="592"/>
                  </a:lnTo>
                  <a:lnTo>
                    <a:pt x="223" y="592"/>
                  </a:lnTo>
                  <a:lnTo>
                    <a:pt x="223" y="592"/>
                  </a:lnTo>
                  <a:close/>
                </a:path>
              </a:pathLst>
            </a:custGeom>
            <a:solidFill>
              <a:schemeClr val="tx1">
                <a:lumMod val="75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3" name="Freeform 15"/>
            <p:cNvSpPr>
              <a:spLocks/>
            </p:cNvSpPr>
            <p:nvPr/>
          </p:nvSpPr>
          <p:spPr bwMode="auto">
            <a:xfrm>
              <a:off x="6403976" y="3442916"/>
              <a:ext cx="87313" cy="85725"/>
            </a:xfrm>
            <a:custGeom>
              <a:avLst/>
              <a:gdLst>
                <a:gd name="T0" fmla="*/ 115 w 218"/>
                <a:gd name="T1" fmla="*/ 216 h 216"/>
                <a:gd name="T2" fmla="*/ 125 w 218"/>
                <a:gd name="T3" fmla="*/ 214 h 216"/>
                <a:gd name="T4" fmla="*/ 137 w 218"/>
                <a:gd name="T5" fmla="*/ 211 h 216"/>
                <a:gd name="T6" fmla="*/ 146 w 218"/>
                <a:gd name="T7" fmla="*/ 208 h 216"/>
                <a:gd name="T8" fmla="*/ 162 w 218"/>
                <a:gd name="T9" fmla="*/ 201 h 216"/>
                <a:gd name="T10" fmla="*/ 179 w 218"/>
                <a:gd name="T11" fmla="*/ 191 h 216"/>
                <a:gd name="T12" fmla="*/ 193 w 218"/>
                <a:gd name="T13" fmla="*/ 175 h 216"/>
                <a:gd name="T14" fmla="*/ 205 w 218"/>
                <a:gd name="T15" fmla="*/ 158 h 216"/>
                <a:gd name="T16" fmla="*/ 210 w 218"/>
                <a:gd name="T17" fmla="*/ 143 h 216"/>
                <a:gd name="T18" fmla="*/ 215 w 218"/>
                <a:gd name="T19" fmla="*/ 132 h 216"/>
                <a:gd name="T20" fmla="*/ 217 w 218"/>
                <a:gd name="T21" fmla="*/ 123 h 216"/>
                <a:gd name="T22" fmla="*/ 218 w 218"/>
                <a:gd name="T23" fmla="*/ 112 h 216"/>
                <a:gd name="T24" fmla="*/ 218 w 218"/>
                <a:gd name="T25" fmla="*/ 101 h 216"/>
                <a:gd name="T26" fmla="*/ 217 w 218"/>
                <a:gd name="T27" fmla="*/ 90 h 216"/>
                <a:gd name="T28" fmla="*/ 215 w 218"/>
                <a:gd name="T29" fmla="*/ 79 h 216"/>
                <a:gd name="T30" fmla="*/ 210 w 218"/>
                <a:gd name="T31" fmla="*/ 70 h 216"/>
                <a:gd name="T32" fmla="*/ 205 w 218"/>
                <a:gd name="T33" fmla="*/ 55 h 216"/>
                <a:gd name="T34" fmla="*/ 193 w 218"/>
                <a:gd name="T35" fmla="*/ 37 h 216"/>
                <a:gd name="T36" fmla="*/ 179 w 218"/>
                <a:gd name="T37" fmla="*/ 22 h 216"/>
                <a:gd name="T38" fmla="*/ 162 w 218"/>
                <a:gd name="T39" fmla="*/ 12 h 216"/>
                <a:gd name="T40" fmla="*/ 146 w 218"/>
                <a:gd name="T41" fmla="*/ 5 h 216"/>
                <a:gd name="T42" fmla="*/ 137 w 218"/>
                <a:gd name="T43" fmla="*/ 2 h 216"/>
                <a:gd name="T44" fmla="*/ 125 w 218"/>
                <a:gd name="T45" fmla="*/ 0 h 216"/>
                <a:gd name="T46" fmla="*/ 115 w 218"/>
                <a:gd name="T47" fmla="*/ 0 h 216"/>
                <a:gd name="T48" fmla="*/ 104 w 218"/>
                <a:gd name="T49" fmla="*/ 0 h 216"/>
                <a:gd name="T50" fmla="*/ 93 w 218"/>
                <a:gd name="T51" fmla="*/ 0 h 216"/>
                <a:gd name="T52" fmla="*/ 81 w 218"/>
                <a:gd name="T53" fmla="*/ 2 h 216"/>
                <a:gd name="T54" fmla="*/ 72 w 218"/>
                <a:gd name="T55" fmla="*/ 5 h 216"/>
                <a:gd name="T56" fmla="*/ 56 w 218"/>
                <a:gd name="T57" fmla="*/ 12 h 216"/>
                <a:gd name="T58" fmla="*/ 39 w 218"/>
                <a:gd name="T59" fmla="*/ 22 h 216"/>
                <a:gd name="T60" fmla="*/ 23 w 218"/>
                <a:gd name="T61" fmla="*/ 37 h 216"/>
                <a:gd name="T62" fmla="*/ 12 w 218"/>
                <a:gd name="T63" fmla="*/ 55 h 216"/>
                <a:gd name="T64" fmla="*/ 6 w 218"/>
                <a:gd name="T65" fmla="*/ 70 h 216"/>
                <a:gd name="T66" fmla="*/ 2 w 218"/>
                <a:gd name="T67" fmla="*/ 79 h 216"/>
                <a:gd name="T68" fmla="*/ 0 w 218"/>
                <a:gd name="T69" fmla="*/ 90 h 216"/>
                <a:gd name="T70" fmla="*/ 0 w 218"/>
                <a:gd name="T71" fmla="*/ 101 h 216"/>
                <a:gd name="T72" fmla="*/ 0 w 218"/>
                <a:gd name="T73" fmla="*/ 112 h 216"/>
                <a:gd name="T74" fmla="*/ 0 w 218"/>
                <a:gd name="T75" fmla="*/ 123 h 216"/>
                <a:gd name="T76" fmla="*/ 2 w 218"/>
                <a:gd name="T77" fmla="*/ 132 h 216"/>
                <a:gd name="T78" fmla="*/ 6 w 218"/>
                <a:gd name="T79" fmla="*/ 143 h 216"/>
                <a:gd name="T80" fmla="*/ 12 w 218"/>
                <a:gd name="T81" fmla="*/ 158 h 216"/>
                <a:gd name="T82" fmla="*/ 23 w 218"/>
                <a:gd name="T83" fmla="*/ 175 h 216"/>
                <a:gd name="T84" fmla="*/ 39 w 218"/>
                <a:gd name="T85" fmla="*/ 191 h 216"/>
                <a:gd name="T86" fmla="*/ 56 w 218"/>
                <a:gd name="T87" fmla="*/ 201 h 216"/>
                <a:gd name="T88" fmla="*/ 72 w 218"/>
                <a:gd name="T89" fmla="*/ 208 h 216"/>
                <a:gd name="T90" fmla="*/ 81 w 218"/>
                <a:gd name="T91" fmla="*/ 211 h 216"/>
                <a:gd name="T92" fmla="*/ 93 w 218"/>
                <a:gd name="T93" fmla="*/ 214 h 216"/>
                <a:gd name="T94" fmla="*/ 104 w 218"/>
                <a:gd name="T95" fmla="*/ 216 h 216"/>
                <a:gd name="T96" fmla="*/ 110 w 218"/>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6">
                  <a:moveTo>
                    <a:pt x="110" y="216"/>
                  </a:moveTo>
                  <a:lnTo>
                    <a:pt x="115" y="216"/>
                  </a:lnTo>
                  <a:lnTo>
                    <a:pt x="121" y="216"/>
                  </a:lnTo>
                  <a:lnTo>
                    <a:pt x="125" y="214"/>
                  </a:lnTo>
                  <a:lnTo>
                    <a:pt x="132" y="212"/>
                  </a:lnTo>
                  <a:lnTo>
                    <a:pt x="137" y="211"/>
                  </a:lnTo>
                  <a:lnTo>
                    <a:pt x="141" y="209"/>
                  </a:lnTo>
                  <a:lnTo>
                    <a:pt x="146" y="208"/>
                  </a:lnTo>
                  <a:lnTo>
                    <a:pt x="153" y="206"/>
                  </a:lnTo>
                  <a:lnTo>
                    <a:pt x="162" y="201"/>
                  </a:lnTo>
                  <a:lnTo>
                    <a:pt x="172" y="197"/>
                  </a:lnTo>
                  <a:lnTo>
                    <a:pt x="179" y="191"/>
                  </a:lnTo>
                  <a:lnTo>
                    <a:pt x="187" y="184"/>
                  </a:lnTo>
                  <a:lnTo>
                    <a:pt x="193" y="175"/>
                  </a:lnTo>
                  <a:lnTo>
                    <a:pt x="199" y="167"/>
                  </a:lnTo>
                  <a:lnTo>
                    <a:pt x="205" y="158"/>
                  </a:lnTo>
                  <a:lnTo>
                    <a:pt x="210" y="150"/>
                  </a:lnTo>
                  <a:lnTo>
                    <a:pt x="210" y="143"/>
                  </a:lnTo>
                  <a:lnTo>
                    <a:pt x="213" y="139"/>
                  </a:lnTo>
                  <a:lnTo>
                    <a:pt x="215" y="132"/>
                  </a:lnTo>
                  <a:lnTo>
                    <a:pt x="217" y="127"/>
                  </a:lnTo>
                  <a:lnTo>
                    <a:pt x="217" y="123"/>
                  </a:lnTo>
                  <a:lnTo>
                    <a:pt x="218" y="116"/>
                  </a:lnTo>
                  <a:lnTo>
                    <a:pt x="218" y="112"/>
                  </a:lnTo>
                  <a:lnTo>
                    <a:pt x="218" y="107"/>
                  </a:lnTo>
                  <a:lnTo>
                    <a:pt x="218" y="101"/>
                  </a:lnTo>
                  <a:lnTo>
                    <a:pt x="218" y="96"/>
                  </a:lnTo>
                  <a:lnTo>
                    <a:pt x="217" y="90"/>
                  </a:lnTo>
                  <a:lnTo>
                    <a:pt x="217" y="85"/>
                  </a:lnTo>
                  <a:lnTo>
                    <a:pt x="215" y="79"/>
                  </a:lnTo>
                  <a:lnTo>
                    <a:pt x="213" y="74"/>
                  </a:lnTo>
                  <a:lnTo>
                    <a:pt x="210" y="70"/>
                  </a:lnTo>
                  <a:lnTo>
                    <a:pt x="210" y="65"/>
                  </a:lnTo>
                  <a:lnTo>
                    <a:pt x="205" y="55"/>
                  </a:lnTo>
                  <a:lnTo>
                    <a:pt x="199" y="46"/>
                  </a:lnTo>
                  <a:lnTo>
                    <a:pt x="193" y="37"/>
                  </a:lnTo>
                  <a:lnTo>
                    <a:pt x="187" y="30"/>
                  </a:lnTo>
                  <a:lnTo>
                    <a:pt x="179" y="22"/>
                  </a:lnTo>
                  <a:lnTo>
                    <a:pt x="172" y="17"/>
                  </a:lnTo>
                  <a:lnTo>
                    <a:pt x="162" y="12"/>
                  </a:lnTo>
                  <a:lnTo>
                    <a:pt x="153" y="8"/>
                  </a:lnTo>
                  <a:lnTo>
                    <a:pt x="146" y="5"/>
                  </a:lnTo>
                  <a:lnTo>
                    <a:pt x="141" y="4"/>
                  </a:lnTo>
                  <a:lnTo>
                    <a:pt x="137" y="2"/>
                  </a:lnTo>
                  <a:lnTo>
                    <a:pt x="132" y="2"/>
                  </a:lnTo>
                  <a:lnTo>
                    <a:pt x="125" y="0"/>
                  </a:lnTo>
                  <a:lnTo>
                    <a:pt x="121" y="0"/>
                  </a:lnTo>
                  <a:lnTo>
                    <a:pt x="115" y="0"/>
                  </a:lnTo>
                  <a:lnTo>
                    <a:pt x="110" y="0"/>
                  </a:lnTo>
                  <a:lnTo>
                    <a:pt x="104" y="0"/>
                  </a:lnTo>
                  <a:lnTo>
                    <a:pt x="99" y="0"/>
                  </a:lnTo>
                  <a:lnTo>
                    <a:pt x="93" y="0"/>
                  </a:lnTo>
                  <a:lnTo>
                    <a:pt x="88" y="2"/>
                  </a:lnTo>
                  <a:lnTo>
                    <a:pt x="81" y="2"/>
                  </a:lnTo>
                  <a:lnTo>
                    <a:pt x="77" y="4"/>
                  </a:lnTo>
                  <a:lnTo>
                    <a:pt x="72" y="5"/>
                  </a:lnTo>
                  <a:lnTo>
                    <a:pt x="68" y="8"/>
                  </a:lnTo>
                  <a:lnTo>
                    <a:pt x="56" y="12"/>
                  </a:lnTo>
                  <a:lnTo>
                    <a:pt x="48" y="17"/>
                  </a:lnTo>
                  <a:lnTo>
                    <a:pt x="39" y="22"/>
                  </a:lnTo>
                  <a:lnTo>
                    <a:pt x="34" y="30"/>
                  </a:lnTo>
                  <a:lnTo>
                    <a:pt x="23" y="37"/>
                  </a:lnTo>
                  <a:lnTo>
                    <a:pt x="19" y="46"/>
                  </a:lnTo>
                  <a:lnTo>
                    <a:pt x="12" y="55"/>
                  </a:lnTo>
                  <a:lnTo>
                    <a:pt x="10" y="65"/>
                  </a:lnTo>
                  <a:lnTo>
                    <a:pt x="6" y="70"/>
                  </a:lnTo>
                  <a:lnTo>
                    <a:pt x="5" y="74"/>
                  </a:lnTo>
                  <a:lnTo>
                    <a:pt x="2" y="79"/>
                  </a:lnTo>
                  <a:lnTo>
                    <a:pt x="2" y="85"/>
                  </a:lnTo>
                  <a:lnTo>
                    <a:pt x="0" y="90"/>
                  </a:lnTo>
                  <a:lnTo>
                    <a:pt x="0" y="96"/>
                  </a:lnTo>
                  <a:lnTo>
                    <a:pt x="0" y="101"/>
                  </a:lnTo>
                  <a:lnTo>
                    <a:pt x="0" y="107"/>
                  </a:lnTo>
                  <a:lnTo>
                    <a:pt x="0" y="112"/>
                  </a:lnTo>
                  <a:lnTo>
                    <a:pt x="0" y="116"/>
                  </a:lnTo>
                  <a:lnTo>
                    <a:pt x="0" y="123"/>
                  </a:lnTo>
                  <a:lnTo>
                    <a:pt x="2" y="127"/>
                  </a:lnTo>
                  <a:lnTo>
                    <a:pt x="2" y="132"/>
                  </a:lnTo>
                  <a:lnTo>
                    <a:pt x="5" y="139"/>
                  </a:lnTo>
                  <a:lnTo>
                    <a:pt x="6" y="143"/>
                  </a:lnTo>
                  <a:lnTo>
                    <a:pt x="10" y="150"/>
                  </a:lnTo>
                  <a:lnTo>
                    <a:pt x="12" y="158"/>
                  </a:lnTo>
                  <a:lnTo>
                    <a:pt x="19" y="167"/>
                  </a:lnTo>
                  <a:lnTo>
                    <a:pt x="23" y="175"/>
                  </a:lnTo>
                  <a:lnTo>
                    <a:pt x="34" y="184"/>
                  </a:lnTo>
                  <a:lnTo>
                    <a:pt x="39" y="191"/>
                  </a:lnTo>
                  <a:lnTo>
                    <a:pt x="48" y="197"/>
                  </a:lnTo>
                  <a:lnTo>
                    <a:pt x="56" y="201"/>
                  </a:lnTo>
                  <a:lnTo>
                    <a:pt x="68" y="206"/>
                  </a:lnTo>
                  <a:lnTo>
                    <a:pt x="72" y="208"/>
                  </a:lnTo>
                  <a:lnTo>
                    <a:pt x="77" y="209"/>
                  </a:lnTo>
                  <a:lnTo>
                    <a:pt x="81" y="211"/>
                  </a:lnTo>
                  <a:lnTo>
                    <a:pt x="88" y="212"/>
                  </a:lnTo>
                  <a:lnTo>
                    <a:pt x="93" y="214"/>
                  </a:lnTo>
                  <a:lnTo>
                    <a:pt x="99" y="216"/>
                  </a:lnTo>
                  <a:lnTo>
                    <a:pt x="104" y="216"/>
                  </a:lnTo>
                  <a:lnTo>
                    <a:pt x="110" y="216"/>
                  </a:lnTo>
                  <a:lnTo>
                    <a:pt x="110" y="216"/>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4" name="Freeform 16"/>
            <p:cNvSpPr>
              <a:spLocks/>
            </p:cNvSpPr>
            <p:nvPr/>
          </p:nvSpPr>
          <p:spPr bwMode="auto">
            <a:xfrm>
              <a:off x="6361113" y="3542928"/>
              <a:ext cx="87313" cy="85725"/>
            </a:xfrm>
            <a:custGeom>
              <a:avLst/>
              <a:gdLst>
                <a:gd name="T0" fmla="*/ 113 w 219"/>
                <a:gd name="T1" fmla="*/ 215 h 215"/>
                <a:gd name="T2" fmla="*/ 125 w 219"/>
                <a:gd name="T3" fmla="*/ 213 h 215"/>
                <a:gd name="T4" fmla="*/ 135 w 219"/>
                <a:gd name="T5" fmla="*/ 212 h 215"/>
                <a:gd name="T6" fmla="*/ 146 w 219"/>
                <a:gd name="T7" fmla="*/ 208 h 215"/>
                <a:gd name="T8" fmla="*/ 161 w 219"/>
                <a:gd name="T9" fmla="*/ 201 h 215"/>
                <a:gd name="T10" fmla="*/ 178 w 219"/>
                <a:gd name="T11" fmla="*/ 189 h 215"/>
                <a:gd name="T12" fmla="*/ 192 w 219"/>
                <a:gd name="T13" fmla="*/ 176 h 215"/>
                <a:gd name="T14" fmla="*/ 204 w 219"/>
                <a:gd name="T15" fmla="*/ 159 h 215"/>
                <a:gd name="T16" fmla="*/ 211 w 219"/>
                <a:gd name="T17" fmla="*/ 143 h 215"/>
                <a:gd name="T18" fmla="*/ 214 w 219"/>
                <a:gd name="T19" fmla="*/ 132 h 215"/>
                <a:gd name="T20" fmla="*/ 217 w 219"/>
                <a:gd name="T21" fmla="*/ 123 h 215"/>
                <a:gd name="T22" fmla="*/ 219 w 219"/>
                <a:gd name="T23" fmla="*/ 111 h 215"/>
                <a:gd name="T24" fmla="*/ 219 w 219"/>
                <a:gd name="T25" fmla="*/ 102 h 215"/>
                <a:gd name="T26" fmla="*/ 217 w 219"/>
                <a:gd name="T27" fmla="*/ 91 h 215"/>
                <a:gd name="T28" fmla="*/ 214 w 219"/>
                <a:gd name="T29" fmla="*/ 79 h 215"/>
                <a:gd name="T30" fmla="*/ 211 w 219"/>
                <a:gd name="T31" fmla="*/ 69 h 215"/>
                <a:gd name="T32" fmla="*/ 204 w 219"/>
                <a:gd name="T33" fmla="*/ 55 h 215"/>
                <a:gd name="T34" fmla="*/ 192 w 219"/>
                <a:gd name="T35" fmla="*/ 38 h 215"/>
                <a:gd name="T36" fmla="*/ 178 w 219"/>
                <a:gd name="T37" fmla="*/ 22 h 215"/>
                <a:gd name="T38" fmla="*/ 161 w 219"/>
                <a:gd name="T39" fmla="*/ 10 h 215"/>
                <a:gd name="T40" fmla="*/ 146 w 219"/>
                <a:gd name="T41" fmla="*/ 5 h 215"/>
                <a:gd name="T42" fmla="*/ 135 w 219"/>
                <a:gd name="T43" fmla="*/ 1 h 215"/>
                <a:gd name="T44" fmla="*/ 125 w 219"/>
                <a:gd name="T45" fmla="*/ 0 h 215"/>
                <a:gd name="T46" fmla="*/ 113 w 219"/>
                <a:gd name="T47" fmla="*/ 0 h 215"/>
                <a:gd name="T48" fmla="*/ 102 w 219"/>
                <a:gd name="T49" fmla="*/ 0 h 215"/>
                <a:gd name="T50" fmla="*/ 92 w 219"/>
                <a:gd name="T51" fmla="*/ 0 h 215"/>
                <a:gd name="T52" fmla="*/ 81 w 219"/>
                <a:gd name="T53" fmla="*/ 1 h 215"/>
                <a:gd name="T54" fmla="*/ 72 w 219"/>
                <a:gd name="T55" fmla="*/ 5 h 215"/>
                <a:gd name="T56" fmla="*/ 57 w 219"/>
                <a:gd name="T57" fmla="*/ 10 h 215"/>
                <a:gd name="T58" fmla="*/ 40 w 219"/>
                <a:gd name="T59" fmla="*/ 22 h 215"/>
                <a:gd name="T60" fmla="*/ 24 w 219"/>
                <a:gd name="T61" fmla="*/ 38 h 215"/>
                <a:gd name="T62" fmla="*/ 13 w 219"/>
                <a:gd name="T63" fmla="*/ 55 h 215"/>
                <a:gd name="T64" fmla="*/ 7 w 219"/>
                <a:gd name="T65" fmla="*/ 69 h 215"/>
                <a:gd name="T66" fmla="*/ 2 w 219"/>
                <a:gd name="T67" fmla="*/ 79 h 215"/>
                <a:gd name="T68" fmla="*/ 0 w 219"/>
                <a:gd name="T69" fmla="*/ 91 h 215"/>
                <a:gd name="T70" fmla="*/ 0 w 219"/>
                <a:gd name="T71" fmla="*/ 102 h 215"/>
                <a:gd name="T72" fmla="*/ 0 w 219"/>
                <a:gd name="T73" fmla="*/ 111 h 215"/>
                <a:gd name="T74" fmla="*/ 0 w 219"/>
                <a:gd name="T75" fmla="*/ 123 h 215"/>
                <a:gd name="T76" fmla="*/ 2 w 219"/>
                <a:gd name="T77" fmla="*/ 132 h 215"/>
                <a:gd name="T78" fmla="*/ 7 w 219"/>
                <a:gd name="T79" fmla="*/ 143 h 215"/>
                <a:gd name="T80" fmla="*/ 13 w 219"/>
                <a:gd name="T81" fmla="*/ 159 h 215"/>
                <a:gd name="T82" fmla="*/ 24 w 219"/>
                <a:gd name="T83" fmla="*/ 176 h 215"/>
                <a:gd name="T84" fmla="*/ 40 w 219"/>
                <a:gd name="T85" fmla="*/ 189 h 215"/>
                <a:gd name="T86" fmla="*/ 57 w 219"/>
                <a:gd name="T87" fmla="*/ 201 h 215"/>
                <a:gd name="T88" fmla="*/ 72 w 219"/>
                <a:gd name="T89" fmla="*/ 208 h 215"/>
                <a:gd name="T90" fmla="*/ 81 w 219"/>
                <a:gd name="T91" fmla="*/ 212 h 215"/>
                <a:gd name="T92" fmla="*/ 92 w 219"/>
                <a:gd name="T93" fmla="*/ 213 h 215"/>
                <a:gd name="T94" fmla="*/ 102 w 219"/>
                <a:gd name="T95" fmla="*/ 215 h 215"/>
                <a:gd name="T96" fmla="*/ 109 w 219"/>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5">
                  <a:moveTo>
                    <a:pt x="109" y="215"/>
                  </a:moveTo>
                  <a:lnTo>
                    <a:pt x="113" y="215"/>
                  </a:lnTo>
                  <a:lnTo>
                    <a:pt x="119" y="215"/>
                  </a:lnTo>
                  <a:lnTo>
                    <a:pt x="125" y="213"/>
                  </a:lnTo>
                  <a:lnTo>
                    <a:pt x="130" y="213"/>
                  </a:lnTo>
                  <a:lnTo>
                    <a:pt x="135" y="212"/>
                  </a:lnTo>
                  <a:lnTo>
                    <a:pt x="141" y="209"/>
                  </a:lnTo>
                  <a:lnTo>
                    <a:pt x="146" y="208"/>
                  </a:lnTo>
                  <a:lnTo>
                    <a:pt x="151" y="208"/>
                  </a:lnTo>
                  <a:lnTo>
                    <a:pt x="161" y="201"/>
                  </a:lnTo>
                  <a:lnTo>
                    <a:pt x="170" y="196"/>
                  </a:lnTo>
                  <a:lnTo>
                    <a:pt x="178" y="189"/>
                  </a:lnTo>
                  <a:lnTo>
                    <a:pt x="186" y="184"/>
                  </a:lnTo>
                  <a:lnTo>
                    <a:pt x="192" y="176"/>
                  </a:lnTo>
                  <a:lnTo>
                    <a:pt x="200" y="168"/>
                  </a:lnTo>
                  <a:lnTo>
                    <a:pt x="204" y="159"/>
                  </a:lnTo>
                  <a:lnTo>
                    <a:pt x="211" y="149"/>
                  </a:lnTo>
                  <a:lnTo>
                    <a:pt x="211" y="143"/>
                  </a:lnTo>
                  <a:lnTo>
                    <a:pt x="212" y="138"/>
                  </a:lnTo>
                  <a:lnTo>
                    <a:pt x="214" y="132"/>
                  </a:lnTo>
                  <a:lnTo>
                    <a:pt x="217" y="128"/>
                  </a:lnTo>
                  <a:lnTo>
                    <a:pt x="217" y="123"/>
                  </a:lnTo>
                  <a:lnTo>
                    <a:pt x="219" y="116"/>
                  </a:lnTo>
                  <a:lnTo>
                    <a:pt x="219" y="111"/>
                  </a:lnTo>
                  <a:lnTo>
                    <a:pt x="219" y="107"/>
                  </a:lnTo>
                  <a:lnTo>
                    <a:pt x="219" y="102"/>
                  </a:lnTo>
                  <a:lnTo>
                    <a:pt x="219" y="95"/>
                  </a:lnTo>
                  <a:lnTo>
                    <a:pt x="217" y="91"/>
                  </a:lnTo>
                  <a:lnTo>
                    <a:pt x="217" y="85"/>
                  </a:lnTo>
                  <a:lnTo>
                    <a:pt x="214" y="79"/>
                  </a:lnTo>
                  <a:lnTo>
                    <a:pt x="212" y="74"/>
                  </a:lnTo>
                  <a:lnTo>
                    <a:pt x="211" y="69"/>
                  </a:lnTo>
                  <a:lnTo>
                    <a:pt x="211" y="65"/>
                  </a:lnTo>
                  <a:lnTo>
                    <a:pt x="204" y="55"/>
                  </a:lnTo>
                  <a:lnTo>
                    <a:pt x="200" y="47"/>
                  </a:lnTo>
                  <a:lnTo>
                    <a:pt x="192" y="38"/>
                  </a:lnTo>
                  <a:lnTo>
                    <a:pt x="186" y="31"/>
                  </a:lnTo>
                  <a:lnTo>
                    <a:pt x="178" y="22"/>
                  </a:lnTo>
                  <a:lnTo>
                    <a:pt x="170" y="17"/>
                  </a:lnTo>
                  <a:lnTo>
                    <a:pt x="161" y="10"/>
                  </a:lnTo>
                  <a:lnTo>
                    <a:pt x="151" y="8"/>
                  </a:lnTo>
                  <a:lnTo>
                    <a:pt x="146" y="5"/>
                  </a:lnTo>
                  <a:lnTo>
                    <a:pt x="141" y="2"/>
                  </a:lnTo>
                  <a:lnTo>
                    <a:pt x="135" y="1"/>
                  </a:lnTo>
                  <a:lnTo>
                    <a:pt x="130" y="1"/>
                  </a:lnTo>
                  <a:lnTo>
                    <a:pt x="125" y="0"/>
                  </a:lnTo>
                  <a:lnTo>
                    <a:pt x="119" y="0"/>
                  </a:lnTo>
                  <a:lnTo>
                    <a:pt x="113" y="0"/>
                  </a:lnTo>
                  <a:lnTo>
                    <a:pt x="109" y="0"/>
                  </a:lnTo>
                  <a:lnTo>
                    <a:pt x="102" y="0"/>
                  </a:lnTo>
                  <a:lnTo>
                    <a:pt x="98" y="0"/>
                  </a:lnTo>
                  <a:lnTo>
                    <a:pt x="92" y="0"/>
                  </a:lnTo>
                  <a:lnTo>
                    <a:pt x="86" y="1"/>
                  </a:lnTo>
                  <a:lnTo>
                    <a:pt x="81" y="1"/>
                  </a:lnTo>
                  <a:lnTo>
                    <a:pt x="76" y="2"/>
                  </a:lnTo>
                  <a:lnTo>
                    <a:pt x="72" y="5"/>
                  </a:lnTo>
                  <a:lnTo>
                    <a:pt x="66" y="8"/>
                  </a:lnTo>
                  <a:lnTo>
                    <a:pt x="57" y="10"/>
                  </a:lnTo>
                  <a:lnTo>
                    <a:pt x="48" y="17"/>
                  </a:lnTo>
                  <a:lnTo>
                    <a:pt x="40" y="22"/>
                  </a:lnTo>
                  <a:lnTo>
                    <a:pt x="32" y="31"/>
                  </a:lnTo>
                  <a:lnTo>
                    <a:pt x="24" y="38"/>
                  </a:lnTo>
                  <a:lnTo>
                    <a:pt x="17" y="47"/>
                  </a:lnTo>
                  <a:lnTo>
                    <a:pt x="13" y="55"/>
                  </a:lnTo>
                  <a:lnTo>
                    <a:pt x="8" y="65"/>
                  </a:lnTo>
                  <a:lnTo>
                    <a:pt x="7" y="69"/>
                  </a:lnTo>
                  <a:lnTo>
                    <a:pt x="5" y="74"/>
                  </a:lnTo>
                  <a:lnTo>
                    <a:pt x="2" y="79"/>
                  </a:lnTo>
                  <a:lnTo>
                    <a:pt x="2" y="85"/>
                  </a:lnTo>
                  <a:lnTo>
                    <a:pt x="0" y="91"/>
                  </a:lnTo>
                  <a:lnTo>
                    <a:pt x="0" y="95"/>
                  </a:lnTo>
                  <a:lnTo>
                    <a:pt x="0" y="102"/>
                  </a:lnTo>
                  <a:lnTo>
                    <a:pt x="0" y="107"/>
                  </a:lnTo>
                  <a:lnTo>
                    <a:pt x="0" y="111"/>
                  </a:lnTo>
                  <a:lnTo>
                    <a:pt x="0" y="116"/>
                  </a:lnTo>
                  <a:lnTo>
                    <a:pt x="0" y="123"/>
                  </a:lnTo>
                  <a:lnTo>
                    <a:pt x="2" y="128"/>
                  </a:lnTo>
                  <a:lnTo>
                    <a:pt x="2" y="132"/>
                  </a:lnTo>
                  <a:lnTo>
                    <a:pt x="5" y="138"/>
                  </a:lnTo>
                  <a:lnTo>
                    <a:pt x="7" y="143"/>
                  </a:lnTo>
                  <a:lnTo>
                    <a:pt x="8" y="149"/>
                  </a:lnTo>
                  <a:lnTo>
                    <a:pt x="13" y="159"/>
                  </a:lnTo>
                  <a:lnTo>
                    <a:pt x="17" y="168"/>
                  </a:lnTo>
                  <a:lnTo>
                    <a:pt x="24" y="176"/>
                  </a:lnTo>
                  <a:lnTo>
                    <a:pt x="32" y="184"/>
                  </a:lnTo>
                  <a:lnTo>
                    <a:pt x="40" y="189"/>
                  </a:lnTo>
                  <a:lnTo>
                    <a:pt x="48" y="196"/>
                  </a:lnTo>
                  <a:lnTo>
                    <a:pt x="57" y="201"/>
                  </a:lnTo>
                  <a:lnTo>
                    <a:pt x="66" y="208"/>
                  </a:lnTo>
                  <a:lnTo>
                    <a:pt x="72" y="208"/>
                  </a:lnTo>
                  <a:lnTo>
                    <a:pt x="76" y="209"/>
                  </a:lnTo>
                  <a:lnTo>
                    <a:pt x="81" y="212"/>
                  </a:lnTo>
                  <a:lnTo>
                    <a:pt x="86" y="213"/>
                  </a:lnTo>
                  <a:lnTo>
                    <a:pt x="92" y="213"/>
                  </a:lnTo>
                  <a:lnTo>
                    <a:pt x="98" y="215"/>
                  </a:lnTo>
                  <a:lnTo>
                    <a:pt x="102" y="215"/>
                  </a:lnTo>
                  <a:lnTo>
                    <a:pt x="109" y="215"/>
                  </a:lnTo>
                  <a:lnTo>
                    <a:pt x="109"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5" name="Freeform 17"/>
            <p:cNvSpPr>
              <a:spLocks/>
            </p:cNvSpPr>
            <p:nvPr/>
          </p:nvSpPr>
          <p:spPr bwMode="auto">
            <a:xfrm>
              <a:off x="6469063" y="3542928"/>
              <a:ext cx="87313" cy="85725"/>
            </a:xfrm>
            <a:custGeom>
              <a:avLst/>
              <a:gdLst>
                <a:gd name="T0" fmla="*/ 111 w 219"/>
                <a:gd name="T1" fmla="*/ 215 h 215"/>
                <a:gd name="T2" fmla="*/ 122 w 219"/>
                <a:gd name="T3" fmla="*/ 213 h 215"/>
                <a:gd name="T4" fmla="*/ 134 w 219"/>
                <a:gd name="T5" fmla="*/ 212 h 215"/>
                <a:gd name="T6" fmla="*/ 144 w 219"/>
                <a:gd name="T7" fmla="*/ 208 h 215"/>
                <a:gd name="T8" fmla="*/ 159 w 219"/>
                <a:gd name="T9" fmla="*/ 201 h 215"/>
                <a:gd name="T10" fmla="*/ 176 w 219"/>
                <a:gd name="T11" fmla="*/ 189 h 215"/>
                <a:gd name="T12" fmla="*/ 192 w 219"/>
                <a:gd name="T13" fmla="*/ 176 h 215"/>
                <a:gd name="T14" fmla="*/ 203 w 219"/>
                <a:gd name="T15" fmla="*/ 159 h 215"/>
                <a:gd name="T16" fmla="*/ 209 w 219"/>
                <a:gd name="T17" fmla="*/ 143 h 215"/>
                <a:gd name="T18" fmla="*/ 213 w 219"/>
                <a:gd name="T19" fmla="*/ 132 h 215"/>
                <a:gd name="T20" fmla="*/ 215 w 219"/>
                <a:gd name="T21" fmla="*/ 123 h 215"/>
                <a:gd name="T22" fmla="*/ 217 w 219"/>
                <a:gd name="T23" fmla="*/ 111 h 215"/>
                <a:gd name="T24" fmla="*/ 217 w 219"/>
                <a:gd name="T25" fmla="*/ 102 h 215"/>
                <a:gd name="T26" fmla="*/ 215 w 219"/>
                <a:gd name="T27" fmla="*/ 91 h 215"/>
                <a:gd name="T28" fmla="*/ 213 w 219"/>
                <a:gd name="T29" fmla="*/ 79 h 215"/>
                <a:gd name="T30" fmla="*/ 209 w 219"/>
                <a:gd name="T31" fmla="*/ 69 h 215"/>
                <a:gd name="T32" fmla="*/ 203 w 219"/>
                <a:gd name="T33" fmla="*/ 55 h 215"/>
                <a:gd name="T34" fmla="*/ 192 w 219"/>
                <a:gd name="T35" fmla="*/ 38 h 215"/>
                <a:gd name="T36" fmla="*/ 176 w 219"/>
                <a:gd name="T37" fmla="*/ 22 h 215"/>
                <a:gd name="T38" fmla="*/ 159 w 219"/>
                <a:gd name="T39" fmla="*/ 10 h 215"/>
                <a:gd name="T40" fmla="*/ 144 w 219"/>
                <a:gd name="T41" fmla="*/ 5 h 215"/>
                <a:gd name="T42" fmla="*/ 134 w 219"/>
                <a:gd name="T43" fmla="*/ 1 h 215"/>
                <a:gd name="T44" fmla="*/ 122 w 219"/>
                <a:gd name="T45" fmla="*/ 0 h 215"/>
                <a:gd name="T46" fmla="*/ 111 w 219"/>
                <a:gd name="T47" fmla="*/ 0 h 215"/>
                <a:gd name="T48" fmla="*/ 101 w 219"/>
                <a:gd name="T49" fmla="*/ 0 h 215"/>
                <a:gd name="T50" fmla="*/ 90 w 219"/>
                <a:gd name="T51" fmla="*/ 0 h 215"/>
                <a:gd name="T52" fmla="*/ 78 w 219"/>
                <a:gd name="T53" fmla="*/ 1 h 215"/>
                <a:gd name="T54" fmla="*/ 69 w 219"/>
                <a:gd name="T55" fmla="*/ 5 h 215"/>
                <a:gd name="T56" fmla="*/ 53 w 219"/>
                <a:gd name="T57" fmla="*/ 10 h 215"/>
                <a:gd name="T58" fmla="*/ 36 w 219"/>
                <a:gd name="T59" fmla="*/ 22 h 215"/>
                <a:gd name="T60" fmla="*/ 22 w 219"/>
                <a:gd name="T61" fmla="*/ 38 h 215"/>
                <a:gd name="T62" fmla="*/ 11 w 219"/>
                <a:gd name="T63" fmla="*/ 55 h 215"/>
                <a:gd name="T64" fmla="*/ 5 w 219"/>
                <a:gd name="T65" fmla="*/ 69 h 215"/>
                <a:gd name="T66" fmla="*/ 1 w 219"/>
                <a:gd name="T67" fmla="*/ 79 h 215"/>
                <a:gd name="T68" fmla="*/ 0 w 219"/>
                <a:gd name="T69" fmla="*/ 91 h 215"/>
                <a:gd name="T70" fmla="*/ 0 w 219"/>
                <a:gd name="T71" fmla="*/ 102 h 215"/>
                <a:gd name="T72" fmla="*/ 0 w 219"/>
                <a:gd name="T73" fmla="*/ 111 h 215"/>
                <a:gd name="T74" fmla="*/ 0 w 219"/>
                <a:gd name="T75" fmla="*/ 123 h 215"/>
                <a:gd name="T76" fmla="*/ 1 w 219"/>
                <a:gd name="T77" fmla="*/ 132 h 215"/>
                <a:gd name="T78" fmla="*/ 5 w 219"/>
                <a:gd name="T79" fmla="*/ 143 h 215"/>
                <a:gd name="T80" fmla="*/ 11 w 219"/>
                <a:gd name="T81" fmla="*/ 159 h 215"/>
                <a:gd name="T82" fmla="*/ 22 w 219"/>
                <a:gd name="T83" fmla="*/ 176 h 215"/>
                <a:gd name="T84" fmla="*/ 36 w 219"/>
                <a:gd name="T85" fmla="*/ 189 h 215"/>
                <a:gd name="T86" fmla="*/ 53 w 219"/>
                <a:gd name="T87" fmla="*/ 201 h 215"/>
                <a:gd name="T88" fmla="*/ 69 w 219"/>
                <a:gd name="T89" fmla="*/ 208 h 215"/>
                <a:gd name="T90" fmla="*/ 78 w 219"/>
                <a:gd name="T91" fmla="*/ 212 h 215"/>
                <a:gd name="T92" fmla="*/ 90 w 219"/>
                <a:gd name="T93" fmla="*/ 213 h 215"/>
                <a:gd name="T94" fmla="*/ 101 w 219"/>
                <a:gd name="T95" fmla="*/ 215 h 215"/>
                <a:gd name="T96" fmla="*/ 107 w 219"/>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5">
                  <a:moveTo>
                    <a:pt x="107" y="215"/>
                  </a:moveTo>
                  <a:lnTo>
                    <a:pt x="111" y="215"/>
                  </a:lnTo>
                  <a:lnTo>
                    <a:pt x="118" y="215"/>
                  </a:lnTo>
                  <a:lnTo>
                    <a:pt x="122" y="213"/>
                  </a:lnTo>
                  <a:lnTo>
                    <a:pt x="129" y="213"/>
                  </a:lnTo>
                  <a:lnTo>
                    <a:pt x="134" y="212"/>
                  </a:lnTo>
                  <a:lnTo>
                    <a:pt x="138" y="209"/>
                  </a:lnTo>
                  <a:lnTo>
                    <a:pt x="144" y="208"/>
                  </a:lnTo>
                  <a:lnTo>
                    <a:pt x="150" y="208"/>
                  </a:lnTo>
                  <a:lnTo>
                    <a:pt x="159" y="201"/>
                  </a:lnTo>
                  <a:lnTo>
                    <a:pt x="168" y="196"/>
                  </a:lnTo>
                  <a:lnTo>
                    <a:pt x="176" y="189"/>
                  </a:lnTo>
                  <a:lnTo>
                    <a:pt x="186" y="184"/>
                  </a:lnTo>
                  <a:lnTo>
                    <a:pt x="192" y="176"/>
                  </a:lnTo>
                  <a:lnTo>
                    <a:pt x="198" y="168"/>
                  </a:lnTo>
                  <a:lnTo>
                    <a:pt x="203" y="159"/>
                  </a:lnTo>
                  <a:lnTo>
                    <a:pt x="209" y="149"/>
                  </a:lnTo>
                  <a:lnTo>
                    <a:pt x="209" y="143"/>
                  </a:lnTo>
                  <a:lnTo>
                    <a:pt x="212" y="138"/>
                  </a:lnTo>
                  <a:lnTo>
                    <a:pt x="213" y="132"/>
                  </a:lnTo>
                  <a:lnTo>
                    <a:pt x="215" y="128"/>
                  </a:lnTo>
                  <a:lnTo>
                    <a:pt x="215" y="123"/>
                  </a:lnTo>
                  <a:lnTo>
                    <a:pt x="217" y="116"/>
                  </a:lnTo>
                  <a:lnTo>
                    <a:pt x="217" y="111"/>
                  </a:lnTo>
                  <a:lnTo>
                    <a:pt x="219" y="107"/>
                  </a:lnTo>
                  <a:lnTo>
                    <a:pt x="217" y="102"/>
                  </a:lnTo>
                  <a:lnTo>
                    <a:pt x="217" y="95"/>
                  </a:lnTo>
                  <a:lnTo>
                    <a:pt x="215" y="91"/>
                  </a:lnTo>
                  <a:lnTo>
                    <a:pt x="215" y="85"/>
                  </a:lnTo>
                  <a:lnTo>
                    <a:pt x="213" y="79"/>
                  </a:lnTo>
                  <a:lnTo>
                    <a:pt x="212" y="74"/>
                  </a:lnTo>
                  <a:lnTo>
                    <a:pt x="209" y="69"/>
                  </a:lnTo>
                  <a:lnTo>
                    <a:pt x="209" y="65"/>
                  </a:lnTo>
                  <a:lnTo>
                    <a:pt x="203" y="55"/>
                  </a:lnTo>
                  <a:lnTo>
                    <a:pt x="198" y="47"/>
                  </a:lnTo>
                  <a:lnTo>
                    <a:pt x="192" y="38"/>
                  </a:lnTo>
                  <a:lnTo>
                    <a:pt x="186" y="31"/>
                  </a:lnTo>
                  <a:lnTo>
                    <a:pt x="176" y="22"/>
                  </a:lnTo>
                  <a:lnTo>
                    <a:pt x="168" y="17"/>
                  </a:lnTo>
                  <a:lnTo>
                    <a:pt x="159" y="10"/>
                  </a:lnTo>
                  <a:lnTo>
                    <a:pt x="150" y="8"/>
                  </a:lnTo>
                  <a:lnTo>
                    <a:pt x="144" y="5"/>
                  </a:lnTo>
                  <a:lnTo>
                    <a:pt x="138" y="2"/>
                  </a:lnTo>
                  <a:lnTo>
                    <a:pt x="134" y="1"/>
                  </a:lnTo>
                  <a:lnTo>
                    <a:pt x="129" y="1"/>
                  </a:lnTo>
                  <a:lnTo>
                    <a:pt x="122" y="0"/>
                  </a:lnTo>
                  <a:lnTo>
                    <a:pt x="118" y="0"/>
                  </a:lnTo>
                  <a:lnTo>
                    <a:pt x="111" y="0"/>
                  </a:lnTo>
                  <a:lnTo>
                    <a:pt x="107" y="0"/>
                  </a:lnTo>
                  <a:lnTo>
                    <a:pt x="101" y="0"/>
                  </a:lnTo>
                  <a:lnTo>
                    <a:pt x="96" y="0"/>
                  </a:lnTo>
                  <a:lnTo>
                    <a:pt x="90" y="0"/>
                  </a:lnTo>
                  <a:lnTo>
                    <a:pt x="85" y="1"/>
                  </a:lnTo>
                  <a:lnTo>
                    <a:pt x="78" y="1"/>
                  </a:lnTo>
                  <a:lnTo>
                    <a:pt x="74" y="2"/>
                  </a:lnTo>
                  <a:lnTo>
                    <a:pt x="69" y="5"/>
                  </a:lnTo>
                  <a:lnTo>
                    <a:pt x="65" y="8"/>
                  </a:lnTo>
                  <a:lnTo>
                    <a:pt x="53" y="10"/>
                  </a:lnTo>
                  <a:lnTo>
                    <a:pt x="45" y="17"/>
                  </a:lnTo>
                  <a:lnTo>
                    <a:pt x="36" y="22"/>
                  </a:lnTo>
                  <a:lnTo>
                    <a:pt x="30" y="31"/>
                  </a:lnTo>
                  <a:lnTo>
                    <a:pt x="22" y="38"/>
                  </a:lnTo>
                  <a:lnTo>
                    <a:pt x="17" y="47"/>
                  </a:lnTo>
                  <a:lnTo>
                    <a:pt x="11" y="55"/>
                  </a:lnTo>
                  <a:lnTo>
                    <a:pt x="8" y="65"/>
                  </a:lnTo>
                  <a:lnTo>
                    <a:pt x="5" y="69"/>
                  </a:lnTo>
                  <a:lnTo>
                    <a:pt x="3" y="74"/>
                  </a:lnTo>
                  <a:lnTo>
                    <a:pt x="1" y="79"/>
                  </a:lnTo>
                  <a:lnTo>
                    <a:pt x="1" y="85"/>
                  </a:lnTo>
                  <a:lnTo>
                    <a:pt x="0" y="91"/>
                  </a:lnTo>
                  <a:lnTo>
                    <a:pt x="0" y="95"/>
                  </a:lnTo>
                  <a:lnTo>
                    <a:pt x="0" y="102"/>
                  </a:lnTo>
                  <a:lnTo>
                    <a:pt x="0" y="107"/>
                  </a:lnTo>
                  <a:lnTo>
                    <a:pt x="0" y="111"/>
                  </a:lnTo>
                  <a:lnTo>
                    <a:pt x="0" y="116"/>
                  </a:lnTo>
                  <a:lnTo>
                    <a:pt x="0" y="123"/>
                  </a:lnTo>
                  <a:lnTo>
                    <a:pt x="1" y="128"/>
                  </a:lnTo>
                  <a:lnTo>
                    <a:pt x="1" y="132"/>
                  </a:lnTo>
                  <a:lnTo>
                    <a:pt x="3" y="138"/>
                  </a:lnTo>
                  <a:lnTo>
                    <a:pt x="5" y="143"/>
                  </a:lnTo>
                  <a:lnTo>
                    <a:pt x="8" y="149"/>
                  </a:lnTo>
                  <a:lnTo>
                    <a:pt x="11" y="159"/>
                  </a:lnTo>
                  <a:lnTo>
                    <a:pt x="17" y="168"/>
                  </a:lnTo>
                  <a:lnTo>
                    <a:pt x="22" y="176"/>
                  </a:lnTo>
                  <a:lnTo>
                    <a:pt x="30" y="184"/>
                  </a:lnTo>
                  <a:lnTo>
                    <a:pt x="36" y="189"/>
                  </a:lnTo>
                  <a:lnTo>
                    <a:pt x="45" y="196"/>
                  </a:lnTo>
                  <a:lnTo>
                    <a:pt x="53" y="201"/>
                  </a:lnTo>
                  <a:lnTo>
                    <a:pt x="65" y="208"/>
                  </a:lnTo>
                  <a:lnTo>
                    <a:pt x="69" y="208"/>
                  </a:lnTo>
                  <a:lnTo>
                    <a:pt x="74" y="209"/>
                  </a:lnTo>
                  <a:lnTo>
                    <a:pt x="78" y="212"/>
                  </a:lnTo>
                  <a:lnTo>
                    <a:pt x="85" y="213"/>
                  </a:lnTo>
                  <a:lnTo>
                    <a:pt x="90" y="213"/>
                  </a:lnTo>
                  <a:lnTo>
                    <a:pt x="96" y="215"/>
                  </a:lnTo>
                  <a:lnTo>
                    <a:pt x="101" y="215"/>
                  </a:lnTo>
                  <a:lnTo>
                    <a:pt x="107" y="215"/>
                  </a:lnTo>
                  <a:lnTo>
                    <a:pt x="107"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6" name="Freeform 18"/>
            <p:cNvSpPr>
              <a:spLocks/>
            </p:cNvSpPr>
            <p:nvPr/>
          </p:nvSpPr>
          <p:spPr bwMode="auto">
            <a:xfrm>
              <a:off x="6254751" y="3544516"/>
              <a:ext cx="87313" cy="85725"/>
            </a:xfrm>
            <a:custGeom>
              <a:avLst/>
              <a:gdLst>
                <a:gd name="T0" fmla="*/ 113 w 218"/>
                <a:gd name="T1" fmla="*/ 215 h 215"/>
                <a:gd name="T2" fmla="*/ 124 w 218"/>
                <a:gd name="T3" fmla="*/ 213 h 215"/>
                <a:gd name="T4" fmla="*/ 134 w 218"/>
                <a:gd name="T5" fmla="*/ 210 h 215"/>
                <a:gd name="T6" fmla="*/ 146 w 218"/>
                <a:gd name="T7" fmla="*/ 207 h 215"/>
                <a:gd name="T8" fmla="*/ 159 w 218"/>
                <a:gd name="T9" fmla="*/ 200 h 215"/>
                <a:gd name="T10" fmla="*/ 177 w 218"/>
                <a:gd name="T11" fmla="*/ 190 h 215"/>
                <a:gd name="T12" fmla="*/ 191 w 218"/>
                <a:gd name="T13" fmla="*/ 175 h 215"/>
                <a:gd name="T14" fmla="*/ 204 w 218"/>
                <a:gd name="T15" fmla="*/ 158 h 215"/>
                <a:gd name="T16" fmla="*/ 210 w 218"/>
                <a:gd name="T17" fmla="*/ 142 h 215"/>
                <a:gd name="T18" fmla="*/ 214 w 218"/>
                <a:gd name="T19" fmla="*/ 133 h 215"/>
                <a:gd name="T20" fmla="*/ 216 w 218"/>
                <a:gd name="T21" fmla="*/ 123 h 215"/>
                <a:gd name="T22" fmla="*/ 218 w 218"/>
                <a:gd name="T23" fmla="*/ 111 h 215"/>
                <a:gd name="T24" fmla="*/ 218 w 218"/>
                <a:gd name="T25" fmla="*/ 102 h 215"/>
                <a:gd name="T26" fmla="*/ 216 w 218"/>
                <a:gd name="T27" fmla="*/ 90 h 215"/>
                <a:gd name="T28" fmla="*/ 214 w 218"/>
                <a:gd name="T29" fmla="*/ 80 h 215"/>
                <a:gd name="T30" fmla="*/ 210 w 218"/>
                <a:gd name="T31" fmla="*/ 70 h 215"/>
                <a:gd name="T32" fmla="*/ 204 w 218"/>
                <a:gd name="T33" fmla="*/ 54 h 215"/>
                <a:gd name="T34" fmla="*/ 191 w 218"/>
                <a:gd name="T35" fmla="*/ 37 h 215"/>
                <a:gd name="T36" fmla="*/ 177 w 218"/>
                <a:gd name="T37" fmla="*/ 23 h 215"/>
                <a:gd name="T38" fmla="*/ 159 w 218"/>
                <a:gd name="T39" fmla="*/ 12 h 215"/>
                <a:gd name="T40" fmla="*/ 146 w 218"/>
                <a:gd name="T41" fmla="*/ 5 h 215"/>
                <a:gd name="T42" fmla="*/ 134 w 218"/>
                <a:gd name="T43" fmla="*/ 3 h 215"/>
                <a:gd name="T44" fmla="*/ 124 w 218"/>
                <a:gd name="T45" fmla="*/ 0 h 215"/>
                <a:gd name="T46" fmla="*/ 113 w 218"/>
                <a:gd name="T47" fmla="*/ 0 h 215"/>
                <a:gd name="T48" fmla="*/ 102 w 218"/>
                <a:gd name="T49" fmla="*/ 0 h 215"/>
                <a:gd name="T50" fmla="*/ 90 w 218"/>
                <a:gd name="T51" fmla="*/ 0 h 215"/>
                <a:gd name="T52" fmla="*/ 80 w 218"/>
                <a:gd name="T53" fmla="*/ 3 h 215"/>
                <a:gd name="T54" fmla="*/ 70 w 218"/>
                <a:gd name="T55" fmla="*/ 5 h 215"/>
                <a:gd name="T56" fmla="*/ 56 w 218"/>
                <a:gd name="T57" fmla="*/ 12 h 215"/>
                <a:gd name="T58" fmla="*/ 37 w 218"/>
                <a:gd name="T59" fmla="*/ 23 h 215"/>
                <a:gd name="T60" fmla="*/ 23 w 218"/>
                <a:gd name="T61" fmla="*/ 37 h 215"/>
                <a:gd name="T62" fmla="*/ 12 w 218"/>
                <a:gd name="T63" fmla="*/ 54 h 215"/>
                <a:gd name="T64" fmla="*/ 6 w 218"/>
                <a:gd name="T65" fmla="*/ 70 h 215"/>
                <a:gd name="T66" fmla="*/ 1 w 218"/>
                <a:gd name="T67" fmla="*/ 80 h 215"/>
                <a:gd name="T68" fmla="*/ 0 w 218"/>
                <a:gd name="T69" fmla="*/ 90 h 215"/>
                <a:gd name="T70" fmla="*/ 0 w 218"/>
                <a:gd name="T71" fmla="*/ 102 h 215"/>
                <a:gd name="T72" fmla="*/ 0 w 218"/>
                <a:gd name="T73" fmla="*/ 111 h 215"/>
                <a:gd name="T74" fmla="*/ 0 w 218"/>
                <a:gd name="T75" fmla="*/ 123 h 215"/>
                <a:gd name="T76" fmla="*/ 1 w 218"/>
                <a:gd name="T77" fmla="*/ 133 h 215"/>
                <a:gd name="T78" fmla="*/ 6 w 218"/>
                <a:gd name="T79" fmla="*/ 142 h 215"/>
                <a:gd name="T80" fmla="*/ 12 w 218"/>
                <a:gd name="T81" fmla="*/ 158 h 215"/>
                <a:gd name="T82" fmla="*/ 23 w 218"/>
                <a:gd name="T83" fmla="*/ 175 h 215"/>
                <a:gd name="T84" fmla="*/ 37 w 218"/>
                <a:gd name="T85" fmla="*/ 190 h 215"/>
                <a:gd name="T86" fmla="*/ 56 w 218"/>
                <a:gd name="T87" fmla="*/ 200 h 215"/>
                <a:gd name="T88" fmla="*/ 70 w 218"/>
                <a:gd name="T89" fmla="*/ 207 h 215"/>
                <a:gd name="T90" fmla="*/ 80 w 218"/>
                <a:gd name="T91" fmla="*/ 210 h 215"/>
                <a:gd name="T92" fmla="*/ 90 w 218"/>
                <a:gd name="T93" fmla="*/ 213 h 215"/>
                <a:gd name="T94" fmla="*/ 102 w 218"/>
                <a:gd name="T95" fmla="*/ 215 h 215"/>
                <a:gd name="T96" fmla="*/ 108 w 218"/>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5">
                  <a:moveTo>
                    <a:pt x="108" y="215"/>
                  </a:moveTo>
                  <a:lnTo>
                    <a:pt x="113" y="215"/>
                  </a:lnTo>
                  <a:lnTo>
                    <a:pt x="119" y="215"/>
                  </a:lnTo>
                  <a:lnTo>
                    <a:pt x="124" y="213"/>
                  </a:lnTo>
                  <a:lnTo>
                    <a:pt x="130" y="213"/>
                  </a:lnTo>
                  <a:lnTo>
                    <a:pt x="134" y="210"/>
                  </a:lnTo>
                  <a:lnTo>
                    <a:pt x="139" y="208"/>
                  </a:lnTo>
                  <a:lnTo>
                    <a:pt x="146" y="207"/>
                  </a:lnTo>
                  <a:lnTo>
                    <a:pt x="150" y="207"/>
                  </a:lnTo>
                  <a:lnTo>
                    <a:pt x="159" y="200"/>
                  </a:lnTo>
                  <a:lnTo>
                    <a:pt x="170" y="196"/>
                  </a:lnTo>
                  <a:lnTo>
                    <a:pt x="177" y="190"/>
                  </a:lnTo>
                  <a:lnTo>
                    <a:pt x="185" y="183"/>
                  </a:lnTo>
                  <a:lnTo>
                    <a:pt x="191" y="175"/>
                  </a:lnTo>
                  <a:lnTo>
                    <a:pt x="198" y="166"/>
                  </a:lnTo>
                  <a:lnTo>
                    <a:pt x="204" y="158"/>
                  </a:lnTo>
                  <a:lnTo>
                    <a:pt x="208" y="149"/>
                  </a:lnTo>
                  <a:lnTo>
                    <a:pt x="210" y="142"/>
                  </a:lnTo>
                  <a:lnTo>
                    <a:pt x="211" y="138"/>
                  </a:lnTo>
                  <a:lnTo>
                    <a:pt x="214" y="133"/>
                  </a:lnTo>
                  <a:lnTo>
                    <a:pt x="215" y="129"/>
                  </a:lnTo>
                  <a:lnTo>
                    <a:pt x="216" y="123"/>
                  </a:lnTo>
                  <a:lnTo>
                    <a:pt x="218" y="118"/>
                  </a:lnTo>
                  <a:lnTo>
                    <a:pt x="218" y="111"/>
                  </a:lnTo>
                  <a:lnTo>
                    <a:pt x="218" y="108"/>
                  </a:lnTo>
                  <a:lnTo>
                    <a:pt x="218" y="102"/>
                  </a:lnTo>
                  <a:lnTo>
                    <a:pt x="218" y="97"/>
                  </a:lnTo>
                  <a:lnTo>
                    <a:pt x="216" y="90"/>
                  </a:lnTo>
                  <a:lnTo>
                    <a:pt x="215" y="86"/>
                  </a:lnTo>
                  <a:lnTo>
                    <a:pt x="214" y="80"/>
                  </a:lnTo>
                  <a:lnTo>
                    <a:pt x="211" y="74"/>
                  </a:lnTo>
                  <a:lnTo>
                    <a:pt x="210" y="70"/>
                  </a:lnTo>
                  <a:lnTo>
                    <a:pt x="208" y="65"/>
                  </a:lnTo>
                  <a:lnTo>
                    <a:pt x="204" y="54"/>
                  </a:lnTo>
                  <a:lnTo>
                    <a:pt x="198" y="46"/>
                  </a:lnTo>
                  <a:lnTo>
                    <a:pt x="191" y="37"/>
                  </a:lnTo>
                  <a:lnTo>
                    <a:pt x="185" y="31"/>
                  </a:lnTo>
                  <a:lnTo>
                    <a:pt x="177" y="23"/>
                  </a:lnTo>
                  <a:lnTo>
                    <a:pt x="170" y="17"/>
                  </a:lnTo>
                  <a:lnTo>
                    <a:pt x="159" y="12"/>
                  </a:lnTo>
                  <a:lnTo>
                    <a:pt x="150" y="9"/>
                  </a:lnTo>
                  <a:lnTo>
                    <a:pt x="146" y="5"/>
                  </a:lnTo>
                  <a:lnTo>
                    <a:pt x="139" y="4"/>
                  </a:lnTo>
                  <a:lnTo>
                    <a:pt x="134" y="3"/>
                  </a:lnTo>
                  <a:lnTo>
                    <a:pt x="130" y="3"/>
                  </a:lnTo>
                  <a:lnTo>
                    <a:pt x="124" y="0"/>
                  </a:lnTo>
                  <a:lnTo>
                    <a:pt x="119" y="0"/>
                  </a:lnTo>
                  <a:lnTo>
                    <a:pt x="113" y="0"/>
                  </a:lnTo>
                  <a:lnTo>
                    <a:pt x="108" y="0"/>
                  </a:lnTo>
                  <a:lnTo>
                    <a:pt x="102" y="0"/>
                  </a:lnTo>
                  <a:lnTo>
                    <a:pt x="97" y="0"/>
                  </a:lnTo>
                  <a:lnTo>
                    <a:pt x="90" y="0"/>
                  </a:lnTo>
                  <a:lnTo>
                    <a:pt x="86" y="3"/>
                  </a:lnTo>
                  <a:lnTo>
                    <a:pt x="80" y="3"/>
                  </a:lnTo>
                  <a:lnTo>
                    <a:pt x="75" y="4"/>
                  </a:lnTo>
                  <a:lnTo>
                    <a:pt x="70" y="5"/>
                  </a:lnTo>
                  <a:lnTo>
                    <a:pt x="65" y="9"/>
                  </a:lnTo>
                  <a:lnTo>
                    <a:pt x="56" y="12"/>
                  </a:lnTo>
                  <a:lnTo>
                    <a:pt x="47" y="17"/>
                  </a:lnTo>
                  <a:lnTo>
                    <a:pt x="37" y="23"/>
                  </a:lnTo>
                  <a:lnTo>
                    <a:pt x="31" y="31"/>
                  </a:lnTo>
                  <a:lnTo>
                    <a:pt x="23" y="37"/>
                  </a:lnTo>
                  <a:lnTo>
                    <a:pt x="17" y="46"/>
                  </a:lnTo>
                  <a:lnTo>
                    <a:pt x="12" y="54"/>
                  </a:lnTo>
                  <a:lnTo>
                    <a:pt x="7" y="65"/>
                  </a:lnTo>
                  <a:lnTo>
                    <a:pt x="6" y="70"/>
                  </a:lnTo>
                  <a:lnTo>
                    <a:pt x="3" y="74"/>
                  </a:lnTo>
                  <a:lnTo>
                    <a:pt x="1" y="80"/>
                  </a:lnTo>
                  <a:lnTo>
                    <a:pt x="1" y="86"/>
                  </a:lnTo>
                  <a:lnTo>
                    <a:pt x="0" y="90"/>
                  </a:lnTo>
                  <a:lnTo>
                    <a:pt x="0" y="97"/>
                  </a:lnTo>
                  <a:lnTo>
                    <a:pt x="0" y="102"/>
                  </a:lnTo>
                  <a:lnTo>
                    <a:pt x="0" y="108"/>
                  </a:lnTo>
                  <a:lnTo>
                    <a:pt x="0" y="111"/>
                  </a:lnTo>
                  <a:lnTo>
                    <a:pt x="0" y="118"/>
                  </a:lnTo>
                  <a:lnTo>
                    <a:pt x="0" y="123"/>
                  </a:lnTo>
                  <a:lnTo>
                    <a:pt x="1" y="129"/>
                  </a:lnTo>
                  <a:lnTo>
                    <a:pt x="1" y="133"/>
                  </a:lnTo>
                  <a:lnTo>
                    <a:pt x="3" y="138"/>
                  </a:lnTo>
                  <a:lnTo>
                    <a:pt x="6" y="142"/>
                  </a:lnTo>
                  <a:lnTo>
                    <a:pt x="7" y="149"/>
                  </a:lnTo>
                  <a:lnTo>
                    <a:pt x="12" y="158"/>
                  </a:lnTo>
                  <a:lnTo>
                    <a:pt x="17" y="166"/>
                  </a:lnTo>
                  <a:lnTo>
                    <a:pt x="23" y="175"/>
                  </a:lnTo>
                  <a:lnTo>
                    <a:pt x="31" y="183"/>
                  </a:lnTo>
                  <a:lnTo>
                    <a:pt x="37" y="190"/>
                  </a:lnTo>
                  <a:lnTo>
                    <a:pt x="47" y="196"/>
                  </a:lnTo>
                  <a:lnTo>
                    <a:pt x="56" y="200"/>
                  </a:lnTo>
                  <a:lnTo>
                    <a:pt x="65" y="207"/>
                  </a:lnTo>
                  <a:lnTo>
                    <a:pt x="70" y="207"/>
                  </a:lnTo>
                  <a:lnTo>
                    <a:pt x="75" y="208"/>
                  </a:lnTo>
                  <a:lnTo>
                    <a:pt x="80" y="210"/>
                  </a:lnTo>
                  <a:lnTo>
                    <a:pt x="86" y="213"/>
                  </a:lnTo>
                  <a:lnTo>
                    <a:pt x="90" y="213"/>
                  </a:lnTo>
                  <a:lnTo>
                    <a:pt x="97" y="215"/>
                  </a:lnTo>
                  <a:lnTo>
                    <a:pt x="102" y="215"/>
                  </a:lnTo>
                  <a:lnTo>
                    <a:pt x="108" y="215"/>
                  </a:lnTo>
                  <a:lnTo>
                    <a:pt x="108"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7" name="Freeform 19"/>
            <p:cNvSpPr>
              <a:spLocks/>
            </p:cNvSpPr>
            <p:nvPr/>
          </p:nvSpPr>
          <p:spPr bwMode="auto">
            <a:xfrm>
              <a:off x="6072188" y="3001591"/>
              <a:ext cx="87313" cy="85725"/>
            </a:xfrm>
            <a:custGeom>
              <a:avLst/>
              <a:gdLst>
                <a:gd name="T0" fmla="*/ 114 w 219"/>
                <a:gd name="T1" fmla="*/ 215 h 215"/>
                <a:gd name="T2" fmla="*/ 125 w 219"/>
                <a:gd name="T3" fmla="*/ 213 h 215"/>
                <a:gd name="T4" fmla="*/ 136 w 219"/>
                <a:gd name="T5" fmla="*/ 210 h 215"/>
                <a:gd name="T6" fmla="*/ 146 w 219"/>
                <a:gd name="T7" fmla="*/ 207 h 215"/>
                <a:gd name="T8" fmla="*/ 161 w 219"/>
                <a:gd name="T9" fmla="*/ 200 h 215"/>
                <a:gd name="T10" fmla="*/ 179 w 219"/>
                <a:gd name="T11" fmla="*/ 190 h 215"/>
                <a:gd name="T12" fmla="*/ 193 w 219"/>
                <a:gd name="T13" fmla="*/ 174 h 215"/>
                <a:gd name="T14" fmla="*/ 206 w 219"/>
                <a:gd name="T15" fmla="*/ 156 h 215"/>
                <a:gd name="T16" fmla="*/ 212 w 219"/>
                <a:gd name="T17" fmla="*/ 142 h 215"/>
                <a:gd name="T18" fmla="*/ 215 w 219"/>
                <a:gd name="T19" fmla="*/ 133 h 215"/>
                <a:gd name="T20" fmla="*/ 218 w 219"/>
                <a:gd name="T21" fmla="*/ 122 h 215"/>
                <a:gd name="T22" fmla="*/ 219 w 219"/>
                <a:gd name="T23" fmla="*/ 111 h 215"/>
                <a:gd name="T24" fmla="*/ 219 w 219"/>
                <a:gd name="T25" fmla="*/ 100 h 215"/>
                <a:gd name="T26" fmla="*/ 218 w 219"/>
                <a:gd name="T27" fmla="*/ 89 h 215"/>
                <a:gd name="T28" fmla="*/ 214 w 219"/>
                <a:gd name="T29" fmla="*/ 73 h 215"/>
                <a:gd name="T30" fmla="*/ 206 w 219"/>
                <a:gd name="T31" fmla="*/ 54 h 215"/>
                <a:gd name="T32" fmla="*/ 193 w 219"/>
                <a:gd name="T33" fmla="*/ 37 h 215"/>
                <a:gd name="T34" fmla="*/ 179 w 219"/>
                <a:gd name="T35" fmla="*/ 23 h 215"/>
                <a:gd name="T36" fmla="*/ 161 w 219"/>
                <a:gd name="T37" fmla="*/ 12 h 215"/>
                <a:gd name="T38" fmla="*/ 146 w 219"/>
                <a:gd name="T39" fmla="*/ 5 h 215"/>
                <a:gd name="T40" fmla="*/ 136 w 219"/>
                <a:gd name="T41" fmla="*/ 1 h 215"/>
                <a:gd name="T42" fmla="*/ 125 w 219"/>
                <a:gd name="T43" fmla="*/ 0 h 215"/>
                <a:gd name="T44" fmla="*/ 114 w 219"/>
                <a:gd name="T45" fmla="*/ 0 h 215"/>
                <a:gd name="T46" fmla="*/ 104 w 219"/>
                <a:gd name="T47" fmla="*/ 0 h 215"/>
                <a:gd name="T48" fmla="*/ 93 w 219"/>
                <a:gd name="T49" fmla="*/ 0 h 215"/>
                <a:gd name="T50" fmla="*/ 81 w 219"/>
                <a:gd name="T51" fmla="*/ 1 h 215"/>
                <a:gd name="T52" fmla="*/ 71 w 219"/>
                <a:gd name="T53" fmla="*/ 5 h 215"/>
                <a:gd name="T54" fmla="*/ 56 w 219"/>
                <a:gd name="T55" fmla="*/ 12 h 215"/>
                <a:gd name="T56" fmla="*/ 39 w 219"/>
                <a:gd name="T57" fmla="*/ 23 h 215"/>
                <a:gd name="T58" fmla="*/ 23 w 219"/>
                <a:gd name="T59" fmla="*/ 37 h 215"/>
                <a:gd name="T60" fmla="*/ 12 w 219"/>
                <a:gd name="T61" fmla="*/ 54 h 215"/>
                <a:gd name="T62" fmla="*/ 4 w 219"/>
                <a:gd name="T63" fmla="*/ 73 h 215"/>
                <a:gd name="T64" fmla="*/ 0 w 219"/>
                <a:gd name="T65" fmla="*/ 89 h 215"/>
                <a:gd name="T66" fmla="*/ 0 w 219"/>
                <a:gd name="T67" fmla="*/ 100 h 215"/>
                <a:gd name="T68" fmla="*/ 0 w 219"/>
                <a:gd name="T69" fmla="*/ 111 h 215"/>
                <a:gd name="T70" fmla="*/ 0 w 219"/>
                <a:gd name="T71" fmla="*/ 122 h 215"/>
                <a:gd name="T72" fmla="*/ 3 w 219"/>
                <a:gd name="T73" fmla="*/ 133 h 215"/>
                <a:gd name="T74" fmla="*/ 6 w 219"/>
                <a:gd name="T75" fmla="*/ 142 h 215"/>
                <a:gd name="T76" fmla="*/ 12 w 219"/>
                <a:gd name="T77" fmla="*/ 156 h 215"/>
                <a:gd name="T78" fmla="*/ 23 w 219"/>
                <a:gd name="T79" fmla="*/ 174 h 215"/>
                <a:gd name="T80" fmla="*/ 39 w 219"/>
                <a:gd name="T81" fmla="*/ 190 h 215"/>
                <a:gd name="T82" fmla="*/ 56 w 219"/>
                <a:gd name="T83" fmla="*/ 200 h 215"/>
                <a:gd name="T84" fmla="*/ 71 w 219"/>
                <a:gd name="T85" fmla="*/ 207 h 215"/>
                <a:gd name="T86" fmla="*/ 81 w 219"/>
                <a:gd name="T87" fmla="*/ 210 h 215"/>
                <a:gd name="T88" fmla="*/ 93 w 219"/>
                <a:gd name="T89" fmla="*/ 213 h 215"/>
                <a:gd name="T90" fmla="*/ 104 w 219"/>
                <a:gd name="T91" fmla="*/ 215 h 215"/>
                <a:gd name="T92" fmla="*/ 110 w 219"/>
                <a:gd name="T93"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9" h="215">
                  <a:moveTo>
                    <a:pt x="110" y="215"/>
                  </a:moveTo>
                  <a:lnTo>
                    <a:pt x="114" y="215"/>
                  </a:lnTo>
                  <a:lnTo>
                    <a:pt x="120" y="215"/>
                  </a:lnTo>
                  <a:lnTo>
                    <a:pt x="125" y="213"/>
                  </a:lnTo>
                  <a:lnTo>
                    <a:pt x="130" y="212"/>
                  </a:lnTo>
                  <a:lnTo>
                    <a:pt x="136" y="210"/>
                  </a:lnTo>
                  <a:lnTo>
                    <a:pt x="140" y="208"/>
                  </a:lnTo>
                  <a:lnTo>
                    <a:pt x="146" y="207"/>
                  </a:lnTo>
                  <a:lnTo>
                    <a:pt x="153" y="205"/>
                  </a:lnTo>
                  <a:lnTo>
                    <a:pt x="161" y="200"/>
                  </a:lnTo>
                  <a:lnTo>
                    <a:pt x="171" y="196"/>
                  </a:lnTo>
                  <a:lnTo>
                    <a:pt x="179" y="190"/>
                  </a:lnTo>
                  <a:lnTo>
                    <a:pt x="187" y="183"/>
                  </a:lnTo>
                  <a:lnTo>
                    <a:pt x="193" y="174"/>
                  </a:lnTo>
                  <a:lnTo>
                    <a:pt x="199" y="166"/>
                  </a:lnTo>
                  <a:lnTo>
                    <a:pt x="206" y="156"/>
                  </a:lnTo>
                  <a:lnTo>
                    <a:pt x="210" y="148"/>
                  </a:lnTo>
                  <a:lnTo>
                    <a:pt x="212" y="142"/>
                  </a:lnTo>
                  <a:lnTo>
                    <a:pt x="214" y="138"/>
                  </a:lnTo>
                  <a:lnTo>
                    <a:pt x="215" y="133"/>
                  </a:lnTo>
                  <a:lnTo>
                    <a:pt x="217" y="128"/>
                  </a:lnTo>
                  <a:lnTo>
                    <a:pt x="218" y="122"/>
                  </a:lnTo>
                  <a:lnTo>
                    <a:pt x="219" y="117"/>
                  </a:lnTo>
                  <a:lnTo>
                    <a:pt x="219" y="111"/>
                  </a:lnTo>
                  <a:lnTo>
                    <a:pt x="219" y="106"/>
                  </a:lnTo>
                  <a:lnTo>
                    <a:pt x="219" y="100"/>
                  </a:lnTo>
                  <a:lnTo>
                    <a:pt x="219" y="95"/>
                  </a:lnTo>
                  <a:lnTo>
                    <a:pt x="218" y="89"/>
                  </a:lnTo>
                  <a:lnTo>
                    <a:pt x="217" y="85"/>
                  </a:lnTo>
                  <a:lnTo>
                    <a:pt x="214" y="73"/>
                  </a:lnTo>
                  <a:lnTo>
                    <a:pt x="210" y="65"/>
                  </a:lnTo>
                  <a:lnTo>
                    <a:pt x="206" y="54"/>
                  </a:lnTo>
                  <a:lnTo>
                    <a:pt x="199" y="46"/>
                  </a:lnTo>
                  <a:lnTo>
                    <a:pt x="193" y="37"/>
                  </a:lnTo>
                  <a:lnTo>
                    <a:pt x="187" y="31"/>
                  </a:lnTo>
                  <a:lnTo>
                    <a:pt x="179" y="23"/>
                  </a:lnTo>
                  <a:lnTo>
                    <a:pt x="171" y="17"/>
                  </a:lnTo>
                  <a:lnTo>
                    <a:pt x="161" y="12"/>
                  </a:lnTo>
                  <a:lnTo>
                    <a:pt x="153" y="8"/>
                  </a:lnTo>
                  <a:lnTo>
                    <a:pt x="146" y="5"/>
                  </a:lnTo>
                  <a:lnTo>
                    <a:pt x="140" y="4"/>
                  </a:lnTo>
                  <a:lnTo>
                    <a:pt x="136" y="1"/>
                  </a:lnTo>
                  <a:lnTo>
                    <a:pt x="130" y="1"/>
                  </a:lnTo>
                  <a:lnTo>
                    <a:pt x="125" y="0"/>
                  </a:lnTo>
                  <a:lnTo>
                    <a:pt x="120" y="0"/>
                  </a:lnTo>
                  <a:lnTo>
                    <a:pt x="114" y="0"/>
                  </a:lnTo>
                  <a:lnTo>
                    <a:pt x="110" y="0"/>
                  </a:lnTo>
                  <a:lnTo>
                    <a:pt x="104" y="0"/>
                  </a:lnTo>
                  <a:lnTo>
                    <a:pt x="97" y="0"/>
                  </a:lnTo>
                  <a:lnTo>
                    <a:pt x="93" y="0"/>
                  </a:lnTo>
                  <a:lnTo>
                    <a:pt x="87" y="1"/>
                  </a:lnTo>
                  <a:lnTo>
                    <a:pt x="81" y="1"/>
                  </a:lnTo>
                  <a:lnTo>
                    <a:pt x="76" y="4"/>
                  </a:lnTo>
                  <a:lnTo>
                    <a:pt x="71" y="5"/>
                  </a:lnTo>
                  <a:lnTo>
                    <a:pt x="66" y="8"/>
                  </a:lnTo>
                  <a:lnTo>
                    <a:pt x="56" y="12"/>
                  </a:lnTo>
                  <a:lnTo>
                    <a:pt x="47" y="17"/>
                  </a:lnTo>
                  <a:lnTo>
                    <a:pt x="39" y="23"/>
                  </a:lnTo>
                  <a:lnTo>
                    <a:pt x="31" y="31"/>
                  </a:lnTo>
                  <a:lnTo>
                    <a:pt x="23" y="37"/>
                  </a:lnTo>
                  <a:lnTo>
                    <a:pt x="18" y="46"/>
                  </a:lnTo>
                  <a:lnTo>
                    <a:pt x="12" y="54"/>
                  </a:lnTo>
                  <a:lnTo>
                    <a:pt x="10" y="65"/>
                  </a:lnTo>
                  <a:lnTo>
                    <a:pt x="4" y="73"/>
                  </a:lnTo>
                  <a:lnTo>
                    <a:pt x="3" y="85"/>
                  </a:lnTo>
                  <a:lnTo>
                    <a:pt x="0" y="89"/>
                  </a:lnTo>
                  <a:lnTo>
                    <a:pt x="0" y="95"/>
                  </a:lnTo>
                  <a:lnTo>
                    <a:pt x="0" y="100"/>
                  </a:lnTo>
                  <a:lnTo>
                    <a:pt x="0" y="106"/>
                  </a:lnTo>
                  <a:lnTo>
                    <a:pt x="0" y="111"/>
                  </a:lnTo>
                  <a:lnTo>
                    <a:pt x="0" y="117"/>
                  </a:lnTo>
                  <a:lnTo>
                    <a:pt x="0" y="122"/>
                  </a:lnTo>
                  <a:lnTo>
                    <a:pt x="3" y="128"/>
                  </a:lnTo>
                  <a:lnTo>
                    <a:pt x="3" y="133"/>
                  </a:lnTo>
                  <a:lnTo>
                    <a:pt x="4" y="138"/>
                  </a:lnTo>
                  <a:lnTo>
                    <a:pt x="6" y="142"/>
                  </a:lnTo>
                  <a:lnTo>
                    <a:pt x="10" y="148"/>
                  </a:lnTo>
                  <a:lnTo>
                    <a:pt x="12" y="156"/>
                  </a:lnTo>
                  <a:lnTo>
                    <a:pt x="18" y="166"/>
                  </a:lnTo>
                  <a:lnTo>
                    <a:pt x="23" y="174"/>
                  </a:lnTo>
                  <a:lnTo>
                    <a:pt x="31" y="183"/>
                  </a:lnTo>
                  <a:lnTo>
                    <a:pt x="39" y="190"/>
                  </a:lnTo>
                  <a:lnTo>
                    <a:pt x="47" y="196"/>
                  </a:lnTo>
                  <a:lnTo>
                    <a:pt x="56" y="200"/>
                  </a:lnTo>
                  <a:lnTo>
                    <a:pt x="66" y="205"/>
                  </a:lnTo>
                  <a:lnTo>
                    <a:pt x="71" y="207"/>
                  </a:lnTo>
                  <a:lnTo>
                    <a:pt x="76" y="208"/>
                  </a:lnTo>
                  <a:lnTo>
                    <a:pt x="81" y="210"/>
                  </a:lnTo>
                  <a:lnTo>
                    <a:pt x="87" y="212"/>
                  </a:lnTo>
                  <a:lnTo>
                    <a:pt x="93" y="213"/>
                  </a:lnTo>
                  <a:lnTo>
                    <a:pt x="97" y="215"/>
                  </a:lnTo>
                  <a:lnTo>
                    <a:pt x="104" y="215"/>
                  </a:lnTo>
                  <a:lnTo>
                    <a:pt x="110" y="215"/>
                  </a:lnTo>
                  <a:lnTo>
                    <a:pt x="110" y="215"/>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8" name="Freeform 20"/>
            <p:cNvSpPr>
              <a:spLocks/>
            </p:cNvSpPr>
            <p:nvPr/>
          </p:nvSpPr>
          <p:spPr bwMode="auto">
            <a:xfrm>
              <a:off x="6000751" y="2904753"/>
              <a:ext cx="87313" cy="85725"/>
            </a:xfrm>
            <a:custGeom>
              <a:avLst/>
              <a:gdLst>
                <a:gd name="T0" fmla="*/ 111 w 219"/>
                <a:gd name="T1" fmla="*/ 215 h 216"/>
                <a:gd name="T2" fmla="*/ 123 w 219"/>
                <a:gd name="T3" fmla="*/ 215 h 216"/>
                <a:gd name="T4" fmla="*/ 134 w 219"/>
                <a:gd name="T5" fmla="*/ 212 h 216"/>
                <a:gd name="T6" fmla="*/ 144 w 219"/>
                <a:gd name="T7" fmla="*/ 207 h 216"/>
                <a:gd name="T8" fmla="*/ 159 w 219"/>
                <a:gd name="T9" fmla="*/ 200 h 216"/>
                <a:gd name="T10" fmla="*/ 176 w 219"/>
                <a:gd name="T11" fmla="*/ 190 h 216"/>
                <a:gd name="T12" fmla="*/ 192 w 219"/>
                <a:gd name="T13" fmla="*/ 176 h 216"/>
                <a:gd name="T14" fmla="*/ 203 w 219"/>
                <a:gd name="T15" fmla="*/ 159 h 216"/>
                <a:gd name="T16" fmla="*/ 209 w 219"/>
                <a:gd name="T17" fmla="*/ 144 h 216"/>
                <a:gd name="T18" fmla="*/ 213 w 219"/>
                <a:gd name="T19" fmla="*/ 134 h 216"/>
                <a:gd name="T20" fmla="*/ 216 w 219"/>
                <a:gd name="T21" fmla="*/ 122 h 216"/>
                <a:gd name="T22" fmla="*/ 217 w 219"/>
                <a:gd name="T23" fmla="*/ 111 h 216"/>
                <a:gd name="T24" fmla="*/ 217 w 219"/>
                <a:gd name="T25" fmla="*/ 102 h 216"/>
                <a:gd name="T26" fmla="*/ 216 w 219"/>
                <a:gd name="T27" fmla="*/ 91 h 216"/>
                <a:gd name="T28" fmla="*/ 213 w 219"/>
                <a:gd name="T29" fmla="*/ 80 h 216"/>
                <a:gd name="T30" fmla="*/ 209 w 219"/>
                <a:gd name="T31" fmla="*/ 69 h 216"/>
                <a:gd name="T32" fmla="*/ 203 w 219"/>
                <a:gd name="T33" fmla="*/ 54 h 216"/>
                <a:gd name="T34" fmla="*/ 192 w 219"/>
                <a:gd name="T35" fmla="*/ 37 h 216"/>
                <a:gd name="T36" fmla="*/ 176 w 219"/>
                <a:gd name="T37" fmla="*/ 24 h 216"/>
                <a:gd name="T38" fmla="*/ 159 w 219"/>
                <a:gd name="T39" fmla="*/ 12 h 216"/>
                <a:gd name="T40" fmla="*/ 144 w 219"/>
                <a:gd name="T41" fmla="*/ 6 h 216"/>
                <a:gd name="T42" fmla="*/ 134 w 219"/>
                <a:gd name="T43" fmla="*/ 1 h 216"/>
                <a:gd name="T44" fmla="*/ 123 w 219"/>
                <a:gd name="T45" fmla="*/ 0 h 216"/>
                <a:gd name="T46" fmla="*/ 111 w 219"/>
                <a:gd name="T47" fmla="*/ 0 h 216"/>
                <a:gd name="T48" fmla="*/ 101 w 219"/>
                <a:gd name="T49" fmla="*/ 0 h 216"/>
                <a:gd name="T50" fmla="*/ 90 w 219"/>
                <a:gd name="T51" fmla="*/ 0 h 216"/>
                <a:gd name="T52" fmla="*/ 79 w 219"/>
                <a:gd name="T53" fmla="*/ 1 h 216"/>
                <a:gd name="T54" fmla="*/ 70 w 219"/>
                <a:gd name="T55" fmla="*/ 6 h 216"/>
                <a:gd name="T56" fmla="*/ 54 w 219"/>
                <a:gd name="T57" fmla="*/ 12 h 216"/>
                <a:gd name="T58" fmla="*/ 38 w 219"/>
                <a:gd name="T59" fmla="*/ 24 h 216"/>
                <a:gd name="T60" fmla="*/ 22 w 219"/>
                <a:gd name="T61" fmla="*/ 37 h 216"/>
                <a:gd name="T62" fmla="*/ 12 w 219"/>
                <a:gd name="T63" fmla="*/ 54 h 216"/>
                <a:gd name="T64" fmla="*/ 5 w 219"/>
                <a:gd name="T65" fmla="*/ 69 h 216"/>
                <a:gd name="T66" fmla="*/ 2 w 219"/>
                <a:gd name="T67" fmla="*/ 80 h 216"/>
                <a:gd name="T68" fmla="*/ 0 w 219"/>
                <a:gd name="T69" fmla="*/ 91 h 216"/>
                <a:gd name="T70" fmla="*/ 0 w 219"/>
                <a:gd name="T71" fmla="*/ 102 h 216"/>
                <a:gd name="T72" fmla="*/ 0 w 219"/>
                <a:gd name="T73" fmla="*/ 111 h 216"/>
                <a:gd name="T74" fmla="*/ 0 w 219"/>
                <a:gd name="T75" fmla="*/ 122 h 216"/>
                <a:gd name="T76" fmla="*/ 2 w 219"/>
                <a:gd name="T77" fmla="*/ 134 h 216"/>
                <a:gd name="T78" fmla="*/ 5 w 219"/>
                <a:gd name="T79" fmla="*/ 144 h 216"/>
                <a:gd name="T80" fmla="*/ 12 w 219"/>
                <a:gd name="T81" fmla="*/ 159 h 216"/>
                <a:gd name="T82" fmla="*/ 22 w 219"/>
                <a:gd name="T83" fmla="*/ 176 h 216"/>
                <a:gd name="T84" fmla="*/ 38 w 219"/>
                <a:gd name="T85" fmla="*/ 190 h 216"/>
                <a:gd name="T86" fmla="*/ 54 w 219"/>
                <a:gd name="T87" fmla="*/ 200 h 216"/>
                <a:gd name="T88" fmla="*/ 70 w 219"/>
                <a:gd name="T89" fmla="*/ 207 h 216"/>
                <a:gd name="T90" fmla="*/ 79 w 219"/>
                <a:gd name="T91" fmla="*/ 212 h 216"/>
                <a:gd name="T92" fmla="*/ 90 w 219"/>
                <a:gd name="T93" fmla="*/ 215 h 216"/>
                <a:gd name="T94" fmla="*/ 101 w 219"/>
                <a:gd name="T95" fmla="*/ 215 h 216"/>
                <a:gd name="T96" fmla="*/ 107 w 219"/>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6">
                  <a:moveTo>
                    <a:pt x="107" y="216"/>
                  </a:moveTo>
                  <a:lnTo>
                    <a:pt x="111" y="215"/>
                  </a:lnTo>
                  <a:lnTo>
                    <a:pt x="118" y="215"/>
                  </a:lnTo>
                  <a:lnTo>
                    <a:pt x="123" y="215"/>
                  </a:lnTo>
                  <a:lnTo>
                    <a:pt x="130" y="213"/>
                  </a:lnTo>
                  <a:lnTo>
                    <a:pt x="134" y="212"/>
                  </a:lnTo>
                  <a:lnTo>
                    <a:pt x="139" y="211"/>
                  </a:lnTo>
                  <a:lnTo>
                    <a:pt x="144" y="207"/>
                  </a:lnTo>
                  <a:lnTo>
                    <a:pt x="150" y="207"/>
                  </a:lnTo>
                  <a:lnTo>
                    <a:pt x="159" y="200"/>
                  </a:lnTo>
                  <a:lnTo>
                    <a:pt x="168" y="196"/>
                  </a:lnTo>
                  <a:lnTo>
                    <a:pt x="176" y="190"/>
                  </a:lnTo>
                  <a:lnTo>
                    <a:pt x="185" y="183"/>
                  </a:lnTo>
                  <a:lnTo>
                    <a:pt x="192" y="176"/>
                  </a:lnTo>
                  <a:lnTo>
                    <a:pt x="199" y="168"/>
                  </a:lnTo>
                  <a:lnTo>
                    <a:pt x="203" y="159"/>
                  </a:lnTo>
                  <a:lnTo>
                    <a:pt x="209" y="149"/>
                  </a:lnTo>
                  <a:lnTo>
                    <a:pt x="209" y="144"/>
                  </a:lnTo>
                  <a:lnTo>
                    <a:pt x="212" y="138"/>
                  </a:lnTo>
                  <a:lnTo>
                    <a:pt x="213" y="134"/>
                  </a:lnTo>
                  <a:lnTo>
                    <a:pt x="216" y="129"/>
                  </a:lnTo>
                  <a:lnTo>
                    <a:pt x="216" y="122"/>
                  </a:lnTo>
                  <a:lnTo>
                    <a:pt x="217" y="118"/>
                  </a:lnTo>
                  <a:lnTo>
                    <a:pt x="217" y="111"/>
                  </a:lnTo>
                  <a:lnTo>
                    <a:pt x="219" y="106"/>
                  </a:lnTo>
                  <a:lnTo>
                    <a:pt x="217" y="102"/>
                  </a:lnTo>
                  <a:lnTo>
                    <a:pt x="217" y="95"/>
                  </a:lnTo>
                  <a:lnTo>
                    <a:pt x="216" y="91"/>
                  </a:lnTo>
                  <a:lnTo>
                    <a:pt x="216" y="85"/>
                  </a:lnTo>
                  <a:lnTo>
                    <a:pt x="213" y="80"/>
                  </a:lnTo>
                  <a:lnTo>
                    <a:pt x="212" y="74"/>
                  </a:lnTo>
                  <a:lnTo>
                    <a:pt x="209" y="69"/>
                  </a:lnTo>
                  <a:lnTo>
                    <a:pt x="209" y="64"/>
                  </a:lnTo>
                  <a:lnTo>
                    <a:pt x="203" y="54"/>
                  </a:lnTo>
                  <a:lnTo>
                    <a:pt x="199" y="47"/>
                  </a:lnTo>
                  <a:lnTo>
                    <a:pt x="192" y="37"/>
                  </a:lnTo>
                  <a:lnTo>
                    <a:pt x="185" y="32"/>
                  </a:lnTo>
                  <a:lnTo>
                    <a:pt x="176" y="24"/>
                  </a:lnTo>
                  <a:lnTo>
                    <a:pt x="168" y="17"/>
                  </a:lnTo>
                  <a:lnTo>
                    <a:pt x="159" y="12"/>
                  </a:lnTo>
                  <a:lnTo>
                    <a:pt x="150" y="8"/>
                  </a:lnTo>
                  <a:lnTo>
                    <a:pt x="144" y="6"/>
                  </a:lnTo>
                  <a:lnTo>
                    <a:pt x="139" y="3"/>
                  </a:lnTo>
                  <a:lnTo>
                    <a:pt x="134" y="1"/>
                  </a:lnTo>
                  <a:lnTo>
                    <a:pt x="130" y="1"/>
                  </a:lnTo>
                  <a:lnTo>
                    <a:pt x="123" y="0"/>
                  </a:lnTo>
                  <a:lnTo>
                    <a:pt x="118" y="0"/>
                  </a:lnTo>
                  <a:lnTo>
                    <a:pt x="111" y="0"/>
                  </a:lnTo>
                  <a:lnTo>
                    <a:pt x="107" y="0"/>
                  </a:lnTo>
                  <a:lnTo>
                    <a:pt x="101" y="0"/>
                  </a:lnTo>
                  <a:lnTo>
                    <a:pt x="96" y="0"/>
                  </a:lnTo>
                  <a:lnTo>
                    <a:pt x="90" y="0"/>
                  </a:lnTo>
                  <a:lnTo>
                    <a:pt x="85" y="1"/>
                  </a:lnTo>
                  <a:lnTo>
                    <a:pt x="79" y="1"/>
                  </a:lnTo>
                  <a:lnTo>
                    <a:pt x="74" y="3"/>
                  </a:lnTo>
                  <a:lnTo>
                    <a:pt x="70" y="6"/>
                  </a:lnTo>
                  <a:lnTo>
                    <a:pt x="65" y="8"/>
                  </a:lnTo>
                  <a:lnTo>
                    <a:pt x="54" y="12"/>
                  </a:lnTo>
                  <a:lnTo>
                    <a:pt x="46" y="17"/>
                  </a:lnTo>
                  <a:lnTo>
                    <a:pt x="38" y="24"/>
                  </a:lnTo>
                  <a:lnTo>
                    <a:pt x="30" y="32"/>
                  </a:lnTo>
                  <a:lnTo>
                    <a:pt x="22" y="37"/>
                  </a:lnTo>
                  <a:lnTo>
                    <a:pt x="17" y="47"/>
                  </a:lnTo>
                  <a:lnTo>
                    <a:pt x="12" y="54"/>
                  </a:lnTo>
                  <a:lnTo>
                    <a:pt x="8" y="64"/>
                  </a:lnTo>
                  <a:lnTo>
                    <a:pt x="5" y="69"/>
                  </a:lnTo>
                  <a:lnTo>
                    <a:pt x="4" y="74"/>
                  </a:lnTo>
                  <a:lnTo>
                    <a:pt x="2" y="80"/>
                  </a:lnTo>
                  <a:lnTo>
                    <a:pt x="2" y="85"/>
                  </a:lnTo>
                  <a:lnTo>
                    <a:pt x="0" y="91"/>
                  </a:lnTo>
                  <a:lnTo>
                    <a:pt x="0" y="95"/>
                  </a:lnTo>
                  <a:lnTo>
                    <a:pt x="0" y="102"/>
                  </a:lnTo>
                  <a:lnTo>
                    <a:pt x="0" y="106"/>
                  </a:lnTo>
                  <a:lnTo>
                    <a:pt x="0" y="111"/>
                  </a:lnTo>
                  <a:lnTo>
                    <a:pt x="0" y="118"/>
                  </a:lnTo>
                  <a:lnTo>
                    <a:pt x="0" y="122"/>
                  </a:lnTo>
                  <a:lnTo>
                    <a:pt x="2" y="129"/>
                  </a:lnTo>
                  <a:lnTo>
                    <a:pt x="2" y="134"/>
                  </a:lnTo>
                  <a:lnTo>
                    <a:pt x="4" y="138"/>
                  </a:lnTo>
                  <a:lnTo>
                    <a:pt x="5" y="144"/>
                  </a:lnTo>
                  <a:lnTo>
                    <a:pt x="8" y="149"/>
                  </a:lnTo>
                  <a:lnTo>
                    <a:pt x="12" y="159"/>
                  </a:lnTo>
                  <a:lnTo>
                    <a:pt x="17" y="168"/>
                  </a:lnTo>
                  <a:lnTo>
                    <a:pt x="22" y="176"/>
                  </a:lnTo>
                  <a:lnTo>
                    <a:pt x="30" y="183"/>
                  </a:lnTo>
                  <a:lnTo>
                    <a:pt x="38" y="190"/>
                  </a:lnTo>
                  <a:lnTo>
                    <a:pt x="46" y="196"/>
                  </a:lnTo>
                  <a:lnTo>
                    <a:pt x="54" y="200"/>
                  </a:lnTo>
                  <a:lnTo>
                    <a:pt x="65" y="207"/>
                  </a:lnTo>
                  <a:lnTo>
                    <a:pt x="70" y="207"/>
                  </a:lnTo>
                  <a:lnTo>
                    <a:pt x="74" y="211"/>
                  </a:lnTo>
                  <a:lnTo>
                    <a:pt x="79" y="212"/>
                  </a:lnTo>
                  <a:lnTo>
                    <a:pt x="85" y="213"/>
                  </a:lnTo>
                  <a:lnTo>
                    <a:pt x="90" y="215"/>
                  </a:lnTo>
                  <a:lnTo>
                    <a:pt x="96" y="215"/>
                  </a:lnTo>
                  <a:lnTo>
                    <a:pt x="101" y="215"/>
                  </a:lnTo>
                  <a:lnTo>
                    <a:pt x="107" y="216"/>
                  </a:lnTo>
                  <a:lnTo>
                    <a:pt x="107"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9" name="Freeform 21"/>
            <p:cNvSpPr>
              <a:spLocks/>
            </p:cNvSpPr>
            <p:nvPr/>
          </p:nvSpPr>
          <p:spPr bwMode="auto">
            <a:xfrm>
              <a:off x="6107113" y="2904753"/>
              <a:ext cx="87313" cy="85725"/>
            </a:xfrm>
            <a:custGeom>
              <a:avLst/>
              <a:gdLst>
                <a:gd name="T0" fmla="*/ 113 w 220"/>
                <a:gd name="T1" fmla="*/ 215 h 216"/>
                <a:gd name="T2" fmla="*/ 124 w 220"/>
                <a:gd name="T3" fmla="*/ 215 h 216"/>
                <a:gd name="T4" fmla="*/ 135 w 220"/>
                <a:gd name="T5" fmla="*/ 212 h 216"/>
                <a:gd name="T6" fmla="*/ 146 w 220"/>
                <a:gd name="T7" fmla="*/ 207 h 216"/>
                <a:gd name="T8" fmla="*/ 160 w 220"/>
                <a:gd name="T9" fmla="*/ 200 h 216"/>
                <a:gd name="T10" fmla="*/ 179 w 220"/>
                <a:gd name="T11" fmla="*/ 190 h 216"/>
                <a:gd name="T12" fmla="*/ 193 w 220"/>
                <a:gd name="T13" fmla="*/ 176 h 216"/>
                <a:gd name="T14" fmla="*/ 206 w 220"/>
                <a:gd name="T15" fmla="*/ 159 h 216"/>
                <a:gd name="T16" fmla="*/ 212 w 220"/>
                <a:gd name="T17" fmla="*/ 144 h 216"/>
                <a:gd name="T18" fmla="*/ 215 w 220"/>
                <a:gd name="T19" fmla="*/ 135 h 216"/>
                <a:gd name="T20" fmla="*/ 219 w 220"/>
                <a:gd name="T21" fmla="*/ 123 h 216"/>
                <a:gd name="T22" fmla="*/ 219 w 220"/>
                <a:gd name="T23" fmla="*/ 113 h 216"/>
                <a:gd name="T24" fmla="*/ 219 w 220"/>
                <a:gd name="T25" fmla="*/ 102 h 216"/>
                <a:gd name="T26" fmla="*/ 219 w 220"/>
                <a:gd name="T27" fmla="*/ 91 h 216"/>
                <a:gd name="T28" fmla="*/ 215 w 220"/>
                <a:gd name="T29" fmla="*/ 80 h 216"/>
                <a:gd name="T30" fmla="*/ 212 w 220"/>
                <a:gd name="T31" fmla="*/ 70 h 216"/>
                <a:gd name="T32" fmla="*/ 206 w 220"/>
                <a:gd name="T33" fmla="*/ 57 h 216"/>
                <a:gd name="T34" fmla="*/ 193 w 220"/>
                <a:gd name="T35" fmla="*/ 40 h 216"/>
                <a:gd name="T36" fmla="*/ 179 w 220"/>
                <a:gd name="T37" fmla="*/ 24 h 216"/>
                <a:gd name="T38" fmla="*/ 160 w 220"/>
                <a:gd name="T39" fmla="*/ 12 h 216"/>
                <a:gd name="T40" fmla="*/ 146 w 220"/>
                <a:gd name="T41" fmla="*/ 6 h 216"/>
                <a:gd name="T42" fmla="*/ 135 w 220"/>
                <a:gd name="T43" fmla="*/ 1 h 216"/>
                <a:gd name="T44" fmla="*/ 124 w 220"/>
                <a:gd name="T45" fmla="*/ 0 h 216"/>
                <a:gd name="T46" fmla="*/ 113 w 220"/>
                <a:gd name="T47" fmla="*/ 0 h 216"/>
                <a:gd name="T48" fmla="*/ 103 w 220"/>
                <a:gd name="T49" fmla="*/ 0 h 216"/>
                <a:gd name="T50" fmla="*/ 91 w 220"/>
                <a:gd name="T51" fmla="*/ 0 h 216"/>
                <a:gd name="T52" fmla="*/ 82 w 220"/>
                <a:gd name="T53" fmla="*/ 1 h 216"/>
                <a:gd name="T54" fmla="*/ 70 w 220"/>
                <a:gd name="T55" fmla="*/ 6 h 216"/>
                <a:gd name="T56" fmla="*/ 57 w 220"/>
                <a:gd name="T57" fmla="*/ 12 h 216"/>
                <a:gd name="T58" fmla="*/ 40 w 220"/>
                <a:gd name="T59" fmla="*/ 24 h 216"/>
                <a:gd name="T60" fmla="*/ 24 w 220"/>
                <a:gd name="T61" fmla="*/ 40 h 216"/>
                <a:gd name="T62" fmla="*/ 12 w 220"/>
                <a:gd name="T63" fmla="*/ 57 h 216"/>
                <a:gd name="T64" fmla="*/ 6 w 220"/>
                <a:gd name="T65" fmla="*/ 70 h 216"/>
                <a:gd name="T66" fmla="*/ 3 w 220"/>
                <a:gd name="T67" fmla="*/ 80 h 216"/>
                <a:gd name="T68" fmla="*/ 0 w 220"/>
                <a:gd name="T69" fmla="*/ 91 h 216"/>
                <a:gd name="T70" fmla="*/ 0 w 220"/>
                <a:gd name="T71" fmla="*/ 102 h 216"/>
                <a:gd name="T72" fmla="*/ 0 w 220"/>
                <a:gd name="T73" fmla="*/ 113 h 216"/>
                <a:gd name="T74" fmla="*/ 0 w 220"/>
                <a:gd name="T75" fmla="*/ 123 h 216"/>
                <a:gd name="T76" fmla="*/ 3 w 220"/>
                <a:gd name="T77" fmla="*/ 135 h 216"/>
                <a:gd name="T78" fmla="*/ 6 w 220"/>
                <a:gd name="T79" fmla="*/ 144 h 216"/>
                <a:gd name="T80" fmla="*/ 12 w 220"/>
                <a:gd name="T81" fmla="*/ 159 h 216"/>
                <a:gd name="T82" fmla="*/ 24 w 220"/>
                <a:gd name="T83" fmla="*/ 176 h 216"/>
                <a:gd name="T84" fmla="*/ 40 w 220"/>
                <a:gd name="T85" fmla="*/ 190 h 216"/>
                <a:gd name="T86" fmla="*/ 57 w 220"/>
                <a:gd name="T87" fmla="*/ 200 h 216"/>
                <a:gd name="T88" fmla="*/ 70 w 220"/>
                <a:gd name="T89" fmla="*/ 207 h 216"/>
                <a:gd name="T90" fmla="*/ 82 w 220"/>
                <a:gd name="T91" fmla="*/ 212 h 216"/>
                <a:gd name="T92" fmla="*/ 91 w 220"/>
                <a:gd name="T93" fmla="*/ 215 h 216"/>
                <a:gd name="T94" fmla="*/ 103 w 220"/>
                <a:gd name="T95" fmla="*/ 215 h 216"/>
                <a:gd name="T96" fmla="*/ 110 w 220"/>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0" h="216">
                  <a:moveTo>
                    <a:pt x="110" y="216"/>
                  </a:moveTo>
                  <a:lnTo>
                    <a:pt x="113" y="215"/>
                  </a:lnTo>
                  <a:lnTo>
                    <a:pt x="119" y="215"/>
                  </a:lnTo>
                  <a:lnTo>
                    <a:pt x="124" y="215"/>
                  </a:lnTo>
                  <a:lnTo>
                    <a:pt x="130" y="213"/>
                  </a:lnTo>
                  <a:lnTo>
                    <a:pt x="135" y="212"/>
                  </a:lnTo>
                  <a:lnTo>
                    <a:pt x="139" y="211"/>
                  </a:lnTo>
                  <a:lnTo>
                    <a:pt x="146" y="207"/>
                  </a:lnTo>
                  <a:lnTo>
                    <a:pt x="151" y="207"/>
                  </a:lnTo>
                  <a:lnTo>
                    <a:pt x="160" y="200"/>
                  </a:lnTo>
                  <a:lnTo>
                    <a:pt x="171" y="196"/>
                  </a:lnTo>
                  <a:lnTo>
                    <a:pt x="179" y="190"/>
                  </a:lnTo>
                  <a:lnTo>
                    <a:pt x="187" y="183"/>
                  </a:lnTo>
                  <a:lnTo>
                    <a:pt x="193" y="176"/>
                  </a:lnTo>
                  <a:lnTo>
                    <a:pt x="199" y="168"/>
                  </a:lnTo>
                  <a:lnTo>
                    <a:pt x="206" y="159"/>
                  </a:lnTo>
                  <a:lnTo>
                    <a:pt x="211" y="151"/>
                  </a:lnTo>
                  <a:lnTo>
                    <a:pt x="212" y="144"/>
                  </a:lnTo>
                  <a:lnTo>
                    <a:pt x="213" y="139"/>
                  </a:lnTo>
                  <a:lnTo>
                    <a:pt x="215" y="135"/>
                  </a:lnTo>
                  <a:lnTo>
                    <a:pt x="216" y="130"/>
                  </a:lnTo>
                  <a:lnTo>
                    <a:pt x="219" y="123"/>
                  </a:lnTo>
                  <a:lnTo>
                    <a:pt x="219" y="119"/>
                  </a:lnTo>
                  <a:lnTo>
                    <a:pt x="219" y="113"/>
                  </a:lnTo>
                  <a:lnTo>
                    <a:pt x="220" y="109"/>
                  </a:lnTo>
                  <a:lnTo>
                    <a:pt x="219" y="102"/>
                  </a:lnTo>
                  <a:lnTo>
                    <a:pt x="219" y="97"/>
                  </a:lnTo>
                  <a:lnTo>
                    <a:pt x="219" y="91"/>
                  </a:lnTo>
                  <a:lnTo>
                    <a:pt x="216" y="86"/>
                  </a:lnTo>
                  <a:lnTo>
                    <a:pt x="215" y="80"/>
                  </a:lnTo>
                  <a:lnTo>
                    <a:pt x="213" y="75"/>
                  </a:lnTo>
                  <a:lnTo>
                    <a:pt x="212" y="70"/>
                  </a:lnTo>
                  <a:lnTo>
                    <a:pt x="211" y="66"/>
                  </a:lnTo>
                  <a:lnTo>
                    <a:pt x="206" y="57"/>
                  </a:lnTo>
                  <a:lnTo>
                    <a:pt x="199" y="47"/>
                  </a:lnTo>
                  <a:lnTo>
                    <a:pt x="193" y="40"/>
                  </a:lnTo>
                  <a:lnTo>
                    <a:pt x="187" y="32"/>
                  </a:lnTo>
                  <a:lnTo>
                    <a:pt x="179" y="24"/>
                  </a:lnTo>
                  <a:lnTo>
                    <a:pt x="171" y="17"/>
                  </a:lnTo>
                  <a:lnTo>
                    <a:pt x="160" y="12"/>
                  </a:lnTo>
                  <a:lnTo>
                    <a:pt x="151" y="8"/>
                  </a:lnTo>
                  <a:lnTo>
                    <a:pt x="146" y="6"/>
                  </a:lnTo>
                  <a:lnTo>
                    <a:pt x="139" y="3"/>
                  </a:lnTo>
                  <a:lnTo>
                    <a:pt x="135" y="1"/>
                  </a:lnTo>
                  <a:lnTo>
                    <a:pt x="130" y="1"/>
                  </a:lnTo>
                  <a:lnTo>
                    <a:pt x="124" y="0"/>
                  </a:lnTo>
                  <a:lnTo>
                    <a:pt x="119" y="0"/>
                  </a:lnTo>
                  <a:lnTo>
                    <a:pt x="113" y="0"/>
                  </a:lnTo>
                  <a:lnTo>
                    <a:pt x="110" y="0"/>
                  </a:lnTo>
                  <a:lnTo>
                    <a:pt x="103" y="0"/>
                  </a:lnTo>
                  <a:lnTo>
                    <a:pt x="97" y="0"/>
                  </a:lnTo>
                  <a:lnTo>
                    <a:pt x="91" y="0"/>
                  </a:lnTo>
                  <a:lnTo>
                    <a:pt x="86" y="1"/>
                  </a:lnTo>
                  <a:lnTo>
                    <a:pt x="82" y="1"/>
                  </a:lnTo>
                  <a:lnTo>
                    <a:pt x="75" y="3"/>
                  </a:lnTo>
                  <a:lnTo>
                    <a:pt x="70" y="6"/>
                  </a:lnTo>
                  <a:lnTo>
                    <a:pt x="66" y="8"/>
                  </a:lnTo>
                  <a:lnTo>
                    <a:pt x="57" y="12"/>
                  </a:lnTo>
                  <a:lnTo>
                    <a:pt x="48" y="17"/>
                  </a:lnTo>
                  <a:lnTo>
                    <a:pt x="40" y="24"/>
                  </a:lnTo>
                  <a:lnTo>
                    <a:pt x="32" y="32"/>
                  </a:lnTo>
                  <a:lnTo>
                    <a:pt x="24" y="40"/>
                  </a:lnTo>
                  <a:lnTo>
                    <a:pt x="17" y="47"/>
                  </a:lnTo>
                  <a:lnTo>
                    <a:pt x="12" y="57"/>
                  </a:lnTo>
                  <a:lnTo>
                    <a:pt x="9" y="66"/>
                  </a:lnTo>
                  <a:lnTo>
                    <a:pt x="6" y="70"/>
                  </a:lnTo>
                  <a:lnTo>
                    <a:pt x="5" y="75"/>
                  </a:lnTo>
                  <a:lnTo>
                    <a:pt x="3" y="80"/>
                  </a:lnTo>
                  <a:lnTo>
                    <a:pt x="3" y="86"/>
                  </a:lnTo>
                  <a:lnTo>
                    <a:pt x="0" y="91"/>
                  </a:lnTo>
                  <a:lnTo>
                    <a:pt x="0" y="97"/>
                  </a:lnTo>
                  <a:lnTo>
                    <a:pt x="0" y="102"/>
                  </a:lnTo>
                  <a:lnTo>
                    <a:pt x="0" y="109"/>
                  </a:lnTo>
                  <a:lnTo>
                    <a:pt x="0" y="113"/>
                  </a:lnTo>
                  <a:lnTo>
                    <a:pt x="0" y="119"/>
                  </a:lnTo>
                  <a:lnTo>
                    <a:pt x="0" y="123"/>
                  </a:lnTo>
                  <a:lnTo>
                    <a:pt x="3" y="130"/>
                  </a:lnTo>
                  <a:lnTo>
                    <a:pt x="3" y="135"/>
                  </a:lnTo>
                  <a:lnTo>
                    <a:pt x="5" y="139"/>
                  </a:lnTo>
                  <a:lnTo>
                    <a:pt x="6" y="144"/>
                  </a:lnTo>
                  <a:lnTo>
                    <a:pt x="9" y="151"/>
                  </a:lnTo>
                  <a:lnTo>
                    <a:pt x="12" y="159"/>
                  </a:lnTo>
                  <a:lnTo>
                    <a:pt x="17" y="168"/>
                  </a:lnTo>
                  <a:lnTo>
                    <a:pt x="24" y="176"/>
                  </a:lnTo>
                  <a:lnTo>
                    <a:pt x="32" y="183"/>
                  </a:lnTo>
                  <a:lnTo>
                    <a:pt x="40" y="190"/>
                  </a:lnTo>
                  <a:lnTo>
                    <a:pt x="48" y="196"/>
                  </a:lnTo>
                  <a:lnTo>
                    <a:pt x="57" y="200"/>
                  </a:lnTo>
                  <a:lnTo>
                    <a:pt x="66" y="207"/>
                  </a:lnTo>
                  <a:lnTo>
                    <a:pt x="70" y="207"/>
                  </a:lnTo>
                  <a:lnTo>
                    <a:pt x="75" y="211"/>
                  </a:lnTo>
                  <a:lnTo>
                    <a:pt x="82" y="212"/>
                  </a:lnTo>
                  <a:lnTo>
                    <a:pt x="86" y="213"/>
                  </a:lnTo>
                  <a:lnTo>
                    <a:pt x="91" y="215"/>
                  </a:lnTo>
                  <a:lnTo>
                    <a:pt x="97" y="215"/>
                  </a:lnTo>
                  <a:lnTo>
                    <a:pt x="103" y="215"/>
                  </a:lnTo>
                  <a:lnTo>
                    <a:pt x="110" y="216"/>
                  </a:lnTo>
                  <a:lnTo>
                    <a:pt x="110"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0" name="Freeform 22"/>
            <p:cNvSpPr>
              <a:spLocks/>
            </p:cNvSpPr>
            <p:nvPr/>
          </p:nvSpPr>
          <p:spPr bwMode="auto">
            <a:xfrm>
              <a:off x="5967413" y="3003178"/>
              <a:ext cx="85725" cy="85725"/>
            </a:xfrm>
            <a:custGeom>
              <a:avLst/>
              <a:gdLst>
                <a:gd name="T0" fmla="*/ 111 w 218"/>
                <a:gd name="T1" fmla="*/ 213 h 213"/>
                <a:gd name="T2" fmla="*/ 123 w 218"/>
                <a:gd name="T3" fmla="*/ 212 h 213"/>
                <a:gd name="T4" fmla="*/ 133 w 218"/>
                <a:gd name="T5" fmla="*/ 211 h 213"/>
                <a:gd name="T6" fmla="*/ 144 w 218"/>
                <a:gd name="T7" fmla="*/ 206 h 213"/>
                <a:gd name="T8" fmla="*/ 159 w 218"/>
                <a:gd name="T9" fmla="*/ 200 h 213"/>
                <a:gd name="T10" fmla="*/ 177 w 218"/>
                <a:gd name="T11" fmla="*/ 188 h 213"/>
                <a:gd name="T12" fmla="*/ 192 w 218"/>
                <a:gd name="T13" fmla="*/ 175 h 213"/>
                <a:gd name="T14" fmla="*/ 204 w 218"/>
                <a:gd name="T15" fmla="*/ 158 h 213"/>
                <a:gd name="T16" fmla="*/ 210 w 218"/>
                <a:gd name="T17" fmla="*/ 142 h 213"/>
                <a:gd name="T18" fmla="*/ 213 w 218"/>
                <a:gd name="T19" fmla="*/ 130 h 213"/>
                <a:gd name="T20" fmla="*/ 217 w 218"/>
                <a:gd name="T21" fmla="*/ 121 h 213"/>
                <a:gd name="T22" fmla="*/ 217 w 218"/>
                <a:gd name="T23" fmla="*/ 110 h 213"/>
                <a:gd name="T24" fmla="*/ 217 w 218"/>
                <a:gd name="T25" fmla="*/ 101 h 213"/>
                <a:gd name="T26" fmla="*/ 217 w 218"/>
                <a:gd name="T27" fmla="*/ 90 h 213"/>
                <a:gd name="T28" fmla="*/ 213 w 218"/>
                <a:gd name="T29" fmla="*/ 78 h 213"/>
                <a:gd name="T30" fmla="*/ 210 w 218"/>
                <a:gd name="T31" fmla="*/ 68 h 213"/>
                <a:gd name="T32" fmla="*/ 204 w 218"/>
                <a:gd name="T33" fmla="*/ 53 h 213"/>
                <a:gd name="T34" fmla="*/ 192 w 218"/>
                <a:gd name="T35" fmla="*/ 36 h 213"/>
                <a:gd name="T36" fmla="*/ 177 w 218"/>
                <a:gd name="T37" fmla="*/ 22 h 213"/>
                <a:gd name="T38" fmla="*/ 159 w 218"/>
                <a:gd name="T39" fmla="*/ 11 h 213"/>
                <a:gd name="T40" fmla="*/ 144 w 218"/>
                <a:gd name="T41" fmla="*/ 5 h 213"/>
                <a:gd name="T42" fmla="*/ 133 w 218"/>
                <a:gd name="T43" fmla="*/ 1 h 213"/>
                <a:gd name="T44" fmla="*/ 123 w 218"/>
                <a:gd name="T45" fmla="*/ 0 h 213"/>
                <a:gd name="T46" fmla="*/ 111 w 218"/>
                <a:gd name="T47" fmla="*/ 0 h 213"/>
                <a:gd name="T48" fmla="*/ 100 w 218"/>
                <a:gd name="T49" fmla="*/ 0 h 213"/>
                <a:gd name="T50" fmla="*/ 90 w 218"/>
                <a:gd name="T51" fmla="*/ 0 h 213"/>
                <a:gd name="T52" fmla="*/ 80 w 218"/>
                <a:gd name="T53" fmla="*/ 1 h 213"/>
                <a:gd name="T54" fmla="*/ 69 w 218"/>
                <a:gd name="T55" fmla="*/ 5 h 213"/>
                <a:gd name="T56" fmla="*/ 55 w 218"/>
                <a:gd name="T57" fmla="*/ 11 h 213"/>
                <a:gd name="T58" fmla="*/ 38 w 218"/>
                <a:gd name="T59" fmla="*/ 22 h 213"/>
                <a:gd name="T60" fmla="*/ 22 w 218"/>
                <a:gd name="T61" fmla="*/ 36 h 213"/>
                <a:gd name="T62" fmla="*/ 11 w 218"/>
                <a:gd name="T63" fmla="*/ 53 h 213"/>
                <a:gd name="T64" fmla="*/ 5 w 218"/>
                <a:gd name="T65" fmla="*/ 68 h 213"/>
                <a:gd name="T66" fmla="*/ 1 w 218"/>
                <a:gd name="T67" fmla="*/ 78 h 213"/>
                <a:gd name="T68" fmla="*/ 0 w 218"/>
                <a:gd name="T69" fmla="*/ 90 h 213"/>
                <a:gd name="T70" fmla="*/ 0 w 218"/>
                <a:gd name="T71" fmla="*/ 101 h 213"/>
                <a:gd name="T72" fmla="*/ 0 w 218"/>
                <a:gd name="T73" fmla="*/ 110 h 213"/>
                <a:gd name="T74" fmla="*/ 0 w 218"/>
                <a:gd name="T75" fmla="*/ 121 h 213"/>
                <a:gd name="T76" fmla="*/ 1 w 218"/>
                <a:gd name="T77" fmla="*/ 130 h 213"/>
                <a:gd name="T78" fmla="*/ 5 w 218"/>
                <a:gd name="T79" fmla="*/ 142 h 213"/>
                <a:gd name="T80" fmla="*/ 11 w 218"/>
                <a:gd name="T81" fmla="*/ 158 h 213"/>
                <a:gd name="T82" fmla="*/ 22 w 218"/>
                <a:gd name="T83" fmla="*/ 175 h 213"/>
                <a:gd name="T84" fmla="*/ 38 w 218"/>
                <a:gd name="T85" fmla="*/ 188 h 213"/>
                <a:gd name="T86" fmla="*/ 55 w 218"/>
                <a:gd name="T87" fmla="*/ 200 h 213"/>
                <a:gd name="T88" fmla="*/ 69 w 218"/>
                <a:gd name="T89" fmla="*/ 206 h 213"/>
                <a:gd name="T90" fmla="*/ 80 w 218"/>
                <a:gd name="T91" fmla="*/ 211 h 213"/>
                <a:gd name="T92" fmla="*/ 90 w 218"/>
                <a:gd name="T93" fmla="*/ 212 h 213"/>
                <a:gd name="T94" fmla="*/ 100 w 218"/>
                <a:gd name="T95" fmla="*/ 213 h 213"/>
                <a:gd name="T96" fmla="*/ 108 w 218"/>
                <a:gd name="T97" fmla="*/ 213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3">
                  <a:moveTo>
                    <a:pt x="108" y="213"/>
                  </a:moveTo>
                  <a:lnTo>
                    <a:pt x="111" y="213"/>
                  </a:lnTo>
                  <a:lnTo>
                    <a:pt x="118" y="213"/>
                  </a:lnTo>
                  <a:lnTo>
                    <a:pt x="123" y="212"/>
                  </a:lnTo>
                  <a:lnTo>
                    <a:pt x="128" y="212"/>
                  </a:lnTo>
                  <a:lnTo>
                    <a:pt x="133" y="211"/>
                  </a:lnTo>
                  <a:lnTo>
                    <a:pt x="139" y="208"/>
                  </a:lnTo>
                  <a:lnTo>
                    <a:pt x="144" y="206"/>
                  </a:lnTo>
                  <a:lnTo>
                    <a:pt x="149" y="206"/>
                  </a:lnTo>
                  <a:lnTo>
                    <a:pt x="159" y="200"/>
                  </a:lnTo>
                  <a:lnTo>
                    <a:pt x="169" y="195"/>
                  </a:lnTo>
                  <a:lnTo>
                    <a:pt x="177" y="188"/>
                  </a:lnTo>
                  <a:lnTo>
                    <a:pt x="185" y="183"/>
                  </a:lnTo>
                  <a:lnTo>
                    <a:pt x="192" y="175"/>
                  </a:lnTo>
                  <a:lnTo>
                    <a:pt x="197" y="167"/>
                  </a:lnTo>
                  <a:lnTo>
                    <a:pt x="204" y="158"/>
                  </a:lnTo>
                  <a:lnTo>
                    <a:pt x="209" y="147"/>
                  </a:lnTo>
                  <a:lnTo>
                    <a:pt x="210" y="142"/>
                  </a:lnTo>
                  <a:lnTo>
                    <a:pt x="212" y="137"/>
                  </a:lnTo>
                  <a:lnTo>
                    <a:pt x="213" y="130"/>
                  </a:lnTo>
                  <a:lnTo>
                    <a:pt x="216" y="126"/>
                  </a:lnTo>
                  <a:lnTo>
                    <a:pt x="217" y="121"/>
                  </a:lnTo>
                  <a:lnTo>
                    <a:pt x="217" y="117"/>
                  </a:lnTo>
                  <a:lnTo>
                    <a:pt x="217" y="110"/>
                  </a:lnTo>
                  <a:lnTo>
                    <a:pt x="218" y="106"/>
                  </a:lnTo>
                  <a:lnTo>
                    <a:pt x="217" y="101"/>
                  </a:lnTo>
                  <a:lnTo>
                    <a:pt x="217" y="94"/>
                  </a:lnTo>
                  <a:lnTo>
                    <a:pt x="217" y="90"/>
                  </a:lnTo>
                  <a:lnTo>
                    <a:pt x="216" y="83"/>
                  </a:lnTo>
                  <a:lnTo>
                    <a:pt x="213" y="78"/>
                  </a:lnTo>
                  <a:lnTo>
                    <a:pt x="212" y="73"/>
                  </a:lnTo>
                  <a:lnTo>
                    <a:pt x="210" y="68"/>
                  </a:lnTo>
                  <a:lnTo>
                    <a:pt x="209" y="62"/>
                  </a:lnTo>
                  <a:lnTo>
                    <a:pt x="204" y="53"/>
                  </a:lnTo>
                  <a:lnTo>
                    <a:pt x="197" y="45"/>
                  </a:lnTo>
                  <a:lnTo>
                    <a:pt x="192" y="36"/>
                  </a:lnTo>
                  <a:lnTo>
                    <a:pt x="185" y="30"/>
                  </a:lnTo>
                  <a:lnTo>
                    <a:pt x="177" y="22"/>
                  </a:lnTo>
                  <a:lnTo>
                    <a:pt x="169" y="17"/>
                  </a:lnTo>
                  <a:lnTo>
                    <a:pt x="159" y="11"/>
                  </a:lnTo>
                  <a:lnTo>
                    <a:pt x="149" y="8"/>
                  </a:lnTo>
                  <a:lnTo>
                    <a:pt x="144" y="5"/>
                  </a:lnTo>
                  <a:lnTo>
                    <a:pt x="139" y="4"/>
                  </a:lnTo>
                  <a:lnTo>
                    <a:pt x="133" y="1"/>
                  </a:lnTo>
                  <a:lnTo>
                    <a:pt x="128" y="1"/>
                  </a:lnTo>
                  <a:lnTo>
                    <a:pt x="123" y="0"/>
                  </a:lnTo>
                  <a:lnTo>
                    <a:pt x="118" y="0"/>
                  </a:lnTo>
                  <a:lnTo>
                    <a:pt x="111" y="0"/>
                  </a:lnTo>
                  <a:lnTo>
                    <a:pt x="108" y="0"/>
                  </a:lnTo>
                  <a:lnTo>
                    <a:pt x="100" y="0"/>
                  </a:lnTo>
                  <a:lnTo>
                    <a:pt x="95" y="0"/>
                  </a:lnTo>
                  <a:lnTo>
                    <a:pt x="90" y="0"/>
                  </a:lnTo>
                  <a:lnTo>
                    <a:pt x="84" y="1"/>
                  </a:lnTo>
                  <a:lnTo>
                    <a:pt x="80" y="1"/>
                  </a:lnTo>
                  <a:lnTo>
                    <a:pt x="74" y="4"/>
                  </a:lnTo>
                  <a:lnTo>
                    <a:pt x="69" y="5"/>
                  </a:lnTo>
                  <a:lnTo>
                    <a:pt x="64" y="8"/>
                  </a:lnTo>
                  <a:lnTo>
                    <a:pt x="55" y="11"/>
                  </a:lnTo>
                  <a:lnTo>
                    <a:pt x="47" y="17"/>
                  </a:lnTo>
                  <a:lnTo>
                    <a:pt x="38" y="22"/>
                  </a:lnTo>
                  <a:lnTo>
                    <a:pt x="31" y="30"/>
                  </a:lnTo>
                  <a:lnTo>
                    <a:pt x="22" y="36"/>
                  </a:lnTo>
                  <a:lnTo>
                    <a:pt x="17" y="45"/>
                  </a:lnTo>
                  <a:lnTo>
                    <a:pt x="11" y="53"/>
                  </a:lnTo>
                  <a:lnTo>
                    <a:pt x="8" y="62"/>
                  </a:lnTo>
                  <a:lnTo>
                    <a:pt x="5" y="68"/>
                  </a:lnTo>
                  <a:lnTo>
                    <a:pt x="3" y="73"/>
                  </a:lnTo>
                  <a:lnTo>
                    <a:pt x="1" y="78"/>
                  </a:lnTo>
                  <a:lnTo>
                    <a:pt x="1" y="83"/>
                  </a:lnTo>
                  <a:lnTo>
                    <a:pt x="0" y="90"/>
                  </a:lnTo>
                  <a:lnTo>
                    <a:pt x="0" y="94"/>
                  </a:lnTo>
                  <a:lnTo>
                    <a:pt x="0" y="101"/>
                  </a:lnTo>
                  <a:lnTo>
                    <a:pt x="0" y="106"/>
                  </a:lnTo>
                  <a:lnTo>
                    <a:pt x="0" y="110"/>
                  </a:lnTo>
                  <a:lnTo>
                    <a:pt x="0" y="117"/>
                  </a:lnTo>
                  <a:lnTo>
                    <a:pt x="0" y="121"/>
                  </a:lnTo>
                  <a:lnTo>
                    <a:pt x="1" y="126"/>
                  </a:lnTo>
                  <a:lnTo>
                    <a:pt x="1" y="130"/>
                  </a:lnTo>
                  <a:lnTo>
                    <a:pt x="3" y="137"/>
                  </a:lnTo>
                  <a:lnTo>
                    <a:pt x="5" y="142"/>
                  </a:lnTo>
                  <a:lnTo>
                    <a:pt x="8" y="147"/>
                  </a:lnTo>
                  <a:lnTo>
                    <a:pt x="11" y="158"/>
                  </a:lnTo>
                  <a:lnTo>
                    <a:pt x="17" y="167"/>
                  </a:lnTo>
                  <a:lnTo>
                    <a:pt x="22" y="175"/>
                  </a:lnTo>
                  <a:lnTo>
                    <a:pt x="31" y="183"/>
                  </a:lnTo>
                  <a:lnTo>
                    <a:pt x="38" y="188"/>
                  </a:lnTo>
                  <a:lnTo>
                    <a:pt x="47" y="195"/>
                  </a:lnTo>
                  <a:lnTo>
                    <a:pt x="55" y="200"/>
                  </a:lnTo>
                  <a:lnTo>
                    <a:pt x="64" y="206"/>
                  </a:lnTo>
                  <a:lnTo>
                    <a:pt x="69" y="206"/>
                  </a:lnTo>
                  <a:lnTo>
                    <a:pt x="74" y="208"/>
                  </a:lnTo>
                  <a:lnTo>
                    <a:pt x="80" y="211"/>
                  </a:lnTo>
                  <a:lnTo>
                    <a:pt x="84" y="212"/>
                  </a:lnTo>
                  <a:lnTo>
                    <a:pt x="90" y="212"/>
                  </a:lnTo>
                  <a:lnTo>
                    <a:pt x="95" y="213"/>
                  </a:lnTo>
                  <a:lnTo>
                    <a:pt x="100" y="213"/>
                  </a:lnTo>
                  <a:lnTo>
                    <a:pt x="108" y="213"/>
                  </a:lnTo>
                  <a:lnTo>
                    <a:pt x="108" y="213"/>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1" name="Freeform 23"/>
            <p:cNvSpPr>
              <a:spLocks/>
            </p:cNvSpPr>
            <p:nvPr/>
          </p:nvSpPr>
          <p:spPr bwMode="auto">
            <a:xfrm>
              <a:off x="6180138" y="3001591"/>
              <a:ext cx="87313" cy="85725"/>
            </a:xfrm>
            <a:custGeom>
              <a:avLst/>
              <a:gdLst>
                <a:gd name="T0" fmla="*/ 113 w 218"/>
                <a:gd name="T1" fmla="*/ 215 h 215"/>
                <a:gd name="T2" fmla="*/ 124 w 218"/>
                <a:gd name="T3" fmla="*/ 213 h 215"/>
                <a:gd name="T4" fmla="*/ 133 w 218"/>
                <a:gd name="T5" fmla="*/ 210 h 215"/>
                <a:gd name="T6" fmla="*/ 145 w 218"/>
                <a:gd name="T7" fmla="*/ 207 h 215"/>
                <a:gd name="T8" fmla="*/ 160 w 218"/>
                <a:gd name="T9" fmla="*/ 200 h 215"/>
                <a:gd name="T10" fmla="*/ 177 w 218"/>
                <a:gd name="T11" fmla="*/ 190 h 215"/>
                <a:gd name="T12" fmla="*/ 191 w 218"/>
                <a:gd name="T13" fmla="*/ 174 h 215"/>
                <a:gd name="T14" fmla="*/ 204 w 218"/>
                <a:gd name="T15" fmla="*/ 156 h 215"/>
                <a:gd name="T16" fmla="*/ 210 w 218"/>
                <a:gd name="T17" fmla="*/ 142 h 215"/>
                <a:gd name="T18" fmla="*/ 214 w 218"/>
                <a:gd name="T19" fmla="*/ 133 h 215"/>
                <a:gd name="T20" fmla="*/ 216 w 218"/>
                <a:gd name="T21" fmla="*/ 122 h 215"/>
                <a:gd name="T22" fmla="*/ 216 w 218"/>
                <a:gd name="T23" fmla="*/ 111 h 215"/>
                <a:gd name="T24" fmla="*/ 216 w 218"/>
                <a:gd name="T25" fmla="*/ 100 h 215"/>
                <a:gd name="T26" fmla="*/ 216 w 218"/>
                <a:gd name="T27" fmla="*/ 89 h 215"/>
                <a:gd name="T28" fmla="*/ 211 w 218"/>
                <a:gd name="T29" fmla="*/ 73 h 215"/>
                <a:gd name="T30" fmla="*/ 204 w 218"/>
                <a:gd name="T31" fmla="*/ 54 h 215"/>
                <a:gd name="T32" fmla="*/ 191 w 218"/>
                <a:gd name="T33" fmla="*/ 37 h 215"/>
                <a:gd name="T34" fmla="*/ 177 w 218"/>
                <a:gd name="T35" fmla="*/ 23 h 215"/>
                <a:gd name="T36" fmla="*/ 160 w 218"/>
                <a:gd name="T37" fmla="*/ 12 h 215"/>
                <a:gd name="T38" fmla="*/ 145 w 218"/>
                <a:gd name="T39" fmla="*/ 5 h 215"/>
                <a:gd name="T40" fmla="*/ 133 w 218"/>
                <a:gd name="T41" fmla="*/ 1 h 215"/>
                <a:gd name="T42" fmla="*/ 124 w 218"/>
                <a:gd name="T43" fmla="*/ 0 h 215"/>
                <a:gd name="T44" fmla="*/ 113 w 218"/>
                <a:gd name="T45" fmla="*/ 0 h 215"/>
                <a:gd name="T46" fmla="*/ 102 w 218"/>
                <a:gd name="T47" fmla="*/ 0 h 215"/>
                <a:gd name="T48" fmla="*/ 91 w 218"/>
                <a:gd name="T49" fmla="*/ 0 h 215"/>
                <a:gd name="T50" fmla="*/ 80 w 218"/>
                <a:gd name="T51" fmla="*/ 1 h 215"/>
                <a:gd name="T52" fmla="*/ 70 w 218"/>
                <a:gd name="T53" fmla="*/ 5 h 215"/>
                <a:gd name="T54" fmla="*/ 55 w 218"/>
                <a:gd name="T55" fmla="*/ 12 h 215"/>
                <a:gd name="T56" fmla="*/ 37 w 218"/>
                <a:gd name="T57" fmla="*/ 23 h 215"/>
                <a:gd name="T58" fmla="*/ 22 w 218"/>
                <a:gd name="T59" fmla="*/ 37 h 215"/>
                <a:gd name="T60" fmla="*/ 11 w 218"/>
                <a:gd name="T61" fmla="*/ 54 h 215"/>
                <a:gd name="T62" fmla="*/ 3 w 218"/>
                <a:gd name="T63" fmla="*/ 73 h 215"/>
                <a:gd name="T64" fmla="*/ 0 w 218"/>
                <a:gd name="T65" fmla="*/ 89 h 215"/>
                <a:gd name="T66" fmla="*/ 0 w 218"/>
                <a:gd name="T67" fmla="*/ 100 h 215"/>
                <a:gd name="T68" fmla="*/ 0 w 218"/>
                <a:gd name="T69" fmla="*/ 111 h 215"/>
                <a:gd name="T70" fmla="*/ 0 w 218"/>
                <a:gd name="T71" fmla="*/ 122 h 215"/>
                <a:gd name="T72" fmla="*/ 1 w 218"/>
                <a:gd name="T73" fmla="*/ 133 h 215"/>
                <a:gd name="T74" fmla="*/ 4 w 218"/>
                <a:gd name="T75" fmla="*/ 142 h 215"/>
                <a:gd name="T76" fmla="*/ 11 w 218"/>
                <a:gd name="T77" fmla="*/ 156 h 215"/>
                <a:gd name="T78" fmla="*/ 22 w 218"/>
                <a:gd name="T79" fmla="*/ 174 h 215"/>
                <a:gd name="T80" fmla="*/ 37 w 218"/>
                <a:gd name="T81" fmla="*/ 190 h 215"/>
                <a:gd name="T82" fmla="*/ 55 w 218"/>
                <a:gd name="T83" fmla="*/ 200 h 215"/>
                <a:gd name="T84" fmla="*/ 70 w 218"/>
                <a:gd name="T85" fmla="*/ 207 h 215"/>
                <a:gd name="T86" fmla="*/ 80 w 218"/>
                <a:gd name="T87" fmla="*/ 210 h 215"/>
                <a:gd name="T88" fmla="*/ 91 w 218"/>
                <a:gd name="T89" fmla="*/ 213 h 215"/>
                <a:gd name="T90" fmla="*/ 102 w 218"/>
                <a:gd name="T91" fmla="*/ 215 h 215"/>
                <a:gd name="T92" fmla="*/ 108 w 218"/>
                <a:gd name="T93"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8" h="215">
                  <a:moveTo>
                    <a:pt x="108" y="215"/>
                  </a:moveTo>
                  <a:lnTo>
                    <a:pt x="113" y="215"/>
                  </a:lnTo>
                  <a:lnTo>
                    <a:pt x="117" y="215"/>
                  </a:lnTo>
                  <a:lnTo>
                    <a:pt x="124" y="213"/>
                  </a:lnTo>
                  <a:lnTo>
                    <a:pt x="129" y="212"/>
                  </a:lnTo>
                  <a:lnTo>
                    <a:pt x="133" y="210"/>
                  </a:lnTo>
                  <a:lnTo>
                    <a:pt x="139" y="208"/>
                  </a:lnTo>
                  <a:lnTo>
                    <a:pt x="145" y="207"/>
                  </a:lnTo>
                  <a:lnTo>
                    <a:pt x="150" y="205"/>
                  </a:lnTo>
                  <a:lnTo>
                    <a:pt x="160" y="200"/>
                  </a:lnTo>
                  <a:lnTo>
                    <a:pt x="167" y="196"/>
                  </a:lnTo>
                  <a:lnTo>
                    <a:pt x="177" y="190"/>
                  </a:lnTo>
                  <a:lnTo>
                    <a:pt x="185" y="183"/>
                  </a:lnTo>
                  <a:lnTo>
                    <a:pt x="191" y="174"/>
                  </a:lnTo>
                  <a:lnTo>
                    <a:pt x="198" y="166"/>
                  </a:lnTo>
                  <a:lnTo>
                    <a:pt x="204" y="156"/>
                  </a:lnTo>
                  <a:lnTo>
                    <a:pt x="208" y="148"/>
                  </a:lnTo>
                  <a:lnTo>
                    <a:pt x="210" y="142"/>
                  </a:lnTo>
                  <a:lnTo>
                    <a:pt x="211" y="138"/>
                  </a:lnTo>
                  <a:lnTo>
                    <a:pt x="214" y="133"/>
                  </a:lnTo>
                  <a:lnTo>
                    <a:pt x="215" y="128"/>
                  </a:lnTo>
                  <a:lnTo>
                    <a:pt x="216" y="122"/>
                  </a:lnTo>
                  <a:lnTo>
                    <a:pt x="216" y="117"/>
                  </a:lnTo>
                  <a:lnTo>
                    <a:pt x="216" y="111"/>
                  </a:lnTo>
                  <a:lnTo>
                    <a:pt x="218" y="106"/>
                  </a:lnTo>
                  <a:lnTo>
                    <a:pt x="216" y="100"/>
                  </a:lnTo>
                  <a:lnTo>
                    <a:pt x="216" y="95"/>
                  </a:lnTo>
                  <a:lnTo>
                    <a:pt x="216" y="89"/>
                  </a:lnTo>
                  <a:lnTo>
                    <a:pt x="215" y="85"/>
                  </a:lnTo>
                  <a:lnTo>
                    <a:pt x="211" y="73"/>
                  </a:lnTo>
                  <a:lnTo>
                    <a:pt x="208" y="65"/>
                  </a:lnTo>
                  <a:lnTo>
                    <a:pt x="204" y="54"/>
                  </a:lnTo>
                  <a:lnTo>
                    <a:pt x="198" y="46"/>
                  </a:lnTo>
                  <a:lnTo>
                    <a:pt x="191" y="37"/>
                  </a:lnTo>
                  <a:lnTo>
                    <a:pt x="185" y="31"/>
                  </a:lnTo>
                  <a:lnTo>
                    <a:pt x="177" y="23"/>
                  </a:lnTo>
                  <a:lnTo>
                    <a:pt x="167" y="17"/>
                  </a:lnTo>
                  <a:lnTo>
                    <a:pt x="160" y="12"/>
                  </a:lnTo>
                  <a:lnTo>
                    <a:pt x="150" y="8"/>
                  </a:lnTo>
                  <a:lnTo>
                    <a:pt x="145" y="5"/>
                  </a:lnTo>
                  <a:lnTo>
                    <a:pt x="139" y="4"/>
                  </a:lnTo>
                  <a:lnTo>
                    <a:pt x="133" y="1"/>
                  </a:lnTo>
                  <a:lnTo>
                    <a:pt x="129" y="1"/>
                  </a:lnTo>
                  <a:lnTo>
                    <a:pt x="124" y="0"/>
                  </a:lnTo>
                  <a:lnTo>
                    <a:pt x="117" y="0"/>
                  </a:lnTo>
                  <a:lnTo>
                    <a:pt x="113" y="0"/>
                  </a:lnTo>
                  <a:lnTo>
                    <a:pt x="108" y="0"/>
                  </a:lnTo>
                  <a:lnTo>
                    <a:pt x="102" y="0"/>
                  </a:lnTo>
                  <a:lnTo>
                    <a:pt x="96" y="0"/>
                  </a:lnTo>
                  <a:lnTo>
                    <a:pt x="91" y="0"/>
                  </a:lnTo>
                  <a:lnTo>
                    <a:pt x="85" y="1"/>
                  </a:lnTo>
                  <a:lnTo>
                    <a:pt x="80" y="1"/>
                  </a:lnTo>
                  <a:lnTo>
                    <a:pt x="73" y="4"/>
                  </a:lnTo>
                  <a:lnTo>
                    <a:pt x="70" y="5"/>
                  </a:lnTo>
                  <a:lnTo>
                    <a:pt x="65" y="8"/>
                  </a:lnTo>
                  <a:lnTo>
                    <a:pt x="55" y="12"/>
                  </a:lnTo>
                  <a:lnTo>
                    <a:pt x="45" y="17"/>
                  </a:lnTo>
                  <a:lnTo>
                    <a:pt x="37" y="23"/>
                  </a:lnTo>
                  <a:lnTo>
                    <a:pt x="31" y="31"/>
                  </a:lnTo>
                  <a:lnTo>
                    <a:pt x="22" y="37"/>
                  </a:lnTo>
                  <a:lnTo>
                    <a:pt x="17" y="46"/>
                  </a:lnTo>
                  <a:lnTo>
                    <a:pt x="11" y="54"/>
                  </a:lnTo>
                  <a:lnTo>
                    <a:pt x="8" y="65"/>
                  </a:lnTo>
                  <a:lnTo>
                    <a:pt x="3" y="73"/>
                  </a:lnTo>
                  <a:lnTo>
                    <a:pt x="1" y="85"/>
                  </a:lnTo>
                  <a:lnTo>
                    <a:pt x="0" y="89"/>
                  </a:lnTo>
                  <a:lnTo>
                    <a:pt x="0" y="95"/>
                  </a:lnTo>
                  <a:lnTo>
                    <a:pt x="0" y="100"/>
                  </a:lnTo>
                  <a:lnTo>
                    <a:pt x="0" y="106"/>
                  </a:lnTo>
                  <a:lnTo>
                    <a:pt x="0" y="111"/>
                  </a:lnTo>
                  <a:lnTo>
                    <a:pt x="0" y="117"/>
                  </a:lnTo>
                  <a:lnTo>
                    <a:pt x="0" y="122"/>
                  </a:lnTo>
                  <a:lnTo>
                    <a:pt x="1" y="128"/>
                  </a:lnTo>
                  <a:lnTo>
                    <a:pt x="1" y="133"/>
                  </a:lnTo>
                  <a:lnTo>
                    <a:pt x="3" y="138"/>
                  </a:lnTo>
                  <a:lnTo>
                    <a:pt x="4" y="142"/>
                  </a:lnTo>
                  <a:lnTo>
                    <a:pt x="8" y="148"/>
                  </a:lnTo>
                  <a:lnTo>
                    <a:pt x="11" y="156"/>
                  </a:lnTo>
                  <a:lnTo>
                    <a:pt x="17" y="166"/>
                  </a:lnTo>
                  <a:lnTo>
                    <a:pt x="22" y="174"/>
                  </a:lnTo>
                  <a:lnTo>
                    <a:pt x="31" y="183"/>
                  </a:lnTo>
                  <a:lnTo>
                    <a:pt x="37" y="190"/>
                  </a:lnTo>
                  <a:lnTo>
                    <a:pt x="45" y="196"/>
                  </a:lnTo>
                  <a:lnTo>
                    <a:pt x="55" y="200"/>
                  </a:lnTo>
                  <a:lnTo>
                    <a:pt x="65" y="205"/>
                  </a:lnTo>
                  <a:lnTo>
                    <a:pt x="70" y="207"/>
                  </a:lnTo>
                  <a:lnTo>
                    <a:pt x="73" y="208"/>
                  </a:lnTo>
                  <a:lnTo>
                    <a:pt x="80" y="210"/>
                  </a:lnTo>
                  <a:lnTo>
                    <a:pt x="85" y="212"/>
                  </a:lnTo>
                  <a:lnTo>
                    <a:pt x="91" y="213"/>
                  </a:lnTo>
                  <a:lnTo>
                    <a:pt x="96" y="215"/>
                  </a:lnTo>
                  <a:lnTo>
                    <a:pt x="102" y="215"/>
                  </a:lnTo>
                  <a:lnTo>
                    <a:pt x="108" y="215"/>
                  </a:lnTo>
                  <a:lnTo>
                    <a:pt x="108" y="215"/>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2" name="Freeform 24"/>
            <p:cNvSpPr>
              <a:spLocks/>
            </p:cNvSpPr>
            <p:nvPr/>
          </p:nvSpPr>
          <p:spPr bwMode="auto">
            <a:xfrm>
              <a:off x="6089651" y="3001591"/>
              <a:ext cx="69850" cy="61913"/>
            </a:xfrm>
            <a:custGeom>
              <a:avLst/>
              <a:gdLst>
                <a:gd name="T0" fmla="*/ 158 w 176"/>
                <a:gd name="T1" fmla="*/ 150 h 156"/>
                <a:gd name="T2" fmla="*/ 150 w 176"/>
                <a:gd name="T3" fmla="*/ 139 h 156"/>
                <a:gd name="T4" fmla="*/ 139 w 176"/>
                <a:gd name="T5" fmla="*/ 128 h 156"/>
                <a:gd name="T6" fmla="*/ 130 w 176"/>
                <a:gd name="T7" fmla="*/ 117 h 156"/>
                <a:gd name="T8" fmla="*/ 119 w 176"/>
                <a:gd name="T9" fmla="*/ 106 h 156"/>
                <a:gd name="T10" fmla="*/ 110 w 176"/>
                <a:gd name="T11" fmla="*/ 97 h 156"/>
                <a:gd name="T12" fmla="*/ 97 w 176"/>
                <a:gd name="T13" fmla="*/ 87 h 156"/>
                <a:gd name="T14" fmla="*/ 87 w 176"/>
                <a:gd name="T15" fmla="*/ 79 h 156"/>
                <a:gd name="T16" fmla="*/ 77 w 176"/>
                <a:gd name="T17" fmla="*/ 70 h 156"/>
                <a:gd name="T18" fmla="*/ 65 w 176"/>
                <a:gd name="T19" fmla="*/ 62 h 156"/>
                <a:gd name="T20" fmla="*/ 54 w 176"/>
                <a:gd name="T21" fmla="*/ 54 h 156"/>
                <a:gd name="T22" fmla="*/ 44 w 176"/>
                <a:gd name="T23" fmla="*/ 48 h 156"/>
                <a:gd name="T24" fmla="*/ 34 w 176"/>
                <a:gd name="T25" fmla="*/ 40 h 156"/>
                <a:gd name="T26" fmla="*/ 23 w 176"/>
                <a:gd name="T27" fmla="*/ 34 h 156"/>
                <a:gd name="T28" fmla="*/ 8 w 176"/>
                <a:gd name="T29" fmla="*/ 26 h 156"/>
                <a:gd name="T30" fmla="*/ 5 w 176"/>
                <a:gd name="T31" fmla="*/ 17 h 156"/>
                <a:gd name="T32" fmla="*/ 21 w 176"/>
                <a:gd name="T33" fmla="*/ 8 h 156"/>
                <a:gd name="T34" fmla="*/ 37 w 176"/>
                <a:gd name="T35" fmla="*/ 3 h 156"/>
                <a:gd name="T36" fmla="*/ 56 w 176"/>
                <a:gd name="T37" fmla="*/ 0 h 156"/>
                <a:gd name="T38" fmla="*/ 71 w 176"/>
                <a:gd name="T39" fmla="*/ 0 h 156"/>
                <a:gd name="T40" fmla="*/ 82 w 176"/>
                <a:gd name="T41" fmla="*/ 0 h 156"/>
                <a:gd name="T42" fmla="*/ 93 w 176"/>
                <a:gd name="T43" fmla="*/ 1 h 156"/>
                <a:gd name="T44" fmla="*/ 103 w 176"/>
                <a:gd name="T45" fmla="*/ 5 h 156"/>
                <a:gd name="T46" fmla="*/ 118 w 176"/>
                <a:gd name="T47" fmla="*/ 12 h 156"/>
                <a:gd name="T48" fmla="*/ 136 w 176"/>
                <a:gd name="T49" fmla="*/ 23 h 156"/>
                <a:gd name="T50" fmla="*/ 150 w 176"/>
                <a:gd name="T51" fmla="*/ 37 h 156"/>
                <a:gd name="T52" fmla="*/ 163 w 176"/>
                <a:gd name="T53" fmla="*/ 54 h 156"/>
                <a:gd name="T54" fmla="*/ 171 w 176"/>
                <a:gd name="T55" fmla="*/ 73 h 156"/>
                <a:gd name="T56" fmla="*/ 175 w 176"/>
                <a:gd name="T57" fmla="*/ 89 h 156"/>
                <a:gd name="T58" fmla="*/ 176 w 176"/>
                <a:gd name="T59" fmla="*/ 100 h 156"/>
                <a:gd name="T60" fmla="*/ 176 w 176"/>
                <a:gd name="T61" fmla="*/ 113 h 156"/>
                <a:gd name="T62" fmla="*/ 174 w 176"/>
                <a:gd name="T63" fmla="*/ 125 h 156"/>
                <a:gd name="T64" fmla="*/ 171 w 176"/>
                <a:gd name="T65" fmla="*/ 138 h 156"/>
                <a:gd name="T66" fmla="*/ 166 w 176"/>
                <a:gd name="T67" fmla="*/ 150 h 156"/>
                <a:gd name="T68" fmla="*/ 164 w 176"/>
                <a:gd name="T69" fmla="*/ 156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6" h="156">
                  <a:moveTo>
                    <a:pt x="164" y="156"/>
                  </a:moveTo>
                  <a:lnTo>
                    <a:pt x="158" y="150"/>
                  </a:lnTo>
                  <a:lnTo>
                    <a:pt x="155" y="144"/>
                  </a:lnTo>
                  <a:lnTo>
                    <a:pt x="150" y="139"/>
                  </a:lnTo>
                  <a:lnTo>
                    <a:pt x="146" y="133"/>
                  </a:lnTo>
                  <a:lnTo>
                    <a:pt x="139" y="128"/>
                  </a:lnTo>
                  <a:lnTo>
                    <a:pt x="135" y="122"/>
                  </a:lnTo>
                  <a:lnTo>
                    <a:pt x="130" y="117"/>
                  </a:lnTo>
                  <a:lnTo>
                    <a:pt x="125" y="113"/>
                  </a:lnTo>
                  <a:lnTo>
                    <a:pt x="119" y="106"/>
                  </a:lnTo>
                  <a:lnTo>
                    <a:pt x="114" y="102"/>
                  </a:lnTo>
                  <a:lnTo>
                    <a:pt x="110" y="97"/>
                  </a:lnTo>
                  <a:lnTo>
                    <a:pt x="103" y="93"/>
                  </a:lnTo>
                  <a:lnTo>
                    <a:pt x="97" y="87"/>
                  </a:lnTo>
                  <a:lnTo>
                    <a:pt x="93" y="85"/>
                  </a:lnTo>
                  <a:lnTo>
                    <a:pt x="87" y="79"/>
                  </a:lnTo>
                  <a:lnTo>
                    <a:pt x="82" y="74"/>
                  </a:lnTo>
                  <a:lnTo>
                    <a:pt x="77" y="70"/>
                  </a:lnTo>
                  <a:lnTo>
                    <a:pt x="71" y="66"/>
                  </a:lnTo>
                  <a:lnTo>
                    <a:pt x="65" y="62"/>
                  </a:lnTo>
                  <a:lnTo>
                    <a:pt x="61" y="57"/>
                  </a:lnTo>
                  <a:lnTo>
                    <a:pt x="54" y="54"/>
                  </a:lnTo>
                  <a:lnTo>
                    <a:pt x="50" y="52"/>
                  </a:lnTo>
                  <a:lnTo>
                    <a:pt x="44" y="48"/>
                  </a:lnTo>
                  <a:lnTo>
                    <a:pt x="38" y="45"/>
                  </a:lnTo>
                  <a:lnTo>
                    <a:pt x="34" y="40"/>
                  </a:lnTo>
                  <a:lnTo>
                    <a:pt x="28" y="38"/>
                  </a:lnTo>
                  <a:lnTo>
                    <a:pt x="23" y="34"/>
                  </a:lnTo>
                  <a:lnTo>
                    <a:pt x="18" y="32"/>
                  </a:lnTo>
                  <a:lnTo>
                    <a:pt x="8" y="26"/>
                  </a:lnTo>
                  <a:lnTo>
                    <a:pt x="0" y="21"/>
                  </a:lnTo>
                  <a:lnTo>
                    <a:pt x="5" y="17"/>
                  </a:lnTo>
                  <a:lnTo>
                    <a:pt x="12" y="12"/>
                  </a:lnTo>
                  <a:lnTo>
                    <a:pt x="21" y="8"/>
                  </a:lnTo>
                  <a:lnTo>
                    <a:pt x="29" y="5"/>
                  </a:lnTo>
                  <a:lnTo>
                    <a:pt x="37" y="3"/>
                  </a:lnTo>
                  <a:lnTo>
                    <a:pt x="48" y="1"/>
                  </a:lnTo>
                  <a:lnTo>
                    <a:pt x="56" y="0"/>
                  </a:lnTo>
                  <a:lnTo>
                    <a:pt x="67" y="0"/>
                  </a:lnTo>
                  <a:lnTo>
                    <a:pt x="71" y="0"/>
                  </a:lnTo>
                  <a:lnTo>
                    <a:pt x="77" y="0"/>
                  </a:lnTo>
                  <a:lnTo>
                    <a:pt x="82" y="0"/>
                  </a:lnTo>
                  <a:lnTo>
                    <a:pt x="87" y="1"/>
                  </a:lnTo>
                  <a:lnTo>
                    <a:pt x="93" y="1"/>
                  </a:lnTo>
                  <a:lnTo>
                    <a:pt x="97" y="4"/>
                  </a:lnTo>
                  <a:lnTo>
                    <a:pt x="103" y="5"/>
                  </a:lnTo>
                  <a:lnTo>
                    <a:pt x="110" y="8"/>
                  </a:lnTo>
                  <a:lnTo>
                    <a:pt x="118" y="12"/>
                  </a:lnTo>
                  <a:lnTo>
                    <a:pt x="128" y="17"/>
                  </a:lnTo>
                  <a:lnTo>
                    <a:pt x="136" y="23"/>
                  </a:lnTo>
                  <a:lnTo>
                    <a:pt x="144" y="31"/>
                  </a:lnTo>
                  <a:lnTo>
                    <a:pt x="150" y="37"/>
                  </a:lnTo>
                  <a:lnTo>
                    <a:pt x="156" y="46"/>
                  </a:lnTo>
                  <a:lnTo>
                    <a:pt x="163" y="54"/>
                  </a:lnTo>
                  <a:lnTo>
                    <a:pt x="167" y="65"/>
                  </a:lnTo>
                  <a:lnTo>
                    <a:pt x="171" y="73"/>
                  </a:lnTo>
                  <a:lnTo>
                    <a:pt x="174" y="85"/>
                  </a:lnTo>
                  <a:lnTo>
                    <a:pt x="175" y="89"/>
                  </a:lnTo>
                  <a:lnTo>
                    <a:pt x="176" y="95"/>
                  </a:lnTo>
                  <a:lnTo>
                    <a:pt x="176" y="100"/>
                  </a:lnTo>
                  <a:lnTo>
                    <a:pt x="176" y="106"/>
                  </a:lnTo>
                  <a:lnTo>
                    <a:pt x="176" y="113"/>
                  </a:lnTo>
                  <a:lnTo>
                    <a:pt x="175" y="119"/>
                  </a:lnTo>
                  <a:lnTo>
                    <a:pt x="174" y="125"/>
                  </a:lnTo>
                  <a:lnTo>
                    <a:pt x="174" y="131"/>
                  </a:lnTo>
                  <a:lnTo>
                    <a:pt x="171" y="138"/>
                  </a:lnTo>
                  <a:lnTo>
                    <a:pt x="169" y="144"/>
                  </a:lnTo>
                  <a:lnTo>
                    <a:pt x="166" y="150"/>
                  </a:lnTo>
                  <a:lnTo>
                    <a:pt x="164" y="156"/>
                  </a:lnTo>
                  <a:lnTo>
                    <a:pt x="164" y="15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3" name="Freeform 25"/>
            <p:cNvSpPr>
              <a:spLocks/>
            </p:cNvSpPr>
            <p:nvPr/>
          </p:nvSpPr>
          <p:spPr bwMode="auto">
            <a:xfrm>
              <a:off x="5892801" y="2904753"/>
              <a:ext cx="85725" cy="85725"/>
            </a:xfrm>
            <a:custGeom>
              <a:avLst/>
              <a:gdLst>
                <a:gd name="T0" fmla="*/ 113 w 218"/>
                <a:gd name="T1" fmla="*/ 215 h 216"/>
                <a:gd name="T2" fmla="*/ 124 w 218"/>
                <a:gd name="T3" fmla="*/ 215 h 216"/>
                <a:gd name="T4" fmla="*/ 135 w 218"/>
                <a:gd name="T5" fmla="*/ 212 h 216"/>
                <a:gd name="T6" fmla="*/ 147 w 218"/>
                <a:gd name="T7" fmla="*/ 207 h 216"/>
                <a:gd name="T8" fmla="*/ 160 w 218"/>
                <a:gd name="T9" fmla="*/ 200 h 216"/>
                <a:gd name="T10" fmla="*/ 177 w 218"/>
                <a:gd name="T11" fmla="*/ 190 h 216"/>
                <a:gd name="T12" fmla="*/ 192 w 218"/>
                <a:gd name="T13" fmla="*/ 176 h 216"/>
                <a:gd name="T14" fmla="*/ 204 w 218"/>
                <a:gd name="T15" fmla="*/ 159 h 216"/>
                <a:gd name="T16" fmla="*/ 210 w 218"/>
                <a:gd name="T17" fmla="*/ 144 h 216"/>
                <a:gd name="T18" fmla="*/ 213 w 218"/>
                <a:gd name="T19" fmla="*/ 135 h 216"/>
                <a:gd name="T20" fmla="*/ 217 w 218"/>
                <a:gd name="T21" fmla="*/ 123 h 216"/>
                <a:gd name="T22" fmla="*/ 218 w 218"/>
                <a:gd name="T23" fmla="*/ 113 h 216"/>
                <a:gd name="T24" fmla="*/ 218 w 218"/>
                <a:gd name="T25" fmla="*/ 102 h 216"/>
                <a:gd name="T26" fmla="*/ 217 w 218"/>
                <a:gd name="T27" fmla="*/ 91 h 216"/>
                <a:gd name="T28" fmla="*/ 213 w 218"/>
                <a:gd name="T29" fmla="*/ 80 h 216"/>
                <a:gd name="T30" fmla="*/ 210 w 218"/>
                <a:gd name="T31" fmla="*/ 70 h 216"/>
                <a:gd name="T32" fmla="*/ 204 w 218"/>
                <a:gd name="T33" fmla="*/ 57 h 216"/>
                <a:gd name="T34" fmla="*/ 192 w 218"/>
                <a:gd name="T35" fmla="*/ 40 h 216"/>
                <a:gd name="T36" fmla="*/ 177 w 218"/>
                <a:gd name="T37" fmla="*/ 24 h 216"/>
                <a:gd name="T38" fmla="*/ 160 w 218"/>
                <a:gd name="T39" fmla="*/ 12 h 216"/>
                <a:gd name="T40" fmla="*/ 147 w 218"/>
                <a:gd name="T41" fmla="*/ 6 h 216"/>
                <a:gd name="T42" fmla="*/ 135 w 218"/>
                <a:gd name="T43" fmla="*/ 1 h 216"/>
                <a:gd name="T44" fmla="*/ 124 w 218"/>
                <a:gd name="T45" fmla="*/ 0 h 216"/>
                <a:gd name="T46" fmla="*/ 113 w 218"/>
                <a:gd name="T47" fmla="*/ 0 h 216"/>
                <a:gd name="T48" fmla="*/ 102 w 218"/>
                <a:gd name="T49" fmla="*/ 0 h 216"/>
                <a:gd name="T50" fmla="*/ 91 w 218"/>
                <a:gd name="T51" fmla="*/ 0 h 216"/>
                <a:gd name="T52" fmla="*/ 80 w 218"/>
                <a:gd name="T53" fmla="*/ 1 h 216"/>
                <a:gd name="T54" fmla="*/ 71 w 218"/>
                <a:gd name="T55" fmla="*/ 6 h 216"/>
                <a:gd name="T56" fmla="*/ 57 w 218"/>
                <a:gd name="T57" fmla="*/ 12 h 216"/>
                <a:gd name="T58" fmla="*/ 39 w 218"/>
                <a:gd name="T59" fmla="*/ 24 h 216"/>
                <a:gd name="T60" fmla="*/ 23 w 218"/>
                <a:gd name="T61" fmla="*/ 40 h 216"/>
                <a:gd name="T62" fmla="*/ 13 w 218"/>
                <a:gd name="T63" fmla="*/ 57 h 216"/>
                <a:gd name="T64" fmla="*/ 6 w 218"/>
                <a:gd name="T65" fmla="*/ 70 h 216"/>
                <a:gd name="T66" fmla="*/ 1 w 218"/>
                <a:gd name="T67" fmla="*/ 80 h 216"/>
                <a:gd name="T68" fmla="*/ 0 w 218"/>
                <a:gd name="T69" fmla="*/ 91 h 216"/>
                <a:gd name="T70" fmla="*/ 0 w 218"/>
                <a:gd name="T71" fmla="*/ 102 h 216"/>
                <a:gd name="T72" fmla="*/ 0 w 218"/>
                <a:gd name="T73" fmla="*/ 113 h 216"/>
                <a:gd name="T74" fmla="*/ 0 w 218"/>
                <a:gd name="T75" fmla="*/ 123 h 216"/>
                <a:gd name="T76" fmla="*/ 1 w 218"/>
                <a:gd name="T77" fmla="*/ 135 h 216"/>
                <a:gd name="T78" fmla="*/ 6 w 218"/>
                <a:gd name="T79" fmla="*/ 144 h 216"/>
                <a:gd name="T80" fmla="*/ 13 w 218"/>
                <a:gd name="T81" fmla="*/ 159 h 216"/>
                <a:gd name="T82" fmla="*/ 23 w 218"/>
                <a:gd name="T83" fmla="*/ 176 h 216"/>
                <a:gd name="T84" fmla="*/ 39 w 218"/>
                <a:gd name="T85" fmla="*/ 190 h 216"/>
                <a:gd name="T86" fmla="*/ 57 w 218"/>
                <a:gd name="T87" fmla="*/ 200 h 216"/>
                <a:gd name="T88" fmla="*/ 71 w 218"/>
                <a:gd name="T89" fmla="*/ 207 h 216"/>
                <a:gd name="T90" fmla="*/ 80 w 218"/>
                <a:gd name="T91" fmla="*/ 212 h 216"/>
                <a:gd name="T92" fmla="*/ 91 w 218"/>
                <a:gd name="T93" fmla="*/ 215 h 216"/>
                <a:gd name="T94" fmla="*/ 102 w 218"/>
                <a:gd name="T95" fmla="*/ 215 h 216"/>
                <a:gd name="T96" fmla="*/ 108 w 218"/>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6">
                  <a:moveTo>
                    <a:pt x="108" y="216"/>
                  </a:moveTo>
                  <a:lnTo>
                    <a:pt x="113" y="215"/>
                  </a:lnTo>
                  <a:lnTo>
                    <a:pt x="119" y="215"/>
                  </a:lnTo>
                  <a:lnTo>
                    <a:pt x="124" y="215"/>
                  </a:lnTo>
                  <a:lnTo>
                    <a:pt x="131" y="213"/>
                  </a:lnTo>
                  <a:lnTo>
                    <a:pt x="135" y="212"/>
                  </a:lnTo>
                  <a:lnTo>
                    <a:pt x="140" y="211"/>
                  </a:lnTo>
                  <a:lnTo>
                    <a:pt x="147" y="207"/>
                  </a:lnTo>
                  <a:lnTo>
                    <a:pt x="151" y="207"/>
                  </a:lnTo>
                  <a:lnTo>
                    <a:pt x="160" y="200"/>
                  </a:lnTo>
                  <a:lnTo>
                    <a:pt x="169" y="196"/>
                  </a:lnTo>
                  <a:lnTo>
                    <a:pt x="177" y="190"/>
                  </a:lnTo>
                  <a:lnTo>
                    <a:pt x="185" y="183"/>
                  </a:lnTo>
                  <a:lnTo>
                    <a:pt x="192" y="176"/>
                  </a:lnTo>
                  <a:lnTo>
                    <a:pt x="198" y="168"/>
                  </a:lnTo>
                  <a:lnTo>
                    <a:pt x="204" y="159"/>
                  </a:lnTo>
                  <a:lnTo>
                    <a:pt x="209" y="151"/>
                  </a:lnTo>
                  <a:lnTo>
                    <a:pt x="210" y="144"/>
                  </a:lnTo>
                  <a:lnTo>
                    <a:pt x="212" y="139"/>
                  </a:lnTo>
                  <a:lnTo>
                    <a:pt x="213" y="135"/>
                  </a:lnTo>
                  <a:lnTo>
                    <a:pt x="216" y="130"/>
                  </a:lnTo>
                  <a:lnTo>
                    <a:pt x="217" y="123"/>
                  </a:lnTo>
                  <a:lnTo>
                    <a:pt x="218" y="119"/>
                  </a:lnTo>
                  <a:lnTo>
                    <a:pt x="218" y="113"/>
                  </a:lnTo>
                  <a:lnTo>
                    <a:pt x="218" y="109"/>
                  </a:lnTo>
                  <a:lnTo>
                    <a:pt x="218" y="102"/>
                  </a:lnTo>
                  <a:lnTo>
                    <a:pt x="218" y="97"/>
                  </a:lnTo>
                  <a:lnTo>
                    <a:pt x="217" y="91"/>
                  </a:lnTo>
                  <a:lnTo>
                    <a:pt x="216" y="86"/>
                  </a:lnTo>
                  <a:lnTo>
                    <a:pt x="213" y="80"/>
                  </a:lnTo>
                  <a:lnTo>
                    <a:pt x="212" y="75"/>
                  </a:lnTo>
                  <a:lnTo>
                    <a:pt x="210" y="70"/>
                  </a:lnTo>
                  <a:lnTo>
                    <a:pt x="209" y="66"/>
                  </a:lnTo>
                  <a:lnTo>
                    <a:pt x="204" y="57"/>
                  </a:lnTo>
                  <a:lnTo>
                    <a:pt x="198" y="47"/>
                  </a:lnTo>
                  <a:lnTo>
                    <a:pt x="192" y="40"/>
                  </a:lnTo>
                  <a:lnTo>
                    <a:pt x="185" y="32"/>
                  </a:lnTo>
                  <a:lnTo>
                    <a:pt x="177" y="24"/>
                  </a:lnTo>
                  <a:lnTo>
                    <a:pt x="169" y="17"/>
                  </a:lnTo>
                  <a:lnTo>
                    <a:pt x="160" y="12"/>
                  </a:lnTo>
                  <a:lnTo>
                    <a:pt x="151" y="8"/>
                  </a:lnTo>
                  <a:lnTo>
                    <a:pt x="147" y="6"/>
                  </a:lnTo>
                  <a:lnTo>
                    <a:pt x="140" y="3"/>
                  </a:lnTo>
                  <a:lnTo>
                    <a:pt x="135" y="1"/>
                  </a:lnTo>
                  <a:lnTo>
                    <a:pt x="131" y="1"/>
                  </a:lnTo>
                  <a:lnTo>
                    <a:pt x="124" y="0"/>
                  </a:lnTo>
                  <a:lnTo>
                    <a:pt x="119" y="0"/>
                  </a:lnTo>
                  <a:lnTo>
                    <a:pt x="113" y="0"/>
                  </a:lnTo>
                  <a:lnTo>
                    <a:pt x="108" y="0"/>
                  </a:lnTo>
                  <a:lnTo>
                    <a:pt x="102" y="0"/>
                  </a:lnTo>
                  <a:lnTo>
                    <a:pt x="98" y="0"/>
                  </a:lnTo>
                  <a:lnTo>
                    <a:pt x="91" y="0"/>
                  </a:lnTo>
                  <a:lnTo>
                    <a:pt x="86" y="1"/>
                  </a:lnTo>
                  <a:lnTo>
                    <a:pt x="80" y="1"/>
                  </a:lnTo>
                  <a:lnTo>
                    <a:pt x="75" y="3"/>
                  </a:lnTo>
                  <a:lnTo>
                    <a:pt x="71" y="6"/>
                  </a:lnTo>
                  <a:lnTo>
                    <a:pt x="66" y="8"/>
                  </a:lnTo>
                  <a:lnTo>
                    <a:pt x="57" y="12"/>
                  </a:lnTo>
                  <a:lnTo>
                    <a:pt x="47" y="17"/>
                  </a:lnTo>
                  <a:lnTo>
                    <a:pt x="39" y="24"/>
                  </a:lnTo>
                  <a:lnTo>
                    <a:pt x="31" y="32"/>
                  </a:lnTo>
                  <a:lnTo>
                    <a:pt x="23" y="40"/>
                  </a:lnTo>
                  <a:lnTo>
                    <a:pt x="17" y="47"/>
                  </a:lnTo>
                  <a:lnTo>
                    <a:pt x="13" y="57"/>
                  </a:lnTo>
                  <a:lnTo>
                    <a:pt x="8" y="66"/>
                  </a:lnTo>
                  <a:lnTo>
                    <a:pt x="6" y="70"/>
                  </a:lnTo>
                  <a:lnTo>
                    <a:pt x="3" y="75"/>
                  </a:lnTo>
                  <a:lnTo>
                    <a:pt x="1" y="80"/>
                  </a:lnTo>
                  <a:lnTo>
                    <a:pt x="1" y="86"/>
                  </a:lnTo>
                  <a:lnTo>
                    <a:pt x="0" y="91"/>
                  </a:lnTo>
                  <a:lnTo>
                    <a:pt x="0" y="97"/>
                  </a:lnTo>
                  <a:lnTo>
                    <a:pt x="0" y="102"/>
                  </a:lnTo>
                  <a:lnTo>
                    <a:pt x="0" y="109"/>
                  </a:lnTo>
                  <a:lnTo>
                    <a:pt x="0" y="113"/>
                  </a:lnTo>
                  <a:lnTo>
                    <a:pt x="0" y="119"/>
                  </a:lnTo>
                  <a:lnTo>
                    <a:pt x="0" y="123"/>
                  </a:lnTo>
                  <a:lnTo>
                    <a:pt x="1" y="130"/>
                  </a:lnTo>
                  <a:lnTo>
                    <a:pt x="1" y="135"/>
                  </a:lnTo>
                  <a:lnTo>
                    <a:pt x="3" y="139"/>
                  </a:lnTo>
                  <a:lnTo>
                    <a:pt x="6" y="144"/>
                  </a:lnTo>
                  <a:lnTo>
                    <a:pt x="8" y="151"/>
                  </a:lnTo>
                  <a:lnTo>
                    <a:pt x="13" y="159"/>
                  </a:lnTo>
                  <a:lnTo>
                    <a:pt x="17" y="168"/>
                  </a:lnTo>
                  <a:lnTo>
                    <a:pt x="23" y="176"/>
                  </a:lnTo>
                  <a:lnTo>
                    <a:pt x="31" y="183"/>
                  </a:lnTo>
                  <a:lnTo>
                    <a:pt x="39" y="190"/>
                  </a:lnTo>
                  <a:lnTo>
                    <a:pt x="47" y="196"/>
                  </a:lnTo>
                  <a:lnTo>
                    <a:pt x="57" y="200"/>
                  </a:lnTo>
                  <a:lnTo>
                    <a:pt x="66" y="207"/>
                  </a:lnTo>
                  <a:lnTo>
                    <a:pt x="71" y="207"/>
                  </a:lnTo>
                  <a:lnTo>
                    <a:pt x="75" y="211"/>
                  </a:lnTo>
                  <a:lnTo>
                    <a:pt x="80" y="212"/>
                  </a:lnTo>
                  <a:lnTo>
                    <a:pt x="86" y="213"/>
                  </a:lnTo>
                  <a:lnTo>
                    <a:pt x="91" y="215"/>
                  </a:lnTo>
                  <a:lnTo>
                    <a:pt x="98" y="215"/>
                  </a:lnTo>
                  <a:lnTo>
                    <a:pt x="102" y="215"/>
                  </a:lnTo>
                  <a:lnTo>
                    <a:pt x="108" y="216"/>
                  </a:lnTo>
                  <a:lnTo>
                    <a:pt x="108"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baseline="-25000" dirty="0">
                <a:solidFill>
                  <a:srgbClr val="172982"/>
                </a:solidFill>
              </a:endParaRPr>
            </a:p>
          </p:txBody>
        </p:sp>
        <p:sp>
          <p:nvSpPr>
            <p:cNvPr id="54" name="Freeform 26"/>
            <p:cNvSpPr>
              <a:spLocks/>
            </p:cNvSpPr>
            <p:nvPr/>
          </p:nvSpPr>
          <p:spPr bwMode="auto">
            <a:xfrm>
              <a:off x="6511926" y="3442916"/>
              <a:ext cx="85725" cy="85725"/>
            </a:xfrm>
            <a:custGeom>
              <a:avLst/>
              <a:gdLst>
                <a:gd name="T0" fmla="*/ 114 w 219"/>
                <a:gd name="T1" fmla="*/ 216 h 216"/>
                <a:gd name="T2" fmla="*/ 124 w 219"/>
                <a:gd name="T3" fmla="*/ 214 h 216"/>
                <a:gd name="T4" fmla="*/ 135 w 219"/>
                <a:gd name="T5" fmla="*/ 211 h 216"/>
                <a:gd name="T6" fmla="*/ 147 w 219"/>
                <a:gd name="T7" fmla="*/ 208 h 216"/>
                <a:gd name="T8" fmla="*/ 160 w 219"/>
                <a:gd name="T9" fmla="*/ 201 h 216"/>
                <a:gd name="T10" fmla="*/ 177 w 219"/>
                <a:gd name="T11" fmla="*/ 191 h 216"/>
                <a:gd name="T12" fmla="*/ 192 w 219"/>
                <a:gd name="T13" fmla="*/ 175 h 216"/>
                <a:gd name="T14" fmla="*/ 204 w 219"/>
                <a:gd name="T15" fmla="*/ 158 h 216"/>
                <a:gd name="T16" fmla="*/ 211 w 219"/>
                <a:gd name="T17" fmla="*/ 143 h 216"/>
                <a:gd name="T18" fmla="*/ 214 w 219"/>
                <a:gd name="T19" fmla="*/ 132 h 216"/>
                <a:gd name="T20" fmla="*/ 217 w 219"/>
                <a:gd name="T21" fmla="*/ 123 h 216"/>
                <a:gd name="T22" fmla="*/ 219 w 219"/>
                <a:gd name="T23" fmla="*/ 112 h 216"/>
                <a:gd name="T24" fmla="*/ 219 w 219"/>
                <a:gd name="T25" fmla="*/ 101 h 216"/>
                <a:gd name="T26" fmla="*/ 217 w 219"/>
                <a:gd name="T27" fmla="*/ 90 h 216"/>
                <a:gd name="T28" fmla="*/ 214 w 219"/>
                <a:gd name="T29" fmla="*/ 79 h 216"/>
                <a:gd name="T30" fmla="*/ 211 w 219"/>
                <a:gd name="T31" fmla="*/ 70 h 216"/>
                <a:gd name="T32" fmla="*/ 204 w 219"/>
                <a:gd name="T33" fmla="*/ 55 h 216"/>
                <a:gd name="T34" fmla="*/ 192 w 219"/>
                <a:gd name="T35" fmla="*/ 37 h 216"/>
                <a:gd name="T36" fmla="*/ 177 w 219"/>
                <a:gd name="T37" fmla="*/ 22 h 216"/>
                <a:gd name="T38" fmla="*/ 160 w 219"/>
                <a:gd name="T39" fmla="*/ 12 h 216"/>
                <a:gd name="T40" fmla="*/ 147 w 219"/>
                <a:gd name="T41" fmla="*/ 5 h 216"/>
                <a:gd name="T42" fmla="*/ 135 w 219"/>
                <a:gd name="T43" fmla="*/ 2 h 216"/>
                <a:gd name="T44" fmla="*/ 124 w 219"/>
                <a:gd name="T45" fmla="*/ 0 h 216"/>
                <a:gd name="T46" fmla="*/ 114 w 219"/>
                <a:gd name="T47" fmla="*/ 0 h 216"/>
                <a:gd name="T48" fmla="*/ 102 w 219"/>
                <a:gd name="T49" fmla="*/ 0 h 216"/>
                <a:gd name="T50" fmla="*/ 91 w 219"/>
                <a:gd name="T51" fmla="*/ 0 h 216"/>
                <a:gd name="T52" fmla="*/ 81 w 219"/>
                <a:gd name="T53" fmla="*/ 2 h 216"/>
                <a:gd name="T54" fmla="*/ 71 w 219"/>
                <a:gd name="T55" fmla="*/ 5 h 216"/>
                <a:gd name="T56" fmla="*/ 57 w 219"/>
                <a:gd name="T57" fmla="*/ 12 h 216"/>
                <a:gd name="T58" fmla="*/ 39 w 219"/>
                <a:gd name="T59" fmla="*/ 22 h 216"/>
                <a:gd name="T60" fmla="*/ 24 w 219"/>
                <a:gd name="T61" fmla="*/ 37 h 216"/>
                <a:gd name="T62" fmla="*/ 13 w 219"/>
                <a:gd name="T63" fmla="*/ 55 h 216"/>
                <a:gd name="T64" fmla="*/ 6 w 219"/>
                <a:gd name="T65" fmla="*/ 70 h 216"/>
                <a:gd name="T66" fmla="*/ 2 w 219"/>
                <a:gd name="T67" fmla="*/ 79 h 216"/>
                <a:gd name="T68" fmla="*/ 0 w 219"/>
                <a:gd name="T69" fmla="*/ 90 h 216"/>
                <a:gd name="T70" fmla="*/ 0 w 219"/>
                <a:gd name="T71" fmla="*/ 101 h 216"/>
                <a:gd name="T72" fmla="*/ 0 w 219"/>
                <a:gd name="T73" fmla="*/ 112 h 216"/>
                <a:gd name="T74" fmla="*/ 0 w 219"/>
                <a:gd name="T75" fmla="*/ 123 h 216"/>
                <a:gd name="T76" fmla="*/ 2 w 219"/>
                <a:gd name="T77" fmla="*/ 132 h 216"/>
                <a:gd name="T78" fmla="*/ 6 w 219"/>
                <a:gd name="T79" fmla="*/ 143 h 216"/>
                <a:gd name="T80" fmla="*/ 13 w 219"/>
                <a:gd name="T81" fmla="*/ 158 h 216"/>
                <a:gd name="T82" fmla="*/ 24 w 219"/>
                <a:gd name="T83" fmla="*/ 175 h 216"/>
                <a:gd name="T84" fmla="*/ 39 w 219"/>
                <a:gd name="T85" fmla="*/ 191 h 216"/>
                <a:gd name="T86" fmla="*/ 57 w 219"/>
                <a:gd name="T87" fmla="*/ 201 h 216"/>
                <a:gd name="T88" fmla="*/ 71 w 219"/>
                <a:gd name="T89" fmla="*/ 208 h 216"/>
                <a:gd name="T90" fmla="*/ 81 w 219"/>
                <a:gd name="T91" fmla="*/ 211 h 216"/>
                <a:gd name="T92" fmla="*/ 91 w 219"/>
                <a:gd name="T93" fmla="*/ 214 h 216"/>
                <a:gd name="T94" fmla="*/ 102 w 219"/>
                <a:gd name="T95" fmla="*/ 216 h 216"/>
                <a:gd name="T96" fmla="*/ 108 w 219"/>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6">
                  <a:moveTo>
                    <a:pt x="108" y="216"/>
                  </a:moveTo>
                  <a:lnTo>
                    <a:pt x="114" y="216"/>
                  </a:lnTo>
                  <a:lnTo>
                    <a:pt x="119" y="216"/>
                  </a:lnTo>
                  <a:lnTo>
                    <a:pt x="124" y="214"/>
                  </a:lnTo>
                  <a:lnTo>
                    <a:pt x="131" y="212"/>
                  </a:lnTo>
                  <a:lnTo>
                    <a:pt x="135" y="211"/>
                  </a:lnTo>
                  <a:lnTo>
                    <a:pt x="140" y="209"/>
                  </a:lnTo>
                  <a:lnTo>
                    <a:pt x="147" y="208"/>
                  </a:lnTo>
                  <a:lnTo>
                    <a:pt x="151" y="206"/>
                  </a:lnTo>
                  <a:lnTo>
                    <a:pt x="160" y="201"/>
                  </a:lnTo>
                  <a:lnTo>
                    <a:pt x="170" y="197"/>
                  </a:lnTo>
                  <a:lnTo>
                    <a:pt x="177" y="191"/>
                  </a:lnTo>
                  <a:lnTo>
                    <a:pt x="185" y="184"/>
                  </a:lnTo>
                  <a:lnTo>
                    <a:pt x="192" y="175"/>
                  </a:lnTo>
                  <a:lnTo>
                    <a:pt x="199" y="167"/>
                  </a:lnTo>
                  <a:lnTo>
                    <a:pt x="204" y="158"/>
                  </a:lnTo>
                  <a:lnTo>
                    <a:pt x="209" y="150"/>
                  </a:lnTo>
                  <a:lnTo>
                    <a:pt x="211" y="143"/>
                  </a:lnTo>
                  <a:lnTo>
                    <a:pt x="212" y="139"/>
                  </a:lnTo>
                  <a:lnTo>
                    <a:pt x="214" y="132"/>
                  </a:lnTo>
                  <a:lnTo>
                    <a:pt x="216" y="127"/>
                  </a:lnTo>
                  <a:lnTo>
                    <a:pt x="217" y="123"/>
                  </a:lnTo>
                  <a:lnTo>
                    <a:pt x="219" y="116"/>
                  </a:lnTo>
                  <a:lnTo>
                    <a:pt x="219" y="112"/>
                  </a:lnTo>
                  <a:lnTo>
                    <a:pt x="219" y="107"/>
                  </a:lnTo>
                  <a:lnTo>
                    <a:pt x="219" y="101"/>
                  </a:lnTo>
                  <a:lnTo>
                    <a:pt x="219" y="96"/>
                  </a:lnTo>
                  <a:lnTo>
                    <a:pt x="217" y="90"/>
                  </a:lnTo>
                  <a:lnTo>
                    <a:pt x="216" y="85"/>
                  </a:lnTo>
                  <a:lnTo>
                    <a:pt x="214" y="79"/>
                  </a:lnTo>
                  <a:lnTo>
                    <a:pt x="212" y="74"/>
                  </a:lnTo>
                  <a:lnTo>
                    <a:pt x="211" y="70"/>
                  </a:lnTo>
                  <a:lnTo>
                    <a:pt x="209" y="65"/>
                  </a:lnTo>
                  <a:lnTo>
                    <a:pt x="204" y="55"/>
                  </a:lnTo>
                  <a:lnTo>
                    <a:pt x="199" y="46"/>
                  </a:lnTo>
                  <a:lnTo>
                    <a:pt x="192" y="37"/>
                  </a:lnTo>
                  <a:lnTo>
                    <a:pt x="185" y="30"/>
                  </a:lnTo>
                  <a:lnTo>
                    <a:pt x="177" y="22"/>
                  </a:lnTo>
                  <a:lnTo>
                    <a:pt x="170" y="17"/>
                  </a:lnTo>
                  <a:lnTo>
                    <a:pt x="160" y="12"/>
                  </a:lnTo>
                  <a:lnTo>
                    <a:pt x="151" y="8"/>
                  </a:lnTo>
                  <a:lnTo>
                    <a:pt x="147" y="5"/>
                  </a:lnTo>
                  <a:lnTo>
                    <a:pt x="140" y="4"/>
                  </a:lnTo>
                  <a:lnTo>
                    <a:pt x="135" y="2"/>
                  </a:lnTo>
                  <a:lnTo>
                    <a:pt x="131" y="2"/>
                  </a:lnTo>
                  <a:lnTo>
                    <a:pt x="124" y="0"/>
                  </a:lnTo>
                  <a:lnTo>
                    <a:pt x="119" y="0"/>
                  </a:lnTo>
                  <a:lnTo>
                    <a:pt x="114" y="0"/>
                  </a:lnTo>
                  <a:lnTo>
                    <a:pt x="108" y="0"/>
                  </a:lnTo>
                  <a:lnTo>
                    <a:pt x="102" y="0"/>
                  </a:lnTo>
                  <a:lnTo>
                    <a:pt x="98" y="0"/>
                  </a:lnTo>
                  <a:lnTo>
                    <a:pt x="91" y="0"/>
                  </a:lnTo>
                  <a:lnTo>
                    <a:pt x="87" y="2"/>
                  </a:lnTo>
                  <a:lnTo>
                    <a:pt x="81" y="2"/>
                  </a:lnTo>
                  <a:lnTo>
                    <a:pt x="75" y="4"/>
                  </a:lnTo>
                  <a:lnTo>
                    <a:pt x="71" y="5"/>
                  </a:lnTo>
                  <a:lnTo>
                    <a:pt x="66" y="8"/>
                  </a:lnTo>
                  <a:lnTo>
                    <a:pt x="57" y="12"/>
                  </a:lnTo>
                  <a:lnTo>
                    <a:pt x="47" y="17"/>
                  </a:lnTo>
                  <a:lnTo>
                    <a:pt x="39" y="22"/>
                  </a:lnTo>
                  <a:lnTo>
                    <a:pt x="32" y="30"/>
                  </a:lnTo>
                  <a:lnTo>
                    <a:pt x="24" y="37"/>
                  </a:lnTo>
                  <a:lnTo>
                    <a:pt x="17" y="46"/>
                  </a:lnTo>
                  <a:lnTo>
                    <a:pt x="13" y="55"/>
                  </a:lnTo>
                  <a:lnTo>
                    <a:pt x="8" y="65"/>
                  </a:lnTo>
                  <a:lnTo>
                    <a:pt x="6" y="70"/>
                  </a:lnTo>
                  <a:lnTo>
                    <a:pt x="4" y="74"/>
                  </a:lnTo>
                  <a:lnTo>
                    <a:pt x="2" y="79"/>
                  </a:lnTo>
                  <a:lnTo>
                    <a:pt x="2" y="85"/>
                  </a:lnTo>
                  <a:lnTo>
                    <a:pt x="0" y="90"/>
                  </a:lnTo>
                  <a:lnTo>
                    <a:pt x="0" y="96"/>
                  </a:lnTo>
                  <a:lnTo>
                    <a:pt x="0" y="101"/>
                  </a:lnTo>
                  <a:lnTo>
                    <a:pt x="0" y="107"/>
                  </a:lnTo>
                  <a:lnTo>
                    <a:pt x="0" y="112"/>
                  </a:lnTo>
                  <a:lnTo>
                    <a:pt x="0" y="116"/>
                  </a:lnTo>
                  <a:lnTo>
                    <a:pt x="0" y="123"/>
                  </a:lnTo>
                  <a:lnTo>
                    <a:pt x="2" y="127"/>
                  </a:lnTo>
                  <a:lnTo>
                    <a:pt x="2" y="132"/>
                  </a:lnTo>
                  <a:lnTo>
                    <a:pt x="4" y="139"/>
                  </a:lnTo>
                  <a:lnTo>
                    <a:pt x="6" y="143"/>
                  </a:lnTo>
                  <a:lnTo>
                    <a:pt x="8" y="150"/>
                  </a:lnTo>
                  <a:lnTo>
                    <a:pt x="13" y="158"/>
                  </a:lnTo>
                  <a:lnTo>
                    <a:pt x="17" y="167"/>
                  </a:lnTo>
                  <a:lnTo>
                    <a:pt x="24" y="175"/>
                  </a:lnTo>
                  <a:lnTo>
                    <a:pt x="32" y="184"/>
                  </a:lnTo>
                  <a:lnTo>
                    <a:pt x="39" y="191"/>
                  </a:lnTo>
                  <a:lnTo>
                    <a:pt x="47" y="197"/>
                  </a:lnTo>
                  <a:lnTo>
                    <a:pt x="57" y="201"/>
                  </a:lnTo>
                  <a:lnTo>
                    <a:pt x="66" y="206"/>
                  </a:lnTo>
                  <a:lnTo>
                    <a:pt x="71" y="208"/>
                  </a:lnTo>
                  <a:lnTo>
                    <a:pt x="75" y="209"/>
                  </a:lnTo>
                  <a:lnTo>
                    <a:pt x="81" y="211"/>
                  </a:lnTo>
                  <a:lnTo>
                    <a:pt x="87" y="212"/>
                  </a:lnTo>
                  <a:lnTo>
                    <a:pt x="91" y="214"/>
                  </a:lnTo>
                  <a:lnTo>
                    <a:pt x="98" y="216"/>
                  </a:lnTo>
                  <a:lnTo>
                    <a:pt x="102" y="216"/>
                  </a:lnTo>
                  <a:lnTo>
                    <a:pt x="108" y="216"/>
                  </a:lnTo>
                  <a:lnTo>
                    <a:pt x="108" y="216"/>
                  </a:lnTo>
                  <a:close/>
                </a:path>
              </a:pathLst>
            </a:custGeom>
            <a:solidFill>
              <a:srgbClr val="708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5" name="Freeform 27"/>
            <p:cNvSpPr>
              <a:spLocks/>
            </p:cNvSpPr>
            <p:nvPr/>
          </p:nvSpPr>
          <p:spPr bwMode="auto">
            <a:xfrm>
              <a:off x="6061076" y="3233366"/>
              <a:ext cx="377825" cy="20638"/>
            </a:xfrm>
            <a:custGeom>
              <a:avLst/>
              <a:gdLst>
                <a:gd name="T0" fmla="*/ 0 w 952"/>
                <a:gd name="T1" fmla="*/ 53 h 53"/>
                <a:gd name="T2" fmla="*/ 952 w 952"/>
                <a:gd name="T3" fmla="*/ 53 h 53"/>
                <a:gd name="T4" fmla="*/ 952 w 952"/>
                <a:gd name="T5" fmla="*/ 0 h 53"/>
                <a:gd name="T6" fmla="*/ 0 w 952"/>
                <a:gd name="T7" fmla="*/ 0 h 53"/>
                <a:gd name="T8" fmla="*/ 0 w 952"/>
                <a:gd name="T9" fmla="*/ 53 h 53"/>
                <a:gd name="T10" fmla="*/ 0 w 952"/>
                <a:gd name="T11" fmla="*/ 53 h 53"/>
              </a:gdLst>
              <a:ahLst/>
              <a:cxnLst>
                <a:cxn ang="0">
                  <a:pos x="T0" y="T1"/>
                </a:cxn>
                <a:cxn ang="0">
                  <a:pos x="T2" y="T3"/>
                </a:cxn>
                <a:cxn ang="0">
                  <a:pos x="T4" y="T5"/>
                </a:cxn>
                <a:cxn ang="0">
                  <a:pos x="T6" y="T7"/>
                </a:cxn>
                <a:cxn ang="0">
                  <a:pos x="T8" y="T9"/>
                </a:cxn>
                <a:cxn ang="0">
                  <a:pos x="T10" y="T11"/>
                </a:cxn>
              </a:cxnLst>
              <a:rect l="0" t="0" r="r" b="b"/>
              <a:pathLst>
                <a:path w="952" h="53">
                  <a:moveTo>
                    <a:pt x="0" y="53"/>
                  </a:moveTo>
                  <a:lnTo>
                    <a:pt x="952" y="53"/>
                  </a:lnTo>
                  <a:lnTo>
                    <a:pt x="952" y="0"/>
                  </a:lnTo>
                  <a:lnTo>
                    <a:pt x="0" y="0"/>
                  </a:lnTo>
                  <a:lnTo>
                    <a:pt x="0" y="53"/>
                  </a:lnTo>
                  <a:lnTo>
                    <a:pt x="0" y="53"/>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6" name="Freeform 28"/>
            <p:cNvSpPr>
              <a:spLocks/>
            </p:cNvSpPr>
            <p:nvPr/>
          </p:nvSpPr>
          <p:spPr bwMode="auto">
            <a:xfrm>
              <a:off x="6410326" y="3146053"/>
              <a:ext cx="320675" cy="101600"/>
            </a:xfrm>
            <a:custGeom>
              <a:avLst/>
              <a:gdLst>
                <a:gd name="T0" fmla="*/ 0 w 809"/>
                <a:gd name="T1" fmla="*/ 257 h 257"/>
                <a:gd name="T2" fmla="*/ 271 w 809"/>
                <a:gd name="T3" fmla="*/ 0 h 257"/>
                <a:gd name="T4" fmla="*/ 803 w 809"/>
                <a:gd name="T5" fmla="*/ 0 h 257"/>
                <a:gd name="T6" fmla="*/ 809 w 809"/>
                <a:gd name="T7" fmla="*/ 39 h 257"/>
                <a:gd name="T8" fmla="*/ 124 w 809"/>
                <a:gd name="T9" fmla="*/ 257 h 257"/>
                <a:gd name="T10" fmla="*/ 0 w 809"/>
                <a:gd name="T11" fmla="*/ 257 h 257"/>
                <a:gd name="T12" fmla="*/ 0 w 809"/>
                <a:gd name="T13" fmla="*/ 257 h 257"/>
              </a:gdLst>
              <a:ahLst/>
              <a:cxnLst>
                <a:cxn ang="0">
                  <a:pos x="T0" y="T1"/>
                </a:cxn>
                <a:cxn ang="0">
                  <a:pos x="T2" y="T3"/>
                </a:cxn>
                <a:cxn ang="0">
                  <a:pos x="T4" y="T5"/>
                </a:cxn>
                <a:cxn ang="0">
                  <a:pos x="T6" y="T7"/>
                </a:cxn>
                <a:cxn ang="0">
                  <a:pos x="T8" y="T9"/>
                </a:cxn>
                <a:cxn ang="0">
                  <a:pos x="T10" y="T11"/>
                </a:cxn>
                <a:cxn ang="0">
                  <a:pos x="T12" y="T13"/>
                </a:cxn>
              </a:cxnLst>
              <a:rect l="0" t="0" r="r" b="b"/>
              <a:pathLst>
                <a:path w="809" h="257">
                  <a:moveTo>
                    <a:pt x="0" y="257"/>
                  </a:moveTo>
                  <a:lnTo>
                    <a:pt x="271" y="0"/>
                  </a:lnTo>
                  <a:lnTo>
                    <a:pt x="803" y="0"/>
                  </a:lnTo>
                  <a:lnTo>
                    <a:pt x="809" y="39"/>
                  </a:lnTo>
                  <a:lnTo>
                    <a:pt x="124" y="257"/>
                  </a:lnTo>
                  <a:lnTo>
                    <a:pt x="0" y="257"/>
                  </a:lnTo>
                  <a:lnTo>
                    <a:pt x="0" y="257"/>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7" name="Freeform 29"/>
            <p:cNvSpPr>
              <a:spLocks/>
            </p:cNvSpPr>
            <p:nvPr/>
          </p:nvSpPr>
          <p:spPr bwMode="auto">
            <a:xfrm>
              <a:off x="6029326" y="3246066"/>
              <a:ext cx="625475" cy="23813"/>
            </a:xfrm>
            <a:custGeom>
              <a:avLst/>
              <a:gdLst>
                <a:gd name="T0" fmla="*/ 0 w 1575"/>
                <a:gd name="T1" fmla="*/ 60 h 60"/>
                <a:gd name="T2" fmla="*/ 1575 w 1575"/>
                <a:gd name="T3" fmla="*/ 60 h 60"/>
                <a:gd name="T4" fmla="*/ 1575 w 1575"/>
                <a:gd name="T5" fmla="*/ 0 h 60"/>
                <a:gd name="T6" fmla="*/ 0 w 1575"/>
                <a:gd name="T7" fmla="*/ 0 h 60"/>
                <a:gd name="T8" fmla="*/ 0 w 1575"/>
                <a:gd name="T9" fmla="*/ 60 h 60"/>
                <a:gd name="T10" fmla="*/ 0 w 1575"/>
                <a:gd name="T11" fmla="*/ 60 h 60"/>
              </a:gdLst>
              <a:ahLst/>
              <a:cxnLst>
                <a:cxn ang="0">
                  <a:pos x="T0" y="T1"/>
                </a:cxn>
                <a:cxn ang="0">
                  <a:pos x="T2" y="T3"/>
                </a:cxn>
                <a:cxn ang="0">
                  <a:pos x="T4" y="T5"/>
                </a:cxn>
                <a:cxn ang="0">
                  <a:pos x="T6" y="T7"/>
                </a:cxn>
                <a:cxn ang="0">
                  <a:pos x="T8" y="T9"/>
                </a:cxn>
                <a:cxn ang="0">
                  <a:pos x="T10" y="T11"/>
                </a:cxn>
              </a:cxnLst>
              <a:rect l="0" t="0" r="r" b="b"/>
              <a:pathLst>
                <a:path w="1575" h="60">
                  <a:moveTo>
                    <a:pt x="0" y="60"/>
                  </a:moveTo>
                  <a:lnTo>
                    <a:pt x="1575" y="60"/>
                  </a:lnTo>
                  <a:lnTo>
                    <a:pt x="1575" y="0"/>
                  </a:lnTo>
                  <a:lnTo>
                    <a:pt x="0" y="0"/>
                  </a:lnTo>
                  <a:lnTo>
                    <a:pt x="0" y="60"/>
                  </a:lnTo>
                  <a:lnTo>
                    <a:pt x="0" y="60"/>
                  </a:lnTo>
                  <a:close/>
                </a:path>
              </a:pathLst>
            </a:custGeom>
            <a:solidFill>
              <a:srgbClr val="8529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8" name="Freeform 30"/>
            <p:cNvSpPr>
              <a:spLocks/>
            </p:cNvSpPr>
            <p:nvPr/>
          </p:nvSpPr>
          <p:spPr bwMode="auto">
            <a:xfrm>
              <a:off x="6438901" y="3160341"/>
              <a:ext cx="290513" cy="85725"/>
            </a:xfrm>
            <a:custGeom>
              <a:avLst/>
              <a:gdLst>
                <a:gd name="T0" fmla="*/ 0 w 732"/>
                <a:gd name="T1" fmla="*/ 214 h 214"/>
                <a:gd name="T2" fmla="*/ 223 w 732"/>
                <a:gd name="T3" fmla="*/ 0 h 214"/>
                <a:gd name="T4" fmla="*/ 732 w 732"/>
                <a:gd name="T5" fmla="*/ 0 h 214"/>
                <a:gd name="T6" fmla="*/ 502 w 732"/>
                <a:gd name="T7" fmla="*/ 214 h 214"/>
                <a:gd name="T8" fmla="*/ 0 w 732"/>
                <a:gd name="T9" fmla="*/ 214 h 214"/>
                <a:gd name="T10" fmla="*/ 0 w 732"/>
                <a:gd name="T11" fmla="*/ 214 h 214"/>
              </a:gdLst>
              <a:ahLst/>
              <a:cxnLst>
                <a:cxn ang="0">
                  <a:pos x="T0" y="T1"/>
                </a:cxn>
                <a:cxn ang="0">
                  <a:pos x="T2" y="T3"/>
                </a:cxn>
                <a:cxn ang="0">
                  <a:pos x="T4" y="T5"/>
                </a:cxn>
                <a:cxn ang="0">
                  <a:pos x="T6" y="T7"/>
                </a:cxn>
                <a:cxn ang="0">
                  <a:pos x="T8" y="T9"/>
                </a:cxn>
                <a:cxn ang="0">
                  <a:pos x="T10" y="T11"/>
                </a:cxn>
              </a:cxnLst>
              <a:rect l="0" t="0" r="r" b="b"/>
              <a:pathLst>
                <a:path w="732" h="214">
                  <a:moveTo>
                    <a:pt x="0" y="214"/>
                  </a:moveTo>
                  <a:lnTo>
                    <a:pt x="223" y="0"/>
                  </a:lnTo>
                  <a:lnTo>
                    <a:pt x="732" y="0"/>
                  </a:lnTo>
                  <a:lnTo>
                    <a:pt x="502" y="214"/>
                  </a:lnTo>
                  <a:lnTo>
                    <a:pt x="0" y="214"/>
                  </a:lnTo>
                  <a:lnTo>
                    <a:pt x="0" y="214"/>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9" name="Freeform 31"/>
            <p:cNvSpPr>
              <a:spLocks/>
            </p:cNvSpPr>
            <p:nvPr/>
          </p:nvSpPr>
          <p:spPr bwMode="auto">
            <a:xfrm>
              <a:off x="6443663" y="3268291"/>
              <a:ext cx="288925" cy="82550"/>
            </a:xfrm>
            <a:custGeom>
              <a:avLst/>
              <a:gdLst>
                <a:gd name="T0" fmla="*/ 0 w 729"/>
                <a:gd name="T1" fmla="*/ 0 h 207"/>
                <a:gd name="T2" fmla="*/ 213 w 729"/>
                <a:gd name="T3" fmla="*/ 207 h 207"/>
                <a:gd name="T4" fmla="*/ 729 w 729"/>
                <a:gd name="T5" fmla="*/ 207 h 207"/>
                <a:gd name="T6" fmla="*/ 492 w 729"/>
                <a:gd name="T7" fmla="*/ 0 h 207"/>
                <a:gd name="T8" fmla="*/ 0 w 729"/>
                <a:gd name="T9" fmla="*/ 0 h 207"/>
                <a:gd name="T10" fmla="*/ 0 w 729"/>
                <a:gd name="T11" fmla="*/ 0 h 207"/>
              </a:gdLst>
              <a:ahLst/>
              <a:cxnLst>
                <a:cxn ang="0">
                  <a:pos x="T0" y="T1"/>
                </a:cxn>
                <a:cxn ang="0">
                  <a:pos x="T2" y="T3"/>
                </a:cxn>
                <a:cxn ang="0">
                  <a:pos x="T4" y="T5"/>
                </a:cxn>
                <a:cxn ang="0">
                  <a:pos x="T6" y="T7"/>
                </a:cxn>
                <a:cxn ang="0">
                  <a:pos x="T8" y="T9"/>
                </a:cxn>
                <a:cxn ang="0">
                  <a:pos x="T10" y="T11"/>
                </a:cxn>
              </a:cxnLst>
              <a:rect l="0" t="0" r="r" b="b"/>
              <a:pathLst>
                <a:path w="729" h="207">
                  <a:moveTo>
                    <a:pt x="0" y="0"/>
                  </a:moveTo>
                  <a:lnTo>
                    <a:pt x="213" y="207"/>
                  </a:lnTo>
                  <a:lnTo>
                    <a:pt x="729" y="207"/>
                  </a:lnTo>
                  <a:lnTo>
                    <a:pt x="492" y="0"/>
                  </a:lnTo>
                  <a:lnTo>
                    <a:pt x="0" y="0"/>
                  </a:lnTo>
                  <a:lnTo>
                    <a:pt x="0" y="0"/>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60" name="Freeform 32"/>
            <p:cNvSpPr>
              <a:spLocks/>
            </p:cNvSpPr>
            <p:nvPr/>
          </p:nvSpPr>
          <p:spPr bwMode="auto">
            <a:xfrm>
              <a:off x="5994401" y="3207966"/>
              <a:ext cx="85725" cy="96838"/>
            </a:xfrm>
            <a:custGeom>
              <a:avLst/>
              <a:gdLst>
                <a:gd name="T0" fmla="*/ 0 w 214"/>
                <a:gd name="T1" fmla="*/ 130 h 246"/>
                <a:gd name="T2" fmla="*/ 0 w 214"/>
                <a:gd name="T3" fmla="*/ 124 h 246"/>
                <a:gd name="T4" fmla="*/ 0 w 214"/>
                <a:gd name="T5" fmla="*/ 120 h 246"/>
                <a:gd name="T6" fmla="*/ 0 w 214"/>
                <a:gd name="T7" fmla="*/ 113 h 246"/>
                <a:gd name="T8" fmla="*/ 0 w 214"/>
                <a:gd name="T9" fmla="*/ 108 h 246"/>
                <a:gd name="T10" fmla="*/ 214 w 214"/>
                <a:gd name="T11" fmla="*/ 0 h 246"/>
                <a:gd name="T12" fmla="*/ 214 w 214"/>
                <a:gd name="T13" fmla="*/ 246 h 246"/>
                <a:gd name="T14" fmla="*/ 0 w 214"/>
                <a:gd name="T15" fmla="*/ 130 h 246"/>
                <a:gd name="T16" fmla="*/ 0 w 214"/>
                <a:gd name="T17" fmla="*/ 13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4" h="246">
                  <a:moveTo>
                    <a:pt x="0" y="130"/>
                  </a:moveTo>
                  <a:lnTo>
                    <a:pt x="0" y="124"/>
                  </a:lnTo>
                  <a:lnTo>
                    <a:pt x="0" y="120"/>
                  </a:lnTo>
                  <a:lnTo>
                    <a:pt x="0" y="113"/>
                  </a:lnTo>
                  <a:lnTo>
                    <a:pt x="0" y="108"/>
                  </a:lnTo>
                  <a:lnTo>
                    <a:pt x="214" y="0"/>
                  </a:lnTo>
                  <a:lnTo>
                    <a:pt x="214" y="246"/>
                  </a:lnTo>
                  <a:lnTo>
                    <a:pt x="0" y="130"/>
                  </a:lnTo>
                  <a:lnTo>
                    <a:pt x="0" y="130"/>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61" name="Freeform 33"/>
            <p:cNvSpPr>
              <a:spLocks/>
            </p:cNvSpPr>
            <p:nvPr/>
          </p:nvSpPr>
          <p:spPr bwMode="auto">
            <a:xfrm>
              <a:off x="6511926" y="3458791"/>
              <a:ext cx="74613" cy="69850"/>
            </a:xfrm>
            <a:custGeom>
              <a:avLst/>
              <a:gdLst>
                <a:gd name="T0" fmla="*/ 104 w 191"/>
                <a:gd name="T1" fmla="*/ 174 h 174"/>
                <a:gd name="T2" fmla="*/ 93 w 191"/>
                <a:gd name="T3" fmla="*/ 172 h 174"/>
                <a:gd name="T4" fmla="*/ 82 w 191"/>
                <a:gd name="T5" fmla="*/ 169 h 174"/>
                <a:gd name="T6" fmla="*/ 71 w 191"/>
                <a:gd name="T7" fmla="*/ 166 h 174"/>
                <a:gd name="T8" fmla="*/ 57 w 191"/>
                <a:gd name="T9" fmla="*/ 159 h 174"/>
                <a:gd name="T10" fmla="*/ 39 w 191"/>
                <a:gd name="T11" fmla="*/ 149 h 174"/>
                <a:gd name="T12" fmla="*/ 24 w 191"/>
                <a:gd name="T13" fmla="*/ 133 h 174"/>
                <a:gd name="T14" fmla="*/ 13 w 191"/>
                <a:gd name="T15" fmla="*/ 116 h 174"/>
                <a:gd name="T16" fmla="*/ 6 w 191"/>
                <a:gd name="T17" fmla="*/ 101 h 174"/>
                <a:gd name="T18" fmla="*/ 2 w 191"/>
                <a:gd name="T19" fmla="*/ 90 h 174"/>
                <a:gd name="T20" fmla="*/ 0 w 191"/>
                <a:gd name="T21" fmla="*/ 81 h 174"/>
                <a:gd name="T22" fmla="*/ 0 w 191"/>
                <a:gd name="T23" fmla="*/ 70 h 174"/>
                <a:gd name="T24" fmla="*/ 0 w 191"/>
                <a:gd name="T25" fmla="*/ 56 h 174"/>
                <a:gd name="T26" fmla="*/ 4 w 191"/>
                <a:gd name="T27" fmla="*/ 39 h 174"/>
                <a:gd name="T28" fmla="*/ 8 w 191"/>
                <a:gd name="T29" fmla="*/ 21 h 174"/>
                <a:gd name="T30" fmla="*/ 17 w 191"/>
                <a:gd name="T31" fmla="*/ 5 h 174"/>
                <a:gd name="T32" fmla="*/ 29 w 191"/>
                <a:gd name="T33" fmla="*/ 4 h 174"/>
                <a:gd name="T34" fmla="*/ 41 w 191"/>
                <a:gd name="T35" fmla="*/ 15 h 174"/>
                <a:gd name="T36" fmla="*/ 54 w 191"/>
                <a:gd name="T37" fmla="*/ 24 h 174"/>
                <a:gd name="T38" fmla="*/ 63 w 191"/>
                <a:gd name="T39" fmla="*/ 32 h 174"/>
                <a:gd name="T40" fmla="*/ 74 w 191"/>
                <a:gd name="T41" fmla="*/ 41 h 174"/>
                <a:gd name="T42" fmla="*/ 87 w 191"/>
                <a:gd name="T43" fmla="*/ 49 h 174"/>
                <a:gd name="T44" fmla="*/ 98 w 191"/>
                <a:gd name="T45" fmla="*/ 59 h 174"/>
                <a:gd name="T46" fmla="*/ 110 w 191"/>
                <a:gd name="T47" fmla="*/ 68 h 174"/>
                <a:gd name="T48" fmla="*/ 123 w 191"/>
                <a:gd name="T49" fmla="*/ 80 h 174"/>
                <a:gd name="T50" fmla="*/ 135 w 191"/>
                <a:gd name="T51" fmla="*/ 90 h 174"/>
                <a:gd name="T52" fmla="*/ 147 w 191"/>
                <a:gd name="T53" fmla="*/ 101 h 174"/>
                <a:gd name="T54" fmla="*/ 159 w 191"/>
                <a:gd name="T55" fmla="*/ 110 h 174"/>
                <a:gd name="T56" fmla="*/ 172 w 191"/>
                <a:gd name="T57" fmla="*/ 123 h 174"/>
                <a:gd name="T58" fmla="*/ 184 w 191"/>
                <a:gd name="T59" fmla="*/ 133 h 174"/>
                <a:gd name="T60" fmla="*/ 181 w 191"/>
                <a:gd name="T61" fmla="*/ 145 h 174"/>
                <a:gd name="T62" fmla="*/ 164 w 191"/>
                <a:gd name="T63" fmla="*/ 158 h 174"/>
                <a:gd name="T64" fmla="*/ 148 w 191"/>
                <a:gd name="T65" fmla="*/ 166 h 174"/>
                <a:gd name="T66" fmla="*/ 136 w 191"/>
                <a:gd name="T67" fmla="*/ 169 h 174"/>
                <a:gd name="T68" fmla="*/ 127 w 191"/>
                <a:gd name="T69" fmla="*/ 172 h 174"/>
                <a:gd name="T70" fmla="*/ 116 w 191"/>
                <a:gd name="T71" fmla="*/ 174 h 174"/>
                <a:gd name="T72" fmla="*/ 110 w 191"/>
                <a:gd name="T73"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91" h="174">
                  <a:moveTo>
                    <a:pt x="110" y="174"/>
                  </a:moveTo>
                  <a:lnTo>
                    <a:pt x="104" y="174"/>
                  </a:lnTo>
                  <a:lnTo>
                    <a:pt x="99" y="174"/>
                  </a:lnTo>
                  <a:lnTo>
                    <a:pt x="93" y="172"/>
                  </a:lnTo>
                  <a:lnTo>
                    <a:pt x="88" y="170"/>
                  </a:lnTo>
                  <a:lnTo>
                    <a:pt x="82" y="169"/>
                  </a:lnTo>
                  <a:lnTo>
                    <a:pt x="78" y="167"/>
                  </a:lnTo>
                  <a:lnTo>
                    <a:pt x="71" y="166"/>
                  </a:lnTo>
                  <a:lnTo>
                    <a:pt x="67" y="164"/>
                  </a:lnTo>
                  <a:lnTo>
                    <a:pt x="57" y="159"/>
                  </a:lnTo>
                  <a:lnTo>
                    <a:pt x="47" y="155"/>
                  </a:lnTo>
                  <a:lnTo>
                    <a:pt x="39" y="149"/>
                  </a:lnTo>
                  <a:lnTo>
                    <a:pt x="32" y="142"/>
                  </a:lnTo>
                  <a:lnTo>
                    <a:pt x="24" y="133"/>
                  </a:lnTo>
                  <a:lnTo>
                    <a:pt x="19" y="125"/>
                  </a:lnTo>
                  <a:lnTo>
                    <a:pt x="13" y="116"/>
                  </a:lnTo>
                  <a:lnTo>
                    <a:pt x="8" y="108"/>
                  </a:lnTo>
                  <a:lnTo>
                    <a:pt x="6" y="101"/>
                  </a:lnTo>
                  <a:lnTo>
                    <a:pt x="4" y="97"/>
                  </a:lnTo>
                  <a:lnTo>
                    <a:pt x="2" y="90"/>
                  </a:lnTo>
                  <a:lnTo>
                    <a:pt x="2" y="85"/>
                  </a:lnTo>
                  <a:lnTo>
                    <a:pt x="0" y="81"/>
                  </a:lnTo>
                  <a:lnTo>
                    <a:pt x="0" y="74"/>
                  </a:lnTo>
                  <a:lnTo>
                    <a:pt x="0" y="70"/>
                  </a:lnTo>
                  <a:lnTo>
                    <a:pt x="0" y="65"/>
                  </a:lnTo>
                  <a:lnTo>
                    <a:pt x="0" y="56"/>
                  </a:lnTo>
                  <a:lnTo>
                    <a:pt x="2" y="47"/>
                  </a:lnTo>
                  <a:lnTo>
                    <a:pt x="4" y="39"/>
                  </a:lnTo>
                  <a:lnTo>
                    <a:pt x="6" y="31"/>
                  </a:lnTo>
                  <a:lnTo>
                    <a:pt x="8" y="21"/>
                  </a:lnTo>
                  <a:lnTo>
                    <a:pt x="13" y="13"/>
                  </a:lnTo>
                  <a:lnTo>
                    <a:pt x="17" y="5"/>
                  </a:lnTo>
                  <a:lnTo>
                    <a:pt x="24" y="0"/>
                  </a:lnTo>
                  <a:lnTo>
                    <a:pt x="29" y="4"/>
                  </a:lnTo>
                  <a:lnTo>
                    <a:pt x="33" y="8"/>
                  </a:lnTo>
                  <a:lnTo>
                    <a:pt x="41" y="15"/>
                  </a:lnTo>
                  <a:lnTo>
                    <a:pt x="49" y="21"/>
                  </a:lnTo>
                  <a:lnTo>
                    <a:pt x="54" y="24"/>
                  </a:lnTo>
                  <a:lnTo>
                    <a:pt x="58" y="28"/>
                  </a:lnTo>
                  <a:lnTo>
                    <a:pt x="63" y="32"/>
                  </a:lnTo>
                  <a:lnTo>
                    <a:pt x="70" y="37"/>
                  </a:lnTo>
                  <a:lnTo>
                    <a:pt x="74" y="41"/>
                  </a:lnTo>
                  <a:lnTo>
                    <a:pt x="81" y="47"/>
                  </a:lnTo>
                  <a:lnTo>
                    <a:pt x="87" y="49"/>
                  </a:lnTo>
                  <a:lnTo>
                    <a:pt x="93" y="56"/>
                  </a:lnTo>
                  <a:lnTo>
                    <a:pt x="98" y="59"/>
                  </a:lnTo>
                  <a:lnTo>
                    <a:pt x="104" y="64"/>
                  </a:lnTo>
                  <a:lnTo>
                    <a:pt x="110" y="68"/>
                  </a:lnTo>
                  <a:lnTo>
                    <a:pt x="116" y="74"/>
                  </a:lnTo>
                  <a:lnTo>
                    <a:pt x="123" y="80"/>
                  </a:lnTo>
                  <a:lnTo>
                    <a:pt x="130" y="85"/>
                  </a:lnTo>
                  <a:lnTo>
                    <a:pt x="135" y="90"/>
                  </a:lnTo>
                  <a:lnTo>
                    <a:pt x="142" y="97"/>
                  </a:lnTo>
                  <a:lnTo>
                    <a:pt x="147" y="101"/>
                  </a:lnTo>
                  <a:lnTo>
                    <a:pt x="152" y="106"/>
                  </a:lnTo>
                  <a:lnTo>
                    <a:pt x="159" y="110"/>
                  </a:lnTo>
                  <a:lnTo>
                    <a:pt x="165" y="117"/>
                  </a:lnTo>
                  <a:lnTo>
                    <a:pt x="172" y="123"/>
                  </a:lnTo>
                  <a:lnTo>
                    <a:pt x="177" y="128"/>
                  </a:lnTo>
                  <a:lnTo>
                    <a:pt x="184" y="133"/>
                  </a:lnTo>
                  <a:lnTo>
                    <a:pt x="191" y="139"/>
                  </a:lnTo>
                  <a:lnTo>
                    <a:pt x="181" y="145"/>
                  </a:lnTo>
                  <a:lnTo>
                    <a:pt x="173" y="153"/>
                  </a:lnTo>
                  <a:lnTo>
                    <a:pt x="164" y="158"/>
                  </a:lnTo>
                  <a:lnTo>
                    <a:pt x="155" y="164"/>
                  </a:lnTo>
                  <a:lnTo>
                    <a:pt x="148" y="166"/>
                  </a:lnTo>
                  <a:lnTo>
                    <a:pt x="143" y="167"/>
                  </a:lnTo>
                  <a:lnTo>
                    <a:pt x="136" y="169"/>
                  </a:lnTo>
                  <a:lnTo>
                    <a:pt x="132" y="170"/>
                  </a:lnTo>
                  <a:lnTo>
                    <a:pt x="127" y="172"/>
                  </a:lnTo>
                  <a:lnTo>
                    <a:pt x="123" y="174"/>
                  </a:lnTo>
                  <a:lnTo>
                    <a:pt x="116" y="174"/>
                  </a:lnTo>
                  <a:lnTo>
                    <a:pt x="110" y="174"/>
                  </a:lnTo>
                  <a:lnTo>
                    <a:pt x="110" y="174"/>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grpSp>
      <p:grpSp>
        <p:nvGrpSpPr>
          <p:cNvPr id="82" name="Group 81"/>
          <p:cNvGrpSpPr/>
          <p:nvPr/>
        </p:nvGrpSpPr>
        <p:grpSpPr>
          <a:xfrm rot="21360417" flipV="1">
            <a:off x="7369609" y="1899727"/>
            <a:ext cx="1382848" cy="3805021"/>
            <a:chOff x="6729414" y="1169740"/>
            <a:chExt cx="1960386" cy="4670489"/>
          </a:xfrm>
        </p:grpSpPr>
        <p:pic>
          <p:nvPicPr>
            <p:cNvPr id="83" name="Picture 8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729414" y="1169740"/>
              <a:ext cx="1513673" cy="1622500"/>
            </a:xfrm>
            <a:prstGeom prst="rect">
              <a:avLst/>
            </a:prstGeom>
          </p:spPr>
        </p:pic>
        <p:pic>
          <p:nvPicPr>
            <p:cNvPr id="84" name="Picture 8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987561" y="2126443"/>
              <a:ext cx="1513673" cy="1622500"/>
            </a:xfrm>
            <a:prstGeom prst="rect">
              <a:avLst/>
            </a:prstGeom>
          </p:spPr>
        </p:pic>
        <p:pic>
          <p:nvPicPr>
            <p:cNvPr id="85" name="Picture 8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934130" y="3249460"/>
              <a:ext cx="1513673" cy="1622500"/>
            </a:xfrm>
            <a:prstGeom prst="rect">
              <a:avLst/>
            </a:prstGeom>
          </p:spPr>
        </p:pic>
        <p:pic>
          <p:nvPicPr>
            <p:cNvPr id="86" name="Picture 8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176127" y="4217729"/>
              <a:ext cx="1513673" cy="1622500"/>
            </a:xfrm>
            <a:prstGeom prst="rect">
              <a:avLst/>
            </a:prstGeom>
          </p:spPr>
        </p:pic>
      </p:grpSp>
      <p:pic>
        <p:nvPicPr>
          <p:cNvPr id="63" name="Picture 6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flipH="1">
            <a:off x="7555709" y="3351831"/>
            <a:ext cx="1303675" cy="1303675"/>
          </a:xfrm>
          <a:prstGeom prst="rect">
            <a:avLst/>
          </a:prstGeom>
        </p:spPr>
      </p:pic>
      <p:pic>
        <p:nvPicPr>
          <p:cNvPr id="111"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283292">
            <a:off x="2176399" y="2476165"/>
            <a:ext cx="1300946" cy="1552697"/>
          </a:xfrm>
          <a:prstGeom prst="rect">
            <a:avLst/>
          </a:prstGeom>
          <a:noFill/>
          <a:extLst>
            <a:ext uri="{909E8E84-426E-40DD-AFC4-6F175D3DCCD1}">
              <a14:hiddenFill xmlns:a14="http://schemas.microsoft.com/office/drawing/2010/main">
                <a:solidFill>
                  <a:srgbClr val="FFFFFF"/>
                </a:solidFill>
              </a14:hiddenFill>
            </a:ext>
          </a:extLst>
        </p:spPr>
      </p:pic>
      <p:pic>
        <p:nvPicPr>
          <p:cNvPr id="112" name="Picture 1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21360417" flipV="1">
            <a:off x="5465508" y="2250917"/>
            <a:ext cx="1696366" cy="1818328"/>
          </a:xfrm>
          <a:prstGeom prst="rect">
            <a:avLst/>
          </a:prstGeom>
        </p:spPr>
      </p:pic>
      <p:sp>
        <p:nvSpPr>
          <p:cNvPr id="110" name="Rounded Rectangle 109"/>
          <p:cNvSpPr/>
          <p:nvPr/>
        </p:nvSpPr>
        <p:spPr bwMode="auto">
          <a:xfrm>
            <a:off x="2768990" y="1627572"/>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Their own processes</a:t>
            </a:r>
          </a:p>
        </p:txBody>
      </p:sp>
      <p:grpSp>
        <p:nvGrpSpPr>
          <p:cNvPr id="65" name="Group 64"/>
          <p:cNvGrpSpPr/>
          <p:nvPr/>
        </p:nvGrpSpPr>
        <p:grpSpPr>
          <a:xfrm>
            <a:off x="7364449" y="4826234"/>
            <a:ext cx="1260918" cy="1328175"/>
            <a:chOff x="5326371" y="1007017"/>
            <a:chExt cx="1630908" cy="1562669"/>
          </a:xfrm>
        </p:grpSpPr>
        <p:sp>
          <p:nvSpPr>
            <p:cNvPr id="66" name="Rounded Rectangle 65"/>
            <p:cNvSpPr/>
            <p:nvPr/>
          </p:nvSpPr>
          <p:spPr bwMode="auto">
            <a:xfrm>
              <a:off x="5326371" y="1007017"/>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67" name="Rectangle 66"/>
            <p:cNvSpPr/>
            <p:nvPr/>
          </p:nvSpPr>
          <p:spPr bwMode="auto">
            <a:xfrm>
              <a:off x="5504061" y="1178758"/>
              <a:ext cx="45719" cy="1008112"/>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8" name="Rectangle 67"/>
            <p:cNvSpPr/>
            <p:nvPr/>
          </p:nvSpPr>
          <p:spPr bwMode="auto">
            <a:xfrm rot="5400000">
              <a:off x="5641024" y="1308408"/>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9" name="Rectangle 68"/>
            <p:cNvSpPr/>
            <p:nvPr/>
          </p:nvSpPr>
          <p:spPr bwMode="auto">
            <a:xfrm rot="5400000">
              <a:off x="5643296" y="1808832"/>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0" name="Rectangle 69"/>
            <p:cNvSpPr/>
            <p:nvPr/>
          </p:nvSpPr>
          <p:spPr bwMode="auto">
            <a:xfrm rot="5400000">
              <a:off x="5645568" y="201582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1" name="Rectangle 70"/>
            <p:cNvSpPr/>
            <p:nvPr/>
          </p:nvSpPr>
          <p:spPr bwMode="auto">
            <a:xfrm>
              <a:off x="5663285" y="1433186"/>
              <a:ext cx="45719" cy="360164"/>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2" name="Rectangle 71"/>
            <p:cNvSpPr/>
            <p:nvPr/>
          </p:nvSpPr>
          <p:spPr bwMode="auto">
            <a:xfrm rot="5400000">
              <a:off x="5795696" y="1463080"/>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3" name="Rectangle 72"/>
            <p:cNvSpPr/>
            <p:nvPr/>
          </p:nvSpPr>
          <p:spPr bwMode="auto">
            <a:xfrm rot="5400000">
              <a:off x="5804792" y="162230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4" name="Rectangle 73"/>
            <p:cNvSpPr/>
            <p:nvPr/>
          </p:nvSpPr>
          <p:spPr bwMode="auto">
            <a:xfrm>
              <a:off x="5665557" y="2161484"/>
              <a:ext cx="45719" cy="18688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5" name="Rectangle 74"/>
            <p:cNvSpPr/>
            <p:nvPr/>
          </p:nvSpPr>
          <p:spPr bwMode="auto">
            <a:xfrm rot="5400000">
              <a:off x="5807064" y="218414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6" name="Rectangle 75"/>
            <p:cNvSpPr/>
            <p:nvPr/>
          </p:nvSpPr>
          <p:spPr bwMode="auto">
            <a:xfrm>
              <a:off x="5840434" y="1378927"/>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7" name="Rectangle 76"/>
            <p:cNvSpPr/>
            <p:nvPr/>
          </p:nvSpPr>
          <p:spPr bwMode="auto">
            <a:xfrm>
              <a:off x="5965538" y="1538151"/>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8" name="Rectangle 77"/>
            <p:cNvSpPr/>
            <p:nvPr/>
          </p:nvSpPr>
          <p:spPr bwMode="auto">
            <a:xfrm>
              <a:off x="5974634" y="1697375"/>
              <a:ext cx="777928"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9" name="Rectangle 78"/>
            <p:cNvSpPr/>
            <p:nvPr/>
          </p:nvSpPr>
          <p:spPr bwMode="auto">
            <a:xfrm>
              <a:off x="5840426" y="1877071"/>
              <a:ext cx="591414"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80" name="Rectangle 79"/>
            <p:cNvSpPr/>
            <p:nvPr/>
          </p:nvSpPr>
          <p:spPr bwMode="auto">
            <a:xfrm>
              <a:off x="5829050" y="2090887"/>
              <a:ext cx="707420"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a:solidFill>
                  <a:srgbClr val="172982"/>
                </a:solidFill>
                <a:latin typeface="Arial" pitchFamily="-60" charset="0"/>
              </a:endParaRPr>
            </a:p>
          </p:txBody>
        </p:sp>
        <p:sp>
          <p:nvSpPr>
            <p:cNvPr id="81" name="Rectangle 80"/>
            <p:cNvSpPr/>
            <p:nvPr/>
          </p:nvSpPr>
          <p:spPr bwMode="auto">
            <a:xfrm>
              <a:off x="5988274" y="2256935"/>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a:solidFill>
                  <a:srgbClr val="172982"/>
                </a:solidFill>
                <a:latin typeface="Arial" pitchFamily="-60" charset="0"/>
              </a:endParaRPr>
            </a:p>
          </p:txBody>
        </p:sp>
      </p:grpSp>
      <p:grpSp>
        <p:nvGrpSpPr>
          <p:cNvPr id="115" name="Group 114"/>
          <p:cNvGrpSpPr/>
          <p:nvPr/>
        </p:nvGrpSpPr>
        <p:grpSpPr>
          <a:xfrm>
            <a:off x="402573" y="4839624"/>
            <a:ext cx="1285959" cy="1315460"/>
            <a:chOff x="1009934" y="736979"/>
            <a:chExt cx="1630908" cy="1562669"/>
          </a:xfrm>
        </p:grpSpPr>
        <p:sp>
          <p:nvSpPr>
            <p:cNvPr id="116" name="Rounded Rectangle 1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17" name="Group 116"/>
            <p:cNvGrpSpPr/>
            <p:nvPr/>
          </p:nvGrpSpPr>
          <p:grpSpPr>
            <a:xfrm>
              <a:off x="1187624" y="908720"/>
              <a:ext cx="473277" cy="1175660"/>
              <a:chOff x="1187624" y="908720"/>
              <a:chExt cx="473277" cy="1175660"/>
            </a:xfrm>
          </p:grpSpPr>
          <p:sp>
            <p:nvSpPr>
              <p:cNvPr id="126" name="Rectangle 1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7" name="Rectangle 1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8" name="Rectangle 1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9" name="Rectangle 1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0" name="Rectangle 1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1" name="Rectangle 1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2" name="Rectangle 1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3" name="Rectangle 1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4" name="Rectangle 1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5" name="Rectangle 1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18" name="Group 117"/>
            <p:cNvGrpSpPr/>
            <p:nvPr/>
          </p:nvGrpSpPr>
          <p:grpSpPr>
            <a:xfrm>
              <a:off x="1512613" y="970169"/>
              <a:ext cx="923512" cy="1164252"/>
              <a:chOff x="1512613" y="970169"/>
              <a:chExt cx="923512" cy="1164252"/>
            </a:xfrm>
          </p:grpSpPr>
          <p:sp>
            <p:nvSpPr>
              <p:cNvPr id="119" name="Rectangle 1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0" name="Rectangle 1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1" name="Rectangle 1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2" name="Rectangle 1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3" name="Rectangle 1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4" name="Rectangle 1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5" name="Rectangle 1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sp>
        <p:nvSpPr>
          <p:cNvPr id="136" name="Rounded Rectangle 135"/>
          <p:cNvSpPr/>
          <p:nvPr/>
        </p:nvSpPr>
        <p:spPr bwMode="auto">
          <a:xfrm>
            <a:off x="3085766" y="2059929"/>
            <a:ext cx="2990188" cy="903067"/>
          </a:xfrm>
          <a:prstGeom prst="roundRect">
            <a:avLst/>
          </a:prstGeom>
          <a:no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algn="ctr" eaLnBrk="0" hangingPunct="0"/>
            <a:r>
              <a:rPr lang="en-GB" sz="2400" b="1" dirty="0" smtClean="0">
                <a:solidFill>
                  <a:srgbClr val="FFFFFF"/>
                </a:solidFill>
                <a:latin typeface="Arial" pitchFamily="-60" charset="0"/>
              </a:rPr>
              <a:t>CM and Change Management</a:t>
            </a:r>
          </a:p>
        </p:txBody>
      </p:sp>
      <p:sp>
        <p:nvSpPr>
          <p:cNvPr id="139" name="Title 1"/>
          <p:cNvSpPr txBox="1">
            <a:spLocks/>
          </p:cNvSpPr>
          <p:nvPr/>
        </p:nvSpPr>
        <p:spPr bwMode="auto">
          <a:xfrm>
            <a:off x="4040841" y="159497"/>
            <a:ext cx="4099462" cy="74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500">
                <a:solidFill>
                  <a:schemeClr val="tx1"/>
                </a:solidFill>
                <a:latin typeface="+mj-lt"/>
                <a:ea typeface="+mj-ea"/>
                <a:cs typeface="+mj-cs"/>
              </a:defRPr>
            </a:lvl1pPr>
            <a:lvl2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2pPr>
            <a:lvl3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3pPr>
            <a:lvl4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4pPr>
            <a:lvl5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5pPr>
            <a:lvl6pPr marL="4572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6pPr>
            <a:lvl7pPr marL="9144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7pPr>
            <a:lvl8pPr marL="13716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8pPr>
            <a:lvl9pPr marL="18288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9pPr>
          </a:lstStyle>
          <a:p>
            <a:pPr algn="r"/>
            <a:r>
              <a:rPr lang="en-GB" dirty="0" smtClean="0">
                <a:solidFill>
                  <a:srgbClr val="172982"/>
                </a:solidFill>
              </a:rPr>
              <a:t>- using data sharing  </a:t>
            </a:r>
            <a:endParaRPr lang="en-GB" dirty="0">
              <a:solidFill>
                <a:srgbClr val="172982"/>
              </a:solidFill>
            </a:endParaRPr>
          </a:p>
        </p:txBody>
      </p:sp>
      <p:sp>
        <p:nvSpPr>
          <p:cNvPr id="181" name="Rounded Rectangle 180"/>
          <p:cNvSpPr/>
          <p:nvPr/>
        </p:nvSpPr>
        <p:spPr bwMode="auto">
          <a:xfrm>
            <a:off x="3757505" y="4255157"/>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83" name="Rectangle 182"/>
          <p:cNvSpPr/>
          <p:nvPr/>
        </p:nvSpPr>
        <p:spPr bwMode="auto">
          <a:xfrm rot="5400000">
            <a:off x="4072158" y="4556548"/>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4" name="Rectangle 183"/>
          <p:cNvSpPr/>
          <p:nvPr/>
        </p:nvSpPr>
        <p:spPr bwMode="auto">
          <a:xfrm rot="5400000">
            <a:off x="4074430" y="5056972"/>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5" name="Rectangle 184"/>
          <p:cNvSpPr/>
          <p:nvPr/>
        </p:nvSpPr>
        <p:spPr bwMode="auto">
          <a:xfrm rot="5400000">
            <a:off x="4076702" y="526396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6" name="Rectangle 185"/>
          <p:cNvSpPr/>
          <p:nvPr/>
        </p:nvSpPr>
        <p:spPr bwMode="auto">
          <a:xfrm>
            <a:off x="4094419" y="4681326"/>
            <a:ext cx="45719" cy="360164"/>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7" name="Rectangle 186"/>
          <p:cNvSpPr/>
          <p:nvPr/>
        </p:nvSpPr>
        <p:spPr bwMode="auto">
          <a:xfrm rot="5400000">
            <a:off x="4226830" y="4711220"/>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8" name="Rectangle 187"/>
          <p:cNvSpPr/>
          <p:nvPr/>
        </p:nvSpPr>
        <p:spPr bwMode="auto">
          <a:xfrm rot="5400000">
            <a:off x="4235926" y="487044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9" name="Rectangle 188"/>
          <p:cNvSpPr/>
          <p:nvPr/>
        </p:nvSpPr>
        <p:spPr bwMode="auto">
          <a:xfrm>
            <a:off x="4096691" y="5409624"/>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90" name="Rectangle 189"/>
          <p:cNvSpPr/>
          <p:nvPr/>
        </p:nvSpPr>
        <p:spPr bwMode="auto">
          <a:xfrm rot="5400000">
            <a:off x="4238198" y="543228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91" name="Rectangle 190"/>
          <p:cNvSpPr/>
          <p:nvPr/>
        </p:nvSpPr>
        <p:spPr bwMode="auto">
          <a:xfrm>
            <a:off x="4271568" y="4627067"/>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2" name="Rectangle 191"/>
          <p:cNvSpPr/>
          <p:nvPr/>
        </p:nvSpPr>
        <p:spPr bwMode="auto">
          <a:xfrm>
            <a:off x="4396672" y="4786291"/>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3" name="Rectangle 192"/>
          <p:cNvSpPr/>
          <p:nvPr/>
        </p:nvSpPr>
        <p:spPr bwMode="auto">
          <a:xfrm>
            <a:off x="4405768" y="4945515"/>
            <a:ext cx="777928"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4" name="Rectangle 193"/>
          <p:cNvSpPr/>
          <p:nvPr/>
        </p:nvSpPr>
        <p:spPr bwMode="auto">
          <a:xfrm>
            <a:off x="4271560" y="5125211"/>
            <a:ext cx="591414"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5" name="Rectangle 194"/>
          <p:cNvSpPr/>
          <p:nvPr/>
        </p:nvSpPr>
        <p:spPr bwMode="auto">
          <a:xfrm>
            <a:off x="4260184" y="5339027"/>
            <a:ext cx="707420"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6" name="Rectangle 195"/>
          <p:cNvSpPr/>
          <p:nvPr/>
        </p:nvSpPr>
        <p:spPr bwMode="auto">
          <a:xfrm>
            <a:off x="4419408" y="5505075"/>
            <a:ext cx="696036"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82" name="Rectangle 181"/>
          <p:cNvSpPr/>
          <p:nvPr/>
        </p:nvSpPr>
        <p:spPr bwMode="auto">
          <a:xfrm>
            <a:off x="3935195" y="4426898"/>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7" name="Rounded Rectangle 136"/>
          <p:cNvSpPr/>
          <p:nvPr/>
        </p:nvSpPr>
        <p:spPr bwMode="auto">
          <a:xfrm>
            <a:off x="2781021" y="3183221"/>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Shared content</a:t>
            </a:r>
          </a:p>
        </p:txBody>
      </p:sp>
      <p:pic>
        <p:nvPicPr>
          <p:cNvPr id="138" name="Picture 2" descr="C:\Users\nsw\Pictures\All icons\users1.pn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912215" y="3360052"/>
            <a:ext cx="1095151" cy="1095151"/>
          </a:xfrm>
          <a:prstGeom prst="rect">
            <a:avLst/>
          </a:prstGeom>
          <a:noFill/>
          <a:extLst>
            <a:ext uri="{909E8E84-426E-40DD-AFC4-6F175D3DCCD1}">
              <a14:hiddenFill xmlns:a14="http://schemas.microsoft.com/office/drawing/2010/main">
                <a:solidFill>
                  <a:srgbClr val="FFFFFF"/>
                </a:solidFill>
              </a14:hiddenFill>
            </a:ext>
          </a:extLst>
        </p:spPr>
      </p:pic>
      <p:sp>
        <p:nvSpPr>
          <p:cNvPr id="142" name="Striped Right Arrow 141"/>
          <p:cNvSpPr/>
          <p:nvPr/>
        </p:nvSpPr>
        <p:spPr bwMode="auto">
          <a:xfrm rot="21012703" flipH="1">
            <a:off x="1359598" y="5179366"/>
            <a:ext cx="2744097" cy="396192"/>
          </a:xfrm>
          <a:prstGeom prst="stripedRightArrow">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sz="1600" dirty="0" smtClean="0">
                <a:solidFill>
                  <a:srgbClr val="172982"/>
                </a:solidFill>
                <a:latin typeface="Arial" pitchFamily="-60" charset="0"/>
              </a:rPr>
              <a:t>PULL</a:t>
            </a:r>
          </a:p>
        </p:txBody>
      </p:sp>
      <p:grpSp>
        <p:nvGrpSpPr>
          <p:cNvPr id="143" name="Group 142"/>
          <p:cNvGrpSpPr/>
          <p:nvPr/>
        </p:nvGrpSpPr>
        <p:grpSpPr>
          <a:xfrm flipH="1">
            <a:off x="2781020" y="4003669"/>
            <a:ext cx="1497924" cy="1194707"/>
            <a:chOff x="4967602" y="4300635"/>
            <a:chExt cx="1597564" cy="1102419"/>
          </a:xfrm>
        </p:grpSpPr>
        <p:cxnSp>
          <p:nvCxnSpPr>
            <p:cNvPr id="144" name="Curved Connector 143"/>
            <p:cNvCxnSpPr/>
            <p:nvPr/>
          </p:nvCxnSpPr>
          <p:spPr bwMode="auto">
            <a:xfrm rot="10800000" flipH="1">
              <a:off x="4967602" y="4300635"/>
              <a:ext cx="1456269" cy="1102419"/>
            </a:xfrm>
            <a:prstGeom prst="curvedConnector3">
              <a:avLst/>
            </a:prstGeom>
            <a:solidFill>
              <a:schemeClr val="accent1"/>
            </a:solidFill>
            <a:ln w="15875" cap="flat" cmpd="sng" algn="ctr">
              <a:solidFill>
                <a:schemeClr val="tx1"/>
              </a:solidFill>
              <a:prstDash val="solid"/>
              <a:round/>
              <a:headEnd type="none" w="med" len="med"/>
              <a:tailEnd type="stealth" w="lg" len="lg"/>
            </a:ln>
            <a:effectLst/>
          </p:spPr>
        </p:cxnSp>
        <p:sp>
          <p:nvSpPr>
            <p:cNvPr id="145" name="TextBox 144"/>
            <p:cNvSpPr txBox="1"/>
            <p:nvPr/>
          </p:nvSpPr>
          <p:spPr>
            <a:xfrm>
              <a:off x="5628691" y="4391590"/>
              <a:ext cx="936475" cy="338554"/>
            </a:xfrm>
            <a:prstGeom prst="rect">
              <a:avLst/>
            </a:prstGeom>
            <a:noFill/>
          </p:spPr>
          <p:txBody>
            <a:bodyPr wrap="none" rtlCol="0">
              <a:spAutoFit/>
            </a:bodyPr>
            <a:lstStyle/>
            <a:p>
              <a:r>
                <a:rPr lang="en-GB" sz="1600" dirty="0" smtClean="0">
                  <a:solidFill>
                    <a:srgbClr val="172982"/>
                  </a:solidFill>
                </a:rPr>
                <a:t>NOTIFY</a:t>
              </a:r>
              <a:endParaRPr lang="en-GB" sz="1600" dirty="0">
                <a:solidFill>
                  <a:srgbClr val="172982"/>
                </a:solidFill>
              </a:endParaRPr>
            </a:p>
          </p:txBody>
        </p:sp>
      </p:grpSp>
      <p:sp>
        <p:nvSpPr>
          <p:cNvPr id="146" name="Striped Right Arrow 145"/>
          <p:cNvSpPr/>
          <p:nvPr/>
        </p:nvSpPr>
        <p:spPr bwMode="auto">
          <a:xfrm rot="480654" flipH="1">
            <a:off x="4986819" y="5205517"/>
            <a:ext cx="2599559" cy="396192"/>
          </a:xfrm>
          <a:prstGeom prst="stripedRightArrow">
            <a:avLst/>
          </a:prstGeom>
          <a:solidFill>
            <a:schemeClr val="accent4">
              <a:lumMod val="20000"/>
              <a:lumOff val="8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sz="1600" dirty="0" smtClean="0">
                <a:solidFill>
                  <a:srgbClr val="172982"/>
                </a:solidFill>
                <a:latin typeface="Arial" pitchFamily="-60" charset="0"/>
              </a:rPr>
              <a:t>PUBLISH</a:t>
            </a:r>
          </a:p>
        </p:txBody>
      </p:sp>
      <p:sp>
        <p:nvSpPr>
          <p:cNvPr id="4" name="Rectangular Callout 3"/>
          <p:cNvSpPr/>
          <p:nvPr/>
        </p:nvSpPr>
        <p:spPr bwMode="auto">
          <a:xfrm>
            <a:off x="5594685" y="3907627"/>
            <a:ext cx="2165980" cy="1252709"/>
          </a:xfrm>
          <a:prstGeom prst="wedgeRectCallou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GB" sz="24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rPr>
              <a:t>Only what is chosen </a:t>
            </a:r>
            <a:r>
              <a:rPr kumimoji="0" lang="en-GB" sz="2400" b="0" i="0" u="none" strike="noStrike" cap="none" normalizeH="0" dirty="0" smtClean="0">
                <a:ln>
                  <a:noFill/>
                </a:ln>
                <a:solidFill>
                  <a:schemeClr val="tx1"/>
                </a:solidFill>
                <a:effectLst/>
                <a:latin typeface="Arial" pitchFamily="-60" charset="0"/>
                <a:ea typeface="ＭＳ Ｐゴシック" pitchFamily="-60" charset="-128"/>
                <a:cs typeface="ＭＳ Ｐゴシック" pitchFamily="-60" charset="-128"/>
              </a:rPr>
              <a:t>to be shared</a:t>
            </a:r>
            <a:endParaRPr kumimoji="0" lang="en-GB" sz="24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endParaRPr>
          </a:p>
        </p:txBody>
      </p:sp>
      <p:sp>
        <p:nvSpPr>
          <p:cNvPr id="140" name="Rectangular Callout 139"/>
          <p:cNvSpPr/>
          <p:nvPr/>
        </p:nvSpPr>
        <p:spPr bwMode="auto">
          <a:xfrm>
            <a:off x="311988" y="3951832"/>
            <a:ext cx="2469033" cy="1252709"/>
          </a:xfrm>
          <a:prstGeom prst="wedgeRectCallout">
            <a:avLst>
              <a:gd name="adj1" fmla="val 29160"/>
              <a:gd name="adj2" fmla="val 64421"/>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GB" sz="2400" dirty="0" smtClean="0">
                <a:solidFill>
                  <a:schemeClr val="tx1"/>
                </a:solidFill>
                <a:latin typeface="Arial" pitchFamily="-60" charset="0"/>
                <a:ea typeface="ＭＳ Ｐゴシック" pitchFamily="-60" charset="-128"/>
                <a:cs typeface="ＭＳ Ｐゴシック" pitchFamily="-60" charset="-128"/>
              </a:rPr>
              <a:t>Under control of own processes and validation</a:t>
            </a:r>
            <a:endParaRPr kumimoji="0" lang="en-GB" sz="24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endParaRPr>
          </a:p>
        </p:txBody>
      </p:sp>
      <p:sp>
        <p:nvSpPr>
          <p:cNvPr id="147" name="Rectangular Callout 146"/>
          <p:cNvSpPr/>
          <p:nvPr/>
        </p:nvSpPr>
        <p:spPr bwMode="auto">
          <a:xfrm>
            <a:off x="2685670" y="2689055"/>
            <a:ext cx="1817962" cy="1252709"/>
          </a:xfrm>
          <a:prstGeom prst="wedgeRectCallou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GB" sz="24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rPr>
              <a:t>By the mechanism of choice</a:t>
            </a:r>
          </a:p>
        </p:txBody>
      </p:sp>
    </p:spTree>
    <p:extLst>
      <p:ext uri="{BB962C8B-B14F-4D97-AF65-F5344CB8AC3E}">
        <p14:creationId xmlns:p14="http://schemas.microsoft.com/office/powerpoint/2010/main" val="3406584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40" grpId="0" animBg="1"/>
      <p:bldP spid="14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Working together </a:t>
            </a:r>
            <a:endParaRPr lang="en-GB" dirty="0"/>
          </a:p>
        </p:txBody>
      </p:sp>
      <p:pic>
        <p:nvPicPr>
          <p:cNvPr id="1027" name="Picture 3" descr="C:\Users\nsw\AppData\Local\Microsoft\Windows\Temporary Internet Files\Content.IE5\41ZRXAEW\MP900443955[1].jpg"/>
          <p:cNvPicPr>
            <a:picLocks noChangeAspect="1" noChangeArrowheads="1"/>
          </p:cNvPicPr>
          <p:nvPr/>
        </p:nvPicPr>
        <p:blipFill rotWithShape="1">
          <a:blip r:embed="rId3">
            <a:extLst>
              <a:ext uri="{28A0092B-C50C-407E-A947-70E740481C1C}">
                <a14:useLocalDpi xmlns:a14="http://schemas.microsoft.com/office/drawing/2010/main" val="0"/>
              </a:ext>
            </a:extLst>
          </a:blip>
          <a:srcRect r="15760"/>
          <a:stretch/>
        </p:blipFill>
        <p:spPr bwMode="auto">
          <a:xfrm>
            <a:off x="4572000" y="908720"/>
            <a:ext cx="4030579" cy="3180357"/>
          </a:xfrm>
          <a:prstGeom prst="rect">
            <a:avLst/>
          </a:prstGeom>
          <a:noFill/>
          <a:effectLst>
            <a:reflection blurRad="6350" stA="50000" endA="300" endPos="55500" dist="50800" dir="5400000" sy="-100000" algn="bl" rotWithShape="0"/>
            <a:softEdge rad="63500"/>
          </a:effectLst>
          <a:extLst>
            <a:ext uri="{909E8E84-426E-40DD-AFC4-6F175D3DCCD1}">
              <a14:hiddenFill xmlns:a14="http://schemas.microsoft.com/office/drawing/2010/main">
                <a:solidFill>
                  <a:srgbClr val="FFFFFF"/>
                </a:solidFill>
              </a14:hiddenFill>
            </a:ext>
          </a:extLst>
        </p:spPr>
      </p:pic>
      <p:pic>
        <p:nvPicPr>
          <p:cNvPr id="1029" name="Picture 5" descr="C:\Users\nsw\AppData\Local\Microsoft\Windows\Temporary Internet Files\Content.IE5\N62NKWIZ\MP900444110[1].jpg"/>
          <p:cNvPicPr>
            <a:picLocks noChangeAspect="1" noChangeArrowheads="1"/>
          </p:cNvPicPr>
          <p:nvPr/>
        </p:nvPicPr>
        <p:blipFill rotWithShape="1">
          <a:blip r:embed="rId4">
            <a:extLst>
              <a:ext uri="{28A0092B-C50C-407E-A947-70E740481C1C}">
                <a14:useLocalDpi xmlns:a14="http://schemas.microsoft.com/office/drawing/2010/main" val="0"/>
              </a:ext>
            </a:extLst>
          </a:blip>
          <a:srcRect l="13754"/>
          <a:stretch/>
        </p:blipFill>
        <p:spPr bwMode="auto">
          <a:xfrm>
            <a:off x="433314" y="908720"/>
            <a:ext cx="4138686" cy="3180357"/>
          </a:xfrm>
          <a:prstGeom prst="rect">
            <a:avLst/>
          </a:prstGeom>
          <a:noFill/>
          <a:effectLst>
            <a:reflection blurRad="6350" stA="50000" endA="300" endPos="55500" dist="50800" dir="5400000" sy="-100000" algn="bl" rotWithShape="0"/>
            <a:softEdge rad="63500"/>
          </a:effectLst>
          <a:extLst>
            <a:ext uri="{909E8E84-426E-40DD-AFC4-6F175D3DCCD1}">
              <a14:hiddenFill xmlns:a14="http://schemas.microsoft.com/office/drawing/2010/main">
                <a:solidFill>
                  <a:srgbClr val="FFFFFF"/>
                </a:solidFill>
              </a14:hiddenFill>
            </a:ext>
          </a:extLst>
        </p:spPr>
      </p:pic>
      <p:grpSp>
        <p:nvGrpSpPr>
          <p:cNvPr id="6" name="Group 5"/>
          <p:cNvGrpSpPr/>
          <p:nvPr/>
        </p:nvGrpSpPr>
        <p:grpSpPr>
          <a:xfrm>
            <a:off x="263196" y="1006884"/>
            <a:ext cx="1692741" cy="5147526"/>
            <a:chOff x="4571708" y="1133128"/>
            <a:chExt cx="1692741" cy="5147526"/>
          </a:xfrm>
        </p:grpSpPr>
        <p:grpSp>
          <p:nvGrpSpPr>
            <p:cNvPr id="7" name="Group 6"/>
            <p:cNvGrpSpPr/>
            <p:nvPr/>
          </p:nvGrpSpPr>
          <p:grpSpPr>
            <a:xfrm>
              <a:off x="4712369" y="4976100"/>
              <a:ext cx="1269628" cy="1304554"/>
              <a:chOff x="1009934" y="736979"/>
              <a:chExt cx="1630908" cy="1562669"/>
            </a:xfrm>
          </p:grpSpPr>
          <p:sp>
            <p:nvSpPr>
              <p:cNvPr id="16" name="Rounded Rectangle 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7" name="Group 16"/>
              <p:cNvGrpSpPr/>
              <p:nvPr/>
            </p:nvGrpSpPr>
            <p:grpSpPr>
              <a:xfrm>
                <a:off x="1187624" y="908720"/>
                <a:ext cx="473277" cy="1175660"/>
                <a:chOff x="1187624" y="908720"/>
                <a:chExt cx="473277" cy="1175660"/>
              </a:xfrm>
            </p:grpSpPr>
            <p:sp>
              <p:nvSpPr>
                <p:cNvPr id="26" name="Rectangle 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7" name="Rectangle 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8" name="Rectangle 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9" name="Rectangle 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0" name="Rectangle 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1" name="Rectangle 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2" name="Rectangle 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3" name="Rectangle 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4" name="Rectangle 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5" name="Rectangle 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8" name="Group 17"/>
              <p:cNvGrpSpPr/>
              <p:nvPr/>
            </p:nvGrpSpPr>
            <p:grpSpPr>
              <a:xfrm>
                <a:off x="1512613" y="970169"/>
                <a:ext cx="923512" cy="1164252"/>
                <a:chOff x="1512613" y="970169"/>
                <a:chExt cx="923512" cy="1164252"/>
              </a:xfrm>
            </p:grpSpPr>
            <p:sp>
              <p:nvSpPr>
                <p:cNvPr id="19" name="Rectangle 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0" name="Rectangle 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1" name="Rectangle 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2" name="Rectangle 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3" name="Rectangle 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4" name="Rectangle 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5" name="Rectangle 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grpSp>
          <p:nvGrpSpPr>
            <p:cNvPr id="8" name="Group 7"/>
            <p:cNvGrpSpPr/>
            <p:nvPr/>
          </p:nvGrpSpPr>
          <p:grpSpPr>
            <a:xfrm>
              <a:off x="4886288" y="2239738"/>
              <a:ext cx="1220266" cy="3351071"/>
              <a:chOff x="6131814" y="-371597"/>
              <a:chExt cx="1886083" cy="4339731"/>
            </a:xfrm>
          </p:grpSpPr>
          <p:pic>
            <p:nvPicPr>
              <p:cNvPr id="13"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283292">
                <a:off x="6390711" y="2340947"/>
                <a:ext cx="1627186" cy="1627187"/>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Group 11"/>
              <p:cNvGrpSpPr/>
              <p:nvPr/>
            </p:nvGrpSpPr>
            <p:grpSpPr>
              <a:xfrm rot="20283292">
                <a:off x="6131814" y="-371597"/>
                <a:ext cx="1815250" cy="2919083"/>
                <a:chOff x="6450863" y="2329284"/>
                <a:chExt cx="1815250" cy="2919083"/>
              </a:xfrm>
            </p:grpSpPr>
            <p:pic>
              <p:nvPicPr>
                <p:cNvPr id="14"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50863" y="3621180"/>
                  <a:ext cx="1627187" cy="162718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8926" y="2329284"/>
                  <a:ext cx="1627187" cy="1627187"/>
                </a:xfrm>
                <a:prstGeom prst="rect">
                  <a:avLst/>
                </a:prstGeom>
                <a:noFill/>
                <a:extLst>
                  <a:ext uri="{909E8E84-426E-40DD-AFC4-6F175D3DCCD1}">
                    <a14:hiddenFill xmlns:a14="http://schemas.microsoft.com/office/drawing/2010/main">
                      <a:solidFill>
                        <a:srgbClr val="FFFFFF"/>
                      </a:solidFill>
                    </a14:hiddenFill>
                  </a:ext>
                </a:extLst>
              </p:spPr>
            </p:pic>
          </p:grpSp>
        </p:grpSp>
        <p:pic>
          <p:nvPicPr>
            <p:cNvPr id="9" name="Picture 35" descr="C:\Users\nsw\Pictures\All icons\businessmen.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17855" y="3606616"/>
              <a:ext cx="1046594" cy="104659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C:\Users\nsw\AppData\Local\Microsoft\Windows\Temporary Internet Files\Content.IE5\HO1UL1D0\MC900336175[1].wm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68416" y="1133128"/>
              <a:ext cx="1064207" cy="96701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C:\Users\nsw\Pictures\All icons\clients.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71708" y="3589514"/>
              <a:ext cx="1277936" cy="1277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6" name="Group 35"/>
          <p:cNvGrpSpPr/>
          <p:nvPr/>
        </p:nvGrpSpPr>
        <p:grpSpPr>
          <a:xfrm>
            <a:off x="7385221" y="1006884"/>
            <a:ext cx="1063625" cy="966788"/>
            <a:chOff x="5668963" y="2780928"/>
            <a:chExt cx="1063625" cy="966788"/>
          </a:xfrm>
        </p:grpSpPr>
        <p:sp>
          <p:nvSpPr>
            <p:cNvPr id="37" name="AutoShape 8"/>
            <p:cNvSpPr>
              <a:spLocks noChangeAspect="1" noChangeArrowheads="1" noTextEdit="1"/>
            </p:cNvSpPr>
            <p:nvPr/>
          </p:nvSpPr>
          <p:spPr bwMode="auto">
            <a:xfrm>
              <a:off x="5668963" y="2780928"/>
              <a:ext cx="1063625" cy="96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38" name="Freeform 10"/>
            <p:cNvSpPr>
              <a:spLocks/>
            </p:cNvSpPr>
            <p:nvPr/>
          </p:nvSpPr>
          <p:spPr bwMode="auto">
            <a:xfrm>
              <a:off x="5670551" y="2780928"/>
              <a:ext cx="968375" cy="965200"/>
            </a:xfrm>
            <a:custGeom>
              <a:avLst/>
              <a:gdLst>
                <a:gd name="T0" fmla="*/ 2441 w 2442"/>
                <a:gd name="T1" fmla="*/ 967 h 2434"/>
                <a:gd name="T2" fmla="*/ 2421 w 2442"/>
                <a:gd name="T3" fmla="*/ 888 h 2434"/>
                <a:gd name="T4" fmla="*/ 2396 w 2442"/>
                <a:gd name="T5" fmla="*/ 814 h 2434"/>
                <a:gd name="T6" fmla="*/ 2365 w 2442"/>
                <a:gd name="T7" fmla="*/ 740 h 2434"/>
                <a:gd name="T8" fmla="*/ 2331 w 2442"/>
                <a:gd name="T9" fmla="*/ 670 h 2434"/>
                <a:gd name="T10" fmla="*/ 2292 w 2442"/>
                <a:gd name="T11" fmla="*/ 602 h 2434"/>
                <a:gd name="T12" fmla="*/ 2250 w 2442"/>
                <a:gd name="T13" fmla="*/ 537 h 2434"/>
                <a:gd name="T14" fmla="*/ 2201 w 2442"/>
                <a:gd name="T15" fmla="*/ 475 h 2434"/>
                <a:gd name="T16" fmla="*/ 2151 w 2442"/>
                <a:gd name="T17" fmla="*/ 416 h 2434"/>
                <a:gd name="T18" fmla="*/ 2096 w 2442"/>
                <a:gd name="T19" fmla="*/ 360 h 2434"/>
                <a:gd name="T20" fmla="*/ 2038 w 2442"/>
                <a:gd name="T21" fmla="*/ 308 h 2434"/>
                <a:gd name="T22" fmla="*/ 1977 w 2442"/>
                <a:gd name="T23" fmla="*/ 260 h 2434"/>
                <a:gd name="T24" fmla="*/ 1910 w 2442"/>
                <a:gd name="T25" fmla="*/ 214 h 2434"/>
                <a:gd name="T26" fmla="*/ 1843 w 2442"/>
                <a:gd name="T27" fmla="*/ 171 h 2434"/>
                <a:gd name="T28" fmla="*/ 1772 w 2442"/>
                <a:gd name="T29" fmla="*/ 131 h 2434"/>
                <a:gd name="T30" fmla="*/ 1698 w 2442"/>
                <a:gd name="T31" fmla="*/ 99 h 2434"/>
                <a:gd name="T32" fmla="*/ 1624 w 2442"/>
                <a:gd name="T33" fmla="*/ 73 h 2434"/>
                <a:gd name="T34" fmla="*/ 1546 w 2442"/>
                <a:gd name="T35" fmla="*/ 48 h 2434"/>
                <a:gd name="T36" fmla="*/ 1468 w 2442"/>
                <a:gd name="T37" fmla="*/ 27 h 2434"/>
                <a:gd name="T38" fmla="*/ 1387 w 2442"/>
                <a:gd name="T39" fmla="*/ 12 h 2434"/>
                <a:gd name="T40" fmla="*/ 1306 w 2442"/>
                <a:gd name="T41" fmla="*/ 5 h 2434"/>
                <a:gd name="T42" fmla="*/ 1222 w 2442"/>
                <a:gd name="T43" fmla="*/ 0 h 2434"/>
                <a:gd name="T44" fmla="*/ 1129 w 2442"/>
                <a:gd name="T45" fmla="*/ 0 h 2434"/>
                <a:gd name="T46" fmla="*/ 1035 w 2442"/>
                <a:gd name="T47" fmla="*/ 7 h 2434"/>
                <a:gd name="T48" fmla="*/ 945 w 2442"/>
                <a:gd name="T49" fmla="*/ 20 h 2434"/>
                <a:gd name="T50" fmla="*/ 856 w 2442"/>
                <a:gd name="T51" fmla="*/ 36 h 2434"/>
                <a:gd name="T52" fmla="*/ 770 w 2442"/>
                <a:gd name="T53" fmla="*/ 61 h 2434"/>
                <a:gd name="T54" fmla="*/ 688 w 2442"/>
                <a:gd name="T55" fmla="*/ 91 h 2434"/>
                <a:gd name="T56" fmla="*/ 608 w 2442"/>
                <a:gd name="T57" fmla="*/ 126 h 2434"/>
                <a:gd name="T58" fmla="*/ 534 w 2442"/>
                <a:gd name="T59" fmla="*/ 165 h 2434"/>
                <a:gd name="T60" fmla="*/ 462 w 2442"/>
                <a:gd name="T61" fmla="*/ 211 h 2434"/>
                <a:gd name="T62" fmla="*/ 395 w 2442"/>
                <a:gd name="T63" fmla="*/ 261 h 2434"/>
                <a:gd name="T64" fmla="*/ 334 w 2442"/>
                <a:gd name="T65" fmla="*/ 319 h 2434"/>
                <a:gd name="T66" fmla="*/ 273 w 2442"/>
                <a:gd name="T67" fmla="*/ 379 h 2434"/>
                <a:gd name="T68" fmla="*/ 221 w 2442"/>
                <a:gd name="T69" fmla="*/ 444 h 2434"/>
                <a:gd name="T70" fmla="*/ 173 w 2442"/>
                <a:gd name="T71" fmla="*/ 516 h 2434"/>
                <a:gd name="T72" fmla="*/ 131 w 2442"/>
                <a:gd name="T73" fmla="*/ 591 h 2434"/>
                <a:gd name="T74" fmla="*/ 93 w 2442"/>
                <a:gd name="T75" fmla="*/ 672 h 2434"/>
                <a:gd name="T76" fmla="*/ 62 w 2442"/>
                <a:gd name="T77" fmla="*/ 756 h 2434"/>
                <a:gd name="T78" fmla="*/ 37 w 2442"/>
                <a:gd name="T79" fmla="*/ 846 h 2434"/>
                <a:gd name="T80" fmla="*/ 17 w 2442"/>
                <a:gd name="T81" fmla="*/ 940 h 2434"/>
                <a:gd name="T82" fmla="*/ 5 w 2442"/>
                <a:gd name="T83" fmla="*/ 1037 h 2434"/>
                <a:gd name="T84" fmla="*/ 0 w 2442"/>
                <a:gd name="T85" fmla="*/ 1139 h 2434"/>
                <a:gd name="T86" fmla="*/ 1265 w 2442"/>
                <a:gd name="T87" fmla="*/ 243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2" h="2434">
                  <a:moveTo>
                    <a:pt x="1265" y="2434"/>
                  </a:moveTo>
                  <a:lnTo>
                    <a:pt x="2442" y="2346"/>
                  </a:lnTo>
                  <a:lnTo>
                    <a:pt x="2441" y="967"/>
                  </a:lnTo>
                  <a:lnTo>
                    <a:pt x="2433" y="940"/>
                  </a:lnTo>
                  <a:lnTo>
                    <a:pt x="2428" y="915"/>
                  </a:lnTo>
                  <a:lnTo>
                    <a:pt x="2421" y="888"/>
                  </a:lnTo>
                  <a:lnTo>
                    <a:pt x="2413" y="863"/>
                  </a:lnTo>
                  <a:lnTo>
                    <a:pt x="2405" y="839"/>
                  </a:lnTo>
                  <a:lnTo>
                    <a:pt x="2396" y="814"/>
                  </a:lnTo>
                  <a:lnTo>
                    <a:pt x="2387" y="789"/>
                  </a:lnTo>
                  <a:lnTo>
                    <a:pt x="2377" y="765"/>
                  </a:lnTo>
                  <a:lnTo>
                    <a:pt x="2365" y="740"/>
                  </a:lnTo>
                  <a:lnTo>
                    <a:pt x="2355" y="716"/>
                  </a:lnTo>
                  <a:lnTo>
                    <a:pt x="2344" y="693"/>
                  </a:lnTo>
                  <a:lnTo>
                    <a:pt x="2331" y="670"/>
                  </a:lnTo>
                  <a:lnTo>
                    <a:pt x="2319" y="647"/>
                  </a:lnTo>
                  <a:lnTo>
                    <a:pt x="2306" y="623"/>
                  </a:lnTo>
                  <a:lnTo>
                    <a:pt x="2292" y="602"/>
                  </a:lnTo>
                  <a:lnTo>
                    <a:pt x="2279" y="582"/>
                  </a:lnTo>
                  <a:lnTo>
                    <a:pt x="2263" y="560"/>
                  </a:lnTo>
                  <a:lnTo>
                    <a:pt x="2250" y="537"/>
                  </a:lnTo>
                  <a:lnTo>
                    <a:pt x="2234" y="516"/>
                  </a:lnTo>
                  <a:lnTo>
                    <a:pt x="2220" y="496"/>
                  </a:lnTo>
                  <a:lnTo>
                    <a:pt x="2201" y="475"/>
                  </a:lnTo>
                  <a:lnTo>
                    <a:pt x="2185" y="455"/>
                  </a:lnTo>
                  <a:lnTo>
                    <a:pt x="2168" y="435"/>
                  </a:lnTo>
                  <a:lnTo>
                    <a:pt x="2151" y="416"/>
                  </a:lnTo>
                  <a:lnTo>
                    <a:pt x="2133" y="398"/>
                  </a:lnTo>
                  <a:lnTo>
                    <a:pt x="2115" y="377"/>
                  </a:lnTo>
                  <a:lnTo>
                    <a:pt x="2096" y="360"/>
                  </a:lnTo>
                  <a:lnTo>
                    <a:pt x="2076" y="342"/>
                  </a:lnTo>
                  <a:lnTo>
                    <a:pt x="2056" y="325"/>
                  </a:lnTo>
                  <a:lnTo>
                    <a:pt x="2038" y="308"/>
                  </a:lnTo>
                  <a:lnTo>
                    <a:pt x="2017" y="291"/>
                  </a:lnTo>
                  <a:lnTo>
                    <a:pt x="1998" y="275"/>
                  </a:lnTo>
                  <a:lnTo>
                    <a:pt x="1977" y="260"/>
                  </a:lnTo>
                  <a:lnTo>
                    <a:pt x="1954" y="243"/>
                  </a:lnTo>
                  <a:lnTo>
                    <a:pt x="1932" y="227"/>
                  </a:lnTo>
                  <a:lnTo>
                    <a:pt x="1910" y="214"/>
                  </a:lnTo>
                  <a:lnTo>
                    <a:pt x="1888" y="198"/>
                  </a:lnTo>
                  <a:lnTo>
                    <a:pt x="1865" y="186"/>
                  </a:lnTo>
                  <a:lnTo>
                    <a:pt x="1843" y="171"/>
                  </a:lnTo>
                  <a:lnTo>
                    <a:pt x="1819" y="159"/>
                  </a:lnTo>
                  <a:lnTo>
                    <a:pt x="1795" y="145"/>
                  </a:lnTo>
                  <a:lnTo>
                    <a:pt x="1772" y="131"/>
                  </a:lnTo>
                  <a:lnTo>
                    <a:pt x="1747" y="121"/>
                  </a:lnTo>
                  <a:lnTo>
                    <a:pt x="1723" y="110"/>
                  </a:lnTo>
                  <a:lnTo>
                    <a:pt x="1698" y="99"/>
                  </a:lnTo>
                  <a:lnTo>
                    <a:pt x="1675" y="91"/>
                  </a:lnTo>
                  <a:lnTo>
                    <a:pt x="1649" y="80"/>
                  </a:lnTo>
                  <a:lnTo>
                    <a:pt x="1624" y="73"/>
                  </a:lnTo>
                  <a:lnTo>
                    <a:pt x="1598" y="62"/>
                  </a:lnTo>
                  <a:lnTo>
                    <a:pt x="1572" y="56"/>
                  </a:lnTo>
                  <a:lnTo>
                    <a:pt x="1546" y="48"/>
                  </a:lnTo>
                  <a:lnTo>
                    <a:pt x="1521" y="40"/>
                  </a:lnTo>
                  <a:lnTo>
                    <a:pt x="1494" y="33"/>
                  </a:lnTo>
                  <a:lnTo>
                    <a:pt x="1468" y="27"/>
                  </a:lnTo>
                  <a:lnTo>
                    <a:pt x="1441" y="22"/>
                  </a:lnTo>
                  <a:lnTo>
                    <a:pt x="1413" y="17"/>
                  </a:lnTo>
                  <a:lnTo>
                    <a:pt x="1387" y="12"/>
                  </a:lnTo>
                  <a:lnTo>
                    <a:pt x="1359" y="9"/>
                  </a:lnTo>
                  <a:lnTo>
                    <a:pt x="1332" y="7"/>
                  </a:lnTo>
                  <a:lnTo>
                    <a:pt x="1306" y="5"/>
                  </a:lnTo>
                  <a:lnTo>
                    <a:pt x="1278" y="1"/>
                  </a:lnTo>
                  <a:lnTo>
                    <a:pt x="1249" y="0"/>
                  </a:lnTo>
                  <a:lnTo>
                    <a:pt x="1222" y="0"/>
                  </a:lnTo>
                  <a:lnTo>
                    <a:pt x="1194" y="0"/>
                  </a:lnTo>
                  <a:lnTo>
                    <a:pt x="1163" y="0"/>
                  </a:lnTo>
                  <a:lnTo>
                    <a:pt x="1129" y="0"/>
                  </a:lnTo>
                  <a:lnTo>
                    <a:pt x="1098" y="1"/>
                  </a:lnTo>
                  <a:lnTo>
                    <a:pt x="1067" y="5"/>
                  </a:lnTo>
                  <a:lnTo>
                    <a:pt x="1035" y="7"/>
                  </a:lnTo>
                  <a:lnTo>
                    <a:pt x="1004" y="11"/>
                  </a:lnTo>
                  <a:lnTo>
                    <a:pt x="974" y="15"/>
                  </a:lnTo>
                  <a:lnTo>
                    <a:pt x="945" y="20"/>
                  </a:lnTo>
                  <a:lnTo>
                    <a:pt x="915" y="25"/>
                  </a:lnTo>
                  <a:lnTo>
                    <a:pt x="884" y="32"/>
                  </a:lnTo>
                  <a:lnTo>
                    <a:pt x="856" y="36"/>
                  </a:lnTo>
                  <a:lnTo>
                    <a:pt x="828" y="44"/>
                  </a:lnTo>
                  <a:lnTo>
                    <a:pt x="798" y="53"/>
                  </a:lnTo>
                  <a:lnTo>
                    <a:pt x="770" y="61"/>
                  </a:lnTo>
                  <a:lnTo>
                    <a:pt x="742" y="70"/>
                  </a:lnTo>
                  <a:lnTo>
                    <a:pt x="715" y="82"/>
                  </a:lnTo>
                  <a:lnTo>
                    <a:pt x="688" y="91"/>
                  </a:lnTo>
                  <a:lnTo>
                    <a:pt x="661" y="102"/>
                  </a:lnTo>
                  <a:lnTo>
                    <a:pt x="635" y="113"/>
                  </a:lnTo>
                  <a:lnTo>
                    <a:pt x="608" y="126"/>
                  </a:lnTo>
                  <a:lnTo>
                    <a:pt x="583" y="138"/>
                  </a:lnTo>
                  <a:lnTo>
                    <a:pt x="558" y="153"/>
                  </a:lnTo>
                  <a:lnTo>
                    <a:pt x="534" y="165"/>
                  </a:lnTo>
                  <a:lnTo>
                    <a:pt x="509" y="180"/>
                  </a:lnTo>
                  <a:lnTo>
                    <a:pt x="485" y="195"/>
                  </a:lnTo>
                  <a:lnTo>
                    <a:pt x="462" y="211"/>
                  </a:lnTo>
                  <a:lnTo>
                    <a:pt x="440" y="228"/>
                  </a:lnTo>
                  <a:lnTo>
                    <a:pt x="417" y="245"/>
                  </a:lnTo>
                  <a:lnTo>
                    <a:pt x="395" y="261"/>
                  </a:lnTo>
                  <a:lnTo>
                    <a:pt x="374" y="281"/>
                  </a:lnTo>
                  <a:lnTo>
                    <a:pt x="352" y="298"/>
                  </a:lnTo>
                  <a:lnTo>
                    <a:pt x="334" y="319"/>
                  </a:lnTo>
                  <a:lnTo>
                    <a:pt x="313" y="338"/>
                  </a:lnTo>
                  <a:lnTo>
                    <a:pt x="293" y="358"/>
                  </a:lnTo>
                  <a:lnTo>
                    <a:pt x="273" y="379"/>
                  </a:lnTo>
                  <a:lnTo>
                    <a:pt x="257" y="401"/>
                  </a:lnTo>
                  <a:lnTo>
                    <a:pt x="237" y="422"/>
                  </a:lnTo>
                  <a:lnTo>
                    <a:pt x="221" y="444"/>
                  </a:lnTo>
                  <a:lnTo>
                    <a:pt x="204" y="468"/>
                  </a:lnTo>
                  <a:lnTo>
                    <a:pt x="189" y="492"/>
                  </a:lnTo>
                  <a:lnTo>
                    <a:pt x="173" y="516"/>
                  </a:lnTo>
                  <a:lnTo>
                    <a:pt x="157" y="541"/>
                  </a:lnTo>
                  <a:lnTo>
                    <a:pt x="143" y="565"/>
                  </a:lnTo>
                  <a:lnTo>
                    <a:pt x="131" y="591"/>
                  </a:lnTo>
                  <a:lnTo>
                    <a:pt x="116" y="618"/>
                  </a:lnTo>
                  <a:lnTo>
                    <a:pt x="106" y="644"/>
                  </a:lnTo>
                  <a:lnTo>
                    <a:pt x="93" y="672"/>
                  </a:lnTo>
                  <a:lnTo>
                    <a:pt x="83" y="701"/>
                  </a:lnTo>
                  <a:lnTo>
                    <a:pt x="73" y="728"/>
                  </a:lnTo>
                  <a:lnTo>
                    <a:pt x="62" y="756"/>
                  </a:lnTo>
                  <a:lnTo>
                    <a:pt x="51" y="786"/>
                  </a:lnTo>
                  <a:lnTo>
                    <a:pt x="45" y="816"/>
                  </a:lnTo>
                  <a:lnTo>
                    <a:pt x="37" y="846"/>
                  </a:lnTo>
                  <a:lnTo>
                    <a:pt x="29" y="877"/>
                  </a:lnTo>
                  <a:lnTo>
                    <a:pt x="22" y="907"/>
                  </a:lnTo>
                  <a:lnTo>
                    <a:pt x="17" y="940"/>
                  </a:lnTo>
                  <a:lnTo>
                    <a:pt x="13" y="971"/>
                  </a:lnTo>
                  <a:lnTo>
                    <a:pt x="8" y="1004"/>
                  </a:lnTo>
                  <a:lnTo>
                    <a:pt x="5" y="1037"/>
                  </a:lnTo>
                  <a:lnTo>
                    <a:pt x="4" y="1071"/>
                  </a:lnTo>
                  <a:lnTo>
                    <a:pt x="0" y="1105"/>
                  </a:lnTo>
                  <a:lnTo>
                    <a:pt x="0" y="1139"/>
                  </a:lnTo>
                  <a:lnTo>
                    <a:pt x="0" y="1175"/>
                  </a:lnTo>
                  <a:lnTo>
                    <a:pt x="2" y="1212"/>
                  </a:lnTo>
                  <a:lnTo>
                    <a:pt x="1265" y="2434"/>
                  </a:lnTo>
                  <a:lnTo>
                    <a:pt x="1265" y="2434"/>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39" name="Freeform 11"/>
            <p:cNvSpPr>
              <a:spLocks/>
            </p:cNvSpPr>
            <p:nvPr/>
          </p:nvSpPr>
          <p:spPr bwMode="auto">
            <a:xfrm>
              <a:off x="5668963" y="3195266"/>
              <a:ext cx="969963" cy="552450"/>
            </a:xfrm>
            <a:custGeom>
              <a:avLst/>
              <a:gdLst>
                <a:gd name="T0" fmla="*/ 2445 w 2445"/>
                <a:gd name="T1" fmla="*/ 935 h 1391"/>
                <a:gd name="T2" fmla="*/ 2368 w 2445"/>
                <a:gd name="T3" fmla="*/ 855 h 1391"/>
                <a:gd name="T4" fmla="*/ 2286 w 2445"/>
                <a:gd name="T5" fmla="*/ 777 h 1391"/>
                <a:gd name="T6" fmla="*/ 2196 w 2445"/>
                <a:gd name="T7" fmla="*/ 703 h 1391"/>
                <a:gd name="T8" fmla="*/ 2103 w 2445"/>
                <a:gd name="T9" fmla="*/ 632 h 1391"/>
                <a:gd name="T10" fmla="*/ 2002 w 2445"/>
                <a:gd name="T11" fmla="*/ 565 h 1391"/>
                <a:gd name="T12" fmla="*/ 1899 w 2445"/>
                <a:gd name="T13" fmla="*/ 500 h 1391"/>
                <a:gd name="T14" fmla="*/ 1790 w 2445"/>
                <a:gd name="T15" fmla="*/ 440 h 1391"/>
                <a:gd name="T16" fmla="*/ 1679 w 2445"/>
                <a:gd name="T17" fmla="*/ 382 h 1391"/>
                <a:gd name="T18" fmla="*/ 1563 w 2445"/>
                <a:gd name="T19" fmla="*/ 329 h 1391"/>
                <a:gd name="T20" fmla="*/ 1445 w 2445"/>
                <a:gd name="T21" fmla="*/ 280 h 1391"/>
                <a:gd name="T22" fmla="*/ 1325 w 2445"/>
                <a:gd name="T23" fmla="*/ 233 h 1391"/>
                <a:gd name="T24" fmla="*/ 1200 w 2445"/>
                <a:gd name="T25" fmla="*/ 192 h 1391"/>
                <a:gd name="T26" fmla="*/ 1074 w 2445"/>
                <a:gd name="T27" fmla="*/ 152 h 1391"/>
                <a:gd name="T28" fmla="*/ 948 w 2445"/>
                <a:gd name="T29" fmla="*/ 119 h 1391"/>
                <a:gd name="T30" fmla="*/ 820 w 2445"/>
                <a:gd name="T31" fmla="*/ 89 h 1391"/>
                <a:gd name="T32" fmla="*/ 692 w 2445"/>
                <a:gd name="T33" fmla="*/ 65 h 1391"/>
                <a:gd name="T34" fmla="*/ 562 w 2445"/>
                <a:gd name="T35" fmla="*/ 41 h 1391"/>
                <a:gd name="T36" fmla="*/ 432 w 2445"/>
                <a:gd name="T37" fmla="*/ 24 h 1391"/>
                <a:gd name="T38" fmla="*/ 304 w 2445"/>
                <a:gd name="T39" fmla="*/ 11 h 1391"/>
                <a:gd name="T40" fmla="*/ 176 w 2445"/>
                <a:gd name="T41" fmla="*/ 4 h 1391"/>
                <a:gd name="T42" fmla="*/ 49 w 2445"/>
                <a:gd name="T43" fmla="*/ 0 h 1391"/>
                <a:gd name="T44" fmla="*/ 3 w 2445"/>
                <a:gd name="T45" fmla="*/ 77 h 1391"/>
                <a:gd name="T46" fmla="*/ 0 w 2445"/>
                <a:gd name="T47" fmla="*/ 191 h 1391"/>
                <a:gd name="T48" fmla="*/ 7 w 2445"/>
                <a:gd name="T49" fmla="*/ 298 h 1391"/>
                <a:gd name="T50" fmla="*/ 19 w 2445"/>
                <a:gd name="T51" fmla="*/ 404 h 1391"/>
                <a:gd name="T52" fmla="*/ 40 w 2445"/>
                <a:gd name="T53" fmla="*/ 506 h 1391"/>
                <a:gd name="T54" fmla="*/ 65 w 2445"/>
                <a:gd name="T55" fmla="*/ 603 h 1391"/>
                <a:gd name="T56" fmla="*/ 97 w 2445"/>
                <a:gd name="T57" fmla="*/ 696 h 1391"/>
                <a:gd name="T58" fmla="*/ 137 w 2445"/>
                <a:gd name="T59" fmla="*/ 782 h 1391"/>
                <a:gd name="T60" fmla="*/ 182 w 2445"/>
                <a:gd name="T61" fmla="*/ 866 h 1391"/>
                <a:gd name="T62" fmla="*/ 235 w 2445"/>
                <a:gd name="T63" fmla="*/ 943 h 1391"/>
                <a:gd name="T64" fmla="*/ 293 w 2445"/>
                <a:gd name="T65" fmla="*/ 1015 h 1391"/>
                <a:gd name="T66" fmla="*/ 357 w 2445"/>
                <a:gd name="T67" fmla="*/ 1082 h 1391"/>
                <a:gd name="T68" fmla="*/ 427 w 2445"/>
                <a:gd name="T69" fmla="*/ 1140 h 1391"/>
                <a:gd name="T70" fmla="*/ 501 w 2445"/>
                <a:gd name="T71" fmla="*/ 1194 h 1391"/>
                <a:gd name="T72" fmla="*/ 582 w 2445"/>
                <a:gd name="T73" fmla="*/ 1243 h 1391"/>
                <a:gd name="T74" fmla="*/ 671 w 2445"/>
                <a:gd name="T75" fmla="*/ 1286 h 1391"/>
                <a:gd name="T76" fmla="*/ 760 w 2445"/>
                <a:gd name="T77" fmla="*/ 1320 h 1391"/>
                <a:gd name="T78" fmla="*/ 856 w 2445"/>
                <a:gd name="T79" fmla="*/ 1348 h 1391"/>
                <a:gd name="T80" fmla="*/ 960 w 2445"/>
                <a:gd name="T81" fmla="*/ 1371 h 1391"/>
                <a:gd name="T82" fmla="*/ 1065 w 2445"/>
                <a:gd name="T83" fmla="*/ 1383 h 1391"/>
                <a:gd name="T84" fmla="*/ 1176 w 2445"/>
                <a:gd name="T85" fmla="*/ 1391 h 1391"/>
                <a:gd name="T86" fmla="*/ 1253 w 2445"/>
                <a:gd name="T87" fmla="*/ 1391 h 1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5" h="1391">
                  <a:moveTo>
                    <a:pt x="1253" y="1391"/>
                  </a:moveTo>
                  <a:lnTo>
                    <a:pt x="2445" y="1391"/>
                  </a:lnTo>
                  <a:lnTo>
                    <a:pt x="2445" y="935"/>
                  </a:lnTo>
                  <a:lnTo>
                    <a:pt x="2420" y="908"/>
                  </a:lnTo>
                  <a:lnTo>
                    <a:pt x="2396" y="882"/>
                  </a:lnTo>
                  <a:lnTo>
                    <a:pt x="2368" y="855"/>
                  </a:lnTo>
                  <a:lnTo>
                    <a:pt x="2342" y="828"/>
                  </a:lnTo>
                  <a:lnTo>
                    <a:pt x="2314" y="802"/>
                  </a:lnTo>
                  <a:lnTo>
                    <a:pt x="2286" y="777"/>
                  </a:lnTo>
                  <a:lnTo>
                    <a:pt x="2256" y="752"/>
                  </a:lnTo>
                  <a:lnTo>
                    <a:pt x="2228" y="728"/>
                  </a:lnTo>
                  <a:lnTo>
                    <a:pt x="2196" y="703"/>
                  </a:lnTo>
                  <a:lnTo>
                    <a:pt x="2167" y="679"/>
                  </a:lnTo>
                  <a:lnTo>
                    <a:pt x="2135" y="655"/>
                  </a:lnTo>
                  <a:lnTo>
                    <a:pt x="2103" y="632"/>
                  </a:lnTo>
                  <a:lnTo>
                    <a:pt x="2070" y="608"/>
                  </a:lnTo>
                  <a:lnTo>
                    <a:pt x="2037" y="586"/>
                  </a:lnTo>
                  <a:lnTo>
                    <a:pt x="2002" y="565"/>
                  </a:lnTo>
                  <a:lnTo>
                    <a:pt x="1969" y="542"/>
                  </a:lnTo>
                  <a:lnTo>
                    <a:pt x="1935" y="520"/>
                  </a:lnTo>
                  <a:lnTo>
                    <a:pt x="1899" y="500"/>
                  </a:lnTo>
                  <a:lnTo>
                    <a:pt x="1863" y="480"/>
                  </a:lnTo>
                  <a:lnTo>
                    <a:pt x="1829" y="459"/>
                  </a:lnTo>
                  <a:lnTo>
                    <a:pt x="1790" y="440"/>
                  </a:lnTo>
                  <a:lnTo>
                    <a:pt x="1753" y="420"/>
                  </a:lnTo>
                  <a:lnTo>
                    <a:pt x="1717" y="400"/>
                  </a:lnTo>
                  <a:lnTo>
                    <a:pt x="1679" y="382"/>
                  </a:lnTo>
                  <a:lnTo>
                    <a:pt x="1642" y="363"/>
                  </a:lnTo>
                  <a:lnTo>
                    <a:pt x="1602" y="346"/>
                  </a:lnTo>
                  <a:lnTo>
                    <a:pt x="1563" y="329"/>
                  </a:lnTo>
                  <a:lnTo>
                    <a:pt x="1525" y="313"/>
                  </a:lnTo>
                  <a:lnTo>
                    <a:pt x="1484" y="296"/>
                  </a:lnTo>
                  <a:lnTo>
                    <a:pt x="1445" y="280"/>
                  </a:lnTo>
                  <a:lnTo>
                    <a:pt x="1406" y="264"/>
                  </a:lnTo>
                  <a:lnTo>
                    <a:pt x="1367" y="248"/>
                  </a:lnTo>
                  <a:lnTo>
                    <a:pt x="1325" y="233"/>
                  </a:lnTo>
                  <a:lnTo>
                    <a:pt x="1284" y="219"/>
                  </a:lnTo>
                  <a:lnTo>
                    <a:pt x="1241" y="204"/>
                  </a:lnTo>
                  <a:lnTo>
                    <a:pt x="1200" y="192"/>
                  </a:lnTo>
                  <a:lnTo>
                    <a:pt x="1158" y="178"/>
                  </a:lnTo>
                  <a:lnTo>
                    <a:pt x="1117" y="164"/>
                  </a:lnTo>
                  <a:lnTo>
                    <a:pt x="1074" y="152"/>
                  </a:lnTo>
                  <a:lnTo>
                    <a:pt x="1033" y="142"/>
                  </a:lnTo>
                  <a:lnTo>
                    <a:pt x="989" y="130"/>
                  </a:lnTo>
                  <a:lnTo>
                    <a:pt x="948" y="119"/>
                  </a:lnTo>
                  <a:lnTo>
                    <a:pt x="904" y="109"/>
                  </a:lnTo>
                  <a:lnTo>
                    <a:pt x="862" y="99"/>
                  </a:lnTo>
                  <a:lnTo>
                    <a:pt x="820" y="89"/>
                  </a:lnTo>
                  <a:lnTo>
                    <a:pt x="777" y="81"/>
                  </a:lnTo>
                  <a:lnTo>
                    <a:pt x="733" y="70"/>
                  </a:lnTo>
                  <a:lnTo>
                    <a:pt x="692" y="65"/>
                  </a:lnTo>
                  <a:lnTo>
                    <a:pt x="649" y="55"/>
                  </a:lnTo>
                  <a:lnTo>
                    <a:pt x="605" y="49"/>
                  </a:lnTo>
                  <a:lnTo>
                    <a:pt x="562" y="41"/>
                  </a:lnTo>
                  <a:lnTo>
                    <a:pt x="520" y="36"/>
                  </a:lnTo>
                  <a:lnTo>
                    <a:pt x="476" y="28"/>
                  </a:lnTo>
                  <a:lnTo>
                    <a:pt x="432" y="24"/>
                  </a:lnTo>
                  <a:lnTo>
                    <a:pt x="390" y="19"/>
                  </a:lnTo>
                  <a:lnTo>
                    <a:pt x="347" y="16"/>
                  </a:lnTo>
                  <a:lnTo>
                    <a:pt x="304" y="11"/>
                  </a:lnTo>
                  <a:lnTo>
                    <a:pt x="261" y="8"/>
                  </a:lnTo>
                  <a:lnTo>
                    <a:pt x="219" y="5"/>
                  </a:lnTo>
                  <a:lnTo>
                    <a:pt x="176" y="4"/>
                  </a:lnTo>
                  <a:lnTo>
                    <a:pt x="134" y="0"/>
                  </a:lnTo>
                  <a:lnTo>
                    <a:pt x="91" y="0"/>
                  </a:lnTo>
                  <a:lnTo>
                    <a:pt x="49" y="0"/>
                  </a:lnTo>
                  <a:lnTo>
                    <a:pt x="8" y="0"/>
                  </a:lnTo>
                  <a:lnTo>
                    <a:pt x="5" y="38"/>
                  </a:lnTo>
                  <a:lnTo>
                    <a:pt x="3" y="77"/>
                  </a:lnTo>
                  <a:lnTo>
                    <a:pt x="0" y="115"/>
                  </a:lnTo>
                  <a:lnTo>
                    <a:pt x="0" y="152"/>
                  </a:lnTo>
                  <a:lnTo>
                    <a:pt x="0" y="191"/>
                  </a:lnTo>
                  <a:lnTo>
                    <a:pt x="0" y="227"/>
                  </a:lnTo>
                  <a:lnTo>
                    <a:pt x="3" y="262"/>
                  </a:lnTo>
                  <a:lnTo>
                    <a:pt x="7" y="298"/>
                  </a:lnTo>
                  <a:lnTo>
                    <a:pt x="9" y="335"/>
                  </a:lnTo>
                  <a:lnTo>
                    <a:pt x="14" y="370"/>
                  </a:lnTo>
                  <a:lnTo>
                    <a:pt x="19" y="404"/>
                  </a:lnTo>
                  <a:lnTo>
                    <a:pt x="25" y="440"/>
                  </a:lnTo>
                  <a:lnTo>
                    <a:pt x="32" y="473"/>
                  </a:lnTo>
                  <a:lnTo>
                    <a:pt x="40" y="506"/>
                  </a:lnTo>
                  <a:lnTo>
                    <a:pt x="48" y="539"/>
                  </a:lnTo>
                  <a:lnTo>
                    <a:pt x="57" y="573"/>
                  </a:lnTo>
                  <a:lnTo>
                    <a:pt x="65" y="603"/>
                  </a:lnTo>
                  <a:lnTo>
                    <a:pt x="76" y="635"/>
                  </a:lnTo>
                  <a:lnTo>
                    <a:pt x="86" y="664"/>
                  </a:lnTo>
                  <a:lnTo>
                    <a:pt x="97" y="696"/>
                  </a:lnTo>
                  <a:lnTo>
                    <a:pt x="110" y="724"/>
                  </a:lnTo>
                  <a:lnTo>
                    <a:pt x="122" y="753"/>
                  </a:lnTo>
                  <a:lnTo>
                    <a:pt x="137" y="782"/>
                  </a:lnTo>
                  <a:lnTo>
                    <a:pt x="152" y="811"/>
                  </a:lnTo>
                  <a:lnTo>
                    <a:pt x="167" y="838"/>
                  </a:lnTo>
                  <a:lnTo>
                    <a:pt x="182" y="866"/>
                  </a:lnTo>
                  <a:lnTo>
                    <a:pt x="199" y="891"/>
                  </a:lnTo>
                  <a:lnTo>
                    <a:pt x="216" y="918"/>
                  </a:lnTo>
                  <a:lnTo>
                    <a:pt x="235" y="943"/>
                  </a:lnTo>
                  <a:lnTo>
                    <a:pt x="255" y="968"/>
                  </a:lnTo>
                  <a:lnTo>
                    <a:pt x="273" y="992"/>
                  </a:lnTo>
                  <a:lnTo>
                    <a:pt x="293" y="1015"/>
                  </a:lnTo>
                  <a:lnTo>
                    <a:pt x="314" y="1037"/>
                  </a:lnTo>
                  <a:lnTo>
                    <a:pt x="337" y="1059"/>
                  </a:lnTo>
                  <a:lnTo>
                    <a:pt x="357" y="1082"/>
                  </a:lnTo>
                  <a:lnTo>
                    <a:pt x="380" y="1102"/>
                  </a:lnTo>
                  <a:lnTo>
                    <a:pt x="402" y="1120"/>
                  </a:lnTo>
                  <a:lnTo>
                    <a:pt x="427" y="1140"/>
                  </a:lnTo>
                  <a:lnTo>
                    <a:pt x="451" y="1160"/>
                  </a:lnTo>
                  <a:lnTo>
                    <a:pt x="477" y="1179"/>
                  </a:lnTo>
                  <a:lnTo>
                    <a:pt x="501" y="1194"/>
                  </a:lnTo>
                  <a:lnTo>
                    <a:pt x="528" y="1213"/>
                  </a:lnTo>
                  <a:lnTo>
                    <a:pt x="556" y="1228"/>
                  </a:lnTo>
                  <a:lnTo>
                    <a:pt x="582" y="1243"/>
                  </a:lnTo>
                  <a:lnTo>
                    <a:pt x="611" y="1257"/>
                  </a:lnTo>
                  <a:lnTo>
                    <a:pt x="639" y="1271"/>
                  </a:lnTo>
                  <a:lnTo>
                    <a:pt x="671" y="1286"/>
                  </a:lnTo>
                  <a:lnTo>
                    <a:pt x="700" y="1298"/>
                  </a:lnTo>
                  <a:lnTo>
                    <a:pt x="731" y="1309"/>
                  </a:lnTo>
                  <a:lnTo>
                    <a:pt x="760" y="1320"/>
                  </a:lnTo>
                  <a:lnTo>
                    <a:pt x="792" y="1330"/>
                  </a:lnTo>
                  <a:lnTo>
                    <a:pt x="825" y="1340"/>
                  </a:lnTo>
                  <a:lnTo>
                    <a:pt x="856" y="1348"/>
                  </a:lnTo>
                  <a:lnTo>
                    <a:pt x="891" y="1356"/>
                  </a:lnTo>
                  <a:lnTo>
                    <a:pt x="924" y="1363"/>
                  </a:lnTo>
                  <a:lnTo>
                    <a:pt x="960" y="1371"/>
                  </a:lnTo>
                  <a:lnTo>
                    <a:pt x="993" y="1375"/>
                  </a:lnTo>
                  <a:lnTo>
                    <a:pt x="1029" y="1380"/>
                  </a:lnTo>
                  <a:lnTo>
                    <a:pt x="1065" y="1383"/>
                  </a:lnTo>
                  <a:lnTo>
                    <a:pt x="1101" y="1386"/>
                  </a:lnTo>
                  <a:lnTo>
                    <a:pt x="1139" y="1388"/>
                  </a:lnTo>
                  <a:lnTo>
                    <a:pt x="1176" y="1391"/>
                  </a:lnTo>
                  <a:lnTo>
                    <a:pt x="1215" y="1391"/>
                  </a:lnTo>
                  <a:lnTo>
                    <a:pt x="1253" y="1391"/>
                  </a:lnTo>
                  <a:lnTo>
                    <a:pt x="1253" y="1391"/>
                  </a:lnTo>
                  <a:close/>
                </a:path>
              </a:pathLst>
            </a:custGeom>
            <a:solidFill>
              <a:srgbClr val="708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0" name="Freeform 12"/>
            <p:cNvSpPr>
              <a:spLocks/>
            </p:cNvSpPr>
            <p:nvPr/>
          </p:nvSpPr>
          <p:spPr bwMode="auto">
            <a:xfrm>
              <a:off x="5705476" y="2846016"/>
              <a:ext cx="620713" cy="831850"/>
            </a:xfrm>
            <a:custGeom>
              <a:avLst/>
              <a:gdLst>
                <a:gd name="T0" fmla="*/ 859 w 1561"/>
                <a:gd name="T1" fmla="*/ 2093 h 2099"/>
                <a:gd name="T2" fmla="*/ 955 w 1561"/>
                <a:gd name="T3" fmla="*/ 2071 h 2099"/>
                <a:gd name="T4" fmla="*/ 1046 w 1561"/>
                <a:gd name="T5" fmla="*/ 2035 h 2099"/>
                <a:gd name="T6" fmla="*/ 1134 w 1561"/>
                <a:gd name="T7" fmla="*/ 1983 h 2099"/>
                <a:gd name="T8" fmla="*/ 1216 w 1561"/>
                <a:gd name="T9" fmla="*/ 1920 h 2099"/>
                <a:gd name="T10" fmla="*/ 1289 w 1561"/>
                <a:gd name="T11" fmla="*/ 1842 h 2099"/>
                <a:gd name="T12" fmla="*/ 1357 w 1561"/>
                <a:gd name="T13" fmla="*/ 1754 h 2099"/>
                <a:gd name="T14" fmla="*/ 1415 w 1561"/>
                <a:gd name="T15" fmla="*/ 1656 h 2099"/>
                <a:gd name="T16" fmla="*/ 1465 w 1561"/>
                <a:gd name="T17" fmla="*/ 1550 h 2099"/>
                <a:gd name="T18" fmla="*/ 1505 w 1561"/>
                <a:gd name="T19" fmla="*/ 1433 h 2099"/>
                <a:gd name="T20" fmla="*/ 1537 w 1561"/>
                <a:gd name="T21" fmla="*/ 1309 h 2099"/>
                <a:gd name="T22" fmla="*/ 1554 w 1561"/>
                <a:gd name="T23" fmla="*/ 1181 h 2099"/>
                <a:gd name="T24" fmla="*/ 1561 w 1561"/>
                <a:gd name="T25" fmla="*/ 1050 h 2099"/>
                <a:gd name="T26" fmla="*/ 1554 w 1561"/>
                <a:gd name="T27" fmla="*/ 915 h 2099"/>
                <a:gd name="T28" fmla="*/ 1537 w 1561"/>
                <a:gd name="T29" fmla="*/ 786 h 2099"/>
                <a:gd name="T30" fmla="*/ 1505 w 1561"/>
                <a:gd name="T31" fmla="*/ 664 h 2099"/>
                <a:gd name="T32" fmla="*/ 1465 w 1561"/>
                <a:gd name="T33" fmla="*/ 549 h 2099"/>
                <a:gd name="T34" fmla="*/ 1415 w 1561"/>
                <a:gd name="T35" fmla="*/ 440 h 2099"/>
                <a:gd name="T36" fmla="*/ 1357 w 1561"/>
                <a:gd name="T37" fmla="*/ 342 h 2099"/>
                <a:gd name="T38" fmla="*/ 1289 w 1561"/>
                <a:gd name="T39" fmla="*/ 256 h 2099"/>
                <a:gd name="T40" fmla="*/ 1216 w 1561"/>
                <a:gd name="T41" fmla="*/ 179 h 2099"/>
                <a:gd name="T42" fmla="*/ 1134 w 1561"/>
                <a:gd name="T43" fmla="*/ 113 h 2099"/>
                <a:gd name="T44" fmla="*/ 1046 w 1561"/>
                <a:gd name="T45" fmla="*/ 62 h 2099"/>
                <a:gd name="T46" fmla="*/ 955 w 1561"/>
                <a:gd name="T47" fmla="*/ 25 h 2099"/>
                <a:gd name="T48" fmla="*/ 859 w 1561"/>
                <a:gd name="T49" fmla="*/ 5 h 2099"/>
                <a:gd name="T50" fmla="*/ 760 w 1561"/>
                <a:gd name="T51" fmla="*/ 0 h 2099"/>
                <a:gd name="T52" fmla="*/ 661 w 1561"/>
                <a:gd name="T53" fmla="*/ 11 h 2099"/>
                <a:gd name="T54" fmla="*/ 567 w 1561"/>
                <a:gd name="T55" fmla="*/ 38 h 2099"/>
                <a:gd name="T56" fmla="*/ 477 w 1561"/>
                <a:gd name="T57" fmla="*/ 82 h 2099"/>
                <a:gd name="T58" fmla="*/ 391 w 1561"/>
                <a:gd name="T59" fmla="*/ 136 h 2099"/>
                <a:gd name="T60" fmla="*/ 313 w 1561"/>
                <a:gd name="T61" fmla="*/ 208 h 2099"/>
                <a:gd name="T62" fmla="*/ 241 w 1561"/>
                <a:gd name="T63" fmla="*/ 289 h 2099"/>
                <a:gd name="T64" fmla="*/ 177 w 1561"/>
                <a:gd name="T65" fmla="*/ 380 h 2099"/>
                <a:gd name="T66" fmla="*/ 121 w 1561"/>
                <a:gd name="T67" fmla="*/ 482 h 2099"/>
                <a:gd name="T68" fmla="*/ 75 w 1561"/>
                <a:gd name="T69" fmla="*/ 594 h 2099"/>
                <a:gd name="T70" fmla="*/ 38 w 1561"/>
                <a:gd name="T71" fmla="*/ 712 h 2099"/>
                <a:gd name="T72" fmla="*/ 16 w 1561"/>
                <a:gd name="T73" fmla="*/ 838 h 2099"/>
                <a:gd name="T74" fmla="*/ 0 w 1561"/>
                <a:gd name="T75" fmla="*/ 968 h 2099"/>
                <a:gd name="T76" fmla="*/ 0 w 1561"/>
                <a:gd name="T77" fmla="*/ 1103 h 2099"/>
                <a:gd name="T78" fmla="*/ 10 w 1561"/>
                <a:gd name="T79" fmla="*/ 1233 h 2099"/>
                <a:gd name="T80" fmla="*/ 33 w 1561"/>
                <a:gd name="T81" fmla="*/ 1359 h 2099"/>
                <a:gd name="T82" fmla="*/ 67 w 1561"/>
                <a:gd name="T83" fmla="*/ 1481 h 2099"/>
                <a:gd name="T84" fmla="*/ 111 w 1561"/>
                <a:gd name="T85" fmla="*/ 1594 h 2099"/>
                <a:gd name="T86" fmla="*/ 164 w 1561"/>
                <a:gd name="T87" fmla="*/ 1696 h 2099"/>
                <a:gd name="T88" fmla="*/ 229 w 1561"/>
                <a:gd name="T89" fmla="*/ 1791 h 2099"/>
                <a:gd name="T90" fmla="*/ 298 w 1561"/>
                <a:gd name="T91" fmla="*/ 1873 h 2099"/>
                <a:gd name="T92" fmla="*/ 375 w 1561"/>
                <a:gd name="T93" fmla="*/ 1946 h 2099"/>
                <a:gd name="T94" fmla="*/ 459 w 1561"/>
                <a:gd name="T95" fmla="*/ 2005 h 2099"/>
                <a:gd name="T96" fmla="*/ 550 w 1561"/>
                <a:gd name="T97" fmla="*/ 2052 h 2099"/>
                <a:gd name="T98" fmla="*/ 642 w 1561"/>
                <a:gd name="T99" fmla="*/ 2082 h 2099"/>
                <a:gd name="T100" fmla="*/ 740 w 1561"/>
                <a:gd name="T101" fmla="*/ 2098 h 2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61" h="2099">
                  <a:moveTo>
                    <a:pt x="781" y="2099"/>
                  </a:moveTo>
                  <a:lnTo>
                    <a:pt x="801" y="2099"/>
                  </a:lnTo>
                  <a:lnTo>
                    <a:pt x="819" y="2098"/>
                  </a:lnTo>
                  <a:lnTo>
                    <a:pt x="840" y="2096"/>
                  </a:lnTo>
                  <a:lnTo>
                    <a:pt x="859" y="2093"/>
                  </a:lnTo>
                  <a:lnTo>
                    <a:pt x="879" y="2090"/>
                  </a:lnTo>
                  <a:lnTo>
                    <a:pt x="899" y="2087"/>
                  </a:lnTo>
                  <a:lnTo>
                    <a:pt x="917" y="2082"/>
                  </a:lnTo>
                  <a:lnTo>
                    <a:pt x="936" y="2077"/>
                  </a:lnTo>
                  <a:lnTo>
                    <a:pt x="955" y="2071"/>
                  </a:lnTo>
                  <a:lnTo>
                    <a:pt x="973" y="2064"/>
                  </a:lnTo>
                  <a:lnTo>
                    <a:pt x="991" y="2059"/>
                  </a:lnTo>
                  <a:lnTo>
                    <a:pt x="1012" y="2052"/>
                  </a:lnTo>
                  <a:lnTo>
                    <a:pt x="1029" y="2043"/>
                  </a:lnTo>
                  <a:lnTo>
                    <a:pt x="1046" y="2035"/>
                  </a:lnTo>
                  <a:lnTo>
                    <a:pt x="1065" y="2026"/>
                  </a:lnTo>
                  <a:lnTo>
                    <a:pt x="1083" y="2016"/>
                  </a:lnTo>
                  <a:lnTo>
                    <a:pt x="1099" y="2005"/>
                  </a:lnTo>
                  <a:lnTo>
                    <a:pt x="1116" y="1994"/>
                  </a:lnTo>
                  <a:lnTo>
                    <a:pt x="1134" y="1983"/>
                  </a:lnTo>
                  <a:lnTo>
                    <a:pt x="1151" y="1972"/>
                  </a:lnTo>
                  <a:lnTo>
                    <a:pt x="1167" y="1960"/>
                  </a:lnTo>
                  <a:lnTo>
                    <a:pt x="1183" y="1946"/>
                  </a:lnTo>
                  <a:lnTo>
                    <a:pt x="1198" y="1933"/>
                  </a:lnTo>
                  <a:lnTo>
                    <a:pt x="1216" y="1920"/>
                  </a:lnTo>
                  <a:lnTo>
                    <a:pt x="1229" y="1904"/>
                  </a:lnTo>
                  <a:lnTo>
                    <a:pt x="1245" y="1889"/>
                  </a:lnTo>
                  <a:lnTo>
                    <a:pt x="1260" y="1873"/>
                  </a:lnTo>
                  <a:lnTo>
                    <a:pt x="1275" y="1859"/>
                  </a:lnTo>
                  <a:lnTo>
                    <a:pt x="1289" y="1842"/>
                  </a:lnTo>
                  <a:lnTo>
                    <a:pt x="1303" y="1826"/>
                  </a:lnTo>
                  <a:lnTo>
                    <a:pt x="1318" y="1808"/>
                  </a:lnTo>
                  <a:lnTo>
                    <a:pt x="1331" y="1791"/>
                  </a:lnTo>
                  <a:lnTo>
                    <a:pt x="1343" y="1773"/>
                  </a:lnTo>
                  <a:lnTo>
                    <a:pt x="1357" y="1754"/>
                  </a:lnTo>
                  <a:lnTo>
                    <a:pt x="1368" y="1734"/>
                  </a:lnTo>
                  <a:lnTo>
                    <a:pt x="1380" y="1716"/>
                  </a:lnTo>
                  <a:lnTo>
                    <a:pt x="1391" y="1696"/>
                  </a:lnTo>
                  <a:lnTo>
                    <a:pt x="1404" y="1677"/>
                  </a:lnTo>
                  <a:lnTo>
                    <a:pt x="1415" y="1656"/>
                  </a:lnTo>
                  <a:lnTo>
                    <a:pt x="1427" y="1636"/>
                  </a:lnTo>
                  <a:lnTo>
                    <a:pt x="1436" y="1614"/>
                  </a:lnTo>
                  <a:lnTo>
                    <a:pt x="1447" y="1594"/>
                  </a:lnTo>
                  <a:lnTo>
                    <a:pt x="1456" y="1571"/>
                  </a:lnTo>
                  <a:lnTo>
                    <a:pt x="1465" y="1550"/>
                  </a:lnTo>
                  <a:lnTo>
                    <a:pt x="1473" y="1526"/>
                  </a:lnTo>
                  <a:lnTo>
                    <a:pt x="1482" y="1502"/>
                  </a:lnTo>
                  <a:lnTo>
                    <a:pt x="1490" y="1481"/>
                  </a:lnTo>
                  <a:lnTo>
                    <a:pt x="1498" y="1457"/>
                  </a:lnTo>
                  <a:lnTo>
                    <a:pt x="1505" y="1433"/>
                  </a:lnTo>
                  <a:lnTo>
                    <a:pt x="1513" y="1408"/>
                  </a:lnTo>
                  <a:lnTo>
                    <a:pt x="1518" y="1384"/>
                  </a:lnTo>
                  <a:lnTo>
                    <a:pt x="1525" y="1359"/>
                  </a:lnTo>
                  <a:lnTo>
                    <a:pt x="1530" y="1334"/>
                  </a:lnTo>
                  <a:lnTo>
                    <a:pt x="1537" y="1309"/>
                  </a:lnTo>
                  <a:lnTo>
                    <a:pt x="1541" y="1286"/>
                  </a:lnTo>
                  <a:lnTo>
                    <a:pt x="1546" y="1261"/>
                  </a:lnTo>
                  <a:lnTo>
                    <a:pt x="1547" y="1233"/>
                  </a:lnTo>
                  <a:lnTo>
                    <a:pt x="1551" y="1208"/>
                  </a:lnTo>
                  <a:lnTo>
                    <a:pt x="1554" y="1181"/>
                  </a:lnTo>
                  <a:lnTo>
                    <a:pt x="1557" y="1156"/>
                  </a:lnTo>
                  <a:lnTo>
                    <a:pt x="1558" y="1130"/>
                  </a:lnTo>
                  <a:lnTo>
                    <a:pt x="1559" y="1103"/>
                  </a:lnTo>
                  <a:lnTo>
                    <a:pt x="1559" y="1076"/>
                  </a:lnTo>
                  <a:lnTo>
                    <a:pt x="1561" y="1050"/>
                  </a:lnTo>
                  <a:lnTo>
                    <a:pt x="1559" y="1021"/>
                  </a:lnTo>
                  <a:lnTo>
                    <a:pt x="1559" y="994"/>
                  </a:lnTo>
                  <a:lnTo>
                    <a:pt x="1558" y="968"/>
                  </a:lnTo>
                  <a:lnTo>
                    <a:pt x="1557" y="941"/>
                  </a:lnTo>
                  <a:lnTo>
                    <a:pt x="1554" y="915"/>
                  </a:lnTo>
                  <a:lnTo>
                    <a:pt x="1551" y="889"/>
                  </a:lnTo>
                  <a:lnTo>
                    <a:pt x="1547" y="863"/>
                  </a:lnTo>
                  <a:lnTo>
                    <a:pt x="1546" y="838"/>
                  </a:lnTo>
                  <a:lnTo>
                    <a:pt x="1541" y="811"/>
                  </a:lnTo>
                  <a:lnTo>
                    <a:pt x="1537" y="786"/>
                  </a:lnTo>
                  <a:lnTo>
                    <a:pt x="1530" y="761"/>
                  </a:lnTo>
                  <a:lnTo>
                    <a:pt x="1525" y="737"/>
                  </a:lnTo>
                  <a:lnTo>
                    <a:pt x="1518" y="712"/>
                  </a:lnTo>
                  <a:lnTo>
                    <a:pt x="1513" y="688"/>
                  </a:lnTo>
                  <a:lnTo>
                    <a:pt x="1505" y="664"/>
                  </a:lnTo>
                  <a:lnTo>
                    <a:pt x="1498" y="641"/>
                  </a:lnTo>
                  <a:lnTo>
                    <a:pt x="1490" y="616"/>
                  </a:lnTo>
                  <a:lnTo>
                    <a:pt x="1482" y="594"/>
                  </a:lnTo>
                  <a:lnTo>
                    <a:pt x="1473" y="570"/>
                  </a:lnTo>
                  <a:lnTo>
                    <a:pt x="1465" y="549"/>
                  </a:lnTo>
                  <a:lnTo>
                    <a:pt x="1456" y="526"/>
                  </a:lnTo>
                  <a:lnTo>
                    <a:pt x="1447" y="505"/>
                  </a:lnTo>
                  <a:lnTo>
                    <a:pt x="1436" y="482"/>
                  </a:lnTo>
                  <a:lnTo>
                    <a:pt x="1427" y="461"/>
                  </a:lnTo>
                  <a:lnTo>
                    <a:pt x="1415" y="440"/>
                  </a:lnTo>
                  <a:lnTo>
                    <a:pt x="1404" y="421"/>
                  </a:lnTo>
                  <a:lnTo>
                    <a:pt x="1391" y="400"/>
                  </a:lnTo>
                  <a:lnTo>
                    <a:pt x="1380" y="380"/>
                  </a:lnTo>
                  <a:lnTo>
                    <a:pt x="1368" y="362"/>
                  </a:lnTo>
                  <a:lnTo>
                    <a:pt x="1357" y="342"/>
                  </a:lnTo>
                  <a:lnTo>
                    <a:pt x="1343" y="323"/>
                  </a:lnTo>
                  <a:lnTo>
                    <a:pt x="1331" y="308"/>
                  </a:lnTo>
                  <a:lnTo>
                    <a:pt x="1318" y="289"/>
                  </a:lnTo>
                  <a:lnTo>
                    <a:pt x="1303" y="272"/>
                  </a:lnTo>
                  <a:lnTo>
                    <a:pt x="1289" y="256"/>
                  </a:lnTo>
                  <a:lnTo>
                    <a:pt x="1275" y="239"/>
                  </a:lnTo>
                  <a:lnTo>
                    <a:pt x="1260" y="223"/>
                  </a:lnTo>
                  <a:lnTo>
                    <a:pt x="1245" y="208"/>
                  </a:lnTo>
                  <a:lnTo>
                    <a:pt x="1229" y="192"/>
                  </a:lnTo>
                  <a:lnTo>
                    <a:pt x="1216" y="179"/>
                  </a:lnTo>
                  <a:lnTo>
                    <a:pt x="1198" y="163"/>
                  </a:lnTo>
                  <a:lnTo>
                    <a:pt x="1183" y="151"/>
                  </a:lnTo>
                  <a:lnTo>
                    <a:pt x="1167" y="136"/>
                  </a:lnTo>
                  <a:lnTo>
                    <a:pt x="1151" y="126"/>
                  </a:lnTo>
                  <a:lnTo>
                    <a:pt x="1134" y="113"/>
                  </a:lnTo>
                  <a:lnTo>
                    <a:pt x="1116" y="102"/>
                  </a:lnTo>
                  <a:lnTo>
                    <a:pt x="1099" y="91"/>
                  </a:lnTo>
                  <a:lnTo>
                    <a:pt x="1083" y="82"/>
                  </a:lnTo>
                  <a:lnTo>
                    <a:pt x="1065" y="70"/>
                  </a:lnTo>
                  <a:lnTo>
                    <a:pt x="1046" y="62"/>
                  </a:lnTo>
                  <a:lnTo>
                    <a:pt x="1029" y="53"/>
                  </a:lnTo>
                  <a:lnTo>
                    <a:pt x="1012" y="47"/>
                  </a:lnTo>
                  <a:lnTo>
                    <a:pt x="991" y="38"/>
                  </a:lnTo>
                  <a:lnTo>
                    <a:pt x="973" y="32"/>
                  </a:lnTo>
                  <a:lnTo>
                    <a:pt x="955" y="25"/>
                  </a:lnTo>
                  <a:lnTo>
                    <a:pt x="936" y="21"/>
                  </a:lnTo>
                  <a:lnTo>
                    <a:pt x="917" y="16"/>
                  </a:lnTo>
                  <a:lnTo>
                    <a:pt x="899" y="11"/>
                  </a:lnTo>
                  <a:lnTo>
                    <a:pt x="879" y="8"/>
                  </a:lnTo>
                  <a:lnTo>
                    <a:pt x="859" y="5"/>
                  </a:lnTo>
                  <a:lnTo>
                    <a:pt x="840" y="1"/>
                  </a:lnTo>
                  <a:lnTo>
                    <a:pt x="819" y="1"/>
                  </a:lnTo>
                  <a:lnTo>
                    <a:pt x="801" y="0"/>
                  </a:lnTo>
                  <a:lnTo>
                    <a:pt x="781" y="0"/>
                  </a:lnTo>
                  <a:lnTo>
                    <a:pt x="760" y="0"/>
                  </a:lnTo>
                  <a:lnTo>
                    <a:pt x="740" y="1"/>
                  </a:lnTo>
                  <a:lnTo>
                    <a:pt x="719" y="1"/>
                  </a:lnTo>
                  <a:lnTo>
                    <a:pt x="700" y="5"/>
                  </a:lnTo>
                  <a:lnTo>
                    <a:pt x="680" y="8"/>
                  </a:lnTo>
                  <a:lnTo>
                    <a:pt x="661" y="11"/>
                  </a:lnTo>
                  <a:lnTo>
                    <a:pt x="642" y="16"/>
                  </a:lnTo>
                  <a:lnTo>
                    <a:pt x="623" y="21"/>
                  </a:lnTo>
                  <a:lnTo>
                    <a:pt x="604" y="25"/>
                  </a:lnTo>
                  <a:lnTo>
                    <a:pt x="586" y="32"/>
                  </a:lnTo>
                  <a:lnTo>
                    <a:pt x="567" y="38"/>
                  </a:lnTo>
                  <a:lnTo>
                    <a:pt x="550" y="47"/>
                  </a:lnTo>
                  <a:lnTo>
                    <a:pt x="529" y="53"/>
                  </a:lnTo>
                  <a:lnTo>
                    <a:pt x="512" y="62"/>
                  </a:lnTo>
                  <a:lnTo>
                    <a:pt x="494" y="70"/>
                  </a:lnTo>
                  <a:lnTo>
                    <a:pt x="477" y="82"/>
                  </a:lnTo>
                  <a:lnTo>
                    <a:pt x="459" y="91"/>
                  </a:lnTo>
                  <a:lnTo>
                    <a:pt x="441" y="102"/>
                  </a:lnTo>
                  <a:lnTo>
                    <a:pt x="424" y="113"/>
                  </a:lnTo>
                  <a:lnTo>
                    <a:pt x="408" y="126"/>
                  </a:lnTo>
                  <a:lnTo>
                    <a:pt x="391" y="136"/>
                  </a:lnTo>
                  <a:lnTo>
                    <a:pt x="375" y="151"/>
                  </a:lnTo>
                  <a:lnTo>
                    <a:pt x="358" y="163"/>
                  </a:lnTo>
                  <a:lnTo>
                    <a:pt x="343" y="179"/>
                  </a:lnTo>
                  <a:lnTo>
                    <a:pt x="327" y="192"/>
                  </a:lnTo>
                  <a:lnTo>
                    <a:pt x="313" y="208"/>
                  </a:lnTo>
                  <a:lnTo>
                    <a:pt x="298" y="223"/>
                  </a:lnTo>
                  <a:lnTo>
                    <a:pt x="284" y="239"/>
                  </a:lnTo>
                  <a:lnTo>
                    <a:pt x="268" y="256"/>
                  </a:lnTo>
                  <a:lnTo>
                    <a:pt x="256" y="272"/>
                  </a:lnTo>
                  <a:lnTo>
                    <a:pt x="241" y="289"/>
                  </a:lnTo>
                  <a:lnTo>
                    <a:pt x="229" y="308"/>
                  </a:lnTo>
                  <a:lnTo>
                    <a:pt x="215" y="323"/>
                  </a:lnTo>
                  <a:lnTo>
                    <a:pt x="200" y="342"/>
                  </a:lnTo>
                  <a:lnTo>
                    <a:pt x="188" y="362"/>
                  </a:lnTo>
                  <a:lnTo>
                    <a:pt x="177" y="380"/>
                  </a:lnTo>
                  <a:lnTo>
                    <a:pt x="164" y="400"/>
                  </a:lnTo>
                  <a:lnTo>
                    <a:pt x="154" y="421"/>
                  </a:lnTo>
                  <a:lnTo>
                    <a:pt x="142" y="440"/>
                  </a:lnTo>
                  <a:lnTo>
                    <a:pt x="131" y="461"/>
                  </a:lnTo>
                  <a:lnTo>
                    <a:pt x="121" y="482"/>
                  </a:lnTo>
                  <a:lnTo>
                    <a:pt x="111" y="505"/>
                  </a:lnTo>
                  <a:lnTo>
                    <a:pt x="100" y="526"/>
                  </a:lnTo>
                  <a:lnTo>
                    <a:pt x="93" y="549"/>
                  </a:lnTo>
                  <a:lnTo>
                    <a:pt x="83" y="570"/>
                  </a:lnTo>
                  <a:lnTo>
                    <a:pt x="75" y="594"/>
                  </a:lnTo>
                  <a:lnTo>
                    <a:pt x="67" y="616"/>
                  </a:lnTo>
                  <a:lnTo>
                    <a:pt x="61" y="641"/>
                  </a:lnTo>
                  <a:lnTo>
                    <a:pt x="52" y="664"/>
                  </a:lnTo>
                  <a:lnTo>
                    <a:pt x="45" y="688"/>
                  </a:lnTo>
                  <a:lnTo>
                    <a:pt x="38" y="712"/>
                  </a:lnTo>
                  <a:lnTo>
                    <a:pt x="33" y="737"/>
                  </a:lnTo>
                  <a:lnTo>
                    <a:pt x="28" y="761"/>
                  </a:lnTo>
                  <a:lnTo>
                    <a:pt x="21" y="786"/>
                  </a:lnTo>
                  <a:lnTo>
                    <a:pt x="17" y="811"/>
                  </a:lnTo>
                  <a:lnTo>
                    <a:pt x="16" y="838"/>
                  </a:lnTo>
                  <a:lnTo>
                    <a:pt x="10" y="863"/>
                  </a:lnTo>
                  <a:lnTo>
                    <a:pt x="8" y="889"/>
                  </a:lnTo>
                  <a:lnTo>
                    <a:pt x="4" y="915"/>
                  </a:lnTo>
                  <a:lnTo>
                    <a:pt x="3" y="941"/>
                  </a:lnTo>
                  <a:lnTo>
                    <a:pt x="0" y="968"/>
                  </a:lnTo>
                  <a:lnTo>
                    <a:pt x="0" y="994"/>
                  </a:lnTo>
                  <a:lnTo>
                    <a:pt x="0" y="1021"/>
                  </a:lnTo>
                  <a:lnTo>
                    <a:pt x="0" y="1050"/>
                  </a:lnTo>
                  <a:lnTo>
                    <a:pt x="0" y="1076"/>
                  </a:lnTo>
                  <a:lnTo>
                    <a:pt x="0" y="1103"/>
                  </a:lnTo>
                  <a:lnTo>
                    <a:pt x="0" y="1130"/>
                  </a:lnTo>
                  <a:lnTo>
                    <a:pt x="3" y="1156"/>
                  </a:lnTo>
                  <a:lnTo>
                    <a:pt x="4" y="1181"/>
                  </a:lnTo>
                  <a:lnTo>
                    <a:pt x="8" y="1208"/>
                  </a:lnTo>
                  <a:lnTo>
                    <a:pt x="10" y="1233"/>
                  </a:lnTo>
                  <a:lnTo>
                    <a:pt x="16" y="1261"/>
                  </a:lnTo>
                  <a:lnTo>
                    <a:pt x="17" y="1286"/>
                  </a:lnTo>
                  <a:lnTo>
                    <a:pt x="21" y="1309"/>
                  </a:lnTo>
                  <a:lnTo>
                    <a:pt x="28" y="1334"/>
                  </a:lnTo>
                  <a:lnTo>
                    <a:pt x="33" y="1359"/>
                  </a:lnTo>
                  <a:lnTo>
                    <a:pt x="38" y="1384"/>
                  </a:lnTo>
                  <a:lnTo>
                    <a:pt x="45" y="1408"/>
                  </a:lnTo>
                  <a:lnTo>
                    <a:pt x="52" y="1433"/>
                  </a:lnTo>
                  <a:lnTo>
                    <a:pt x="61" y="1457"/>
                  </a:lnTo>
                  <a:lnTo>
                    <a:pt x="67" y="1481"/>
                  </a:lnTo>
                  <a:lnTo>
                    <a:pt x="75" y="1502"/>
                  </a:lnTo>
                  <a:lnTo>
                    <a:pt x="83" y="1526"/>
                  </a:lnTo>
                  <a:lnTo>
                    <a:pt x="93" y="1550"/>
                  </a:lnTo>
                  <a:lnTo>
                    <a:pt x="100" y="1571"/>
                  </a:lnTo>
                  <a:lnTo>
                    <a:pt x="111" y="1594"/>
                  </a:lnTo>
                  <a:lnTo>
                    <a:pt x="121" y="1614"/>
                  </a:lnTo>
                  <a:lnTo>
                    <a:pt x="131" y="1636"/>
                  </a:lnTo>
                  <a:lnTo>
                    <a:pt x="142" y="1656"/>
                  </a:lnTo>
                  <a:lnTo>
                    <a:pt x="154" y="1677"/>
                  </a:lnTo>
                  <a:lnTo>
                    <a:pt x="164" y="1696"/>
                  </a:lnTo>
                  <a:lnTo>
                    <a:pt x="177" y="1716"/>
                  </a:lnTo>
                  <a:lnTo>
                    <a:pt x="188" y="1734"/>
                  </a:lnTo>
                  <a:lnTo>
                    <a:pt x="200" y="1754"/>
                  </a:lnTo>
                  <a:lnTo>
                    <a:pt x="215" y="1773"/>
                  </a:lnTo>
                  <a:lnTo>
                    <a:pt x="229" y="1791"/>
                  </a:lnTo>
                  <a:lnTo>
                    <a:pt x="241" y="1808"/>
                  </a:lnTo>
                  <a:lnTo>
                    <a:pt x="256" y="1826"/>
                  </a:lnTo>
                  <a:lnTo>
                    <a:pt x="268" y="1842"/>
                  </a:lnTo>
                  <a:lnTo>
                    <a:pt x="284" y="1859"/>
                  </a:lnTo>
                  <a:lnTo>
                    <a:pt x="298" y="1873"/>
                  </a:lnTo>
                  <a:lnTo>
                    <a:pt x="313" y="1889"/>
                  </a:lnTo>
                  <a:lnTo>
                    <a:pt x="327" y="1904"/>
                  </a:lnTo>
                  <a:lnTo>
                    <a:pt x="343" y="1920"/>
                  </a:lnTo>
                  <a:lnTo>
                    <a:pt x="358" y="1933"/>
                  </a:lnTo>
                  <a:lnTo>
                    <a:pt x="375" y="1946"/>
                  </a:lnTo>
                  <a:lnTo>
                    <a:pt x="391" y="1960"/>
                  </a:lnTo>
                  <a:lnTo>
                    <a:pt x="408" y="1972"/>
                  </a:lnTo>
                  <a:lnTo>
                    <a:pt x="424" y="1983"/>
                  </a:lnTo>
                  <a:lnTo>
                    <a:pt x="441" y="1994"/>
                  </a:lnTo>
                  <a:lnTo>
                    <a:pt x="459" y="2005"/>
                  </a:lnTo>
                  <a:lnTo>
                    <a:pt x="477" y="2016"/>
                  </a:lnTo>
                  <a:lnTo>
                    <a:pt x="494" y="2026"/>
                  </a:lnTo>
                  <a:lnTo>
                    <a:pt x="512" y="2035"/>
                  </a:lnTo>
                  <a:lnTo>
                    <a:pt x="529" y="2043"/>
                  </a:lnTo>
                  <a:lnTo>
                    <a:pt x="550" y="2052"/>
                  </a:lnTo>
                  <a:lnTo>
                    <a:pt x="567" y="2059"/>
                  </a:lnTo>
                  <a:lnTo>
                    <a:pt x="586" y="2064"/>
                  </a:lnTo>
                  <a:lnTo>
                    <a:pt x="604" y="2071"/>
                  </a:lnTo>
                  <a:lnTo>
                    <a:pt x="623" y="2077"/>
                  </a:lnTo>
                  <a:lnTo>
                    <a:pt x="642" y="2082"/>
                  </a:lnTo>
                  <a:lnTo>
                    <a:pt x="661" y="2087"/>
                  </a:lnTo>
                  <a:lnTo>
                    <a:pt x="680" y="2090"/>
                  </a:lnTo>
                  <a:lnTo>
                    <a:pt x="700" y="2093"/>
                  </a:lnTo>
                  <a:lnTo>
                    <a:pt x="719" y="2096"/>
                  </a:lnTo>
                  <a:lnTo>
                    <a:pt x="740" y="2098"/>
                  </a:lnTo>
                  <a:lnTo>
                    <a:pt x="760" y="2099"/>
                  </a:lnTo>
                  <a:lnTo>
                    <a:pt x="781" y="2099"/>
                  </a:lnTo>
                  <a:lnTo>
                    <a:pt x="781" y="2099"/>
                  </a:lnTo>
                  <a:close/>
                </a:path>
              </a:pathLst>
            </a:custGeom>
            <a:solidFill>
              <a:srgbClr val="92D050"/>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1" name="Freeform 13"/>
            <p:cNvSpPr>
              <a:spLocks/>
            </p:cNvSpPr>
            <p:nvPr/>
          </p:nvSpPr>
          <p:spPr bwMode="auto">
            <a:xfrm>
              <a:off x="5822951" y="2993653"/>
              <a:ext cx="395288" cy="531813"/>
            </a:xfrm>
            <a:custGeom>
              <a:avLst/>
              <a:gdLst>
                <a:gd name="T0" fmla="*/ 548 w 996"/>
                <a:gd name="T1" fmla="*/ 1334 h 1338"/>
                <a:gd name="T2" fmla="*/ 608 w 996"/>
                <a:gd name="T3" fmla="*/ 1319 h 1338"/>
                <a:gd name="T4" fmla="*/ 668 w 996"/>
                <a:gd name="T5" fmla="*/ 1297 h 1338"/>
                <a:gd name="T6" fmla="*/ 723 w 996"/>
                <a:gd name="T7" fmla="*/ 1264 h 1338"/>
                <a:gd name="T8" fmla="*/ 775 w 996"/>
                <a:gd name="T9" fmla="*/ 1223 h 1338"/>
                <a:gd name="T10" fmla="*/ 823 w 996"/>
                <a:gd name="T11" fmla="*/ 1175 h 1338"/>
                <a:gd name="T12" fmla="*/ 865 w 996"/>
                <a:gd name="T13" fmla="*/ 1119 h 1338"/>
                <a:gd name="T14" fmla="*/ 903 w 996"/>
                <a:gd name="T15" fmla="*/ 1055 h 1338"/>
                <a:gd name="T16" fmla="*/ 934 w 996"/>
                <a:gd name="T17" fmla="*/ 988 h 1338"/>
                <a:gd name="T18" fmla="*/ 959 w 996"/>
                <a:gd name="T19" fmla="*/ 914 h 1338"/>
                <a:gd name="T20" fmla="*/ 979 w 996"/>
                <a:gd name="T21" fmla="*/ 835 h 1338"/>
                <a:gd name="T22" fmla="*/ 991 w 996"/>
                <a:gd name="T23" fmla="*/ 755 h 1338"/>
                <a:gd name="T24" fmla="*/ 996 w 996"/>
                <a:gd name="T25" fmla="*/ 670 h 1338"/>
                <a:gd name="T26" fmla="*/ 991 w 996"/>
                <a:gd name="T27" fmla="*/ 583 h 1338"/>
                <a:gd name="T28" fmla="*/ 979 w 996"/>
                <a:gd name="T29" fmla="*/ 501 h 1338"/>
                <a:gd name="T30" fmla="*/ 959 w 996"/>
                <a:gd name="T31" fmla="*/ 423 h 1338"/>
                <a:gd name="T32" fmla="*/ 934 w 996"/>
                <a:gd name="T33" fmla="*/ 349 h 1338"/>
                <a:gd name="T34" fmla="*/ 903 w 996"/>
                <a:gd name="T35" fmla="*/ 280 h 1338"/>
                <a:gd name="T36" fmla="*/ 865 w 996"/>
                <a:gd name="T37" fmla="*/ 219 h 1338"/>
                <a:gd name="T38" fmla="*/ 823 w 996"/>
                <a:gd name="T39" fmla="*/ 162 h 1338"/>
                <a:gd name="T40" fmla="*/ 775 w 996"/>
                <a:gd name="T41" fmla="*/ 114 h 1338"/>
                <a:gd name="T42" fmla="*/ 723 w 996"/>
                <a:gd name="T43" fmla="*/ 72 h 1338"/>
                <a:gd name="T44" fmla="*/ 668 w 996"/>
                <a:gd name="T45" fmla="*/ 40 h 1338"/>
                <a:gd name="T46" fmla="*/ 608 w 996"/>
                <a:gd name="T47" fmla="*/ 16 h 1338"/>
                <a:gd name="T48" fmla="*/ 548 w 996"/>
                <a:gd name="T49" fmla="*/ 4 h 1338"/>
                <a:gd name="T50" fmla="*/ 483 w 996"/>
                <a:gd name="T51" fmla="*/ 0 h 1338"/>
                <a:gd name="T52" fmla="*/ 421 w 996"/>
                <a:gd name="T53" fmla="*/ 7 h 1338"/>
                <a:gd name="T54" fmla="*/ 360 w 996"/>
                <a:gd name="T55" fmla="*/ 24 h 1338"/>
                <a:gd name="T56" fmla="*/ 304 w 996"/>
                <a:gd name="T57" fmla="*/ 52 h 1338"/>
                <a:gd name="T58" fmla="*/ 250 w 996"/>
                <a:gd name="T59" fmla="*/ 86 h 1338"/>
                <a:gd name="T60" fmla="*/ 199 w 996"/>
                <a:gd name="T61" fmla="*/ 133 h 1338"/>
                <a:gd name="T62" fmla="*/ 154 w 996"/>
                <a:gd name="T63" fmla="*/ 184 h 1338"/>
                <a:gd name="T64" fmla="*/ 113 w 996"/>
                <a:gd name="T65" fmla="*/ 243 h 1338"/>
                <a:gd name="T66" fmla="*/ 77 w 996"/>
                <a:gd name="T67" fmla="*/ 306 h 1338"/>
                <a:gd name="T68" fmla="*/ 48 w 996"/>
                <a:gd name="T69" fmla="*/ 379 h 1338"/>
                <a:gd name="T70" fmla="*/ 26 w 996"/>
                <a:gd name="T71" fmla="*/ 453 h 1338"/>
                <a:gd name="T72" fmla="*/ 10 w 996"/>
                <a:gd name="T73" fmla="*/ 534 h 1338"/>
                <a:gd name="T74" fmla="*/ 0 w 996"/>
                <a:gd name="T75" fmla="*/ 617 h 1338"/>
                <a:gd name="T76" fmla="*/ 0 w 996"/>
                <a:gd name="T77" fmla="*/ 704 h 1338"/>
                <a:gd name="T78" fmla="*/ 6 w 996"/>
                <a:gd name="T79" fmla="*/ 788 h 1338"/>
                <a:gd name="T80" fmla="*/ 22 w 996"/>
                <a:gd name="T81" fmla="*/ 866 h 1338"/>
                <a:gd name="T82" fmla="*/ 44 w 996"/>
                <a:gd name="T83" fmla="*/ 943 h 1338"/>
                <a:gd name="T84" fmla="*/ 71 w 996"/>
                <a:gd name="T85" fmla="*/ 1014 h 1338"/>
                <a:gd name="T86" fmla="*/ 105 w 996"/>
                <a:gd name="T87" fmla="*/ 1082 h 1338"/>
                <a:gd name="T88" fmla="*/ 146 w 996"/>
                <a:gd name="T89" fmla="*/ 1143 h 1338"/>
                <a:gd name="T90" fmla="*/ 189 w 996"/>
                <a:gd name="T91" fmla="*/ 1193 h 1338"/>
                <a:gd name="T92" fmla="*/ 239 w 996"/>
                <a:gd name="T93" fmla="*/ 1240 h 1338"/>
                <a:gd name="T94" fmla="*/ 292 w 996"/>
                <a:gd name="T95" fmla="*/ 1278 h 1338"/>
                <a:gd name="T96" fmla="*/ 349 w 996"/>
                <a:gd name="T97" fmla="*/ 1308 h 1338"/>
                <a:gd name="T98" fmla="*/ 409 w 996"/>
                <a:gd name="T99" fmla="*/ 1327 h 1338"/>
                <a:gd name="T100" fmla="*/ 471 w 996"/>
                <a:gd name="T101" fmla="*/ 1336 h 1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96" h="1338">
                  <a:moveTo>
                    <a:pt x="498" y="1338"/>
                  </a:moveTo>
                  <a:lnTo>
                    <a:pt x="511" y="1338"/>
                  </a:lnTo>
                  <a:lnTo>
                    <a:pt x="523" y="1336"/>
                  </a:lnTo>
                  <a:lnTo>
                    <a:pt x="536" y="1334"/>
                  </a:lnTo>
                  <a:lnTo>
                    <a:pt x="548" y="1334"/>
                  </a:lnTo>
                  <a:lnTo>
                    <a:pt x="560" y="1331"/>
                  </a:lnTo>
                  <a:lnTo>
                    <a:pt x="573" y="1330"/>
                  </a:lnTo>
                  <a:lnTo>
                    <a:pt x="584" y="1327"/>
                  </a:lnTo>
                  <a:lnTo>
                    <a:pt x="597" y="1323"/>
                  </a:lnTo>
                  <a:lnTo>
                    <a:pt x="608" y="1319"/>
                  </a:lnTo>
                  <a:lnTo>
                    <a:pt x="621" y="1315"/>
                  </a:lnTo>
                  <a:lnTo>
                    <a:pt x="633" y="1311"/>
                  </a:lnTo>
                  <a:lnTo>
                    <a:pt x="644" y="1308"/>
                  </a:lnTo>
                  <a:lnTo>
                    <a:pt x="655" y="1302"/>
                  </a:lnTo>
                  <a:lnTo>
                    <a:pt x="668" y="1297"/>
                  </a:lnTo>
                  <a:lnTo>
                    <a:pt x="678" y="1290"/>
                  </a:lnTo>
                  <a:lnTo>
                    <a:pt x="691" y="1286"/>
                  </a:lnTo>
                  <a:lnTo>
                    <a:pt x="701" y="1278"/>
                  </a:lnTo>
                  <a:lnTo>
                    <a:pt x="711" y="1270"/>
                  </a:lnTo>
                  <a:lnTo>
                    <a:pt x="723" y="1264"/>
                  </a:lnTo>
                  <a:lnTo>
                    <a:pt x="734" y="1257"/>
                  </a:lnTo>
                  <a:lnTo>
                    <a:pt x="744" y="1248"/>
                  </a:lnTo>
                  <a:lnTo>
                    <a:pt x="754" y="1240"/>
                  </a:lnTo>
                  <a:lnTo>
                    <a:pt x="763" y="1231"/>
                  </a:lnTo>
                  <a:lnTo>
                    <a:pt x="775" y="1223"/>
                  </a:lnTo>
                  <a:lnTo>
                    <a:pt x="784" y="1213"/>
                  </a:lnTo>
                  <a:lnTo>
                    <a:pt x="795" y="1204"/>
                  </a:lnTo>
                  <a:lnTo>
                    <a:pt x="803" y="1193"/>
                  </a:lnTo>
                  <a:lnTo>
                    <a:pt x="813" y="1185"/>
                  </a:lnTo>
                  <a:lnTo>
                    <a:pt x="823" y="1175"/>
                  </a:lnTo>
                  <a:lnTo>
                    <a:pt x="831" y="1163"/>
                  </a:lnTo>
                  <a:lnTo>
                    <a:pt x="840" y="1152"/>
                  </a:lnTo>
                  <a:lnTo>
                    <a:pt x="849" y="1143"/>
                  </a:lnTo>
                  <a:lnTo>
                    <a:pt x="857" y="1130"/>
                  </a:lnTo>
                  <a:lnTo>
                    <a:pt x="865" y="1119"/>
                  </a:lnTo>
                  <a:lnTo>
                    <a:pt x="873" y="1106"/>
                  </a:lnTo>
                  <a:lnTo>
                    <a:pt x="881" y="1094"/>
                  </a:lnTo>
                  <a:lnTo>
                    <a:pt x="889" y="1082"/>
                  </a:lnTo>
                  <a:lnTo>
                    <a:pt x="896" y="1069"/>
                  </a:lnTo>
                  <a:lnTo>
                    <a:pt x="903" y="1055"/>
                  </a:lnTo>
                  <a:lnTo>
                    <a:pt x="911" y="1042"/>
                  </a:lnTo>
                  <a:lnTo>
                    <a:pt x="916" y="1028"/>
                  </a:lnTo>
                  <a:lnTo>
                    <a:pt x="922" y="1014"/>
                  </a:lnTo>
                  <a:lnTo>
                    <a:pt x="929" y="1000"/>
                  </a:lnTo>
                  <a:lnTo>
                    <a:pt x="934" y="988"/>
                  </a:lnTo>
                  <a:lnTo>
                    <a:pt x="939" y="972"/>
                  </a:lnTo>
                  <a:lnTo>
                    <a:pt x="946" y="959"/>
                  </a:lnTo>
                  <a:lnTo>
                    <a:pt x="950" y="943"/>
                  </a:lnTo>
                  <a:lnTo>
                    <a:pt x="957" y="929"/>
                  </a:lnTo>
                  <a:lnTo>
                    <a:pt x="959" y="914"/>
                  </a:lnTo>
                  <a:lnTo>
                    <a:pt x="965" y="898"/>
                  </a:lnTo>
                  <a:lnTo>
                    <a:pt x="967" y="882"/>
                  </a:lnTo>
                  <a:lnTo>
                    <a:pt x="972" y="866"/>
                  </a:lnTo>
                  <a:lnTo>
                    <a:pt x="975" y="850"/>
                  </a:lnTo>
                  <a:lnTo>
                    <a:pt x="979" y="835"/>
                  </a:lnTo>
                  <a:lnTo>
                    <a:pt x="982" y="819"/>
                  </a:lnTo>
                  <a:lnTo>
                    <a:pt x="985" y="804"/>
                  </a:lnTo>
                  <a:lnTo>
                    <a:pt x="987" y="788"/>
                  </a:lnTo>
                  <a:lnTo>
                    <a:pt x="990" y="770"/>
                  </a:lnTo>
                  <a:lnTo>
                    <a:pt x="991" y="755"/>
                  </a:lnTo>
                  <a:lnTo>
                    <a:pt x="994" y="737"/>
                  </a:lnTo>
                  <a:lnTo>
                    <a:pt x="994" y="720"/>
                  </a:lnTo>
                  <a:lnTo>
                    <a:pt x="996" y="704"/>
                  </a:lnTo>
                  <a:lnTo>
                    <a:pt x="996" y="686"/>
                  </a:lnTo>
                  <a:lnTo>
                    <a:pt x="996" y="670"/>
                  </a:lnTo>
                  <a:lnTo>
                    <a:pt x="996" y="651"/>
                  </a:lnTo>
                  <a:lnTo>
                    <a:pt x="996" y="634"/>
                  </a:lnTo>
                  <a:lnTo>
                    <a:pt x="994" y="617"/>
                  </a:lnTo>
                  <a:lnTo>
                    <a:pt x="994" y="601"/>
                  </a:lnTo>
                  <a:lnTo>
                    <a:pt x="991" y="583"/>
                  </a:lnTo>
                  <a:lnTo>
                    <a:pt x="990" y="568"/>
                  </a:lnTo>
                  <a:lnTo>
                    <a:pt x="987" y="550"/>
                  </a:lnTo>
                  <a:lnTo>
                    <a:pt x="985" y="534"/>
                  </a:lnTo>
                  <a:lnTo>
                    <a:pt x="982" y="517"/>
                  </a:lnTo>
                  <a:lnTo>
                    <a:pt x="979" y="501"/>
                  </a:lnTo>
                  <a:lnTo>
                    <a:pt x="975" y="484"/>
                  </a:lnTo>
                  <a:lnTo>
                    <a:pt x="972" y="468"/>
                  </a:lnTo>
                  <a:lnTo>
                    <a:pt x="967" y="453"/>
                  </a:lnTo>
                  <a:lnTo>
                    <a:pt x="965" y="439"/>
                  </a:lnTo>
                  <a:lnTo>
                    <a:pt x="959" y="423"/>
                  </a:lnTo>
                  <a:lnTo>
                    <a:pt x="957" y="410"/>
                  </a:lnTo>
                  <a:lnTo>
                    <a:pt x="950" y="394"/>
                  </a:lnTo>
                  <a:lnTo>
                    <a:pt x="946" y="379"/>
                  </a:lnTo>
                  <a:lnTo>
                    <a:pt x="939" y="363"/>
                  </a:lnTo>
                  <a:lnTo>
                    <a:pt x="934" y="349"/>
                  </a:lnTo>
                  <a:lnTo>
                    <a:pt x="929" y="335"/>
                  </a:lnTo>
                  <a:lnTo>
                    <a:pt x="922" y="321"/>
                  </a:lnTo>
                  <a:lnTo>
                    <a:pt x="916" y="306"/>
                  </a:lnTo>
                  <a:lnTo>
                    <a:pt x="911" y="294"/>
                  </a:lnTo>
                  <a:lnTo>
                    <a:pt x="903" y="280"/>
                  </a:lnTo>
                  <a:lnTo>
                    <a:pt x="896" y="268"/>
                  </a:lnTo>
                  <a:lnTo>
                    <a:pt x="889" y="255"/>
                  </a:lnTo>
                  <a:lnTo>
                    <a:pt x="881" y="243"/>
                  </a:lnTo>
                  <a:lnTo>
                    <a:pt x="873" y="230"/>
                  </a:lnTo>
                  <a:lnTo>
                    <a:pt x="865" y="219"/>
                  </a:lnTo>
                  <a:lnTo>
                    <a:pt x="857" y="208"/>
                  </a:lnTo>
                  <a:lnTo>
                    <a:pt x="849" y="196"/>
                  </a:lnTo>
                  <a:lnTo>
                    <a:pt x="840" y="184"/>
                  </a:lnTo>
                  <a:lnTo>
                    <a:pt x="831" y="174"/>
                  </a:lnTo>
                  <a:lnTo>
                    <a:pt x="823" y="162"/>
                  </a:lnTo>
                  <a:lnTo>
                    <a:pt x="813" y="153"/>
                  </a:lnTo>
                  <a:lnTo>
                    <a:pt x="803" y="142"/>
                  </a:lnTo>
                  <a:lnTo>
                    <a:pt x="795" y="133"/>
                  </a:lnTo>
                  <a:lnTo>
                    <a:pt x="784" y="122"/>
                  </a:lnTo>
                  <a:lnTo>
                    <a:pt x="775" y="114"/>
                  </a:lnTo>
                  <a:lnTo>
                    <a:pt x="763" y="105"/>
                  </a:lnTo>
                  <a:lnTo>
                    <a:pt x="754" y="94"/>
                  </a:lnTo>
                  <a:lnTo>
                    <a:pt x="744" y="86"/>
                  </a:lnTo>
                  <a:lnTo>
                    <a:pt x="734" y="81"/>
                  </a:lnTo>
                  <a:lnTo>
                    <a:pt x="723" y="72"/>
                  </a:lnTo>
                  <a:lnTo>
                    <a:pt x="711" y="65"/>
                  </a:lnTo>
                  <a:lnTo>
                    <a:pt x="701" y="58"/>
                  </a:lnTo>
                  <a:lnTo>
                    <a:pt x="691" y="52"/>
                  </a:lnTo>
                  <a:lnTo>
                    <a:pt x="678" y="46"/>
                  </a:lnTo>
                  <a:lnTo>
                    <a:pt x="668" y="40"/>
                  </a:lnTo>
                  <a:lnTo>
                    <a:pt x="655" y="33"/>
                  </a:lnTo>
                  <a:lnTo>
                    <a:pt x="644" y="30"/>
                  </a:lnTo>
                  <a:lnTo>
                    <a:pt x="633" y="24"/>
                  </a:lnTo>
                  <a:lnTo>
                    <a:pt x="621" y="21"/>
                  </a:lnTo>
                  <a:lnTo>
                    <a:pt x="608" y="16"/>
                  </a:lnTo>
                  <a:lnTo>
                    <a:pt x="597" y="13"/>
                  </a:lnTo>
                  <a:lnTo>
                    <a:pt x="584" y="9"/>
                  </a:lnTo>
                  <a:lnTo>
                    <a:pt x="573" y="7"/>
                  </a:lnTo>
                  <a:lnTo>
                    <a:pt x="560" y="5"/>
                  </a:lnTo>
                  <a:lnTo>
                    <a:pt x="548" y="4"/>
                  </a:lnTo>
                  <a:lnTo>
                    <a:pt x="536" y="0"/>
                  </a:lnTo>
                  <a:lnTo>
                    <a:pt x="523" y="0"/>
                  </a:lnTo>
                  <a:lnTo>
                    <a:pt x="511" y="0"/>
                  </a:lnTo>
                  <a:lnTo>
                    <a:pt x="498" y="0"/>
                  </a:lnTo>
                  <a:lnTo>
                    <a:pt x="483" y="0"/>
                  </a:lnTo>
                  <a:lnTo>
                    <a:pt x="471" y="0"/>
                  </a:lnTo>
                  <a:lnTo>
                    <a:pt x="458" y="0"/>
                  </a:lnTo>
                  <a:lnTo>
                    <a:pt x="446" y="4"/>
                  </a:lnTo>
                  <a:lnTo>
                    <a:pt x="434" y="5"/>
                  </a:lnTo>
                  <a:lnTo>
                    <a:pt x="421" y="7"/>
                  </a:lnTo>
                  <a:lnTo>
                    <a:pt x="409" y="9"/>
                  </a:lnTo>
                  <a:lnTo>
                    <a:pt x="397" y="13"/>
                  </a:lnTo>
                  <a:lnTo>
                    <a:pt x="385" y="16"/>
                  </a:lnTo>
                  <a:lnTo>
                    <a:pt x="372" y="21"/>
                  </a:lnTo>
                  <a:lnTo>
                    <a:pt x="360" y="24"/>
                  </a:lnTo>
                  <a:lnTo>
                    <a:pt x="349" y="30"/>
                  </a:lnTo>
                  <a:lnTo>
                    <a:pt x="337" y="33"/>
                  </a:lnTo>
                  <a:lnTo>
                    <a:pt x="327" y="40"/>
                  </a:lnTo>
                  <a:lnTo>
                    <a:pt x="316" y="46"/>
                  </a:lnTo>
                  <a:lnTo>
                    <a:pt x="304" y="52"/>
                  </a:lnTo>
                  <a:lnTo>
                    <a:pt x="292" y="58"/>
                  </a:lnTo>
                  <a:lnTo>
                    <a:pt x="282" y="65"/>
                  </a:lnTo>
                  <a:lnTo>
                    <a:pt x="270" y="72"/>
                  </a:lnTo>
                  <a:lnTo>
                    <a:pt x="261" y="81"/>
                  </a:lnTo>
                  <a:lnTo>
                    <a:pt x="250" y="86"/>
                  </a:lnTo>
                  <a:lnTo>
                    <a:pt x="239" y="94"/>
                  </a:lnTo>
                  <a:lnTo>
                    <a:pt x="227" y="105"/>
                  </a:lnTo>
                  <a:lnTo>
                    <a:pt x="218" y="114"/>
                  </a:lnTo>
                  <a:lnTo>
                    <a:pt x="207" y="122"/>
                  </a:lnTo>
                  <a:lnTo>
                    <a:pt x="199" y="133"/>
                  </a:lnTo>
                  <a:lnTo>
                    <a:pt x="189" y="142"/>
                  </a:lnTo>
                  <a:lnTo>
                    <a:pt x="181" y="153"/>
                  </a:lnTo>
                  <a:lnTo>
                    <a:pt x="171" y="162"/>
                  </a:lnTo>
                  <a:lnTo>
                    <a:pt x="162" y="174"/>
                  </a:lnTo>
                  <a:lnTo>
                    <a:pt x="154" y="184"/>
                  </a:lnTo>
                  <a:lnTo>
                    <a:pt x="146" y="196"/>
                  </a:lnTo>
                  <a:lnTo>
                    <a:pt x="137" y="208"/>
                  </a:lnTo>
                  <a:lnTo>
                    <a:pt x="129" y="219"/>
                  </a:lnTo>
                  <a:lnTo>
                    <a:pt x="121" y="230"/>
                  </a:lnTo>
                  <a:lnTo>
                    <a:pt x="113" y="243"/>
                  </a:lnTo>
                  <a:lnTo>
                    <a:pt x="105" y="255"/>
                  </a:lnTo>
                  <a:lnTo>
                    <a:pt x="99" y="268"/>
                  </a:lnTo>
                  <a:lnTo>
                    <a:pt x="91" y="280"/>
                  </a:lnTo>
                  <a:lnTo>
                    <a:pt x="85" y="294"/>
                  </a:lnTo>
                  <a:lnTo>
                    <a:pt x="77" y="306"/>
                  </a:lnTo>
                  <a:lnTo>
                    <a:pt x="71" y="321"/>
                  </a:lnTo>
                  <a:lnTo>
                    <a:pt x="66" y="335"/>
                  </a:lnTo>
                  <a:lnTo>
                    <a:pt x="60" y="349"/>
                  </a:lnTo>
                  <a:lnTo>
                    <a:pt x="54" y="363"/>
                  </a:lnTo>
                  <a:lnTo>
                    <a:pt x="48" y="379"/>
                  </a:lnTo>
                  <a:lnTo>
                    <a:pt x="44" y="394"/>
                  </a:lnTo>
                  <a:lnTo>
                    <a:pt x="39" y="410"/>
                  </a:lnTo>
                  <a:lnTo>
                    <a:pt x="32" y="423"/>
                  </a:lnTo>
                  <a:lnTo>
                    <a:pt x="30" y="439"/>
                  </a:lnTo>
                  <a:lnTo>
                    <a:pt x="26" y="453"/>
                  </a:lnTo>
                  <a:lnTo>
                    <a:pt x="22" y="468"/>
                  </a:lnTo>
                  <a:lnTo>
                    <a:pt x="18" y="484"/>
                  </a:lnTo>
                  <a:lnTo>
                    <a:pt x="15" y="501"/>
                  </a:lnTo>
                  <a:lnTo>
                    <a:pt x="12" y="517"/>
                  </a:lnTo>
                  <a:lnTo>
                    <a:pt x="10" y="534"/>
                  </a:lnTo>
                  <a:lnTo>
                    <a:pt x="6" y="550"/>
                  </a:lnTo>
                  <a:lnTo>
                    <a:pt x="5" y="568"/>
                  </a:lnTo>
                  <a:lnTo>
                    <a:pt x="3" y="583"/>
                  </a:lnTo>
                  <a:lnTo>
                    <a:pt x="3" y="601"/>
                  </a:lnTo>
                  <a:lnTo>
                    <a:pt x="0" y="617"/>
                  </a:lnTo>
                  <a:lnTo>
                    <a:pt x="0" y="634"/>
                  </a:lnTo>
                  <a:lnTo>
                    <a:pt x="0" y="651"/>
                  </a:lnTo>
                  <a:lnTo>
                    <a:pt x="0" y="670"/>
                  </a:lnTo>
                  <a:lnTo>
                    <a:pt x="0" y="686"/>
                  </a:lnTo>
                  <a:lnTo>
                    <a:pt x="0" y="704"/>
                  </a:lnTo>
                  <a:lnTo>
                    <a:pt x="0" y="720"/>
                  </a:lnTo>
                  <a:lnTo>
                    <a:pt x="3" y="737"/>
                  </a:lnTo>
                  <a:lnTo>
                    <a:pt x="3" y="755"/>
                  </a:lnTo>
                  <a:lnTo>
                    <a:pt x="5" y="770"/>
                  </a:lnTo>
                  <a:lnTo>
                    <a:pt x="6" y="788"/>
                  </a:lnTo>
                  <a:lnTo>
                    <a:pt x="10" y="804"/>
                  </a:lnTo>
                  <a:lnTo>
                    <a:pt x="12" y="819"/>
                  </a:lnTo>
                  <a:lnTo>
                    <a:pt x="15" y="835"/>
                  </a:lnTo>
                  <a:lnTo>
                    <a:pt x="18" y="850"/>
                  </a:lnTo>
                  <a:lnTo>
                    <a:pt x="22" y="866"/>
                  </a:lnTo>
                  <a:lnTo>
                    <a:pt x="26" y="882"/>
                  </a:lnTo>
                  <a:lnTo>
                    <a:pt x="30" y="898"/>
                  </a:lnTo>
                  <a:lnTo>
                    <a:pt x="32" y="914"/>
                  </a:lnTo>
                  <a:lnTo>
                    <a:pt x="39" y="929"/>
                  </a:lnTo>
                  <a:lnTo>
                    <a:pt x="44" y="943"/>
                  </a:lnTo>
                  <a:lnTo>
                    <a:pt x="48" y="959"/>
                  </a:lnTo>
                  <a:lnTo>
                    <a:pt x="54" y="972"/>
                  </a:lnTo>
                  <a:lnTo>
                    <a:pt x="60" y="988"/>
                  </a:lnTo>
                  <a:lnTo>
                    <a:pt x="66" y="1000"/>
                  </a:lnTo>
                  <a:lnTo>
                    <a:pt x="71" y="1014"/>
                  </a:lnTo>
                  <a:lnTo>
                    <a:pt x="77" y="1028"/>
                  </a:lnTo>
                  <a:lnTo>
                    <a:pt x="85" y="1042"/>
                  </a:lnTo>
                  <a:lnTo>
                    <a:pt x="91" y="1055"/>
                  </a:lnTo>
                  <a:lnTo>
                    <a:pt x="99" y="1069"/>
                  </a:lnTo>
                  <a:lnTo>
                    <a:pt x="105" y="1082"/>
                  </a:lnTo>
                  <a:lnTo>
                    <a:pt x="113" y="1094"/>
                  </a:lnTo>
                  <a:lnTo>
                    <a:pt x="121" y="1106"/>
                  </a:lnTo>
                  <a:lnTo>
                    <a:pt x="129" y="1119"/>
                  </a:lnTo>
                  <a:lnTo>
                    <a:pt x="137" y="1130"/>
                  </a:lnTo>
                  <a:lnTo>
                    <a:pt x="146" y="1143"/>
                  </a:lnTo>
                  <a:lnTo>
                    <a:pt x="154" y="1152"/>
                  </a:lnTo>
                  <a:lnTo>
                    <a:pt x="162" y="1163"/>
                  </a:lnTo>
                  <a:lnTo>
                    <a:pt x="171" y="1175"/>
                  </a:lnTo>
                  <a:lnTo>
                    <a:pt x="181" y="1185"/>
                  </a:lnTo>
                  <a:lnTo>
                    <a:pt x="189" y="1193"/>
                  </a:lnTo>
                  <a:lnTo>
                    <a:pt x="199" y="1204"/>
                  </a:lnTo>
                  <a:lnTo>
                    <a:pt x="207" y="1213"/>
                  </a:lnTo>
                  <a:lnTo>
                    <a:pt x="218" y="1223"/>
                  </a:lnTo>
                  <a:lnTo>
                    <a:pt x="227" y="1231"/>
                  </a:lnTo>
                  <a:lnTo>
                    <a:pt x="239" y="1240"/>
                  </a:lnTo>
                  <a:lnTo>
                    <a:pt x="250" y="1248"/>
                  </a:lnTo>
                  <a:lnTo>
                    <a:pt x="261" y="1257"/>
                  </a:lnTo>
                  <a:lnTo>
                    <a:pt x="270" y="1264"/>
                  </a:lnTo>
                  <a:lnTo>
                    <a:pt x="282" y="1270"/>
                  </a:lnTo>
                  <a:lnTo>
                    <a:pt x="292" y="1278"/>
                  </a:lnTo>
                  <a:lnTo>
                    <a:pt x="304" y="1286"/>
                  </a:lnTo>
                  <a:lnTo>
                    <a:pt x="316" y="1290"/>
                  </a:lnTo>
                  <a:lnTo>
                    <a:pt x="327" y="1297"/>
                  </a:lnTo>
                  <a:lnTo>
                    <a:pt x="337" y="1302"/>
                  </a:lnTo>
                  <a:lnTo>
                    <a:pt x="349" y="1308"/>
                  </a:lnTo>
                  <a:lnTo>
                    <a:pt x="360" y="1311"/>
                  </a:lnTo>
                  <a:lnTo>
                    <a:pt x="372" y="1315"/>
                  </a:lnTo>
                  <a:lnTo>
                    <a:pt x="385" y="1319"/>
                  </a:lnTo>
                  <a:lnTo>
                    <a:pt x="397" y="1323"/>
                  </a:lnTo>
                  <a:lnTo>
                    <a:pt x="409" y="1327"/>
                  </a:lnTo>
                  <a:lnTo>
                    <a:pt x="421" y="1330"/>
                  </a:lnTo>
                  <a:lnTo>
                    <a:pt x="434" y="1331"/>
                  </a:lnTo>
                  <a:lnTo>
                    <a:pt x="446" y="1334"/>
                  </a:lnTo>
                  <a:lnTo>
                    <a:pt x="458" y="1334"/>
                  </a:lnTo>
                  <a:lnTo>
                    <a:pt x="471" y="1336"/>
                  </a:lnTo>
                  <a:lnTo>
                    <a:pt x="483" y="1338"/>
                  </a:lnTo>
                  <a:lnTo>
                    <a:pt x="498" y="1338"/>
                  </a:lnTo>
                  <a:lnTo>
                    <a:pt x="498" y="1338"/>
                  </a:lnTo>
                  <a:close/>
                </a:path>
              </a:pathLst>
            </a:custGeom>
            <a:solidFill>
              <a:schemeClr val="tx2">
                <a:lumMod val="40000"/>
                <a:lumOff val="6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2" name="Freeform 14"/>
            <p:cNvSpPr>
              <a:spLocks/>
            </p:cNvSpPr>
            <p:nvPr/>
          </p:nvSpPr>
          <p:spPr bwMode="auto">
            <a:xfrm>
              <a:off x="5942013" y="3142878"/>
              <a:ext cx="176213" cy="233363"/>
            </a:xfrm>
            <a:custGeom>
              <a:avLst/>
              <a:gdLst>
                <a:gd name="T0" fmla="*/ 239 w 443"/>
                <a:gd name="T1" fmla="*/ 591 h 592"/>
                <a:gd name="T2" fmla="*/ 260 w 443"/>
                <a:gd name="T3" fmla="*/ 587 h 592"/>
                <a:gd name="T4" fmla="*/ 281 w 443"/>
                <a:gd name="T5" fmla="*/ 579 h 592"/>
                <a:gd name="T6" fmla="*/ 301 w 443"/>
                <a:gd name="T7" fmla="*/ 570 h 592"/>
                <a:gd name="T8" fmla="*/ 334 w 443"/>
                <a:gd name="T9" fmla="*/ 549 h 592"/>
                <a:gd name="T10" fmla="*/ 369 w 443"/>
                <a:gd name="T11" fmla="*/ 515 h 592"/>
                <a:gd name="T12" fmla="*/ 386 w 443"/>
                <a:gd name="T13" fmla="*/ 489 h 592"/>
                <a:gd name="T14" fmla="*/ 401 w 443"/>
                <a:gd name="T15" fmla="*/ 466 h 592"/>
                <a:gd name="T16" fmla="*/ 411 w 443"/>
                <a:gd name="T17" fmla="*/ 441 h 592"/>
                <a:gd name="T18" fmla="*/ 423 w 443"/>
                <a:gd name="T19" fmla="*/ 416 h 592"/>
                <a:gd name="T20" fmla="*/ 429 w 443"/>
                <a:gd name="T21" fmla="*/ 389 h 592"/>
                <a:gd name="T22" fmla="*/ 435 w 443"/>
                <a:gd name="T23" fmla="*/ 362 h 592"/>
                <a:gd name="T24" fmla="*/ 440 w 443"/>
                <a:gd name="T25" fmla="*/ 334 h 592"/>
                <a:gd name="T26" fmla="*/ 442 w 443"/>
                <a:gd name="T27" fmla="*/ 303 h 592"/>
                <a:gd name="T28" fmla="*/ 442 w 443"/>
                <a:gd name="T29" fmla="*/ 273 h 592"/>
                <a:gd name="T30" fmla="*/ 438 w 443"/>
                <a:gd name="T31" fmla="*/ 244 h 592"/>
                <a:gd name="T32" fmla="*/ 434 w 443"/>
                <a:gd name="T33" fmla="*/ 213 h 592"/>
                <a:gd name="T34" fmla="*/ 426 w 443"/>
                <a:gd name="T35" fmla="*/ 185 h 592"/>
                <a:gd name="T36" fmla="*/ 417 w 443"/>
                <a:gd name="T37" fmla="*/ 160 h 592"/>
                <a:gd name="T38" fmla="*/ 407 w 443"/>
                <a:gd name="T39" fmla="*/ 135 h 592"/>
                <a:gd name="T40" fmla="*/ 394 w 443"/>
                <a:gd name="T41" fmla="*/ 111 h 592"/>
                <a:gd name="T42" fmla="*/ 381 w 443"/>
                <a:gd name="T43" fmla="*/ 91 h 592"/>
                <a:gd name="T44" fmla="*/ 365 w 443"/>
                <a:gd name="T45" fmla="*/ 71 h 592"/>
                <a:gd name="T46" fmla="*/ 334 w 443"/>
                <a:gd name="T47" fmla="*/ 41 h 592"/>
                <a:gd name="T48" fmla="*/ 301 w 443"/>
                <a:gd name="T49" fmla="*/ 21 h 592"/>
                <a:gd name="T50" fmla="*/ 281 w 443"/>
                <a:gd name="T51" fmla="*/ 10 h 592"/>
                <a:gd name="T52" fmla="*/ 260 w 443"/>
                <a:gd name="T53" fmla="*/ 3 h 592"/>
                <a:gd name="T54" fmla="*/ 239 w 443"/>
                <a:gd name="T55" fmla="*/ 0 h 592"/>
                <a:gd name="T56" fmla="*/ 216 w 443"/>
                <a:gd name="T57" fmla="*/ 0 h 592"/>
                <a:gd name="T58" fmla="*/ 194 w 443"/>
                <a:gd name="T59" fmla="*/ 1 h 592"/>
                <a:gd name="T60" fmla="*/ 171 w 443"/>
                <a:gd name="T61" fmla="*/ 6 h 592"/>
                <a:gd name="T62" fmla="*/ 145 w 443"/>
                <a:gd name="T63" fmla="*/ 17 h 592"/>
                <a:gd name="T64" fmla="*/ 121 w 443"/>
                <a:gd name="T65" fmla="*/ 31 h 592"/>
                <a:gd name="T66" fmla="*/ 89 w 443"/>
                <a:gd name="T67" fmla="*/ 58 h 592"/>
                <a:gd name="T68" fmla="*/ 68 w 443"/>
                <a:gd name="T69" fmla="*/ 80 h 592"/>
                <a:gd name="T70" fmla="*/ 53 w 443"/>
                <a:gd name="T71" fmla="*/ 100 h 592"/>
                <a:gd name="T72" fmla="*/ 41 w 443"/>
                <a:gd name="T73" fmla="*/ 123 h 592"/>
                <a:gd name="T74" fmla="*/ 28 w 443"/>
                <a:gd name="T75" fmla="*/ 148 h 592"/>
                <a:gd name="T76" fmla="*/ 20 w 443"/>
                <a:gd name="T77" fmla="*/ 173 h 592"/>
                <a:gd name="T78" fmla="*/ 11 w 443"/>
                <a:gd name="T79" fmla="*/ 200 h 592"/>
                <a:gd name="T80" fmla="*/ 4 w 443"/>
                <a:gd name="T81" fmla="*/ 228 h 592"/>
                <a:gd name="T82" fmla="*/ 0 w 443"/>
                <a:gd name="T83" fmla="*/ 258 h 592"/>
                <a:gd name="T84" fmla="*/ 0 w 443"/>
                <a:gd name="T85" fmla="*/ 289 h 592"/>
                <a:gd name="T86" fmla="*/ 0 w 443"/>
                <a:gd name="T87" fmla="*/ 318 h 592"/>
                <a:gd name="T88" fmla="*/ 2 w 443"/>
                <a:gd name="T89" fmla="*/ 347 h 592"/>
                <a:gd name="T90" fmla="*/ 7 w 443"/>
                <a:gd name="T91" fmla="*/ 375 h 592"/>
                <a:gd name="T92" fmla="*/ 16 w 443"/>
                <a:gd name="T93" fmla="*/ 404 h 592"/>
                <a:gd name="T94" fmla="*/ 24 w 443"/>
                <a:gd name="T95" fmla="*/ 431 h 592"/>
                <a:gd name="T96" fmla="*/ 35 w 443"/>
                <a:gd name="T97" fmla="*/ 454 h 592"/>
                <a:gd name="T98" fmla="*/ 47 w 443"/>
                <a:gd name="T99" fmla="*/ 477 h 592"/>
                <a:gd name="T100" fmla="*/ 61 w 443"/>
                <a:gd name="T101" fmla="*/ 500 h 592"/>
                <a:gd name="T102" fmla="*/ 89 w 443"/>
                <a:gd name="T103" fmla="*/ 533 h 592"/>
                <a:gd name="T104" fmla="*/ 121 w 443"/>
                <a:gd name="T105" fmla="*/ 558 h 592"/>
                <a:gd name="T106" fmla="*/ 145 w 443"/>
                <a:gd name="T107" fmla="*/ 574 h 592"/>
                <a:gd name="T108" fmla="*/ 171 w 443"/>
                <a:gd name="T109" fmla="*/ 583 h 592"/>
                <a:gd name="T110" fmla="*/ 194 w 443"/>
                <a:gd name="T111" fmla="*/ 590 h 592"/>
                <a:gd name="T112" fmla="*/ 216 w 443"/>
                <a:gd name="T113" fmla="*/ 592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43" h="592">
                  <a:moveTo>
                    <a:pt x="223" y="592"/>
                  </a:moveTo>
                  <a:lnTo>
                    <a:pt x="228" y="592"/>
                  </a:lnTo>
                  <a:lnTo>
                    <a:pt x="234" y="592"/>
                  </a:lnTo>
                  <a:lnTo>
                    <a:pt x="239" y="591"/>
                  </a:lnTo>
                  <a:lnTo>
                    <a:pt x="245" y="591"/>
                  </a:lnTo>
                  <a:lnTo>
                    <a:pt x="250" y="590"/>
                  </a:lnTo>
                  <a:lnTo>
                    <a:pt x="256" y="587"/>
                  </a:lnTo>
                  <a:lnTo>
                    <a:pt x="260" y="587"/>
                  </a:lnTo>
                  <a:lnTo>
                    <a:pt x="267" y="586"/>
                  </a:lnTo>
                  <a:lnTo>
                    <a:pt x="272" y="583"/>
                  </a:lnTo>
                  <a:lnTo>
                    <a:pt x="276" y="582"/>
                  </a:lnTo>
                  <a:lnTo>
                    <a:pt x="281" y="579"/>
                  </a:lnTo>
                  <a:lnTo>
                    <a:pt x="285" y="578"/>
                  </a:lnTo>
                  <a:lnTo>
                    <a:pt x="291" y="575"/>
                  </a:lnTo>
                  <a:lnTo>
                    <a:pt x="297" y="574"/>
                  </a:lnTo>
                  <a:lnTo>
                    <a:pt x="301" y="570"/>
                  </a:lnTo>
                  <a:lnTo>
                    <a:pt x="308" y="569"/>
                  </a:lnTo>
                  <a:lnTo>
                    <a:pt x="317" y="561"/>
                  </a:lnTo>
                  <a:lnTo>
                    <a:pt x="325" y="555"/>
                  </a:lnTo>
                  <a:lnTo>
                    <a:pt x="334" y="549"/>
                  </a:lnTo>
                  <a:lnTo>
                    <a:pt x="345" y="542"/>
                  </a:lnTo>
                  <a:lnTo>
                    <a:pt x="353" y="533"/>
                  </a:lnTo>
                  <a:lnTo>
                    <a:pt x="361" y="525"/>
                  </a:lnTo>
                  <a:lnTo>
                    <a:pt x="369" y="515"/>
                  </a:lnTo>
                  <a:lnTo>
                    <a:pt x="378" y="506"/>
                  </a:lnTo>
                  <a:lnTo>
                    <a:pt x="381" y="500"/>
                  </a:lnTo>
                  <a:lnTo>
                    <a:pt x="385" y="494"/>
                  </a:lnTo>
                  <a:lnTo>
                    <a:pt x="386" y="489"/>
                  </a:lnTo>
                  <a:lnTo>
                    <a:pt x="391" y="484"/>
                  </a:lnTo>
                  <a:lnTo>
                    <a:pt x="394" y="477"/>
                  </a:lnTo>
                  <a:lnTo>
                    <a:pt x="398" y="472"/>
                  </a:lnTo>
                  <a:lnTo>
                    <a:pt x="401" y="466"/>
                  </a:lnTo>
                  <a:lnTo>
                    <a:pt x="403" y="460"/>
                  </a:lnTo>
                  <a:lnTo>
                    <a:pt x="407" y="454"/>
                  </a:lnTo>
                  <a:lnTo>
                    <a:pt x="409" y="448"/>
                  </a:lnTo>
                  <a:lnTo>
                    <a:pt x="411" y="441"/>
                  </a:lnTo>
                  <a:lnTo>
                    <a:pt x="415" y="437"/>
                  </a:lnTo>
                  <a:lnTo>
                    <a:pt x="417" y="431"/>
                  </a:lnTo>
                  <a:lnTo>
                    <a:pt x="419" y="423"/>
                  </a:lnTo>
                  <a:lnTo>
                    <a:pt x="423" y="416"/>
                  </a:lnTo>
                  <a:lnTo>
                    <a:pt x="424" y="412"/>
                  </a:lnTo>
                  <a:lnTo>
                    <a:pt x="426" y="404"/>
                  </a:lnTo>
                  <a:lnTo>
                    <a:pt x="429" y="396"/>
                  </a:lnTo>
                  <a:lnTo>
                    <a:pt x="429" y="389"/>
                  </a:lnTo>
                  <a:lnTo>
                    <a:pt x="432" y="383"/>
                  </a:lnTo>
                  <a:lnTo>
                    <a:pt x="434" y="375"/>
                  </a:lnTo>
                  <a:lnTo>
                    <a:pt x="435" y="369"/>
                  </a:lnTo>
                  <a:lnTo>
                    <a:pt x="435" y="362"/>
                  </a:lnTo>
                  <a:lnTo>
                    <a:pt x="438" y="355"/>
                  </a:lnTo>
                  <a:lnTo>
                    <a:pt x="438" y="347"/>
                  </a:lnTo>
                  <a:lnTo>
                    <a:pt x="440" y="341"/>
                  </a:lnTo>
                  <a:lnTo>
                    <a:pt x="440" y="334"/>
                  </a:lnTo>
                  <a:lnTo>
                    <a:pt x="442" y="327"/>
                  </a:lnTo>
                  <a:lnTo>
                    <a:pt x="442" y="318"/>
                  </a:lnTo>
                  <a:lnTo>
                    <a:pt x="442" y="311"/>
                  </a:lnTo>
                  <a:lnTo>
                    <a:pt x="442" y="303"/>
                  </a:lnTo>
                  <a:lnTo>
                    <a:pt x="443" y="297"/>
                  </a:lnTo>
                  <a:lnTo>
                    <a:pt x="442" y="289"/>
                  </a:lnTo>
                  <a:lnTo>
                    <a:pt x="442" y="279"/>
                  </a:lnTo>
                  <a:lnTo>
                    <a:pt x="442" y="273"/>
                  </a:lnTo>
                  <a:lnTo>
                    <a:pt x="442" y="265"/>
                  </a:lnTo>
                  <a:lnTo>
                    <a:pt x="440" y="258"/>
                  </a:lnTo>
                  <a:lnTo>
                    <a:pt x="440" y="250"/>
                  </a:lnTo>
                  <a:lnTo>
                    <a:pt x="438" y="244"/>
                  </a:lnTo>
                  <a:lnTo>
                    <a:pt x="438" y="236"/>
                  </a:lnTo>
                  <a:lnTo>
                    <a:pt x="435" y="228"/>
                  </a:lnTo>
                  <a:lnTo>
                    <a:pt x="435" y="221"/>
                  </a:lnTo>
                  <a:lnTo>
                    <a:pt x="434" y="213"/>
                  </a:lnTo>
                  <a:lnTo>
                    <a:pt x="432" y="208"/>
                  </a:lnTo>
                  <a:lnTo>
                    <a:pt x="429" y="200"/>
                  </a:lnTo>
                  <a:lnTo>
                    <a:pt x="429" y="193"/>
                  </a:lnTo>
                  <a:lnTo>
                    <a:pt x="426" y="185"/>
                  </a:lnTo>
                  <a:lnTo>
                    <a:pt x="424" y="180"/>
                  </a:lnTo>
                  <a:lnTo>
                    <a:pt x="423" y="173"/>
                  </a:lnTo>
                  <a:lnTo>
                    <a:pt x="419" y="167"/>
                  </a:lnTo>
                  <a:lnTo>
                    <a:pt x="417" y="160"/>
                  </a:lnTo>
                  <a:lnTo>
                    <a:pt x="415" y="154"/>
                  </a:lnTo>
                  <a:lnTo>
                    <a:pt x="411" y="148"/>
                  </a:lnTo>
                  <a:lnTo>
                    <a:pt x="409" y="141"/>
                  </a:lnTo>
                  <a:lnTo>
                    <a:pt x="407" y="135"/>
                  </a:lnTo>
                  <a:lnTo>
                    <a:pt x="403" y="128"/>
                  </a:lnTo>
                  <a:lnTo>
                    <a:pt x="401" y="123"/>
                  </a:lnTo>
                  <a:lnTo>
                    <a:pt x="398" y="118"/>
                  </a:lnTo>
                  <a:lnTo>
                    <a:pt x="394" y="111"/>
                  </a:lnTo>
                  <a:lnTo>
                    <a:pt x="391" y="107"/>
                  </a:lnTo>
                  <a:lnTo>
                    <a:pt x="386" y="100"/>
                  </a:lnTo>
                  <a:lnTo>
                    <a:pt x="385" y="95"/>
                  </a:lnTo>
                  <a:lnTo>
                    <a:pt x="381" y="91"/>
                  </a:lnTo>
                  <a:lnTo>
                    <a:pt x="378" y="86"/>
                  </a:lnTo>
                  <a:lnTo>
                    <a:pt x="374" y="80"/>
                  </a:lnTo>
                  <a:lnTo>
                    <a:pt x="369" y="75"/>
                  </a:lnTo>
                  <a:lnTo>
                    <a:pt x="365" y="71"/>
                  </a:lnTo>
                  <a:lnTo>
                    <a:pt x="361" y="66"/>
                  </a:lnTo>
                  <a:lnTo>
                    <a:pt x="353" y="58"/>
                  </a:lnTo>
                  <a:lnTo>
                    <a:pt x="345" y="50"/>
                  </a:lnTo>
                  <a:lnTo>
                    <a:pt x="334" y="41"/>
                  </a:lnTo>
                  <a:lnTo>
                    <a:pt x="325" y="34"/>
                  </a:lnTo>
                  <a:lnTo>
                    <a:pt x="317" y="29"/>
                  </a:lnTo>
                  <a:lnTo>
                    <a:pt x="308" y="23"/>
                  </a:lnTo>
                  <a:lnTo>
                    <a:pt x="301" y="21"/>
                  </a:lnTo>
                  <a:lnTo>
                    <a:pt x="297" y="17"/>
                  </a:lnTo>
                  <a:lnTo>
                    <a:pt x="291" y="14"/>
                  </a:lnTo>
                  <a:lnTo>
                    <a:pt x="285" y="13"/>
                  </a:lnTo>
                  <a:lnTo>
                    <a:pt x="281" y="10"/>
                  </a:lnTo>
                  <a:lnTo>
                    <a:pt x="276" y="8"/>
                  </a:lnTo>
                  <a:lnTo>
                    <a:pt x="272" y="6"/>
                  </a:lnTo>
                  <a:lnTo>
                    <a:pt x="267" y="6"/>
                  </a:lnTo>
                  <a:lnTo>
                    <a:pt x="260" y="3"/>
                  </a:lnTo>
                  <a:lnTo>
                    <a:pt x="256" y="3"/>
                  </a:lnTo>
                  <a:lnTo>
                    <a:pt x="250" y="1"/>
                  </a:lnTo>
                  <a:lnTo>
                    <a:pt x="245" y="1"/>
                  </a:lnTo>
                  <a:lnTo>
                    <a:pt x="239" y="0"/>
                  </a:lnTo>
                  <a:lnTo>
                    <a:pt x="234" y="0"/>
                  </a:lnTo>
                  <a:lnTo>
                    <a:pt x="228" y="0"/>
                  </a:lnTo>
                  <a:lnTo>
                    <a:pt x="223" y="0"/>
                  </a:lnTo>
                  <a:lnTo>
                    <a:pt x="216" y="0"/>
                  </a:lnTo>
                  <a:lnTo>
                    <a:pt x="211" y="0"/>
                  </a:lnTo>
                  <a:lnTo>
                    <a:pt x="204" y="0"/>
                  </a:lnTo>
                  <a:lnTo>
                    <a:pt x="199" y="1"/>
                  </a:lnTo>
                  <a:lnTo>
                    <a:pt x="194" y="1"/>
                  </a:lnTo>
                  <a:lnTo>
                    <a:pt x="189" y="3"/>
                  </a:lnTo>
                  <a:lnTo>
                    <a:pt x="182" y="3"/>
                  </a:lnTo>
                  <a:lnTo>
                    <a:pt x="178" y="6"/>
                  </a:lnTo>
                  <a:lnTo>
                    <a:pt x="171" y="6"/>
                  </a:lnTo>
                  <a:lnTo>
                    <a:pt x="166" y="8"/>
                  </a:lnTo>
                  <a:lnTo>
                    <a:pt x="161" y="10"/>
                  </a:lnTo>
                  <a:lnTo>
                    <a:pt x="155" y="13"/>
                  </a:lnTo>
                  <a:lnTo>
                    <a:pt x="145" y="17"/>
                  </a:lnTo>
                  <a:lnTo>
                    <a:pt x="135" y="23"/>
                  </a:lnTo>
                  <a:lnTo>
                    <a:pt x="130" y="25"/>
                  </a:lnTo>
                  <a:lnTo>
                    <a:pt x="124" y="29"/>
                  </a:lnTo>
                  <a:lnTo>
                    <a:pt x="121" y="31"/>
                  </a:lnTo>
                  <a:lnTo>
                    <a:pt x="117" y="34"/>
                  </a:lnTo>
                  <a:lnTo>
                    <a:pt x="105" y="41"/>
                  </a:lnTo>
                  <a:lnTo>
                    <a:pt x="97" y="50"/>
                  </a:lnTo>
                  <a:lnTo>
                    <a:pt x="89" y="58"/>
                  </a:lnTo>
                  <a:lnTo>
                    <a:pt x="81" y="66"/>
                  </a:lnTo>
                  <a:lnTo>
                    <a:pt x="77" y="71"/>
                  </a:lnTo>
                  <a:lnTo>
                    <a:pt x="72" y="75"/>
                  </a:lnTo>
                  <a:lnTo>
                    <a:pt x="68" y="80"/>
                  </a:lnTo>
                  <a:lnTo>
                    <a:pt x="66" y="86"/>
                  </a:lnTo>
                  <a:lnTo>
                    <a:pt x="61" y="91"/>
                  </a:lnTo>
                  <a:lnTo>
                    <a:pt x="57" y="95"/>
                  </a:lnTo>
                  <a:lnTo>
                    <a:pt x="53" y="100"/>
                  </a:lnTo>
                  <a:lnTo>
                    <a:pt x="51" y="107"/>
                  </a:lnTo>
                  <a:lnTo>
                    <a:pt x="47" y="111"/>
                  </a:lnTo>
                  <a:lnTo>
                    <a:pt x="44" y="118"/>
                  </a:lnTo>
                  <a:lnTo>
                    <a:pt x="41" y="123"/>
                  </a:lnTo>
                  <a:lnTo>
                    <a:pt x="37" y="128"/>
                  </a:lnTo>
                  <a:lnTo>
                    <a:pt x="35" y="135"/>
                  </a:lnTo>
                  <a:lnTo>
                    <a:pt x="32" y="141"/>
                  </a:lnTo>
                  <a:lnTo>
                    <a:pt x="28" y="148"/>
                  </a:lnTo>
                  <a:lnTo>
                    <a:pt x="27" y="154"/>
                  </a:lnTo>
                  <a:lnTo>
                    <a:pt x="24" y="160"/>
                  </a:lnTo>
                  <a:lnTo>
                    <a:pt x="23" y="167"/>
                  </a:lnTo>
                  <a:lnTo>
                    <a:pt x="20" y="173"/>
                  </a:lnTo>
                  <a:lnTo>
                    <a:pt x="17" y="180"/>
                  </a:lnTo>
                  <a:lnTo>
                    <a:pt x="16" y="185"/>
                  </a:lnTo>
                  <a:lnTo>
                    <a:pt x="12" y="193"/>
                  </a:lnTo>
                  <a:lnTo>
                    <a:pt x="11" y="200"/>
                  </a:lnTo>
                  <a:lnTo>
                    <a:pt x="9" y="208"/>
                  </a:lnTo>
                  <a:lnTo>
                    <a:pt x="7" y="213"/>
                  </a:lnTo>
                  <a:lnTo>
                    <a:pt x="7" y="221"/>
                  </a:lnTo>
                  <a:lnTo>
                    <a:pt x="4" y="228"/>
                  </a:lnTo>
                  <a:lnTo>
                    <a:pt x="4" y="236"/>
                  </a:lnTo>
                  <a:lnTo>
                    <a:pt x="2" y="244"/>
                  </a:lnTo>
                  <a:lnTo>
                    <a:pt x="2" y="250"/>
                  </a:lnTo>
                  <a:lnTo>
                    <a:pt x="0" y="258"/>
                  </a:lnTo>
                  <a:lnTo>
                    <a:pt x="0" y="265"/>
                  </a:lnTo>
                  <a:lnTo>
                    <a:pt x="0" y="273"/>
                  </a:lnTo>
                  <a:lnTo>
                    <a:pt x="0" y="279"/>
                  </a:lnTo>
                  <a:lnTo>
                    <a:pt x="0" y="289"/>
                  </a:lnTo>
                  <a:lnTo>
                    <a:pt x="0" y="297"/>
                  </a:lnTo>
                  <a:lnTo>
                    <a:pt x="0" y="303"/>
                  </a:lnTo>
                  <a:lnTo>
                    <a:pt x="0" y="311"/>
                  </a:lnTo>
                  <a:lnTo>
                    <a:pt x="0" y="318"/>
                  </a:lnTo>
                  <a:lnTo>
                    <a:pt x="0" y="327"/>
                  </a:lnTo>
                  <a:lnTo>
                    <a:pt x="0" y="334"/>
                  </a:lnTo>
                  <a:lnTo>
                    <a:pt x="2" y="341"/>
                  </a:lnTo>
                  <a:lnTo>
                    <a:pt x="2" y="347"/>
                  </a:lnTo>
                  <a:lnTo>
                    <a:pt x="4" y="355"/>
                  </a:lnTo>
                  <a:lnTo>
                    <a:pt x="4" y="362"/>
                  </a:lnTo>
                  <a:lnTo>
                    <a:pt x="7" y="369"/>
                  </a:lnTo>
                  <a:lnTo>
                    <a:pt x="7" y="375"/>
                  </a:lnTo>
                  <a:lnTo>
                    <a:pt x="9" y="383"/>
                  </a:lnTo>
                  <a:lnTo>
                    <a:pt x="11" y="389"/>
                  </a:lnTo>
                  <a:lnTo>
                    <a:pt x="12" y="396"/>
                  </a:lnTo>
                  <a:lnTo>
                    <a:pt x="16" y="404"/>
                  </a:lnTo>
                  <a:lnTo>
                    <a:pt x="17" y="412"/>
                  </a:lnTo>
                  <a:lnTo>
                    <a:pt x="20" y="416"/>
                  </a:lnTo>
                  <a:lnTo>
                    <a:pt x="23" y="423"/>
                  </a:lnTo>
                  <a:lnTo>
                    <a:pt x="24" y="431"/>
                  </a:lnTo>
                  <a:lnTo>
                    <a:pt x="27" y="437"/>
                  </a:lnTo>
                  <a:lnTo>
                    <a:pt x="28" y="441"/>
                  </a:lnTo>
                  <a:lnTo>
                    <a:pt x="32" y="448"/>
                  </a:lnTo>
                  <a:lnTo>
                    <a:pt x="35" y="454"/>
                  </a:lnTo>
                  <a:lnTo>
                    <a:pt x="37" y="460"/>
                  </a:lnTo>
                  <a:lnTo>
                    <a:pt x="41" y="466"/>
                  </a:lnTo>
                  <a:lnTo>
                    <a:pt x="44" y="472"/>
                  </a:lnTo>
                  <a:lnTo>
                    <a:pt x="47" y="477"/>
                  </a:lnTo>
                  <a:lnTo>
                    <a:pt x="51" y="484"/>
                  </a:lnTo>
                  <a:lnTo>
                    <a:pt x="53" y="489"/>
                  </a:lnTo>
                  <a:lnTo>
                    <a:pt x="57" y="494"/>
                  </a:lnTo>
                  <a:lnTo>
                    <a:pt x="61" y="500"/>
                  </a:lnTo>
                  <a:lnTo>
                    <a:pt x="66" y="506"/>
                  </a:lnTo>
                  <a:lnTo>
                    <a:pt x="72" y="515"/>
                  </a:lnTo>
                  <a:lnTo>
                    <a:pt x="81" y="525"/>
                  </a:lnTo>
                  <a:lnTo>
                    <a:pt x="89" y="533"/>
                  </a:lnTo>
                  <a:lnTo>
                    <a:pt x="97" y="542"/>
                  </a:lnTo>
                  <a:lnTo>
                    <a:pt x="105" y="549"/>
                  </a:lnTo>
                  <a:lnTo>
                    <a:pt x="117" y="555"/>
                  </a:lnTo>
                  <a:lnTo>
                    <a:pt x="121" y="558"/>
                  </a:lnTo>
                  <a:lnTo>
                    <a:pt x="124" y="561"/>
                  </a:lnTo>
                  <a:lnTo>
                    <a:pt x="130" y="566"/>
                  </a:lnTo>
                  <a:lnTo>
                    <a:pt x="135" y="569"/>
                  </a:lnTo>
                  <a:lnTo>
                    <a:pt x="145" y="574"/>
                  </a:lnTo>
                  <a:lnTo>
                    <a:pt x="155" y="578"/>
                  </a:lnTo>
                  <a:lnTo>
                    <a:pt x="161" y="579"/>
                  </a:lnTo>
                  <a:lnTo>
                    <a:pt x="166" y="582"/>
                  </a:lnTo>
                  <a:lnTo>
                    <a:pt x="171" y="583"/>
                  </a:lnTo>
                  <a:lnTo>
                    <a:pt x="178" y="586"/>
                  </a:lnTo>
                  <a:lnTo>
                    <a:pt x="182" y="587"/>
                  </a:lnTo>
                  <a:lnTo>
                    <a:pt x="189" y="587"/>
                  </a:lnTo>
                  <a:lnTo>
                    <a:pt x="194" y="590"/>
                  </a:lnTo>
                  <a:lnTo>
                    <a:pt x="199" y="591"/>
                  </a:lnTo>
                  <a:lnTo>
                    <a:pt x="204" y="591"/>
                  </a:lnTo>
                  <a:lnTo>
                    <a:pt x="211" y="592"/>
                  </a:lnTo>
                  <a:lnTo>
                    <a:pt x="216" y="592"/>
                  </a:lnTo>
                  <a:lnTo>
                    <a:pt x="223" y="592"/>
                  </a:lnTo>
                  <a:lnTo>
                    <a:pt x="223" y="592"/>
                  </a:lnTo>
                  <a:close/>
                </a:path>
              </a:pathLst>
            </a:custGeom>
            <a:solidFill>
              <a:schemeClr val="tx1">
                <a:lumMod val="75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3" name="Freeform 15"/>
            <p:cNvSpPr>
              <a:spLocks/>
            </p:cNvSpPr>
            <p:nvPr/>
          </p:nvSpPr>
          <p:spPr bwMode="auto">
            <a:xfrm>
              <a:off x="6403976" y="3442916"/>
              <a:ext cx="87313" cy="85725"/>
            </a:xfrm>
            <a:custGeom>
              <a:avLst/>
              <a:gdLst>
                <a:gd name="T0" fmla="*/ 115 w 218"/>
                <a:gd name="T1" fmla="*/ 216 h 216"/>
                <a:gd name="T2" fmla="*/ 125 w 218"/>
                <a:gd name="T3" fmla="*/ 214 h 216"/>
                <a:gd name="T4" fmla="*/ 137 w 218"/>
                <a:gd name="T5" fmla="*/ 211 h 216"/>
                <a:gd name="T6" fmla="*/ 146 w 218"/>
                <a:gd name="T7" fmla="*/ 208 h 216"/>
                <a:gd name="T8" fmla="*/ 162 w 218"/>
                <a:gd name="T9" fmla="*/ 201 h 216"/>
                <a:gd name="T10" fmla="*/ 179 w 218"/>
                <a:gd name="T11" fmla="*/ 191 h 216"/>
                <a:gd name="T12" fmla="*/ 193 w 218"/>
                <a:gd name="T13" fmla="*/ 175 h 216"/>
                <a:gd name="T14" fmla="*/ 205 w 218"/>
                <a:gd name="T15" fmla="*/ 158 h 216"/>
                <a:gd name="T16" fmla="*/ 210 w 218"/>
                <a:gd name="T17" fmla="*/ 143 h 216"/>
                <a:gd name="T18" fmla="*/ 215 w 218"/>
                <a:gd name="T19" fmla="*/ 132 h 216"/>
                <a:gd name="T20" fmla="*/ 217 w 218"/>
                <a:gd name="T21" fmla="*/ 123 h 216"/>
                <a:gd name="T22" fmla="*/ 218 w 218"/>
                <a:gd name="T23" fmla="*/ 112 h 216"/>
                <a:gd name="T24" fmla="*/ 218 w 218"/>
                <a:gd name="T25" fmla="*/ 101 h 216"/>
                <a:gd name="T26" fmla="*/ 217 w 218"/>
                <a:gd name="T27" fmla="*/ 90 h 216"/>
                <a:gd name="T28" fmla="*/ 215 w 218"/>
                <a:gd name="T29" fmla="*/ 79 h 216"/>
                <a:gd name="T30" fmla="*/ 210 w 218"/>
                <a:gd name="T31" fmla="*/ 70 h 216"/>
                <a:gd name="T32" fmla="*/ 205 w 218"/>
                <a:gd name="T33" fmla="*/ 55 h 216"/>
                <a:gd name="T34" fmla="*/ 193 w 218"/>
                <a:gd name="T35" fmla="*/ 37 h 216"/>
                <a:gd name="T36" fmla="*/ 179 w 218"/>
                <a:gd name="T37" fmla="*/ 22 h 216"/>
                <a:gd name="T38" fmla="*/ 162 w 218"/>
                <a:gd name="T39" fmla="*/ 12 h 216"/>
                <a:gd name="T40" fmla="*/ 146 w 218"/>
                <a:gd name="T41" fmla="*/ 5 h 216"/>
                <a:gd name="T42" fmla="*/ 137 w 218"/>
                <a:gd name="T43" fmla="*/ 2 h 216"/>
                <a:gd name="T44" fmla="*/ 125 w 218"/>
                <a:gd name="T45" fmla="*/ 0 h 216"/>
                <a:gd name="T46" fmla="*/ 115 w 218"/>
                <a:gd name="T47" fmla="*/ 0 h 216"/>
                <a:gd name="T48" fmla="*/ 104 w 218"/>
                <a:gd name="T49" fmla="*/ 0 h 216"/>
                <a:gd name="T50" fmla="*/ 93 w 218"/>
                <a:gd name="T51" fmla="*/ 0 h 216"/>
                <a:gd name="T52" fmla="*/ 81 w 218"/>
                <a:gd name="T53" fmla="*/ 2 h 216"/>
                <a:gd name="T54" fmla="*/ 72 w 218"/>
                <a:gd name="T55" fmla="*/ 5 h 216"/>
                <a:gd name="T56" fmla="*/ 56 w 218"/>
                <a:gd name="T57" fmla="*/ 12 h 216"/>
                <a:gd name="T58" fmla="*/ 39 w 218"/>
                <a:gd name="T59" fmla="*/ 22 h 216"/>
                <a:gd name="T60" fmla="*/ 23 w 218"/>
                <a:gd name="T61" fmla="*/ 37 h 216"/>
                <a:gd name="T62" fmla="*/ 12 w 218"/>
                <a:gd name="T63" fmla="*/ 55 h 216"/>
                <a:gd name="T64" fmla="*/ 6 w 218"/>
                <a:gd name="T65" fmla="*/ 70 h 216"/>
                <a:gd name="T66" fmla="*/ 2 w 218"/>
                <a:gd name="T67" fmla="*/ 79 h 216"/>
                <a:gd name="T68" fmla="*/ 0 w 218"/>
                <a:gd name="T69" fmla="*/ 90 h 216"/>
                <a:gd name="T70" fmla="*/ 0 w 218"/>
                <a:gd name="T71" fmla="*/ 101 h 216"/>
                <a:gd name="T72" fmla="*/ 0 w 218"/>
                <a:gd name="T73" fmla="*/ 112 h 216"/>
                <a:gd name="T74" fmla="*/ 0 w 218"/>
                <a:gd name="T75" fmla="*/ 123 h 216"/>
                <a:gd name="T76" fmla="*/ 2 w 218"/>
                <a:gd name="T77" fmla="*/ 132 h 216"/>
                <a:gd name="T78" fmla="*/ 6 w 218"/>
                <a:gd name="T79" fmla="*/ 143 h 216"/>
                <a:gd name="T80" fmla="*/ 12 w 218"/>
                <a:gd name="T81" fmla="*/ 158 h 216"/>
                <a:gd name="T82" fmla="*/ 23 w 218"/>
                <a:gd name="T83" fmla="*/ 175 h 216"/>
                <a:gd name="T84" fmla="*/ 39 w 218"/>
                <a:gd name="T85" fmla="*/ 191 h 216"/>
                <a:gd name="T86" fmla="*/ 56 w 218"/>
                <a:gd name="T87" fmla="*/ 201 h 216"/>
                <a:gd name="T88" fmla="*/ 72 w 218"/>
                <a:gd name="T89" fmla="*/ 208 h 216"/>
                <a:gd name="T90" fmla="*/ 81 w 218"/>
                <a:gd name="T91" fmla="*/ 211 h 216"/>
                <a:gd name="T92" fmla="*/ 93 w 218"/>
                <a:gd name="T93" fmla="*/ 214 h 216"/>
                <a:gd name="T94" fmla="*/ 104 w 218"/>
                <a:gd name="T95" fmla="*/ 216 h 216"/>
                <a:gd name="T96" fmla="*/ 110 w 218"/>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6">
                  <a:moveTo>
                    <a:pt x="110" y="216"/>
                  </a:moveTo>
                  <a:lnTo>
                    <a:pt x="115" y="216"/>
                  </a:lnTo>
                  <a:lnTo>
                    <a:pt x="121" y="216"/>
                  </a:lnTo>
                  <a:lnTo>
                    <a:pt x="125" y="214"/>
                  </a:lnTo>
                  <a:lnTo>
                    <a:pt x="132" y="212"/>
                  </a:lnTo>
                  <a:lnTo>
                    <a:pt x="137" y="211"/>
                  </a:lnTo>
                  <a:lnTo>
                    <a:pt x="141" y="209"/>
                  </a:lnTo>
                  <a:lnTo>
                    <a:pt x="146" y="208"/>
                  </a:lnTo>
                  <a:lnTo>
                    <a:pt x="153" y="206"/>
                  </a:lnTo>
                  <a:lnTo>
                    <a:pt x="162" y="201"/>
                  </a:lnTo>
                  <a:lnTo>
                    <a:pt x="172" y="197"/>
                  </a:lnTo>
                  <a:lnTo>
                    <a:pt x="179" y="191"/>
                  </a:lnTo>
                  <a:lnTo>
                    <a:pt x="187" y="184"/>
                  </a:lnTo>
                  <a:lnTo>
                    <a:pt x="193" y="175"/>
                  </a:lnTo>
                  <a:lnTo>
                    <a:pt x="199" y="167"/>
                  </a:lnTo>
                  <a:lnTo>
                    <a:pt x="205" y="158"/>
                  </a:lnTo>
                  <a:lnTo>
                    <a:pt x="210" y="150"/>
                  </a:lnTo>
                  <a:lnTo>
                    <a:pt x="210" y="143"/>
                  </a:lnTo>
                  <a:lnTo>
                    <a:pt x="213" y="139"/>
                  </a:lnTo>
                  <a:lnTo>
                    <a:pt x="215" y="132"/>
                  </a:lnTo>
                  <a:lnTo>
                    <a:pt x="217" y="127"/>
                  </a:lnTo>
                  <a:lnTo>
                    <a:pt x="217" y="123"/>
                  </a:lnTo>
                  <a:lnTo>
                    <a:pt x="218" y="116"/>
                  </a:lnTo>
                  <a:lnTo>
                    <a:pt x="218" y="112"/>
                  </a:lnTo>
                  <a:lnTo>
                    <a:pt x="218" y="107"/>
                  </a:lnTo>
                  <a:lnTo>
                    <a:pt x="218" y="101"/>
                  </a:lnTo>
                  <a:lnTo>
                    <a:pt x="218" y="96"/>
                  </a:lnTo>
                  <a:lnTo>
                    <a:pt x="217" y="90"/>
                  </a:lnTo>
                  <a:lnTo>
                    <a:pt x="217" y="85"/>
                  </a:lnTo>
                  <a:lnTo>
                    <a:pt x="215" y="79"/>
                  </a:lnTo>
                  <a:lnTo>
                    <a:pt x="213" y="74"/>
                  </a:lnTo>
                  <a:lnTo>
                    <a:pt x="210" y="70"/>
                  </a:lnTo>
                  <a:lnTo>
                    <a:pt x="210" y="65"/>
                  </a:lnTo>
                  <a:lnTo>
                    <a:pt x="205" y="55"/>
                  </a:lnTo>
                  <a:lnTo>
                    <a:pt x="199" y="46"/>
                  </a:lnTo>
                  <a:lnTo>
                    <a:pt x="193" y="37"/>
                  </a:lnTo>
                  <a:lnTo>
                    <a:pt x="187" y="30"/>
                  </a:lnTo>
                  <a:lnTo>
                    <a:pt x="179" y="22"/>
                  </a:lnTo>
                  <a:lnTo>
                    <a:pt x="172" y="17"/>
                  </a:lnTo>
                  <a:lnTo>
                    <a:pt x="162" y="12"/>
                  </a:lnTo>
                  <a:lnTo>
                    <a:pt x="153" y="8"/>
                  </a:lnTo>
                  <a:lnTo>
                    <a:pt x="146" y="5"/>
                  </a:lnTo>
                  <a:lnTo>
                    <a:pt x="141" y="4"/>
                  </a:lnTo>
                  <a:lnTo>
                    <a:pt x="137" y="2"/>
                  </a:lnTo>
                  <a:lnTo>
                    <a:pt x="132" y="2"/>
                  </a:lnTo>
                  <a:lnTo>
                    <a:pt x="125" y="0"/>
                  </a:lnTo>
                  <a:lnTo>
                    <a:pt x="121" y="0"/>
                  </a:lnTo>
                  <a:lnTo>
                    <a:pt x="115" y="0"/>
                  </a:lnTo>
                  <a:lnTo>
                    <a:pt x="110" y="0"/>
                  </a:lnTo>
                  <a:lnTo>
                    <a:pt x="104" y="0"/>
                  </a:lnTo>
                  <a:lnTo>
                    <a:pt x="99" y="0"/>
                  </a:lnTo>
                  <a:lnTo>
                    <a:pt x="93" y="0"/>
                  </a:lnTo>
                  <a:lnTo>
                    <a:pt x="88" y="2"/>
                  </a:lnTo>
                  <a:lnTo>
                    <a:pt x="81" y="2"/>
                  </a:lnTo>
                  <a:lnTo>
                    <a:pt x="77" y="4"/>
                  </a:lnTo>
                  <a:lnTo>
                    <a:pt x="72" y="5"/>
                  </a:lnTo>
                  <a:lnTo>
                    <a:pt x="68" y="8"/>
                  </a:lnTo>
                  <a:lnTo>
                    <a:pt x="56" y="12"/>
                  </a:lnTo>
                  <a:lnTo>
                    <a:pt x="48" y="17"/>
                  </a:lnTo>
                  <a:lnTo>
                    <a:pt x="39" y="22"/>
                  </a:lnTo>
                  <a:lnTo>
                    <a:pt x="34" y="30"/>
                  </a:lnTo>
                  <a:lnTo>
                    <a:pt x="23" y="37"/>
                  </a:lnTo>
                  <a:lnTo>
                    <a:pt x="19" y="46"/>
                  </a:lnTo>
                  <a:lnTo>
                    <a:pt x="12" y="55"/>
                  </a:lnTo>
                  <a:lnTo>
                    <a:pt x="10" y="65"/>
                  </a:lnTo>
                  <a:lnTo>
                    <a:pt x="6" y="70"/>
                  </a:lnTo>
                  <a:lnTo>
                    <a:pt x="5" y="74"/>
                  </a:lnTo>
                  <a:lnTo>
                    <a:pt x="2" y="79"/>
                  </a:lnTo>
                  <a:lnTo>
                    <a:pt x="2" y="85"/>
                  </a:lnTo>
                  <a:lnTo>
                    <a:pt x="0" y="90"/>
                  </a:lnTo>
                  <a:lnTo>
                    <a:pt x="0" y="96"/>
                  </a:lnTo>
                  <a:lnTo>
                    <a:pt x="0" y="101"/>
                  </a:lnTo>
                  <a:lnTo>
                    <a:pt x="0" y="107"/>
                  </a:lnTo>
                  <a:lnTo>
                    <a:pt x="0" y="112"/>
                  </a:lnTo>
                  <a:lnTo>
                    <a:pt x="0" y="116"/>
                  </a:lnTo>
                  <a:lnTo>
                    <a:pt x="0" y="123"/>
                  </a:lnTo>
                  <a:lnTo>
                    <a:pt x="2" y="127"/>
                  </a:lnTo>
                  <a:lnTo>
                    <a:pt x="2" y="132"/>
                  </a:lnTo>
                  <a:lnTo>
                    <a:pt x="5" y="139"/>
                  </a:lnTo>
                  <a:lnTo>
                    <a:pt x="6" y="143"/>
                  </a:lnTo>
                  <a:lnTo>
                    <a:pt x="10" y="150"/>
                  </a:lnTo>
                  <a:lnTo>
                    <a:pt x="12" y="158"/>
                  </a:lnTo>
                  <a:lnTo>
                    <a:pt x="19" y="167"/>
                  </a:lnTo>
                  <a:lnTo>
                    <a:pt x="23" y="175"/>
                  </a:lnTo>
                  <a:lnTo>
                    <a:pt x="34" y="184"/>
                  </a:lnTo>
                  <a:lnTo>
                    <a:pt x="39" y="191"/>
                  </a:lnTo>
                  <a:lnTo>
                    <a:pt x="48" y="197"/>
                  </a:lnTo>
                  <a:lnTo>
                    <a:pt x="56" y="201"/>
                  </a:lnTo>
                  <a:lnTo>
                    <a:pt x="68" y="206"/>
                  </a:lnTo>
                  <a:lnTo>
                    <a:pt x="72" y="208"/>
                  </a:lnTo>
                  <a:lnTo>
                    <a:pt x="77" y="209"/>
                  </a:lnTo>
                  <a:lnTo>
                    <a:pt x="81" y="211"/>
                  </a:lnTo>
                  <a:lnTo>
                    <a:pt x="88" y="212"/>
                  </a:lnTo>
                  <a:lnTo>
                    <a:pt x="93" y="214"/>
                  </a:lnTo>
                  <a:lnTo>
                    <a:pt x="99" y="216"/>
                  </a:lnTo>
                  <a:lnTo>
                    <a:pt x="104" y="216"/>
                  </a:lnTo>
                  <a:lnTo>
                    <a:pt x="110" y="216"/>
                  </a:lnTo>
                  <a:lnTo>
                    <a:pt x="110" y="216"/>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4" name="Freeform 16"/>
            <p:cNvSpPr>
              <a:spLocks/>
            </p:cNvSpPr>
            <p:nvPr/>
          </p:nvSpPr>
          <p:spPr bwMode="auto">
            <a:xfrm>
              <a:off x="6361113" y="3542928"/>
              <a:ext cx="87313" cy="85725"/>
            </a:xfrm>
            <a:custGeom>
              <a:avLst/>
              <a:gdLst>
                <a:gd name="T0" fmla="*/ 113 w 219"/>
                <a:gd name="T1" fmla="*/ 215 h 215"/>
                <a:gd name="T2" fmla="*/ 125 w 219"/>
                <a:gd name="T3" fmla="*/ 213 h 215"/>
                <a:gd name="T4" fmla="*/ 135 w 219"/>
                <a:gd name="T5" fmla="*/ 212 h 215"/>
                <a:gd name="T6" fmla="*/ 146 w 219"/>
                <a:gd name="T7" fmla="*/ 208 h 215"/>
                <a:gd name="T8" fmla="*/ 161 w 219"/>
                <a:gd name="T9" fmla="*/ 201 h 215"/>
                <a:gd name="T10" fmla="*/ 178 w 219"/>
                <a:gd name="T11" fmla="*/ 189 h 215"/>
                <a:gd name="T12" fmla="*/ 192 w 219"/>
                <a:gd name="T13" fmla="*/ 176 h 215"/>
                <a:gd name="T14" fmla="*/ 204 w 219"/>
                <a:gd name="T15" fmla="*/ 159 h 215"/>
                <a:gd name="T16" fmla="*/ 211 w 219"/>
                <a:gd name="T17" fmla="*/ 143 h 215"/>
                <a:gd name="T18" fmla="*/ 214 w 219"/>
                <a:gd name="T19" fmla="*/ 132 h 215"/>
                <a:gd name="T20" fmla="*/ 217 w 219"/>
                <a:gd name="T21" fmla="*/ 123 h 215"/>
                <a:gd name="T22" fmla="*/ 219 w 219"/>
                <a:gd name="T23" fmla="*/ 111 h 215"/>
                <a:gd name="T24" fmla="*/ 219 w 219"/>
                <a:gd name="T25" fmla="*/ 102 h 215"/>
                <a:gd name="T26" fmla="*/ 217 w 219"/>
                <a:gd name="T27" fmla="*/ 91 h 215"/>
                <a:gd name="T28" fmla="*/ 214 w 219"/>
                <a:gd name="T29" fmla="*/ 79 h 215"/>
                <a:gd name="T30" fmla="*/ 211 w 219"/>
                <a:gd name="T31" fmla="*/ 69 h 215"/>
                <a:gd name="T32" fmla="*/ 204 w 219"/>
                <a:gd name="T33" fmla="*/ 55 h 215"/>
                <a:gd name="T34" fmla="*/ 192 w 219"/>
                <a:gd name="T35" fmla="*/ 38 h 215"/>
                <a:gd name="T36" fmla="*/ 178 w 219"/>
                <a:gd name="T37" fmla="*/ 22 h 215"/>
                <a:gd name="T38" fmla="*/ 161 w 219"/>
                <a:gd name="T39" fmla="*/ 10 h 215"/>
                <a:gd name="T40" fmla="*/ 146 w 219"/>
                <a:gd name="T41" fmla="*/ 5 h 215"/>
                <a:gd name="T42" fmla="*/ 135 w 219"/>
                <a:gd name="T43" fmla="*/ 1 h 215"/>
                <a:gd name="T44" fmla="*/ 125 w 219"/>
                <a:gd name="T45" fmla="*/ 0 h 215"/>
                <a:gd name="T46" fmla="*/ 113 w 219"/>
                <a:gd name="T47" fmla="*/ 0 h 215"/>
                <a:gd name="T48" fmla="*/ 102 w 219"/>
                <a:gd name="T49" fmla="*/ 0 h 215"/>
                <a:gd name="T50" fmla="*/ 92 w 219"/>
                <a:gd name="T51" fmla="*/ 0 h 215"/>
                <a:gd name="T52" fmla="*/ 81 w 219"/>
                <a:gd name="T53" fmla="*/ 1 h 215"/>
                <a:gd name="T54" fmla="*/ 72 w 219"/>
                <a:gd name="T55" fmla="*/ 5 h 215"/>
                <a:gd name="T56" fmla="*/ 57 w 219"/>
                <a:gd name="T57" fmla="*/ 10 h 215"/>
                <a:gd name="T58" fmla="*/ 40 w 219"/>
                <a:gd name="T59" fmla="*/ 22 h 215"/>
                <a:gd name="T60" fmla="*/ 24 w 219"/>
                <a:gd name="T61" fmla="*/ 38 h 215"/>
                <a:gd name="T62" fmla="*/ 13 w 219"/>
                <a:gd name="T63" fmla="*/ 55 h 215"/>
                <a:gd name="T64" fmla="*/ 7 w 219"/>
                <a:gd name="T65" fmla="*/ 69 h 215"/>
                <a:gd name="T66" fmla="*/ 2 w 219"/>
                <a:gd name="T67" fmla="*/ 79 h 215"/>
                <a:gd name="T68" fmla="*/ 0 w 219"/>
                <a:gd name="T69" fmla="*/ 91 h 215"/>
                <a:gd name="T70" fmla="*/ 0 w 219"/>
                <a:gd name="T71" fmla="*/ 102 h 215"/>
                <a:gd name="T72" fmla="*/ 0 w 219"/>
                <a:gd name="T73" fmla="*/ 111 h 215"/>
                <a:gd name="T74" fmla="*/ 0 w 219"/>
                <a:gd name="T75" fmla="*/ 123 h 215"/>
                <a:gd name="T76" fmla="*/ 2 w 219"/>
                <a:gd name="T77" fmla="*/ 132 h 215"/>
                <a:gd name="T78" fmla="*/ 7 w 219"/>
                <a:gd name="T79" fmla="*/ 143 h 215"/>
                <a:gd name="T80" fmla="*/ 13 w 219"/>
                <a:gd name="T81" fmla="*/ 159 h 215"/>
                <a:gd name="T82" fmla="*/ 24 w 219"/>
                <a:gd name="T83" fmla="*/ 176 h 215"/>
                <a:gd name="T84" fmla="*/ 40 w 219"/>
                <a:gd name="T85" fmla="*/ 189 h 215"/>
                <a:gd name="T86" fmla="*/ 57 w 219"/>
                <a:gd name="T87" fmla="*/ 201 h 215"/>
                <a:gd name="T88" fmla="*/ 72 w 219"/>
                <a:gd name="T89" fmla="*/ 208 h 215"/>
                <a:gd name="T90" fmla="*/ 81 w 219"/>
                <a:gd name="T91" fmla="*/ 212 h 215"/>
                <a:gd name="T92" fmla="*/ 92 w 219"/>
                <a:gd name="T93" fmla="*/ 213 h 215"/>
                <a:gd name="T94" fmla="*/ 102 w 219"/>
                <a:gd name="T95" fmla="*/ 215 h 215"/>
                <a:gd name="T96" fmla="*/ 109 w 219"/>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5">
                  <a:moveTo>
                    <a:pt x="109" y="215"/>
                  </a:moveTo>
                  <a:lnTo>
                    <a:pt x="113" y="215"/>
                  </a:lnTo>
                  <a:lnTo>
                    <a:pt x="119" y="215"/>
                  </a:lnTo>
                  <a:lnTo>
                    <a:pt x="125" y="213"/>
                  </a:lnTo>
                  <a:lnTo>
                    <a:pt x="130" y="213"/>
                  </a:lnTo>
                  <a:lnTo>
                    <a:pt x="135" y="212"/>
                  </a:lnTo>
                  <a:lnTo>
                    <a:pt x="141" y="209"/>
                  </a:lnTo>
                  <a:lnTo>
                    <a:pt x="146" y="208"/>
                  </a:lnTo>
                  <a:lnTo>
                    <a:pt x="151" y="208"/>
                  </a:lnTo>
                  <a:lnTo>
                    <a:pt x="161" y="201"/>
                  </a:lnTo>
                  <a:lnTo>
                    <a:pt x="170" y="196"/>
                  </a:lnTo>
                  <a:lnTo>
                    <a:pt x="178" y="189"/>
                  </a:lnTo>
                  <a:lnTo>
                    <a:pt x="186" y="184"/>
                  </a:lnTo>
                  <a:lnTo>
                    <a:pt x="192" y="176"/>
                  </a:lnTo>
                  <a:lnTo>
                    <a:pt x="200" y="168"/>
                  </a:lnTo>
                  <a:lnTo>
                    <a:pt x="204" y="159"/>
                  </a:lnTo>
                  <a:lnTo>
                    <a:pt x="211" y="149"/>
                  </a:lnTo>
                  <a:lnTo>
                    <a:pt x="211" y="143"/>
                  </a:lnTo>
                  <a:lnTo>
                    <a:pt x="212" y="138"/>
                  </a:lnTo>
                  <a:lnTo>
                    <a:pt x="214" y="132"/>
                  </a:lnTo>
                  <a:lnTo>
                    <a:pt x="217" y="128"/>
                  </a:lnTo>
                  <a:lnTo>
                    <a:pt x="217" y="123"/>
                  </a:lnTo>
                  <a:lnTo>
                    <a:pt x="219" y="116"/>
                  </a:lnTo>
                  <a:lnTo>
                    <a:pt x="219" y="111"/>
                  </a:lnTo>
                  <a:lnTo>
                    <a:pt x="219" y="107"/>
                  </a:lnTo>
                  <a:lnTo>
                    <a:pt x="219" y="102"/>
                  </a:lnTo>
                  <a:lnTo>
                    <a:pt x="219" y="95"/>
                  </a:lnTo>
                  <a:lnTo>
                    <a:pt x="217" y="91"/>
                  </a:lnTo>
                  <a:lnTo>
                    <a:pt x="217" y="85"/>
                  </a:lnTo>
                  <a:lnTo>
                    <a:pt x="214" y="79"/>
                  </a:lnTo>
                  <a:lnTo>
                    <a:pt x="212" y="74"/>
                  </a:lnTo>
                  <a:lnTo>
                    <a:pt x="211" y="69"/>
                  </a:lnTo>
                  <a:lnTo>
                    <a:pt x="211" y="65"/>
                  </a:lnTo>
                  <a:lnTo>
                    <a:pt x="204" y="55"/>
                  </a:lnTo>
                  <a:lnTo>
                    <a:pt x="200" y="47"/>
                  </a:lnTo>
                  <a:lnTo>
                    <a:pt x="192" y="38"/>
                  </a:lnTo>
                  <a:lnTo>
                    <a:pt x="186" y="31"/>
                  </a:lnTo>
                  <a:lnTo>
                    <a:pt x="178" y="22"/>
                  </a:lnTo>
                  <a:lnTo>
                    <a:pt x="170" y="17"/>
                  </a:lnTo>
                  <a:lnTo>
                    <a:pt x="161" y="10"/>
                  </a:lnTo>
                  <a:lnTo>
                    <a:pt x="151" y="8"/>
                  </a:lnTo>
                  <a:lnTo>
                    <a:pt x="146" y="5"/>
                  </a:lnTo>
                  <a:lnTo>
                    <a:pt x="141" y="2"/>
                  </a:lnTo>
                  <a:lnTo>
                    <a:pt x="135" y="1"/>
                  </a:lnTo>
                  <a:lnTo>
                    <a:pt x="130" y="1"/>
                  </a:lnTo>
                  <a:lnTo>
                    <a:pt x="125" y="0"/>
                  </a:lnTo>
                  <a:lnTo>
                    <a:pt x="119" y="0"/>
                  </a:lnTo>
                  <a:lnTo>
                    <a:pt x="113" y="0"/>
                  </a:lnTo>
                  <a:lnTo>
                    <a:pt x="109" y="0"/>
                  </a:lnTo>
                  <a:lnTo>
                    <a:pt x="102" y="0"/>
                  </a:lnTo>
                  <a:lnTo>
                    <a:pt x="98" y="0"/>
                  </a:lnTo>
                  <a:lnTo>
                    <a:pt x="92" y="0"/>
                  </a:lnTo>
                  <a:lnTo>
                    <a:pt x="86" y="1"/>
                  </a:lnTo>
                  <a:lnTo>
                    <a:pt x="81" y="1"/>
                  </a:lnTo>
                  <a:lnTo>
                    <a:pt x="76" y="2"/>
                  </a:lnTo>
                  <a:lnTo>
                    <a:pt x="72" y="5"/>
                  </a:lnTo>
                  <a:lnTo>
                    <a:pt x="66" y="8"/>
                  </a:lnTo>
                  <a:lnTo>
                    <a:pt x="57" y="10"/>
                  </a:lnTo>
                  <a:lnTo>
                    <a:pt x="48" y="17"/>
                  </a:lnTo>
                  <a:lnTo>
                    <a:pt x="40" y="22"/>
                  </a:lnTo>
                  <a:lnTo>
                    <a:pt x="32" y="31"/>
                  </a:lnTo>
                  <a:lnTo>
                    <a:pt x="24" y="38"/>
                  </a:lnTo>
                  <a:lnTo>
                    <a:pt x="17" y="47"/>
                  </a:lnTo>
                  <a:lnTo>
                    <a:pt x="13" y="55"/>
                  </a:lnTo>
                  <a:lnTo>
                    <a:pt x="8" y="65"/>
                  </a:lnTo>
                  <a:lnTo>
                    <a:pt x="7" y="69"/>
                  </a:lnTo>
                  <a:lnTo>
                    <a:pt x="5" y="74"/>
                  </a:lnTo>
                  <a:lnTo>
                    <a:pt x="2" y="79"/>
                  </a:lnTo>
                  <a:lnTo>
                    <a:pt x="2" y="85"/>
                  </a:lnTo>
                  <a:lnTo>
                    <a:pt x="0" y="91"/>
                  </a:lnTo>
                  <a:lnTo>
                    <a:pt x="0" y="95"/>
                  </a:lnTo>
                  <a:lnTo>
                    <a:pt x="0" y="102"/>
                  </a:lnTo>
                  <a:lnTo>
                    <a:pt x="0" y="107"/>
                  </a:lnTo>
                  <a:lnTo>
                    <a:pt x="0" y="111"/>
                  </a:lnTo>
                  <a:lnTo>
                    <a:pt x="0" y="116"/>
                  </a:lnTo>
                  <a:lnTo>
                    <a:pt x="0" y="123"/>
                  </a:lnTo>
                  <a:lnTo>
                    <a:pt x="2" y="128"/>
                  </a:lnTo>
                  <a:lnTo>
                    <a:pt x="2" y="132"/>
                  </a:lnTo>
                  <a:lnTo>
                    <a:pt x="5" y="138"/>
                  </a:lnTo>
                  <a:lnTo>
                    <a:pt x="7" y="143"/>
                  </a:lnTo>
                  <a:lnTo>
                    <a:pt x="8" y="149"/>
                  </a:lnTo>
                  <a:lnTo>
                    <a:pt x="13" y="159"/>
                  </a:lnTo>
                  <a:lnTo>
                    <a:pt x="17" y="168"/>
                  </a:lnTo>
                  <a:lnTo>
                    <a:pt x="24" y="176"/>
                  </a:lnTo>
                  <a:lnTo>
                    <a:pt x="32" y="184"/>
                  </a:lnTo>
                  <a:lnTo>
                    <a:pt x="40" y="189"/>
                  </a:lnTo>
                  <a:lnTo>
                    <a:pt x="48" y="196"/>
                  </a:lnTo>
                  <a:lnTo>
                    <a:pt x="57" y="201"/>
                  </a:lnTo>
                  <a:lnTo>
                    <a:pt x="66" y="208"/>
                  </a:lnTo>
                  <a:lnTo>
                    <a:pt x="72" y="208"/>
                  </a:lnTo>
                  <a:lnTo>
                    <a:pt x="76" y="209"/>
                  </a:lnTo>
                  <a:lnTo>
                    <a:pt x="81" y="212"/>
                  </a:lnTo>
                  <a:lnTo>
                    <a:pt x="86" y="213"/>
                  </a:lnTo>
                  <a:lnTo>
                    <a:pt x="92" y="213"/>
                  </a:lnTo>
                  <a:lnTo>
                    <a:pt x="98" y="215"/>
                  </a:lnTo>
                  <a:lnTo>
                    <a:pt x="102" y="215"/>
                  </a:lnTo>
                  <a:lnTo>
                    <a:pt x="109" y="215"/>
                  </a:lnTo>
                  <a:lnTo>
                    <a:pt x="109"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5" name="Freeform 17"/>
            <p:cNvSpPr>
              <a:spLocks/>
            </p:cNvSpPr>
            <p:nvPr/>
          </p:nvSpPr>
          <p:spPr bwMode="auto">
            <a:xfrm>
              <a:off x="6469063" y="3542928"/>
              <a:ext cx="87313" cy="85725"/>
            </a:xfrm>
            <a:custGeom>
              <a:avLst/>
              <a:gdLst>
                <a:gd name="T0" fmla="*/ 111 w 219"/>
                <a:gd name="T1" fmla="*/ 215 h 215"/>
                <a:gd name="T2" fmla="*/ 122 w 219"/>
                <a:gd name="T3" fmla="*/ 213 h 215"/>
                <a:gd name="T4" fmla="*/ 134 w 219"/>
                <a:gd name="T5" fmla="*/ 212 h 215"/>
                <a:gd name="T6" fmla="*/ 144 w 219"/>
                <a:gd name="T7" fmla="*/ 208 h 215"/>
                <a:gd name="T8" fmla="*/ 159 w 219"/>
                <a:gd name="T9" fmla="*/ 201 h 215"/>
                <a:gd name="T10" fmla="*/ 176 w 219"/>
                <a:gd name="T11" fmla="*/ 189 h 215"/>
                <a:gd name="T12" fmla="*/ 192 w 219"/>
                <a:gd name="T13" fmla="*/ 176 h 215"/>
                <a:gd name="T14" fmla="*/ 203 w 219"/>
                <a:gd name="T15" fmla="*/ 159 h 215"/>
                <a:gd name="T16" fmla="*/ 209 w 219"/>
                <a:gd name="T17" fmla="*/ 143 h 215"/>
                <a:gd name="T18" fmla="*/ 213 w 219"/>
                <a:gd name="T19" fmla="*/ 132 h 215"/>
                <a:gd name="T20" fmla="*/ 215 w 219"/>
                <a:gd name="T21" fmla="*/ 123 h 215"/>
                <a:gd name="T22" fmla="*/ 217 w 219"/>
                <a:gd name="T23" fmla="*/ 111 h 215"/>
                <a:gd name="T24" fmla="*/ 217 w 219"/>
                <a:gd name="T25" fmla="*/ 102 h 215"/>
                <a:gd name="T26" fmla="*/ 215 w 219"/>
                <a:gd name="T27" fmla="*/ 91 h 215"/>
                <a:gd name="T28" fmla="*/ 213 w 219"/>
                <a:gd name="T29" fmla="*/ 79 h 215"/>
                <a:gd name="T30" fmla="*/ 209 w 219"/>
                <a:gd name="T31" fmla="*/ 69 h 215"/>
                <a:gd name="T32" fmla="*/ 203 w 219"/>
                <a:gd name="T33" fmla="*/ 55 h 215"/>
                <a:gd name="T34" fmla="*/ 192 w 219"/>
                <a:gd name="T35" fmla="*/ 38 h 215"/>
                <a:gd name="T36" fmla="*/ 176 w 219"/>
                <a:gd name="T37" fmla="*/ 22 h 215"/>
                <a:gd name="T38" fmla="*/ 159 w 219"/>
                <a:gd name="T39" fmla="*/ 10 h 215"/>
                <a:gd name="T40" fmla="*/ 144 w 219"/>
                <a:gd name="T41" fmla="*/ 5 h 215"/>
                <a:gd name="T42" fmla="*/ 134 w 219"/>
                <a:gd name="T43" fmla="*/ 1 h 215"/>
                <a:gd name="T44" fmla="*/ 122 w 219"/>
                <a:gd name="T45" fmla="*/ 0 h 215"/>
                <a:gd name="T46" fmla="*/ 111 w 219"/>
                <a:gd name="T47" fmla="*/ 0 h 215"/>
                <a:gd name="T48" fmla="*/ 101 w 219"/>
                <a:gd name="T49" fmla="*/ 0 h 215"/>
                <a:gd name="T50" fmla="*/ 90 w 219"/>
                <a:gd name="T51" fmla="*/ 0 h 215"/>
                <a:gd name="T52" fmla="*/ 78 w 219"/>
                <a:gd name="T53" fmla="*/ 1 h 215"/>
                <a:gd name="T54" fmla="*/ 69 w 219"/>
                <a:gd name="T55" fmla="*/ 5 h 215"/>
                <a:gd name="T56" fmla="*/ 53 w 219"/>
                <a:gd name="T57" fmla="*/ 10 h 215"/>
                <a:gd name="T58" fmla="*/ 36 w 219"/>
                <a:gd name="T59" fmla="*/ 22 h 215"/>
                <a:gd name="T60" fmla="*/ 22 w 219"/>
                <a:gd name="T61" fmla="*/ 38 h 215"/>
                <a:gd name="T62" fmla="*/ 11 w 219"/>
                <a:gd name="T63" fmla="*/ 55 h 215"/>
                <a:gd name="T64" fmla="*/ 5 w 219"/>
                <a:gd name="T65" fmla="*/ 69 h 215"/>
                <a:gd name="T66" fmla="*/ 1 w 219"/>
                <a:gd name="T67" fmla="*/ 79 h 215"/>
                <a:gd name="T68" fmla="*/ 0 w 219"/>
                <a:gd name="T69" fmla="*/ 91 h 215"/>
                <a:gd name="T70" fmla="*/ 0 w 219"/>
                <a:gd name="T71" fmla="*/ 102 h 215"/>
                <a:gd name="T72" fmla="*/ 0 w 219"/>
                <a:gd name="T73" fmla="*/ 111 h 215"/>
                <a:gd name="T74" fmla="*/ 0 w 219"/>
                <a:gd name="T75" fmla="*/ 123 h 215"/>
                <a:gd name="T76" fmla="*/ 1 w 219"/>
                <a:gd name="T77" fmla="*/ 132 h 215"/>
                <a:gd name="T78" fmla="*/ 5 w 219"/>
                <a:gd name="T79" fmla="*/ 143 h 215"/>
                <a:gd name="T80" fmla="*/ 11 w 219"/>
                <a:gd name="T81" fmla="*/ 159 h 215"/>
                <a:gd name="T82" fmla="*/ 22 w 219"/>
                <a:gd name="T83" fmla="*/ 176 h 215"/>
                <a:gd name="T84" fmla="*/ 36 w 219"/>
                <a:gd name="T85" fmla="*/ 189 h 215"/>
                <a:gd name="T86" fmla="*/ 53 w 219"/>
                <a:gd name="T87" fmla="*/ 201 h 215"/>
                <a:gd name="T88" fmla="*/ 69 w 219"/>
                <a:gd name="T89" fmla="*/ 208 h 215"/>
                <a:gd name="T90" fmla="*/ 78 w 219"/>
                <a:gd name="T91" fmla="*/ 212 h 215"/>
                <a:gd name="T92" fmla="*/ 90 w 219"/>
                <a:gd name="T93" fmla="*/ 213 h 215"/>
                <a:gd name="T94" fmla="*/ 101 w 219"/>
                <a:gd name="T95" fmla="*/ 215 h 215"/>
                <a:gd name="T96" fmla="*/ 107 w 219"/>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5">
                  <a:moveTo>
                    <a:pt x="107" y="215"/>
                  </a:moveTo>
                  <a:lnTo>
                    <a:pt x="111" y="215"/>
                  </a:lnTo>
                  <a:lnTo>
                    <a:pt x="118" y="215"/>
                  </a:lnTo>
                  <a:lnTo>
                    <a:pt x="122" y="213"/>
                  </a:lnTo>
                  <a:lnTo>
                    <a:pt x="129" y="213"/>
                  </a:lnTo>
                  <a:lnTo>
                    <a:pt x="134" y="212"/>
                  </a:lnTo>
                  <a:lnTo>
                    <a:pt x="138" y="209"/>
                  </a:lnTo>
                  <a:lnTo>
                    <a:pt x="144" y="208"/>
                  </a:lnTo>
                  <a:lnTo>
                    <a:pt x="150" y="208"/>
                  </a:lnTo>
                  <a:lnTo>
                    <a:pt x="159" y="201"/>
                  </a:lnTo>
                  <a:lnTo>
                    <a:pt x="168" y="196"/>
                  </a:lnTo>
                  <a:lnTo>
                    <a:pt x="176" y="189"/>
                  </a:lnTo>
                  <a:lnTo>
                    <a:pt x="186" y="184"/>
                  </a:lnTo>
                  <a:lnTo>
                    <a:pt x="192" y="176"/>
                  </a:lnTo>
                  <a:lnTo>
                    <a:pt x="198" y="168"/>
                  </a:lnTo>
                  <a:lnTo>
                    <a:pt x="203" y="159"/>
                  </a:lnTo>
                  <a:lnTo>
                    <a:pt x="209" y="149"/>
                  </a:lnTo>
                  <a:lnTo>
                    <a:pt x="209" y="143"/>
                  </a:lnTo>
                  <a:lnTo>
                    <a:pt x="212" y="138"/>
                  </a:lnTo>
                  <a:lnTo>
                    <a:pt x="213" y="132"/>
                  </a:lnTo>
                  <a:lnTo>
                    <a:pt x="215" y="128"/>
                  </a:lnTo>
                  <a:lnTo>
                    <a:pt x="215" y="123"/>
                  </a:lnTo>
                  <a:lnTo>
                    <a:pt x="217" y="116"/>
                  </a:lnTo>
                  <a:lnTo>
                    <a:pt x="217" y="111"/>
                  </a:lnTo>
                  <a:lnTo>
                    <a:pt x="219" y="107"/>
                  </a:lnTo>
                  <a:lnTo>
                    <a:pt x="217" y="102"/>
                  </a:lnTo>
                  <a:lnTo>
                    <a:pt x="217" y="95"/>
                  </a:lnTo>
                  <a:lnTo>
                    <a:pt x="215" y="91"/>
                  </a:lnTo>
                  <a:lnTo>
                    <a:pt x="215" y="85"/>
                  </a:lnTo>
                  <a:lnTo>
                    <a:pt x="213" y="79"/>
                  </a:lnTo>
                  <a:lnTo>
                    <a:pt x="212" y="74"/>
                  </a:lnTo>
                  <a:lnTo>
                    <a:pt x="209" y="69"/>
                  </a:lnTo>
                  <a:lnTo>
                    <a:pt x="209" y="65"/>
                  </a:lnTo>
                  <a:lnTo>
                    <a:pt x="203" y="55"/>
                  </a:lnTo>
                  <a:lnTo>
                    <a:pt x="198" y="47"/>
                  </a:lnTo>
                  <a:lnTo>
                    <a:pt x="192" y="38"/>
                  </a:lnTo>
                  <a:lnTo>
                    <a:pt x="186" y="31"/>
                  </a:lnTo>
                  <a:lnTo>
                    <a:pt x="176" y="22"/>
                  </a:lnTo>
                  <a:lnTo>
                    <a:pt x="168" y="17"/>
                  </a:lnTo>
                  <a:lnTo>
                    <a:pt x="159" y="10"/>
                  </a:lnTo>
                  <a:lnTo>
                    <a:pt x="150" y="8"/>
                  </a:lnTo>
                  <a:lnTo>
                    <a:pt x="144" y="5"/>
                  </a:lnTo>
                  <a:lnTo>
                    <a:pt x="138" y="2"/>
                  </a:lnTo>
                  <a:lnTo>
                    <a:pt x="134" y="1"/>
                  </a:lnTo>
                  <a:lnTo>
                    <a:pt x="129" y="1"/>
                  </a:lnTo>
                  <a:lnTo>
                    <a:pt x="122" y="0"/>
                  </a:lnTo>
                  <a:lnTo>
                    <a:pt x="118" y="0"/>
                  </a:lnTo>
                  <a:lnTo>
                    <a:pt x="111" y="0"/>
                  </a:lnTo>
                  <a:lnTo>
                    <a:pt x="107" y="0"/>
                  </a:lnTo>
                  <a:lnTo>
                    <a:pt x="101" y="0"/>
                  </a:lnTo>
                  <a:lnTo>
                    <a:pt x="96" y="0"/>
                  </a:lnTo>
                  <a:lnTo>
                    <a:pt x="90" y="0"/>
                  </a:lnTo>
                  <a:lnTo>
                    <a:pt x="85" y="1"/>
                  </a:lnTo>
                  <a:lnTo>
                    <a:pt x="78" y="1"/>
                  </a:lnTo>
                  <a:lnTo>
                    <a:pt x="74" y="2"/>
                  </a:lnTo>
                  <a:lnTo>
                    <a:pt x="69" y="5"/>
                  </a:lnTo>
                  <a:lnTo>
                    <a:pt x="65" y="8"/>
                  </a:lnTo>
                  <a:lnTo>
                    <a:pt x="53" y="10"/>
                  </a:lnTo>
                  <a:lnTo>
                    <a:pt x="45" y="17"/>
                  </a:lnTo>
                  <a:lnTo>
                    <a:pt x="36" y="22"/>
                  </a:lnTo>
                  <a:lnTo>
                    <a:pt x="30" y="31"/>
                  </a:lnTo>
                  <a:lnTo>
                    <a:pt x="22" y="38"/>
                  </a:lnTo>
                  <a:lnTo>
                    <a:pt x="17" y="47"/>
                  </a:lnTo>
                  <a:lnTo>
                    <a:pt x="11" y="55"/>
                  </a:lnTo>
                  <a:lnTo>
                    <a:pt x="8" y="65"/>
                  </a:lnTo>
                  <a:lnTo>
                    <a:pt x="5" y="69"/>
                  </a:lnTo>
                  <a:lnTo>
                    <a:pt x="3" y="74"/>
                  </a:lnTo>
                  <a:lnTo>
                    <a:pt x="1" y="79"/>
                  </a:lnTo>
                  <a:lnTo>
                    <a:pt x="1" y="85"/>
                  </a:lnTo>
                  <a:lnTo>
                    <a:pt x="0" y="91"/>
                  </a:lnTo>
                  <a:lnTo>
                    <a:pt x="0" y="95"/>
                  </a:lnTo>
                  <a:lnTo>
                    <a:pt x="0" y="102"/>
                  </a:lnTo>
                  <a:lnTo>
                    <a:pt x="0" y="107"/>
                  </a:lnTo>
                  <a:lnTo>
                    <a:pt x="0" y="111"/>
                  </a:lnTo>
                  <a:lnTo>
                    <a:pt x="0" y="116"/>
                  </a:lnTo>
                  <a:lnTo>
                    <a:pt x="0" y="123"/>
                  </a:lnTo>
                  <a:lnTo>
                    <a:pt x="1" y="128"/>
                  </a:lnTo>
                  <a:lnTo>
                    <a:pt x="1" y="132"/>
                  </a:lnTo>
                  <a:lnTo>
                    <a:pt x="3" y="138"/>
                  </a:lnTo>
                  <a:lnTo>
                    <a:pt x="5" y="143"/>
                  </a:lnTo>
                  <a:lnTo>
                    <a:pt x="8" y="149"/>
                  </a:lnTo>
                  <a:lnTo>
                    <a:pt x="11" y="159"/>
                  </a:lnTo>
                  <a:lnTo>
                    <a:pt x="17" y="168"/>
                  </a:lnTo>
                  <a:lnTo>
                    <a:pt x="22" y="176"/>
                  </a:lnTo>
                  <a:lnTo>
                    <a:pt x="30" y="184"/>
                  </a:lnTo>
                  <a:lnTo>
                    <a:pt x="36" y="189"/>
                  </a:lnTo>
                  <a:lnTo>
                    <a:pt x="45" y="196"/>
                  </a:lnTo>
                  <a:lnTo>
                    <a:pt x="53" y="201"/>
                  </a:lnTo>
                  <a:lnTo>
                    <a:pt x="65" y="208"/>
                  </a:lnTo>
                  <a:lnTo>
                    <a:pt x="69" y="208"/>
                  </a:lnTo>
                  <a:lnTo>
                    <a:pt x="74" y="209"/>
                  </a:lnTo>
                  <a:lnTo>
                    <a:pt x="78" y="212"/>
                  </a:lnTo>
                  <a:lnTo>
                    <a:pt x="85" y="213"/>
                  </a:lnTo>
                  <a:lnTo>
                    <a:pt x="90" y="213"/>
                  </a:lnTo>
                  <a:lnTo>
                    <a:pt x="96" y="215"/>
                  </a:lnTo>
                  <a:lnTo>
                    <a:pt x="101" y="215"/>
                  </a:lnTo>
                  <a:lnTo>
                    <a:pt x="107" y="215"/>
                  </a:lnTo>
                  <a:lnTo>
                    <a:pt x="107"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6" name="Freeform 18"/>
            <p:cNvSpPr>
              <a:spLocks/>
            </p:cNvSpPr>
            <p:nvPr/>
          </p:nvSpPr>
          <p:spPr bwMode="auto">
            <a:xfrm>
              <a:off x="6254751" y="3544516"/>
              <a:ext cx="87313" cy="85725"/>
            </a:xfrm>
            <a:custGeom>
              <a:avLst/>
              <a:gdLst>
                <a:gd name="T0" fmla="*/ 113 w 218"/>
                <a:gd name="T1" fmla="*/ 215 h 215"/>
                <a:gd name="T2" fmla="*/ 124 w 218"/>
                <a:gd name="T3" fmla="*/ 213 h 215"/>
                <a:gd name="T4" fmla="*/ 134 w 218"/>
                <a:gd name="T5" fmla="*/ 210 h 215"/>
                <a:gd name="T6" fmla="*/ 146 w 218"/>
                <a:gd name="T7" fmla="*/ 207 h 215"/>
                <a:gd name="T8" fmla="*/ 159 w 218"/>
                <a:gd name="T9" fmla="*/ 200 h 215"/>
                <a:gd name="T10" fmla="*/ 177 w 218"/>
                <a:gd name="T11" fmla="*/ 190 h 215"/>
                <a:gd name="T12" fmla="*/ 191 w 218"/>
                <a:gd name="T13" fmla="*/ 175 h 215"/>
                <a:gd name="T14" fmla="*/ 204 w 218"/>
                <a:gd name="T15" fmla="*/ 158 h 215"/>
                <a:gd name="T16" fmla="*/ 210 w 218"/>
                <a:gd name="T17" fmla="*/ 142 h 215"/>
                <a:gd name="T18" fmla="*/ 214 w 218"/>
                <a:gd name="T19" fmla="*/ 133 h 215"/>
                <a:gd name="T20" fmla="*/ 216 w 218"/>
                <a:gd name="T21" fmla="*/ 123 h 215"/>
                <a:gd name="T22" fmla="*/ 218 w 218"/>
                <a:gd name="T23" fmla="*/ 111 h 215"/>
                <a:gd name="T24" fmla="*/ 218 w 218"/>
                <a:gd name="T25" fmla="*/ 102 h 215"/>
                <a:gd name="T26" fmla="*/ 216 w 218"/>
                <a:gd name="T27" fmla="*/ 90 h 215"/>
                <a:gd name="T28" fmla="*/ 214 w 218"/>
                <a:gd name="T29" fmla="*/ 80 h 215"/>
                <a:gd name="T30" fmla="*/ 210 w 218"/>
                <a:gd name="T31" fmla="*/ 70 h 215"/>
                <a:gd name="T32" fmla="*/ 204 w 218"/>
                <a:gd name="T33" fmla="*/ 54 h 215"/>
                <a:gd name="T34" fmla="*/ 191 w 218"/>
                <a:gd name="T35" fmla="*/ 37 h 215"/>
                <a:gd name="T36" fmla="*/ 177 w 218"/>
                <a:gd name="T37" fmla="*/ 23 h 215"/>
                <a:gd name="T38" fmla="*/ 159 w 218"/>
                <a:gd name="T39" fmla="*/ 12 h 215"/>
                <a:gd name="T40" fmla="*/ 146 w 218"/>
                <a:gd name="T41" fmla="*/ 5 h 215"/>
                <a:gd name="T42" fmla="*/ 134 w 218"/>
                <a:gd name="T43" fmla="*/ 3 h 215"/>
                <a:gd name="T44" fmla="*/ 124 w 218"/>
                <a:gd name="T45" fmla="*/ 0 h 215"/>
                <a:gd name="T46" fmla="*/ 113 w 218"/>
                <a:gd name="T47" fmla="*/ 0 h 215"/>
                <a:gd name="T48" fmla="*/ 102 w 218"/>
                <a:gd name="T49" fmla="*/ 0 h 215"/>
                <a:gd name="T50" fmla="*/ 90 w 218"/>
                <a:gd name="T51" fmla="*/ 0 h 215"/>
                <a:gd name="T52" fmla="*/ 80 w 218"/>
                <a:gd name="T53" fmla="*/ 3 h 215"/>
                <a:gd name="T54" fmla="*/ 70 w 218"/>
                <a:gd name="T55" fmla="*/ 5 h 215"/>
                <a:gd name="T56" fmla="*/ 56 w 218"/>
                <a:gd name="T57" fmla="*/ 12 h 215"/>
                <a:gd name="T58" fmla="*/ 37 w 218"/>
                <a:gd name="T59" fmla="*/ 23 h 215"/>
                <a:gd name="T60" fmla="*/ 23 w 218"/>
                <a:gd name="T61" fmla="*/ 37 h 215"/>
                <a:gd name="T62" fmla="*/ 12 w 218"/>
                <a:gd name="T63" fmla="*/ 54 h 215"/>
                <a:gd name="T64" fmla="*/ 6 w 218"/>
                <a:gd name="T65" fmla="*/ 70 h 215"/>
                <a:gd name="T66" fmla="*/ 1 w 218"/>
                <a:gd name="T67" fmla="*/ 80 h 215"/>
                <a:gd name="T68" fmla="*/ 0 w 218"/>
                <a:gd name="T69" fmla="*/ 90 h 215"/>
                <a:gd name="T70" fmla="*/ 0 w 218"/>
                <a:gd name="T71" fmla="*/ 102 h 215"/>
                <a:gd name="T72" fmla="*/ 0 w 218"/>
                <a:gd name="T73" fmla="*/ 111 h 215"/>
                <a:gd name="T74" fmla="*/ 0 w 218"/>
                <a:gd name="T75" fmla="*/ 123 h 215"/>
                <a:gd name="T76" fmla="*/ 1 w 218"/>
                <a:gd name="T77" fmla="*/ 133 h 215"/>
                <a:gd name="T78" fmla="*/ 6 w 218"/>
                <a:gd name="T79" fmla="*/ 142 h 215"/>
                <a:gd name="T80" fmla="*/ 12 w 218"/>
                <a:gd name="T81" fmla="*/ 158 h 215"/>
                <a:gd name="T82" fmla="*/ 23 w 218"/>
                <a:gd name="T83" fmla="*/ 175 h 215"/>
                <a:gd name="T84" fmla="*/ 37 w 218"/>
                <a:gd name="T85" fmla="*/ 190 h 215"/>
                <a:gd name="T86" fmla="*/ 56 w 218"/>
                <a:gd name="T87" fmla="*/ 200 h 215"/>
                <a:gd name="T88" fmla="*/ 70 w 218"/>
                <a:gd name="T89" fmla="*/ 207 h 215"/>
                <a:gd name="T90" fmla="*/ 80 w 218"/>
                <a:gd name="T91" fmla="*/ 210 h 215"/>
                <a:gd name="T92" fmla="*/ 90 w 218"/>
                <a:gd name="T93" fmla="*/ 213 h 215"/>
                <a:gd name="T94" fmla="*/ 102 w 218"/>
                <a:gd name="T95" fmla="*/ 215 h 215"/>
                <a:gd name="T96" fmla="*/ 108 w 218"/>
                <a:gd name="T9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5">
                  <a:moveTo>
                    <a:pt x="108" y="215"/>
                  </a:moveTo>
                  <a:lnTo>
                    <a:pt x="113" y="215"/>
                  </a:lnTo>
                  <a:lnTo>
                    <a:pt x="119" y="215"/>
                  </a:lnTo>
                  <a:lnTo>
                    <a:pt x="124" y="213"/>
                  </a:lnTo>
                  <a:lnTo>
                    <a:pt x="130" y="213"/>
                  </a:lnTo>
                  <a:lnTo>
                    <a:pt x="134" y="210"/>
                  </a:lnTo>
                  <a:lnTo>
                    <a:pt x="139" y="208"/>
                  </a:lnTo>
                  <a:lnTo>
                    <a:pt x="146" y="207"/>
                  </a:lnTo>
                  <a:lnTo>
                    <a:pt x="150" y="207"/>
                  </a:lnTo>
                  <a:lnTo>
                    <a:pt x="159" y="200"/>
                  </a:lnTo>
                  <a:lnTo>
                    <a:pt x="170" y="196"/>
                  </a:lnTo>
                  <a:lnTo>
                    <a:pt x="177" y="190"/>
                  </a:lnTo>
                  <a:lnTo>
                    <a:pt x="185" y="183"/>
                  </a:lnTo>
                  <a:lnTo>
                    <a:pt x="191" y="175"/>
                  </a:lnTo>
                  <a:lnTo>
                    <a:pt x="198" y="166"/>
                  </a:lnTo>
                  <a:lnTo>
                    <a:pt x="204" y="158"/>
                  </a:lnTo>
                  <a:lnTo>
                    <a:pt x="208" y="149"/>
                  </a:lnTo>
                  <a:lnTo>
                    <a:pt x="210" y="142"/>
                  </a:lnTo>
                  <a:lnTo>
                    <a:pt x="211" y="138"/>
                  </a:lnTo>
                  <a:lnTo>
                    <a:pt x="214" y="133"/>
                  </a:lnTo>
                  <a:lnTo>
                    <a:pt x="215" y="129"/>
                  </a:lnTo>
                  <a:lnTo>
                    <a:pt x="216" y="123"/>
                  </a:lnTo>
                  <a:lnTo>
                    <a:pt x="218" y="118"/>
                  </a:lnTo>
                  <a:lnTo>
                    <a:pt x="218" y="111"/>
                  </a:lnTo>
                  <a:lnTo>
                    <a:pt x="218" y="108"/>
                  </a:lnTo>
                  <a:lnTo>
                    <a:pt x="218" y="102"/>
                  </a:lnTo>
                  <a:lnTo>
                    <a:pt x="218" y="97"/>
                  </a:lnTo>
                  <a:lnTo>
                    <a:pt x="216" y="90"/>
                  </a:lnTo>
                  <a:lnTo>
                    <a:pt x="215" y="86"/>
                  </a:lnTo>
                  <a:lnTo>
                    <a:pt x="214" y="80"/>
                  </a:lnTo>
                  <a:lnTo>
                    <a:pt x="211" y="74"/>
                  </a:lnTo>
                  <a:lnTo>
                    <a:pt x="210" y="70"/>
                  </a:lnTo>
                  <a:lnTo>
                    <a:pt x="208" y="65"/>
                  </a:lnTo>
                  <a:lnTo>
                    <a:pt x="204" y="54"/>
                  </a:lnTo>
                  <a:lnTo>
                    <a:pt x="198" y="46"/>
                  </a:lnTo>
                  <a:lnTo>
                    <a:pt x="191" y="37"/>
                  </a:lnTo>
                  <a:lnTo>
                    <a:pt x="185" y="31"/>
                  </a:lnTo>
                  <a:lnTo>
                    <a:pt x="177" y="23"/>
                  </a:lnTo>
                  <a:lnTo>
                    <a:pt x="170" y="17"/>
                  </a:lnTo>
                  <a:lnTo>
                    <a:pt x="159" y="12"/>
                  </a:lnTo>
                  <a:lnTo>
                    <a:pt x="150" y="9"/>
                  </a:lnTo>
                  <a:lnTo>
                    <a:pt x="146" y="5"/>
                  </a:lnTo>
                  <a:lnTo>
                    <a:pt x="139" y="4"/>
                  </a:lnTo>
                  <a:lnTo>
                    <a:pt x="134" y="3"/>
                  </a:lnTo>
                  <a:lnTo>
                    <a:pt x="130" y="3"/>
                  </a:lnTo>
                  <a:lnTo>
                    <a:pt x="124" y="0"/>
                  </a:lnTo>
                  <a:lnTo>
                    <a:pt x="119" y="0"/>
                  </a:lnTo>
                  <a:lnTo>
                    <a:pt x="113" y="0"/>
                  </a:lnTo>
                  <a:lnTo>
                    <a:pt x="108" y="0"/>
                  </a:lnTo>
                  <a:lnTo>
                    <a:pt x="102" y="0"/>
                  </a:lnTo>
                  <a:lnTo>
                    <a:pt x="97" y="0"/>
                  </a:lnTo>
                  <a:lnTo>
                    <a:pt x="90" y="0"/>
                  </a:lnTo>
                  <a:lnTo>
                    <a:pt x="86" y="3"/>
                  </a:lnTo>
                  <a:lnTo>
                    <a:pt x="80" y="3"/>
                  </a:lnTo>
                  <a:lnTo>
                    <a:pt x="75" y="4"/>
                  </a:lnTo>
                  <a:lnTo>
                    <a:pt x="70" y="5"/>
                  </a:lnTo>
                  <a:lnTo>
                    <a:pt x="65" y="9"/>
                  </a:lnTo>
                  <a:lnTo>
                    <a:pt x="56" y="12"/>
                  </a:lnTo>
                  <a:lnTo>
                    <a:pt x="47" y="17"/>
                  </a:lnTo>
                  <a:lnTo>
                    <a:pt x="37" y="23"/>
                  </a:lnTo>
                  <a:lnTo>
                    <a:pt x="31" y="31"/>
                  </a:lnTo>
                  <a:lnTo>
                    <a:pt x="23" y="37"/>
                  </a:lnTo>
                  <a:lnTo>
                    <a:pt x="17" y="46"/>
                  </a:lnTo>
                  <a:lnTo>
                    <a:pt x="12" y="54"/>
                  </a:lnTo>
                  <a:lnTo>
                    <a:pt x="7" y="65"/>
                  </a:lnTo>
                  <a:lnTo>
                    <a:pt x="6" y="70"/>
                  </a:lnTo>
                  <a:lnTo>
                    <a:pt x="3" y="74"/>
                  </a:lnTo>
                  <a:lnTo>
                    <a:pt x="1" y="80"/>
                  </a:lnTo>
                  <a:lnTo>
                    <a:pt x="1" y="86"/>
                  </a:lnTo>
                  <a:lnTo>
                    <a:pt x="0" y="90"/>
                  </a:lnTo>
                  <a:lnTo>
                    <a:pt x="0" y="97"/>
                  </a:lnTo>
                  <a:lnTo>
                    <a:pt x="0" y="102"/>
                  </a:lnTo>
                  <a:lnTo>
                    <a:pt x="0" y="108"/>
                  </a:lnTo>
                  <a:lnTo>
                    <a:pt x="0" y="111"/>
                  </a:lnTo>
                  <a:lnTo>
                    <a:pt x="0" y="118"/>
                  </a:lnTo>
                  <a:lnTo>
                    <a:pt x="0" y="123"/>
                  </a:lnTo>
                  <a:lnTo>
                    <a:pt x="1" y="129"/>
                  </a:lnTo>
                  <a:lnTo>
                    <a:pt x="1" y="133"/>
                  </a:lnTo>
                  <a:lnTo>
                    <a:pt x="3" y="138"/>
                  </a:lnTo>
                  <a:lnTo>
                    <a:pt x="6" y="142"/>
                  </a:lnTo>
                  <a:lnTo>
                    <a:pt x="7" y="149"/>
                  </a:lnTo>
                  <a:lnTo>
                    <a:pt x="12" y="158"/>
                  </a:lnTo>
                  <a:lnTo>
                    <a:pt x="17" y="166"/>
                  </a:lnTo>
                  <a:lnTo>
                    <a:pt x="23" y="175"/>
                  </a:lnTo>
                  <a:lnTo>
                    <a:pt x="31" y="183"/>
                  </a:lnTo>
                  <a:lnTo>
                    <a:pt x="37" y="190"/>
                  </a:lnTo>
                  <a:lnTo>
                    <a:pt x="47" y="196"/>
                  </a:lnTo>
                  <a:lnTo>
                    <a:pt x="56" y="200"/>
                  </a:lnTo>
                  <a:lnTo>
                    <a:pt x="65" y="207"/>
                  </a:lnTo>
                  <a:lnTo>
                    <a:pt x="70" y="207"/>
                  </a:lnTo>
                  <a:lnTo>
                    <a:pt x="75" y="208"/>
                  </a:lnTo>
                  <a:lnTo>
                    <a:pt x="80" y="210"/>
                  </a:lnTo>
                  <a:lnTo>
                    <a:pt x="86" y="213"/>
                  </a:lnTo>
                  <a:lnTo>
                    <a:pt x="90" y="213"/>
                  </a:lnTo>
                  <a:lnTo>
                    <a:pt x="97" y="215"/>
                  </a:lnTo>
                  <a:lnTo>
                    <a:pt x="102" y="215"/>
                  </a:lnTo>
                  <a:lnTo>
                    <a:pt x="108" y="215"/>
                  </a:lnTo>
                  <a:lnTo>
                    <a:pt x="108" y="215"/>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7" name="Freeform 19"/>
            <p:cNvSpPr>
              <a:spLocks/>
            </p:cNvSpPr>
            <p:nvPr/>
          </p:nvSpPr>
          <p:spPr bwMode="auto">
            <a:xfrm>
              <a:off x="6072188" y="3001591"/>
              <a:ext cx="87313" cy="85725"/>
            </a:xfrm>
            <a:custGeom>
              <a:avLst/>
              <a:gdLst>
                <a:gd name="T0" fmla="*/ 114 w 219"/>
                <a:gd name="T1" fmla="*/ 215 h 215"/>
                <a:gd name="T2" fmla="*/ 125 w 219"/>
                <a:gd name="T3" fmla="*/ 213 h 215"/>
                <a:gd name="T4" fmla="*/ 136 w 219"/>
                <a:gd name="T5" fmla="*/ 210 h 215"/>
                <a:gd name="T6" fmla="*/ 146 w 219"/>
                <a:gd name="T7" fmla="*/ 207 h 215"/>
                <a:gd name="T8" fmla="*/ 161 w 219"/>
                <a:gd name="T9" fmla="*/ 200 h 215"/>
                <a:gd name="T10" fmla="*/ 179 w 219"/>
                <a:gd name="T11" fmla="*/ 190 h 215"/>
                <a:gd name="T12" fmla="*/ 193 w 219"/>
                <a:gd name="T13" fmla="*/ 174 h 215"/>
                <a:gd name="T14" fmla="*/ 206 w 219"/>
                <a:gd name="T15" fmla="*/ 156 h 215"/>
                <a:gd name="T16" fmla="*/ 212 w 219"/>
                <a:gd name="T17" fmla="*/ 142 h 215"/>
                <a:gd name="T18" fmla="*/ 215 w 219"/>
                <a:gd name="T19" fmla="*/ 133 h 215"/>
                <a:gd name="T20" fmla="*/ 218 w 219"/>
                <a:gd name="T21" fmla="*/ 122 h 215"/>
                <a:gd name="T22" fmla="*/ 219 w 219"/>
                <a:gd name="T23" fmla="*/ 111 h 215"/>
                <a:gd name="T24" fmla="*/ 219 w 219"/>
                <a:gd name="T25" fmla="*/ 100 h 215"/>
                <a:gd name="T26" fmla="*/ 218 w 219"/>
                <a:gd name="T27" fmla="*/ 89 h 215"/>
                <a:gd name="T28" fmla="*/ 214 w 219"/>
                <a:gd name="T29" fmla="*/ 73 h 215"/>
                <a:gd name="T30" fmla="*/ 206 w 219"/>
                <a:gd name="T31" fmla="*/ 54 h 215"/>
                <a:gd name="T32" fmla="*/ 193 w 219"/>
                <a:gd name="T33" fmla="*/ 37 h 215"/>
                <a:gd name="T34" fmla="*/ 179 w 219"/>
                <a:gd name="T35" fmla="*/ 23 h 215"/>
                <a:gd name="T36" fmla="*/ 161 w 219"/>
                <a:gd name="T37" fmla="*/ 12 h 215"/>
                <a:gd name="T38" fmla="*/ 146 w 219"/>
                <a:gd name="T39" fmla="*/ 5 h 215"/>
                <a:gd name="T40" fmla="*/ 136 w 219"/>
                <a:gd name="T41" fmla="*/ 1 h 215"/>
                <a:gd name="T42" fmla="*/ 125 w 219"/>
                <a:gd name="T43" fmla="*/ 0 h 215"/>
                <a:gd name="T44" fmla="*/ 114 w 219"/>
                <a:gd name="T45" fmla="*/ 0 h 215"/>
                <a:gd name="T46" fmla="*/ 104 w 219"/>
                <a:gd name="T47" fmla="*/ 0 h 215"/>
                <a:gd name="T48" fmla="*/ 93 w 219"/>
                <a:gd name="T49" fmla="*/ 0 h 215"/>
                <a:gd name="T50" fmla="*/ 81 w 219"/>
                <a:gd name="T51" fmla="*/ 1 h 215"/>
                <a:gd name="T52" fmla="*/ 71 w 219"/>
                <a:gd name="T53" fmla="*/ 5 h 215"/>
                <a:gd name="T54" fmla="*/ 56 w 219"/>
                <a:gd name="T55" fmla="*/ 12 h 215"/>
                <a:gd name="T56" fmla="*/ 39 w 219"/>
                <a:gd name="T57" fmla="*/ 23 h 215"/>
                <a:gd name="T58" fmla="*/ 23 w 219"/>
                <a:gd name="T59" fmla="*/ 37 h 215"/>
                <a:gd name="T60" fmla="*/ 12 w 219"/>
                <a:gd name="T61" fmla="*/ 54 h 215"/>
                <a:gd name="T62" fmla="*/ 4 w 219"/>
                <a:gd name="T63" fmla="*/ 73 h 215"/>
                <a:gd name="T64" fmla="*/ 0 w 219"/>
                <a:gd name="T65" fmla="*/ 89 h 215"/>
                <a:gd name="T66" fmla="*/ 0 w 219"/>
                <a:gd name="T67" fmla="*/ 100 h 215"/>
                <a:gd name="T68" fmla="*/ 0 w 219"/>
                <a:gd name="T69" fmla="*/ 111 h 215"/>
                <a:gd name="T70" fmla="*/ 0 w 219"/>
                <a:gd name="T71" fmla="*/ 122 h 215"/>
                <a:gd name="T72" fmla="*/ 3 w 219"/>
                <a:gd name="T73" fmla="*/ 133 h 215"/>
                <a:gd name="T74" fmla="*/ 6 w 219"/>
                <a:gd name="T75" fmla="*/ 142 h 215"/>
                <a:gd name="T76" fmla="*/ 12 w 219"/>
                <a:gd name="T77" fmla="*/ 156 h 215"/>
                <a:gd name="T78" fmla="*/ 23 w 219"/>
                <a:gd name="T79" fmla="*/ 174 h 215"/>
                <a:gd name="T80" fmla="*/ 39 w 219"/>
                <a:gd name="T81" fmla="*/ 190 h 215"/>
                <a:gd name="T82" fmla="*/ 56 w 219"/>
                <a:gd name="T83" fmla="*/ 200 h 215"/>
                <a:gd name="T84" fmla="*/ 71 w 219"/>
                <a:gd name="T85" fmla="*/ 207 h 215"/>
                <a:gd name="T86" fmla="*/ 81 w 219"/>
                <a:gd name="T87" fmla="*/ 210 h 215"/>
                <a:gd name="T88" fmla="*/ 93 w 219"/>
                <a:gd name="T89" fmla="*/ 213 h 215"/>
                <a:gd name="T90" fmla="*/ 104 w 219"/>
                <a:gd name="T91" fmla="*/ 215 h 215"/>
                <a:gd name="T92" fmla="*/ 110 w 219"/>
                <a:gd name="T93"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9" h="215">
                  <a:moveTo>
                    <a:pt x="110" y="215"/>
                  </a:moveTo>
                  <a:lnTo>
                    <a:pt x="114" y="215"/>
                  </a:lnTo>
                  <a:lnTo>
                    <a:pt x="120" y="215"/>
                  </a:lnTo>
                  <a:lnTo>
                    <a:pt x="125" y="213"/>
                  </a:lnTo>
                  <a:lnTo>
                    <a:pt x="130" y="212"/>
                  </a:lnTo>
                  <a:lnTo>
                    <a:pt x="136" y="210"/>
                  </a:lnTo>
                  <a:lnTo>
                    <a:pt x="140" y="208"/>
                  </a:lnTo>
                  <a:lnTo>
                    <a:pt x="146" y="207"/>
                  </a:lnTo>
                  <a:lnTo>
                    <a:pt x="153" y="205"/>
                  </a:lnTo>
                  <a:lnTo>
                    <a:pt x="161" y="200"/>
                  </a:lnTo>
                  <a:lnTo>
                    <a:pt x="171" y="196"/>
                  </a:lnTo>
                  <a:lnTo>
                    <a:pt x="179" y="190"/>
                  </a:lnTo>
                  <a:lnTo>
                    <a:pt x="187" y="183"/>
                  </a:lnTo>
                  <a:lnTo>
                    <a:pt x="193" y="174"/>
                  </a:lnTo>
                  <a:lnTo>
                    <a:pt x="199" y="166"/>
                  </a:lnTo>
                  <a:lnTo>
                    <a:pt x="206" y="156"/>
                  </a:lnTo>
                  <a:lnTo>
                    <a:pt x="210" y="148"/>
                  </a:lnTo>
                  <a:lnTo>
                    <a:pt x="212" y="142"/>
                  </a:lnTo>
                  <a:lnTo>
                    <a:pt x="214" y="138"/>
                  </a:lnTo>
                  <a:lnTo>
                    <a:pt x="215" y="133"/>
                  </a:lnTo>
                  <a:lnTo>
                    <a:pt x="217" y="128"/>
                  </a:lnTo>
                  <a:lnTo>
                    <a:pt x="218" y="122"/>
                  </a:lnTo>
                  <a:lnTo>
                    <a:pt x="219" y="117"/>
                  </a:lnTo>
                  <a:lnTo>
                    <a:pt x="219" y="111"/>
                  </a:lnTo>
                  <a:lnTo>
                    <a:pt x="219" y="106"/>
                  </a:lnTo>
                  <a:lnTo>
                    <a:pt x="219" y="100"/>
                  </a:lnTo>
                  <a:lnTo>
                    <a:pt x="219" y="95"/>
                  </a:lnTo>
                  <a:lnTo>
                    <a:pt x="218" y="89"/>
                  </a:lnTo>
                  <a:lnTo>
                    <a:pt x="217" y="85"/>
                  </a:lnTo>
                  <a:lnTo>
                    <a:pt x="214" y="73"/>
                  </a:lnTo>
                  <a:lnTo>
                    <a:pt x="210" y="65"/>
                  </a:lnTo>
                  <a:lnTo>
                    <a:pt x="206" y="54"/>
                  </a:lnTo>
                  <a:lnTo>
                    <a:pt x="199" y="46"/>
                  </a:lnTo>
                  <a:lnTo>
                    <a:pt x="193" y="37"/>
                  </a:lnTo>
                  <a:lnTo>
                    <a:pt x="187" y="31"/>
                  </a:lnTo>
                  <a:lnTo>
                    <a:pt x="179" y="23"/>
                  </a:lnTo>
                  <a:lnTo>
                    <a:pt x="171" y="17"/>
                  </a:lnTo>
                  <a:lnTo>
                    <a:pt x="161" y="12"/>
                  </a:lnTo>
                  <a:lnTo>
                    <a:pt x="153" y="8"/>
                  </a:lnTo>
                  <a:lnTo>
                    <a:pt x="146" y="5"/>
                  </a:lnTo>
                  <a:lnTo>
                    <a:pt x="140" y="4"/>
                  </a:lnTo>
                  <a:lnTo>
                    <a:pt x="136" y="1"/>
                  </a:lnTo>
                  <a:lnTo>
                    <a:pt x="130" y="1"/>
                  </a:lnTo>
                  <a:lnTo>
                    <a:pt x="125" y="0"/>
                  </a:lnTo>
                  <a:lnTo>
                    <a:pt x="120" y="0"/>
                  </a:lnTo>
                  <a:lnTo>
                    <a:pt x="114" y="0"/>
                  </a:lnTo>
                  <a:lnTo>
                    <a:pt x="110" y="0"/>
                  </a:lnTo>
                  <a:lnTo>
                    <a:pt x="104" y="0"/>
                  </a:lnTo>
                  <a:lnTo>
                    <a:pt x="97" y="0"/>
                  </a:lnTo>
                  <a:lnTo>
                    <a:pt x="93" y="0"/>
                  </a:lnTo>
                  <a:lnTo>
                    <a:pt x="87" y="1"/>
                  </a:lnTo>
                  <a:lnTo>
                    <a:pt x="81" y="1"/>
                  </a:lnTo>
                  <a:lnTo>
                    <a:pt x="76" y="4"/>
                  </a:lnTo>
                  <a:lnTo>
                    <a:pt x="71" y="5"/>
                  </a:lnTo>
                  <a:lnTo>
                    <a:pt x="66" y="8"/>
                  </a:lnTo>
                  <a:lnTo>
                    <a:pt x="56" y="12"/>
                  </a:lnTo>
                  <a:lnTo>
                    <a:pt x="47" y="17"/>
                  </a:lnTo>
                  <a:lnTo>
                    <a:pt x="39" y="23"/>
                  </a:lnTo>
                  <a:lnTo>
                    <a:pt x="31" y="31"/>
                  </a:lnTo>
                  <a:lnTo>
                    <a:pt x="23" y="37"/>
                  </a:lnTo>
                  <a:lnTo>
                    <a:pt x="18" y="46"/>
                  </a:lnTo>
                  <a:lnTo>
                    <a:pt x="12" y="54"/>
                  </a:lnTo>
                  <a:lnTo>
                    <a:pt x="10" y="65"/>
                  </a:lnTo>
                  <a:lnTo>
                    <a:pt x="4" y="73"/>
                  </a:lnTo>
                  <a:lnTo>
                    <a:pt x="3" y="85"/>
                  </a:lnTo>
                  <a:lnTo>
                    <a:pt x="0" y="89"/>
                  </a:lnTo>
                  <a:lnTo>
                    <a:pt x="0" y="95"/>
                  </a:lnTo>
                  <a:lnTo>
                    <a:pt x="0" y="100"/>
                  </a:lnTo>
                  <a:lnTo>
                    <a:pt x="0" y="106"/>
                  </a:lnTo>
                  <a:lnTo>
                    <a:pt x="0" y="111"/>
                  </a:lnTo>
                  <a:lnTo>
                    <a:pt x="0" y="117"/>
                  </a:lnTo>
                  <a:lnTo>
                    <a:pt x="0" y="122"/>
                  </a:lnTo>
                  <a:lnTo>
                    <a:pt x="3" y="128"/>
                  </a:lnTo>
                  <a:lnTo>
                    <a:pt x="3" y="133"/>
                  </a:lnTo>
                  <a:lnTo>
                    <a:pt x="4" y="138"/>
                  </a:lnTo>
                  <a:lnTo>
                    <a:pt x="6" y="142"/>
                  </a:lnTo>
                  <a:lnTo>
                    <a:pt x="10" y="148"/>
                  </a:lnTo>
                  <a:lnTo>
                    <a:pt x="12" y="156"/>
                  </a:lnTo>
                  <a:lnTo>
                    <a:pt x="18" y="166"/>
                  </a:lnTo>
                  <a:lnTo>
                    <a:pt x="23" y="174"/>
                  </a:lnTo>
                  <a:lnTo>
                    <a:pt x="31" y="183"/>
                  </a:lnTo>
                  <a:lnTo>
                    <a:pt x="39" y="190"/>
                  </a:lnTo>
                  <a:lnTo>
                    <a:pt x="47" y="196"/>
                  </a:lnTo>
                  <a:lnTo>
                    <a:pt x="56" y="200"/>
                  </a:lnTo>
                  <a:lnTo>
                    <a:pt x="66" y="205"/>
                  </a:lnTo>
                  <a:lnTo>
                    <a:pt x="71" y="207"/>
                  </a:lnTo>
                  <a:lnTo>
                    <a:pt x="76" y="208"/>
                  </a:lnTo>
                  <a:lnTo>
                    <a:pt x="81" y="210"/>
                  </a:lnTo>
                  <a:lnTo>
                    <a:pt x="87" y="212"/>
                  </a:lnTo>
                  <a:lnTo>
                    <a:pt x="93" y="213"/>
                  </a:lnTo>
                  <a:lnTo>
                    <a:pt x="97" y="215"/>
                  </a:lnTo>
                  <a:lnTo>
                    <a:pt x="104" y="215"/>
                  </a:lnTo>
                  <a:lnTo>
                    <a:pt x="110" y="215"/>
                  </a:lnTo>
                  <a:lnTo>
                    <a:pt x="110" y="215"/>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8" name="Freeform 20"/>
            <p:cNvSpPr>
              <a:spLocks/>
            </p:cNvSpPr>
            <p:nvPr/>
          </p:nvSpPr>
          <p:spPr bwMode="auto">
            <a:xfrm>
              <a:off x="6000751" y="2904753"/>
              <a:ext cx="87313" cy="85725"/>
            </a:xfrm>
            <a:custGeom>
              <a:avLst/>
              <a:gdLst>
                <a:gd name="T0" fmla="*/ 111 w 219"/>
                <a:gd name="T1" fmla="*/ 215 h 216"/>
                <a:gd name="T2" fmla="*/ 123 w 219"/>
                <a:gd name="T3" fmla="*/ 215 h 216"/>
                <a:gd name="T4" fmla="*/ 134 w 219"/>
                <a:gd name="T5" fmla="*/ 212 h 216"/>
                <a:gd name="T6" fmla="*/ 144 w 219"/>
                <a:gd name="T7" fmla="*/ 207 h 216"/>
                <a:gd name="T8" fmla="*/ 159 w 219"/>
                <a:gd name="T9" fmla="*/ 200 h 216"/>
                <a:gd name="T10" fmla="*/ 176 w 219"/>
                <a:gd name="T11" fmla="*/ 190 h 216"/>
                <a:gd name="T12" fmla="*/ 192 w 219"/>
                <a:gd name="T13" fmla="*/ 176 h 216"/>
                <a:gd name="T14" fmla="*/ 203 w 219"/>
                <a:gd name="T15" fmla="*/ 159 h 216"/>
                <a:gd name="T16" fmla="*/ 209 w 219"/>
                <a:gd name="T17" fmla="*/ 144 h 216"/>
                <a:gd name="T18" fmla="*/ 213 w 219"/>
                <a:gd name="T19" fmla="*/ 134 h 216"/>
                <a:gd name="T20" fmla="*/ 216 w 219"/>
                <a:gd name="T21" fmla="*/ 122 h 216"/>
                <a:gd name="T22" fmla="*/ 217 w 219"/>
                <a:gd name="T23" fmla="*/ 111 h 216"/>
                <a:gd name="T24" fmla="*/ 217 w 219"/>
                <a:gd name="T25" fmla="*/ 102 h 216"/>
                <a:gd name="T26" fmla="*/ 216 w 219"/>
                <a:gd name="T27" fmla="*/ 91 h 216"/>
                <a:gd name="T28" fmla="*/ 213 w 219"/>
                <a:gd name="T29" fmla="*/ 80 h 216"/>
                <a:gd name="T30" fmla="*/ 209 w 219"/>
                <a:gd name="T31" fmla="*/ 69 h 216"/>
                <a:gd name="T32" fmla="*/ 203 w 219"/>
                <a:gd name="T33" fmla="*/ 54 h 216"/>
                <a:gd name="T34" fmla="*/ 192 w 219"/>
                <a:gd name="T35" fmla="*/ 37 h 216"/>
                <a:gd name="T36" fmla="*/ 176 w 219"/>
                <a:gd name="T37" fmla="*/ 24 h 216"/>
                <a:gd name="T38" fmla="*/ 159 w 219"/>
                <a:gd name="T39" fmla="*/ 12 h 216"/>
                <a:gd name="T40" fmla="*/ 144 w 219"/>
                <a:gd name="T41" fmla="*/ 6 h 216"/>
                <a:gd name="T42" fmla="*/ 134 w 219"/>
                <a:gd name="T43" fmla="*/ 1 h 216"/>
                <a:gd name="T44" fmla="*/ 123 w 219"/>
                <a:gd name="T45" fmla="*/ 0 h 216"/>
                <a:gd name="T46" fmla="*/ 111 w 219"/>
                <a:gd name="T47" fmla="*/ 0 h 216"/>
                <a:gd name="T48" fmla="*/ 101 w 219"/>
                <a:gd name="T49" fmla="*/ 0 h 216"/>
                <a:gd name="T50" fmla="*/ 90 w 219"/>
                <a:gd name="T51" fmla="*/ 0 h 216"/>
                <a:gd name="T52" fmla="*/ 79 w 219"/>
                <a:gd name="T53" fmla="*/ 1 h 216"/>
                <a:gd name="T54" fmla="*/ 70 w 219"/>
                <a:gd name="T55" fmla="*/ 6 h 216"/>
                <a:gd name="T56" fmla="*/ 54 w 219"/>
                <a:gd name="T57" fmla="*/ 12 h 216"/>
                <a:gd name="T58" fmla="*/ 38 w 219"/>
                <a:gd name="T59" fmla="*/ 24 h 216"/>
                <a:gd name="T60" fmla="*/ 22 w 219"/>
                <a:gd name="T61" fmla="*/ 37 h 216"/>
                <a:gd name="T62" fmla="*/ 12 w 219"/>
                <a:gd name="T63" fmla="*/ 54 h 216"/>
                <a:gd name="T64" fmla="*/ 5 w 219"/>
                <a:gd name="T65" fmla="*/ 69 h 216"/>
                <a:gd name="T66" fmla="*/ 2 w 219"/>
                <a:gd name="T67" fmla="*/ 80 h 216"/>
                <a:gd name="T68" fmla="*/ 0 w 219"/>
                <a:gd name="T69" fmla="*/ 91 h 216"/>
                <a:gd name="T70" fmla="*/ 0 w 219"/>
                <a:gd name="T71" fmla="*/ 102 h 216"/>
                <a:gd name="T72" fmla="*/ 0 w 219"/>
                <a:gd name="T73" fmla="*/ 111 h 216"/>
                <a:gd name="T74" fmla="*/ 0 w 219"/>
                <a:gd name="T75" fmla="*/ 122 h 216"/>
                <a:gd name="T76" fmla="*/ 2 w 219"/>
                <a:gd name="T77" fmla="*/ 134 h 216"/>
                <a:gd name="T78" fmla="*/ 5 w 219"/>
                <a:gd name="T79" fmla="*/ 144 h 216"/>
                <a:gd name="T80" fmla="*/ 12 w 219"/>
                <a:gd name="T81" fmla="*/ 159 h 216"/>
                <a:gd name="T82" fmla="*/ 22 w 219"/>
                <a:gd name="T83" fmla="*/ 176 h 216"/>
                <a:gd name="T84" fmla="*/ 38 w 219"/>
                <a:gd name="T85" fmla="*/ 190 h 216"/>
                <a:gd name="T86" fmla="*/ 54 w 219"/>
                <a:gd name="T87" fmla="*/ 200 h 216"/>
                <a:gd name="T88" fmla="*/ 70 w 219"/>
                <a:gd name="T89" fmla="*/ 207 h 216"/>
                <a:gd name="T90" fmla="*/ 79 w 219"/>
                <a:gd name="T91" fmla="*/ 212 h 216"/>
                <a:gd name="T92" fmla="*/ 90 w 219"/>
                <a:gd name="T93" fmla="*/ 215 h 216"/>
                <a:gd name="T94" fmla="*/ 101 w 219"/>
                <a:gd name="T95" fmla="*/ 215 h 216"/>
                <a:gd name="T96" fmla="*/ 107 w 219"/>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6">
                  <a:moveTo>
                    <a:pt x="107" y="216"/>
                  </a:moveTo>
                  <a:lnTo>
                    <a:pt x="111" y="215"/>
                  </a:lnTo>
                  <a:lnTo>
                    <a:pt x="118" y="215"/>
                  </a:lnTo>
                  <a:lnTo>
                    <a:pt x="123" y="215"/>
                  </a:lnTo>
                  <a:lnTo>
                    <a:pt x="130" y="213"/>
                  </a:lnTo>
                  <a:lnTo>
                    <a:pt x="134" y="212"/>
                  </a:lnTo>
                  <a:lnTo>
                    <a:pt x="139" y="211"/>
                  </a:lnTo>
                  <a:lnTo>
                    <a:pt x="144" y="207"/>
                  </a:lnTo>
                  <a:lnTo>
                    <a:pt x="150" y="207"/>
                  </a:lnTo>
                  <a:lnTo>
                    <a:pt x="159" y="200"/>
                  </a:lnTo>
                  <a:lnTo>
                    <a:pt x="168" y="196"/>
                  </a:lnTo>
                  <a:lnTo>
                    <a:pt x="176" y="190"/>
                  </a:lnTo>
                  <a:lnTo>
                    <a:pt x="185" y="183"/>
                  </a:lnTo>
                  <a:lnTo>
                    <a:pt x="192" y="176"/>
                  </a:lnTo>
                  <a:lnTo>
                    <a:pt x="199" y="168"/>
                  </a:lnTo>
                  <a:lnTo>
                    <a:pt x="203" y="159"/>
                  </a:lnTo>
                  <a:lnTo>
                    <a:pt x="209" y="149"/>
                  </a:lnTo>
                  <a:lnTo>
                    <a:pt x="209" y="144"/>
                  </a:lnTo>
                  <a:lnTo>
                    <a:pt x="212" y="138"/>
                  </a:lnTo>
                  <a:lnTo>
                    <a:pt x="213" y="134"/>
                  </a:lnTo>
                  <a:lnTo>
                    <a:pt x="216" y="129"/>
                  </a:lnTo>
                  <a:lnTo>
                    <a:pt x="216" y="122"/>
                  </a:lnTo>
                  <a:lnTo>
                    <a:pt x="217" y="118"/>
                  </a:lnTo>
                  <a:lnTo>
                    <a:pt x="217" y="111"/>
                  </a:lnTo>
                  <a:lnTo>
                    <a:pt x="219" y="106"/>
                  </a:lnTo>
                  <a:lnTo>
                    <a:pt x="217" y="102"/>
                  </a:lnTo>
                  <a:lnTo>
                    <a:pt x="217" y="95"/>
                  </a:lnTo>
                  <a:lnTo>
                    <a:pt x="216" y="91"/>
                  </a:lnTo>
                  <a:lnTo>
                    <a:pt x="216" y="85"/>
                  </a:lnTo>
                  <a:lnTo>
                    <a:pt x="213" y="80"/>
                  </a:lnTo>
                  <a:lnTo>
                    <a:pt x="212" y="74"/>
                  </a:lnTo>
                  <a:lnTo>
                    <a:pt x="209" y="69"/>
                  </a:lnTo>
                  <a:lnTo>
                    <a:pt x="209" y="64"/>
                  </a:lnTo>
                  <a:lnTo>
                    <a:pt x="203" y="54"/>
                  </a:lnTo>
                  <a:lnTo>
                    <a:pt x="199" y="47"/>
                  </a:lnTo>
                  <a:lnTo>
                    <a:pt x="192" y="37"/>
                  </a:lnTo>
                  <a:lnTo>
                    <a:pt x="185" y="32"/>
                  </a:lnTo>
                  <a:lnTo>
                    <a:pt x="176" y="24"/>
                  </a:lnTo>
                  <a:lnTo>
                    <a:pt x="168" y="17"/>
                  </a:lnTo>
                  <a:lnTo>
                    <a:pt x="159" y="12"/>
                  </a:lnTo>
                  <a:lnTo>
                    <a:pt x="150" y="8"/>
                  </a:lnTo>
                  <a:lnTo>
                    <a:pt x="144" y="6"/>
                  </a:lnTo>
                  <a:lnTo>
                    <a:pt x="139" y="3"/>
                  </a:lnTo>
                  <a:lnTo>
                    <a:pt x="134" y="1"/>
                  </a:lnTo>
                  <a:lnTo>
                    <a:pt x="130" y="1"/>
                  </a:lnTo>
                  <a:lnTo>
                    <a:pt x="123" y="0"/>
                  </a:lnTo>
                  <a:lnTo>
                    <a:pt x="118" y="0"/>
                  </a:lnTo>
                  <a:lnTo>
                    <a:pt x="111" y="0"/>
                  </a:lnTo>
                  <a:lnTo>
                    <a:pt x="107" y="0"/>
                  </a:lnTo>
                  <a:lnTo>
                    <a:pt x="101" y="0"/>
                  </a:lnTo>
                  <a:lnTo>
                    <a:pt x="96" y="0"/>
                  </a:lnTo>
                  <a:lnTo>
                    <a:pt x="90" y="0"/>
                  </a:lnTo>
                  <a:lnTo>
                    <a:pt x="85" y="1"/>
                  </a:lnTo>
                  <a:lnTo>
                    <a:pt x="79" y="1"/>
                  </a:lnTo>
                  <a:lnTo>
                    <a:pt x="74" y="3"/>
                  </a:lnTo>
                  <a:lnTo>
                    <a:pt x="70" y="6"/>
                  </a:lnTo>
                  <a:lnTo>
                    <a:pt x="65" y="8"/>
                  </a:lnTo>
                  <a:lnTo>
                    <a:pt x="54" y="12"/>
                  </a:lnTo>
                  <a:lnTo>
                    <a:pt x="46" y="17"/>
                  </a:lnTo>
                  <a:lnTo>
                    <a:pt x="38" y="24"/>
                  </a:lnTo>
                  <a:lnTo>
                    <a:pt x="30" y="32"/>
                  </a:lnTo>
                  <a:lnTo>
                    <a:pt x="22" y="37"/>
                  </a:lnTo>
                  <a:lnTo>
                    <a:pt x="17" y="47"/>
                  </a:lnTo>
                  <a:lnTo>
                    <a:pt x="12" y="54"/>
                  </a:lnTo>
                  <a:lnTo>
                    <a:pt x="8" y="64"/>
                  </a:lnTo>
                  <a:lnTo>
                    <a:pt x="5" y="69"/>
                  </a:lnTo>
                  <a:lnTo>
                    <a:pt x="4" y="74"/>
                  </a:lnTo>
                  <a:lnTo>
                    <a:pt x="2" y="80"/>
                  </a:lnTo>
                  <a:lnTo>
                    <a:pt x="2" y="85"/>
                  </a:lnTo>
                  <a:lnTo>
                    <a:pt x="0" y="91"/>
                  </a:lnTo>
                  <a:lnTo>
                    <a:pt x="0" y="95"/>
                  </a:lnTo>
                  <a:lnTo>
                    <a:pt x="0" y="102"/>
                  </a:lnTo>
                  <a:lnTo>
                    <a:pt x="0" y="106"/>
                  </a:lnTo>
                  <a:lnTo>
                    <a:pt x="0" y="111"/>
                  </a:lnTo>
                  <a:lnTo>
                    <a:pt x="0" y="118"/>
                  </a:lnTo>
                  <a:lnTo>
                    <a:pt x="0" y="122"/>
                  </a:lnTo>
                  <a:lnTo>
                    <a:pt x="2" y="129"/>
                  </a:lnTo>
                  <a:lnTo>
                    <a:pt x="2" y="134"/>
                  </a:lnTo>
                  <a:lnTo>
                    <a:pt x="4" y="138"/>
                  </a:lnTo>
                  <a:lnTo>
                    <a:pt x="5" y="144"/>
                  </a:lnTo>
                  <a:lnTo>
                    <a:pt x="8" y="149"/>
                  </a:lnTo>
                  <a:lnTo>
                    <a:pt x="12" y="159"/>
                  </a:lnTo>
                  <a:lnTo>
                    <a:pt x="17" y="168"/>
                  </a:lnTo>
                  <a:lnTo>
                    <a:pt x="22" y="176"/>
                  </a:lnTo>
                  <a:lnTo>
                    <a:pt x="30" y="183"/>
                  </a:lnTo>
                  <a:lnTo>
                    <a:pt x="38" y="190"/>
                  </a:lnTo>
                  <a:lnTo>
                    <a:pt x="46" y="196"/>
                  </a:lnTo>
                  <a:lnTo>
                    <a:pt x="54" y="200"/>
                  </a:lnTo>
                  <a:lnTo>
                    <a:pt x="65" y="207"/>
                  </a:lnTo>
                  <a:lnTo>
                    <a:pt x="70" y="207"/>
                  </a:lnTo>
                  <a:lnTo>
                    <a:pt x="74" y="211"/>
                  </a:lnTo>
                  <a:lnTo>
                    <a:pt x="79" y="212"/>
                  </a:lnTo>
                  <a:lnTo>
                    <a:pt x="85" y="213"/>
                  </a:lnTo>
                  <a:lnTo>
                    <a:pt x="90" y="215"/>
                  </a:lnTo>
                  <a:lnTo>
                    <a:pt x="96" y="215"/>
                  </a:lnTo>
                  <a:lnTo>
                    <a:pt x="101" y="215"/>
                  </a:lnTo>
                  <a:lnTo>
                    <a:pt x="107" y="216"/>
                  </a:lnTo>
                  <a:lnTo>
                    <a:pt x="107"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49" name="Freeform 21"/>
            <p:cNvSpPr>
              <a:spLocks/>
            </p:cNvSpPr>
            <p:nvPr/>
          </p:nvSpPr>
          <p:spPr bwMode="auto">
            <a:xfrm>
              <a:off x="6107113" y="2904753"/>
              <a:ext cx="87313" cy="85725"/>
            </a:xfrm>
            <a:custGeom>
              <a:avLst/>
              <a:gdLst>
                <a:gd name="T0" fmla="*/ 113 w 220"/>
                <a:gd name="T1" fmla="*/ 215 h 216"/>
                <a:gd name="T2" fmla="*/ 124 w 220"/>
                <a:gd name="T3" fmla="*/ 215 h 216"/>
                <a:gd name="T4" fmla="*/ 135 w 220"/>
                <a:gd name="T5" fmla="*/ 212 h 216"/>
                <a:gd name="T6" fmla="*/ 146 w 220"/>
                <a:gd name="T7" fmla="*/ 207 h 216"/>
                <a:gd name="T8" fmla="*/ 160 w 220"/>
                <a:gd name="T9" fmla="*/ 200 h 216"/>
                <a:gd name="T10" fmla="*/ 179 w 220"/>
                <a:gd name="T11" fmla="*/ 190 h 216"/>
                <a:gd name="T12" fmla="*/ 193 w 220"/>
                <a:gd name="T13" fmla="*/ 176 h 216"/>
                <a:gd name="T14" fmla="*/ 206 w 220"/>
                <a:gd name="T15" fmla="*/ 159 h 216"/>
                <a:gd name="T16" fmla="*/ 212 w 220"/>
                <a:gd name="T17" fmla="*/ 144 h 216"/>
                <a:gd name="T18" fmla="*/ 215 w 220"/>
                <a:gd name="T19" fmla="*/ 135 h 216"/>
                <a:gd name="T20" fmla="*/ 219 w 220"/>
                <a:gd name="T21" fmla="*/ 123 h 216"/>
                <a:gd name="T22" fmla="*/ 219 w 220"/>
                <a:gd name="T23" fmla="*/ 113 h 216"/>
                <a:gd name="T24" fmla="*/ 219 w 220"/>
                <a:gd name="T25" fmla="*/ 102 h 216"/>
                <a:gd name="T26" fmla="*/ 219 w 220"/>
                <a:gd name="T27" fmla="*/ 91 h 216"/>
                <a:gd name="T28" fmla="*/ 215 w 220"/>
                <a:gd name="T29" fmla="*/ 80 h 216"/>
                <a:gd name="T30" fmla="*/ 212 w 220"/>
                <a:gd name="T31" fmla="*/ 70 h 216"/>
                <a:gd name="T32" fmla="*/ 206 w 220"/>
                <a:gd name="T33" fmla="*/ 57 h 216"/>
                <a:gd name="T34" fmla="*/ 193 w 220"/>
                <a:gd name="T35" fmla="*/ 40 h 216"/>
                <a:gd name="T36" fmla="*/ 179 w 220"/>
                <a:gd name="T37" fmla="*/ 24 h 216"/>
                <a:gd name="T38" fmla="*/ 160 w 220"/>
                <a:gd name="T39" fmla="*/ 12 h 216"/>
                <a:gd name="T40" fmla="*/ 146 w 220"/>
                <a:gd name="T41" fmla="*/ 6 h 216"/>
                <a:gd name="T42" fmla="*/ 135 w 220"/>
                <a:gd name="T43" fmla="*/ 1 h 216"/>
                <a:gd name="T44" fmla="*/ 124 w 220"/>
                <a:gd name="T45" fmla="*/ 0 h 216"/>
                <a:gd name="T46" fmla="*/ 113 w 220"/>
                <a:gd name="T47" fmla="*/ 0 h 216"/>
                <a:gd name="T48" fmla="*/ 103 w 220"/>
                <a:gd name="T49" fmla="*/ 0 h 216"/>
                <a:gd name="T50" fmla="*/ 91 w 220"/>
                <a:gd name="T51" fmla="*/ 0 h 216"/>
                <a:gd name="T52" fmla="*/ 82 w 220"/>
                <a:gd name="T53" fmla="*/ 1 h 216"/>
                <a:gd name="T54" fmla="*/ 70 w 220"/>
                <a:gd name="T55" fmla="*/ 6 h 216"/>
                <a:gd name="T56" fmla="*/ 57 w 220"/>
                <a:gd name="T57" fmla="*/ 12 h 216"/>
                <a:gd name="T58" fmla="*/ 40 w 220"/>
                <a:gd name="T59" fmla="*/ 24 h 216"/>
                <a:gd name="T60" fmla="*/ 24 w 220"/>
                <a:gd name="T61" fmla="*/ 40 h 216"/>
                <a:gd name="T62" fmla="*/ 12 w 220"/>
                <a:gd name="T63" fmla="*/ 57 h 216"/>
                <a:gd name="T64" fmla="*/ 6 w 220"/>
                <a:gd name="T65" fmla="*/ 70 h 216"/>
                <a:gd name="T66" fmla="*/ 3 w 220"/>
                <a:gd name="T67" fmla="*/ 80 h 216"/>
                <a:gd name="T68" fmla="*/ 0 w 220"/>
                <a:gd name="T69" fmla="*/ 91 h 216"/>
                <a:gd name="T70" fmla="*/ 0 w 220"/>
                <a:gd name="T71" fmla="*/ 102 h 216"/>
                <a:gd name="T72" fmla="*/ 0 w 220"/>
                <a:gd name="T73" fmla="*/ 113 h 216"/>
                <a:gd name="T74" fmla="*/ 0 w 220"/>
                <a:gd name="T75" fmla="*/ 123 h 216"/>
                <a:gd name="T76" fmla="*/ 3 w 220"/>
                <a:gd name="T77" fmla="*/ 135 h 216"/>
                <a:gd name="T78" fmla="*/ 6 w 220"/>
                <a:gd name="T79" fmla="*/ 144 h 216"/>
                <a:gd name="T80" fmla="*/ 12 w 220"/>
                <a:gd name="T81" fmla="*/ 159 h 216"/>
                <a:gd name="T82" fmla="*/ 24 w 220"/>
                <a:gd name="T83" fmla="*/ 176 h 216"/>
                <a:gd name="T84" fmla="*/ 40 w 220"/>
                <a:gd name="T85" fmla="*/ 190 h 216"/>
                <a:gd name="T86" fmla="*/ 57 w 220"/>
                <a:gd name="T87" fmla="*/ 200 h 216"/>
                <a:gd name="T88" fmla="*/ 70 w 220"/>
                <a:gd name="T89" fmla="*/ 207 h 216"/>
                <a:gd name="T90" fmla="*/ 82 w 220"/>
                <a:gd name="T91" fmla="*/ 212 h 216"/>
                <a:gd name="T92" fmla="*/ 91 w 220"/>
                <a:gd name="T93" fmla="*/ 215 h 216"/>
                <a:gd name="T94" fmla="*/ 103 w 220"/>
                <a:gd name="T95" fmla="*/ 215 h 216"/>
                <a:gd name="T96" fmla="*/ 110 w 220"/>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0" h="216">
                  <a:moveTo>
                    <a:pt x="110" y="216"/>
                  </a:moveTo>
                  <a:lnTo>
                    <a:pt x="113" y="215"/>
                  </a:lnTo>
                  <a:lnTo>
                    <a:pt x="119" y="215"/>
                  </a:lnTo>
                  <a:lnTo>
                    <a:pt x="124" y="215"/>
                  </a:lnTo>
                  <a:lnTo>
                    <a:pt x="130" y="213"/>
                  </a:lnTo>
                  <a:lnTo>
                    <a:pt x="135" y="212"/>
                  </a:lnTo>
                  <a:lnTo>
                    <a:pt x="139" y="211"/>
                  </a:lnTo>
                  <a:lnTo>
                    <a:pt x="146" y="207"/>
                  </a:lnTo>
                  <a:lnTo>
                    <a:pt x="151" y="207"/>
                  </a:lnTo>
                  <a:lnTo>
                    <a:pt x="160" y="200"/>
                  </a:lnTo>
                  <a:lnTo>
                    <a:pt x="171" y="196"/>
                  </a:lnTo>
                  <a:lnTo>
                    <a:pt x="179" y="190"/>
                  </a:lnTo>
                  <a:lnTo>
                    <a:pt x="187" y="183"/>
                  </a:lnTo>
                  <a:lnTo>
                    <a:pt x="193" y="176"/>
                  </a:lnTo>
                  <a:lnTo>
                    <a:pt x="199" y="168"/>
                  </a:lnTo>
                  <a:lnTo>
                    <a:pt x="206" y="159"/>
                  </a:lnTo>
                  <a:lnTo>
                    <a:pt x="211" y="151"/>
                  </a:lnTo>
                  <a:lnTo>
                    <a:pt x="212" y="144"/>
                  </a:lnTo>
                  <a:lnTo>
                    <a:pt x="213" y="139"/>
                  </a:lnTo>
                  <a:lnTo>
                    <a:pt x="215" y="135"/>
                  </a:lnTo>
                  <a:lnTo>
                    <a:pt x="216" y="130"/>
                  </a:lnTo>
                  <a:lnTo>
                    <a:pt x="219" y="123"/>
                  </a:lnTo>
                  <a:lnTo>
                    <a:pt x="219" y="119"/>
                  </a:lnTo>
                  <a:lnTo>
                    <a:pt x="219" y="113"/>
                  </a:lnTo>
                  <a:lnTo>
                    <a:pt x="220" y="109"/>
                  </a:lnTo>
                  <a:lnTo>
                    <a:pt x="219" y="102"/>
                  </a:lnTo>
                  <a:lnTo>
                    <a:pt x="219" y="97"/>
                  </a:lnTo>
                  <a:lnTo>
                    <a:pt x="219" y="91"/>
                  </a:lnTo>
                  <a:lnTo>
                    <a:pt x="216" y="86"/>
                  </a:lnTo>
                  <a:lnTo>
                    <a:pt x="215" y="80"/>
                  </a:lnTo>
                  <a:lnTo>
                    <a:pt x="213" y="75"/>
                  </a:lnTo>
                  <a:lnTo>
                    <a:pt x="212" y="70"/>
                  </a:lnTo>
                  <a:lnTo>
                    <a:pt x="211" y="66"/>
                  </a:lnTo>
                  <a:lnTo>
                    <a:pt x="206" y="57"/>
                  </a:lnTo>
                  <a:lnTo>
                    <a:pt x="199" y="47"/>
                  </a:lnTo>
                  <a:lnTo>
                    <a:pt x="193" y="40"/>
                  </a:lnTo>
                  <a:lnTo>
                    <a:pt x="187" y="32"/>
                  </a:lnTo>
                  <a:lnTo>
                    <a:pt x="179" y="24"/>
                  </a:lnTo>
                  <a:lnTo>
                    <a:pt x="171" y="17"/>
                  </a:lnTo>
                  <a:lnTo>
                    <a:pt x="160" y="12"/>
                  </a:lnTo>
                  <a:lnTo>
                    <a:pt x="151" y="8"/>
                  </a:lnTo>
                  <a:lnTo>
                    <a:pt x="146" y="6"/>
                  </a:lnTo>
                  <a:lnTo>
                    <a:pt x="139" y="3"/>
                  </a:lnTo>
                  <a:lnTo>
                    <a:pt x="135" y="1"/>
                  </a:lnTo>
                  <a:lnTo>
                    <a:pt x="130" y="1"/>
                  </a:lnTo>
                  <a:lnTo>
                    <a:pt x="124" y="0"/>
                  </a:lnTo>
                  <a:lnTo>
                    <a:pt x="119" y="0"/>
                  </a:lnTo>
                  <a:lnTo>
                    <a:pt x="113" y="0"/>
                  </a:lnTo>
                  <a:lnTo>
                    <a:pt x="110" y="0"/>
                  </a:lnTo>
                  <a:lnTo>
                    <a:pt x="103" y="0"/>
                  </a:lnTo>
                  <a:lnTo>
                    <a:pt x="97" y="0"/>
                  </a:lnTo>
                  <a:lnTo>
                    <a:pt x="91" y="0"/>
                  </a:lnTo>
                  <a:lnTo>
                    <a:pt x="86" y="1"/>
                  </a:lnTo>
                  <a:lnTo>
                    <a:pt x="82" y="1"/>
                  </a:lnTo>
                  <a:lnTo>
                    <a:pt x="75" y="3"/>
                  </a:lnTo>
                  <a:lnTo>
                    <a:pt x="70" y="6"/>
                  </a:lnTo>
                  <a:lnTo>
                    <a:pt x="66" y="8"/>
                  </a:lnTo>
                  <a:lnTo>
                    <a:pt x="57" y="12"/>
                  </a:lnTo>
                  <a:lnTo>
                    <a:pt x="48" y="17"/>
                  </a:lnTo>
                  <a:lnTo>
                    <a:pt x="40" y="24"/>
                  </a:lnTo>
                  <a:lnTo>
                    <a:pt x="32" y="32"/>
                  </a:lnTo>
                  <a:lnTo>
                    <a:pt x="24" y="40"/>
                  </a:lnTo>
                  <a:lnTo>
                    <a:pt x="17" y="47"/>
                  </a:lnTo>
                  <a:lnTo>
                    <a:pt x="12" y="57"/>
                  </a:lnTo>
                  <a:lnTo>
                    <a:pt x="9" y="66"/>
                  </a:lnTo>
                  <a:lnTo>
                    <a:pt x="6" y="70"/>
                  </a:lnTo>
                  <a:lnTo>
                    <a:pt x="5" y="75"/>
                  </a:lnTo>
                  <a:lnTo>
                    <a:pt x="3" y="80"/>
                  </a:lnTo>
                  <a:lnTo>
                    <a:pt x="3" y="86"/>
                  </a:lnTo>
                  <a:lnTo>
                    <a:pt x="0" y="91"/>
                  </a:lnTo>
                  <a:lnTo>
                    <a:pt x="0" y="97"/>
                  </a:lnTo>
                  <a:lnTo>
                    <a:pt x="0" y="102"/>
                  </a:lnTo>
                  <a:lnTo>
                    <a:pt x="0" y="109"/>
                  </a:lnTo>
                  <a:lnTo>
                    <a:pt x="0" y="113"/>
                  </a:lnTo>
                  <a:lnTo>
                    <a:pt x="0" y="119"/>
                  </a:lnTo>
                  <a:lnTo>
                    <a:pt x="0" y="123"/>
                  </a:lnTo>
                  <a:lnTo>
                    <a:pt x="3" y="130"/>
                  </a:lnTo>
                  <a:lnTo>
                    <a:pt x="3" y="135"/>
                  </a:lnTo>
                  <a:lnTo>
                    <a:pt x="5" y="139"/>
                  </a:lnTo>
                  <a:lnTo>
                    <a:pt x="6" y="144"/>
                  </a:lnTo>
                  <a:lnTo>
                    <a:pt x="9" y="151"/>
                  </a:lnTo>
                  <a:lnTo>
                    <a:pt x="12" y="159"/>
                  </a:lnTo>
                  <a:lnTo>
                    <a:pt x="17" y="168"/>
                  </a:lnTo>
                  <a:lnTo>
                    <a:pt x="24" y="176"/>
                  </a:lnTo>
                  <a:lnTo>
                    <a:pt x="32" y="183"/>
                  </a:lnTo>
                  <a:lnTo>
                    <a:pt x="40" y="190"/>
                  </a:lnTo>
                  <a:lnTo>
                    <a:pt x="48" y="196"/>
                  </a:lnTo>
                  <a:lnTo>
                    <a:pt x="57" y="200"/>
                  </a:lnTo>
                  <a:lnTo>
                    <a:pt x="66" y="207"/>
                  </a:lnTo>
                  <a:lnTo>
                    <a:pt x="70" y="207"/>
                  </a:lnTo>
                  <a:lnTo>
                    <a:pt x="75" y="211"/>
                  </a:lnTo>
                  <a:lnTo>
                    <a:pt x="82" y="212"/>
                  </a:lnTo>
                  <a:lnTo>
                    <a:pt x="86" y="213"/>
                  </a:lnTo>
                  <a:lnTo>
                    <a:pt x="91" y="215"/>
                  </a:lnTo>
                  <a:lnTo>
                    <a:pt x="97" y="215"/>
                  </a:lnTo>
                  <a:lnTo>
                    <a:pt x="103" y="215"/>
                  </a:lnTo>
                  <a:lnTo>
                    <a:pt x="110" y="216"/>
                  </a:lnTo>
                  <a:lnTo>
                    <a:pt x="110"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0" name="Freeform 22"/>
            <p:cNvSpPr>
              <a:spLocks/>
            </p:cNvSpPr>
            <p:nvPr/>
          </p:nvSpPr>
          <p:spPr bwMode="auto">
            <a:xfrm>
              <a:off x="5967413" y="3003178"/>
              <a:ext cx="85725" cy="85725"/>
            </a:xfrm>
            <a:custGeom>
              <a:avLst/>
              <a:gdLst>
                <a:gd name="T0" fmla="*/ 111 w 218"/>
                <a:gd name="T1" fmla="*/ 213 h 213"/>
                <a:gd name="T2" fmla="*/ 123 w 218"/>
                <a:gd name="T3" fmla="*/ 212 h 213"/>
                <a:gd name="T4" fmla="*/ 133 w 218"/>
                <a:gd name="T5" fmla="*/ 211 h 213"/>
                <a:gd name="T6" fmla="*/ 144 w 218"/>
                <a:gd name="T7" fmla="*/ 206 h 213"/>
                <a:gd name="T8" fmla="*/ 159 w 218"/>
                <a:gd name="T9" fmla="*/ 200 h 213"/>
                <a:gd name="T10" fmla="*/ 177 w 218"/>
                <a:gd name="T11" fmla="*/ 188 h 213"/>
                <a:gd name="T12" fmla="*/ 192 w 218"/>
                <a:gd name="T13" fmla="*/ 175 h 213"/>
                <a:gd name="T14" fmla="*/ 204 w 218"/>
                <a:gd name="T15" fmla="*/ 158 h 213"/>
                <a:gd name="T16" fmla="*/ 210 w 218"/>
                <a:gd name="T17" fmla="*/ 142 h 213"/>
                <a:gd name="T18" fmla="*/ 213 w 218"/>
                <a:gd name="T19" fmla="*/ 130 h 213"/>
                <a:gd name="T20" fmla="*/ 217 w 218"/>
                <a:gd name="T21" fmla="*/ 121 h 213"/>
                <a:gd name="T22" fmla="*/ 217 w 218"/>
                <a:gd name="T23" fmla="*/ 110 h 213"/>
                <a:gd name="T24" fmla="*/ 217 w 218"/>
                <a:gd name="T25" fmla="*/ 101 h 213"/>
                <a:gd name="T26" fmla="*/ 217 w 218"/>
                <a:gd name="T27" fmla="*/ 90 h 213"/>
                <a:gd name="T28" fmla="*/ 213 w 218"/>
                <a:gd name="T29" fmla="*/ 78 h 213"/>
                <a:gd name="T30" fmla="*/ 210 w 218"/>
                <a:gd name="T31" fmla="*/ 68 h 213"/>
                <a:gd name="T32" fmla="*/ 204 w 218"/>
                <a:gd name="T33" fmla="*/ 53 h 213"/>
                <a:gd name="T34" fmla="*/ 192 w 218"/>
                <a:gd name="T35" fmla="*/ 36 h 213"/>
                <a:gd name="T36" fmla="*/ 177 w 218"/>
                <a:gd name="T37" fmla="*/ 22 h 213"/>
                <a:gd name="T38" fmla="*/ 159 w 218"/>
                <a:gd name="T39" fmla="*/ 11 h 213"/>
                <a:gd name="T40" fmla="*/ 144 w 218"/>
                <a:gd name="T41" fmla="*/ 5 h 213"/>
                <a:gd name="T42" fmla="*/ 133 w 218"/>
                <a:gd name="T43" fmla="*/ 1 h 213"/>
                <a:gd name="T44" fmla="*/ 123 w 218"/>
                <a:gd name="T45" fmla="*/ 0 h 213"/>
                <a:gd name="T46" fmla="*/ 111 w 218"/>
                <a:gd name="T47" fmla="*/ 0 h 213"/>
                <a:gd name="T48" fmla="*/ 100 w 218"/>
                <a:gd name="T49" fmla="*/ 0 h 213"/>
                <a:gd name="T50" fmla="*/ 90 w 218"/>
                <a:gd name="T51" fmla="*/ 0 h 213"/>
                <a:gd name="T52" fmla="*/ 80 w 218"/>
                <a:gd name="T53" fmla="*/ 1 h 213"/>
                <a:gd name="T54" fmla="*/ 69 w 218"/>
                <a:gd name="T55" fmla="*/ 5 h 213"/>
                <a:gd name="T56" fmla="*/ 55 w 218"/>
                <a:gd name="T57" fmla="*/ 11 h 213"/>
                <a:gd name="T58" fmla="*/ 38 w 218"/>
                <a:gd name="T59" fmla="*/ 22 h 213"/>
                <a:gd name="T60" fmla="*/ 22 w 218"/>
                <a:gd name="T61" fmla="*/ 36 h 213"/>
                <a:gd name="T62" fmla="*/ 11 w 218"/>
                <a:gd name="T63" fmla="*/ 53 h 213"/>
                <a:gd name="T64" fmla="*/ 5 w 218"/>
                <a:gd name="T65" fmla="*/ 68 h 213"/>
                <a:gd name="T66" fmla="*/ 1 w 218"/>
                <a:gd name="T67" fmla="*/ 78 h 213"/>
                <a:gd name="T68" fmla="*/ 0 w 218"/>
                <a:gd name="T69" fmla="*/ 90 h 213"/>
                <a:gd name="T70" fmla="*/ 0 w 218"/>
                <a:gd name="T71" fmla="*/ 101 h 213"/>
                <a:gd name="T72" fmla="*/ 0 w 218"/>
                <a:gd name="T73" fmla="*/ 110 h 213"/>
                <a:gd name="T74" fmla="*/ 0 w 218"/>
                <a:gd name="T75" fmla="*/ 121 h 213"/>
                <a:gd name="T76" fmla="*/ 1 w 218"/>
                <a:gd name="T77" fmla="*/ 130 h 213"/>
                <a:gd name="T78" fmla="*/ 5 w 218"/>
                <a:gd name="T79" fmla="*/ 142 h 213"/>
                <a:gd name="T80" fmla="*/ 11 w 218"/>
                <a:gd name="T81" fmla="*/ 158 h 213"/>
                <a:gd name="T82" fmla="*/ 22 w 218"/>
                <a:gd name="T83" fmla="*/ 175 h 213"/>
                <a:gd name="T84" fmla="*/ 38 w 218"/>
                <a:gd name="T85" fmla="*/ 188 h 213"/>
                <a:gd name="T86" fmla="*/ 55 w 218"/>
                <a:gd name="T87" fmla="*/ 200 h 213"/>
                <a:gd name="T88" fmla="*/ 69 w 218"/>
                <a:gd name="T89" fmla="*/ 206 h 213"/>
                <a:gd name="T90" fmla="*/ 80 w 218"/>
                <a:gd name="T91" fmla="*/ 211 h 213"/>
                <a:gd name="T92" fmla="*/ 90 w 218"/>
                <a:gd name="T93" fmla="*/ 212 h 213"/>
                <a:gd name="T94" fmla="*/ 100 w 218"/>
                <a:gd name="T95" fmla="*/ 213 h 213"/>
                <a:gd name="T96" fmla="*/ 108 w 218"/>
                <a:gd name="T97" fmla="*/ 213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3">
                  <a:moveTo>
                    <a:pt x="108" y="213"/>
                  </a:moveTo>
                  <a:lnTo>
                    <a:pt x="111" y="213"/>
                  </a:lnTo>
                  <a:lnTo>
                    <a:pt x="118" y="213"/>
                  </a:lnTo>
                  <a:lnTo>
                    <a:pt x="123" y="212"/>
                  </a:lnTo>
                  <a:lnTo>
                    <a:pt x="128" y="212"/>
                  </a:lnTo>
                  <a:lnTo>
                    <a:pt x="133" y="211"/>
                  </a:lnTo>
                  <a:lnTo>
                    <a:pt x="139" y="208"/>
                  </a:lnTo>
                  <a:lnTo>
                    <a:pt x="144" y="206"/>
                  </a:lnTo>
                  <a:lnTo>
                    <a:pt x="149" y="206"/>
                  </a:lnTo>
                  <a:lnTo>
                    <a:pt x="159" y="200"/>
                  </a:lnTo>
                  <a:lnTo>
                    <a:pt x="169" y="195"/>
                  </a:lnTo>
                  <a:lnTo>
                    <a:pt x="177" y="188"/>
                  </a:lnTo>
                  <a:lnTo>
                    <a:pt x="185" y="183"/>
                  </a:lnTo>
                  <a:lnTo>
                    <a:pt x="192" y="175"/>
                  </a:lnTo>
                  <a:lnTo>
                    <a:pt x="197" y="167"/>
                  </a:lnTo>
                  <a:lnTo>
                    <a:pt x="204" y="158"/>
                  </a:lnTo>
                  <a:lnTo>
                    <a:pt x="209" y="147"/>
                  </a:lnTo>
                  <a:lnTo>
                    <a:pt x="210" y="142"/>
                  </a:lnTo>
                  <a:lnTo>
                    <a:pt x="212" y="137"/>
                  </a:lnTo>
                  <a:lnTo>
                    <a:pt x="213" y="130"/>
                  </a:lnTo>
                  <a:lnTo>
                    <a:pt x="216" y="126"/>
                  </a:lnTo>
                  <a:lnTo>
                    <a:pt x="217" y="121"/>
                  </a:lnTo>
                  <a:lnTo>
                    <a:pt x="217" y="117"/>
                  </a:lnTo>
                  <a:lnTo>
                    <a:pt x="217" y="110"/>
                  </a:lnTo>
                  <a:lnTo>
                    <a:pt x="218" y="106"/>
                  </a:lnTo>
                  <a:lnTo>
                    <a:pt x="217" y="101"/>
                  </a:lnTo>
                  <a:lnTo>
                    <a:pt x="217" y="94"/>
                  </a:lnTo>
                  <a:lnTo>
                    <a:pt x="217" y="90"/>
                  </a:lnTo>
                  <a:lnTo>
                    <a:pt x="216" y="83"/>
                  </a:lnTo>
                  <a:lnTo>
                    <a:pt x="213" y="78"/>
                  </a:lnTo>
                  <a:lnTo>
                    <a:pt x="212" y="73"/>
                  </a:lnTo>
                  <a:lnTo>
                    <a:pt x="210" y="68"/>
                  </a:lnTo>
                  <a:lnTo>
                    <a:pt x="209" y="62"/>
                  </a:lnTo>
                  <a:lnTo>
                    <a:pt x="204" y="53"/>
                  </a:lnTo>
                  <a:lnTo>
                    <a:pt x="197" y="45"/>
                  </a:lnTo>
                  <a:lnTo>
                    <a:pt x="192" y="36"/>
                  </a:lnTo>
                  <a:lnTo>
                    <a:pt x="185" y="30"/>
                  </a:lnTo>
                  <a:lnTo>
                    <a:pt x="177" y="22"/>
                  </a:lnTo>
                  <a:lnTo>
                    <a:pt x="169" y="17"/>
                  </a:lnTo>
                  <a:lnTo>
                    <a:pt x="159" y="11"/>
                  </a:lnTo>
                  <a:lnTo>
                    <a:pt x="149" y="8"/>
                  </a:lnTo>
                  <a:lnTo>
                    <a:pt x="144" y="5"/>
                  </a:lnTo>
                  <a:lnTo>
                    <a:pt x="139" y="4"/>
                  </a:lnTo>
                  <a:lnTo>
                    <a:pt x="133" y="1"/>
                  </a:lnTo>
                  <a:lnTo>
                    <a:pt x="128" y="1"/>
                  </a:lnTo>
                  <a:lnTo>
                    <a:pt x="123" y="0"/>
                  </a:lnTo>
                  <a:lnTo>
                    <a:pt x="118" y="0"/>
                  </a:lnTo>
                  <a:lnTo>
                    <a:pt x="111" y="0"/>
                  </a:lnTo>
                  <a:lnTo>
                    <a:pt x="108" y="0"/>
                  </a:lnTo>
                  <a:lnTo>
                    <a:pt x="100" y="0"/>
                  </a:lnTo>
                  <a:lnTo>
                    <a:pt x="95" y="0"/>
                  </a:lnTo>
                  <a:lnTo>
                    <a:pt x="90" y="0"/>
                  </a:lnTo>
                  <a:lnTo>
                    <a:pt x="84" y="1"/>
                  </a:lnTo>
                  <a:lnTo>
                    <a:pt x="80" y="1"/>
                  </a:lnTo>
                  <a:lnTo>
                    <a:pt x="74" y="4"/>
                  </a:lnTo>
                  <a:lnTo>
                    <a:pt x="69" y="5"/>
                  </a:lnTo>
                  <a:lnTo>
                    <a:pt x="64" y="8"/>
                  </a:lnTo>
                  <a:lnTo>
                    <a:pt x="55" y="11"/>
                  </a:lnTo>
                  <a:lnTo>
                    <a:pt x="47" y="17"/>
                  </a:lnTo>
                  <a:lnTo>
                    <a:pt x="38" y="22"/>
                  </a:lnTo>
                  <a:lnTo>
                    <a:pt x="31" y="30"/>
                  </a:lnTo>
                  <a:lnTo>
                    <a:pt x="22" y="36"/>
                  </a:lnTo>
                  <a:lnTo>
                    <a:pt x="17" y="45"/>
                  </a:lnTo>
                  <a:lnTo>
                    <a:pt x="11" y="53"/>
                  </a:lnTo>
                  <a:lnTo>
                    <a:pt x="8" y="62"/>
                  </a:lnTo>
                  <a:lnTo>
                    <a:pt x="5" y="68"/>
                  </a:lnTo>
                  <a:lnTo>
                    <a:pt x="3" y="73"/>
                  </a:lnTo>
                  <a:lnTo>
                    <a:pt x="1" y="78"/>
                  </a:lnTo>
                  <a:lnTo>
                    <a:pt x="1" y="83"/>
                  </a:lnTo>
                  <a:lnTo>
                    <a:pt x="0" y="90"/>
                  </a:lnTo>
                  <a:lnTo>
                    <a:pt x="0" y="94"/>
                  </a:lnTo>
                  <a:lnTo>
                    <a:pt x="0" y="101"/>
                  </a:lnTo>
                  <a:lnTo>
                    <a:pt x="0" y="106"/>
                  </a:lnTo>
                  <a:lnTo>
                    <a:pt x="0" y="110"/>
                  </a:lnTo>
                  <a:lnTo>
                    <a:pt x="0" y="117"/>
                  </a:lnTo>
                  <a:lnTo>
                    <a:pt x="0" y="121"/>
                  </a:lnTo>
                  <a:lnTo>
                    <a:pt x="1" y="126"/>
                  </a:lnTo>
                  <a:lnTo>
                    <a:pt x="1" y="130"/>
                  </a:lnTo>
                  <a:lnTo>
                    <a:pt x="3" y="137"/>
                  </a:lnTo>
                  <a:lnTo>
                    <a:pt x="5" y="142"/>
                  </a:lnTo>
                  <a:lnTo>
                    <a:pt x="8" y="147"/>
                  </a:lnTo>
                  <a:lnTo>
                    <a:pt x="11" y="158"/>
                  </a:lnTo>
                  <a:lnTo>
                    <a:pt x="17" y="167"/>
                  </a:lnTo>
                  <a:lnTo>
                    <a:pt x="22" y="175"/>
                  </a:lnTo>
                  <a:lnTo>
                    <a:pt x="31" y="183"/>
                  </a:lnTo>
                  <a:lnTo>
                    <a:pt x="38" y="188"/>
                  </a:lnTo>
                  <a:lnTo>
                    <a:pt x="47" y="195"/>
                  </a:lnTo>
                  <a:lnTo>
                    <a:pt x="55" y="200"/>
                  </a:lnTo>
                  <a:lnTo>
                    <a:pt x="64" y="206"/>
                  </a:lnTo>
                  <a:lnTo>
                    <a:pt x="69" y="206"/>
                  </a:lnTo>
                  <a:lnTo>
                    <a:pt x="74" y="208"/>
                  </a:lnTo>
                  <a:lnTo>
                    <a:pt x="80" y="211"/>
                  </a:lnTo>
                  <a:lnTo>
                    <a:pt x="84" y="212"/>
                  </a:lnTo>
                  <a:lnTo>
                    <a:pt x="90" y="212"/>
                  </a:lnTo>
                  <a:lnTo>
                    <a:pt x="95" y="213"/>
                  </a:lnTo>
                  <a:lnTo>
                    <a:pt x="100" y="213"/>
                  </a:lnTo>
                  <a:lnTo>
                    <a:pt x="108" y="213"/>
                  </a:lnTo>
                  <a:lnTo>
                    <a:pt x="108" y="213"/>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1" name="Freeform 23"/>
            <p:cNvSpPr>
              <a:spLocks/>
            </p:cNvSpPr>
            <p:nvPr/>
          </p:nvSpPr>
          <p:spPr bwMode="auto">
            <a:xfrm>
              <a:off x="6180138" y="3001591"/>
              <a:ext cx="87313" cy="85725"/>
            </a:xfrm>
            <a:custGeom>
              <a:avLst/>
              <a:gdLst>
                <a:gd name="T0" fmla="*/ 113 w 218"/>
                <a:gd name="T1" fmla="*/ 215 h 215"/>
                <a:gd name="T2" fmla="*/ 124 w 218"/>
                <a:gd name="T3" fmla="*/ 213 h 215"/>
                <a:gd name="T4" fmla="*/ 133 w 218"/>
                <a:gd name="T5" fmla="*/ 210 h 215"/>
                <a:gd name="T6" fmla="*/ 145 w 218"/>
                <a:gd name="T7" fmla="*/ 207 h 215"/>
                <a:gd name="T8" fmla="*/ 160 w 218"/>
                <a:gd name="T9" fmla="*/ 200 h 215"/>
                <a:gd name="T10" fmla="*/ 177 w 218"/>
                <a:gd name="T11" fmla="*/ 190 h 215"/>
                <a:gd name="T12" fmla="*/ 191 w 218"/>
                <a:gd name="T13" fmla="*/ 174 h 215"/>
                <a:gd name="T14" fmla="*/ 204 w 218"/>
                <a:gd name="T15" fmla="*/ 156 h 215"/>
                <a:gd name="T16" fmla="*/ 210 w 218"/>
                <a:gd name="T17" fmla="*/ 142 h 215"/>
                <a:gd name="T18" fmla="*/ 214 w 218"/>
                <a:gd name="T19" fmla="*/ 133 h 215"/>
                <a:gd name="T20" fmla="*/ 216 w 218"/>
                <a:gd name="T21" fmla="*/ 122 h 215"/>
                <a:gd name="T22" fmla="*/ 216 w 218"/>
                <a:gd name="T23" fmla="*/ 111 h 215"/>
                <a:gd name="T24" fmla="*/ 216 w 218"/>
                <a:gd name="T25" fmla="*/ 100 h 215"/>
                <a:gd name="T26" fmla="*/ 216 w 218"/>
                <a:gd name="T27" fmla="*/ 89 h 215"/>
                <a:gd name="T28" fmla="*/ 211 w 218"/>
                <a:gd name="T29" fmla="*/ 73 h 215"/>
                <a:gd name="T30" fmla="*/ 204 w 218"/>
                <a:gd name="T31" fmla="*/ 54 h 215"/>
                <a:gd name="T32" fmla="*/ 191 w 218"/>
                <a:gd name="T33" fmla="*/ 37 h 215"/>
                <a:gd name="T34" fmla="*/ 177 w 218"/>
                <a:gd name="T35" fmla="*/ 23 h 215"/>
                <a:gd name="T36" fmla="*/ 160 w 218"/>
                <a:gd name="T37" fmla="*/ 12 h 215"/>
                <a:gd name="T38" fmla="*/ 145 w 218"/>
                <a:gd name="T39" fmla="*/ 5 h 215"/>
                <a:gd name="T40" fmla="*/ 133 w 218"/>
                <a:gd name="T41" fmla="*/ 1 h 215"/>
                <a:gd name="T42" fmla="*/ 124 w 218"/>
                <a:gd name="T43" fmla="*/ 0 h 215"/>
                <a:gd name="T44" fmla="*/ 113 w 218"/>
                <a:gd name="T45" fmla="*/ 0 h 215"/>
                <a:gd name="T46" fmla="*/ 102 w 218"/>
                <a:gd name="T47" fmla="*/ 0 h 215"/>
                <a:gd name="T48" fmla="*/ 91 w 218"/>
                <a:gd name="T49" fmla="*/ 0 h 215"/>
                <a:gd name="T50" fmla="*/ 80 w 218"/>
                <a:gd name="T51" fmla="*/ 1 h 215"/>
                <a:gd name="T52" fmla="*/ 70 w 218"/>
                <a:gd name="T53" fmla="*/ 5 h 215"/>
                <a:gd name="T54" fmla="*/ 55 w 218"/>
                <a:gd name="T55" fmla="*/ 12 h 215"/>
                <a:gd name="T56" fmla="*/ 37 w 218"/>
                <a:gd name="T57" fmla="*/ 23 h 215"/>
                <a:gd name="T58" fmla="*/ 22 w 218"/>
                <a:gd name="T59" fmla="*/ 37 h 215"/>
                <a:gd name="T60" fmla="*/ 11 w 218"/>
                <a:gd name="T61" fmla="*/ 54 h 215"/>
                <a:gd name="T62" fmla="*/ 3 w 218"/>
                <a:gd name="T63" fmla="*/ 73 h 215"/>
                <a:gd name="T64" fmla="*/ 0 w 218"/>
                <a:gd name="T65" fmla="*/ 89 h 215"/>
                <a:gd name="T66" fmla="*/ 0 w 218"/>
                <a:gd name="T67" fmla="*/ 100 h 215"/>
                <a:gd name="T68" fmla="*/ 0 w 218"/>
                <a:gd name="T69" fmla="*/ 111 h 215"/>
                <a:gd name="T70" fmla="*/ 0 w 218"/>
                <a:gd name="T71" fmla="*/ 122 h 215"/>
                <a:gd name="T72" fmla="*/ 1 w 218"/>
                <a:gd name="T73" fmla="*/ 133 h 215"/>
                <a:gd name="T74" fmla="*/ 4 w 218"/>
                <a:gd name="T75" fmla="*/ 142 h 215"/>
                <a:gd name="T76" fmla="*/ 11 w 218"/>
                <a:gd name="T77" fmla="*/ 156 h 215"/>
                <a:gd name="T78" fmla="*/ 22 w 218"/>
                <a:gd name="T79" fmla="*/ 174 h 215"/>
                <a:gd name="T80" fmla="*/ 37 w 218"/>
                <a:gd name="T81" fmla="*/ 190 h 215"/>
                <a:gd name="T82" fmla="*/ 55 w 218"/>
                <a:gd name="T83" fmla="*/ 200 h 215"/>
                <a:gd name="T84" fmla="*/ 70 w 218"/>
                <a:gd name="T85" fmla="*/ 207 h 215"/>
                <a:gd name="T86" fmla="*/ 80 w 218"/>
                <a:gd name="T87" fmla="*/ 210 h 215"/>
                <a:gd name="T88" fmla="*/ 91 w 218"/>
                <a:gd name="T89" fmla="*/ 213 h 215"/>
                <a:gd name="T90" fmla="*/ 102 w 218"/>
                <a:gd name="T91" fmla="*/ 215 h 215"/>
                <a:gd name="T92" fmla="*/ 108 w 218"/>
                <a:gd name="T93"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8" h="215">
                  <a:moveTo>
                    <a:pt x="108" y="215"/>
                  </a:moveTo>
                  <a:lnTo>
                    <a:pt x="113" y="215"/>
                  </a:lnTo>
                  <a:lnTo>
                    <a:pt x="117" y="215"/>
                  </a:lnTo>
                  <a:lnTo>
                    <a:pt x="124" y="213"/>
                  </a:lnTo>
                  <a:lnTo>
                    <a:pt x="129" y="212"/>
                  </a:lnTo>
                  <a:lnTo>
                    <a:pt x="133" y="210"/>
                  </a:lnTo>
                  <a:lnTo>
                    <a:pt x="139" y="208"/>
                  </a:lnTo>
                  <a:lnTo>
                    <a:pt x="145" y="207"/>
                  </a:lnTo>
                  <a:lnTo>
                    <a:pt x="150" y="205"/>
                  </a:lnTo>
                  <a:lnTo>
                    <a:pt x="160" y="200"/>
                  </a:lnTo>
                  <a:lnTo>
                    <a:pt x="167" y="196"/>
                  </a:lnTo>
                  <a:lnTo>
                    <a:pt x="177" y="190"/>
                  </a:lnTo>
                  <a:lnTo>
                    <a:pt x="185" y="183"/>
                  </a:lnTo>
                  <a:lnTo>
                    <a:pt x="191" y="174"/>
                  </a:lnTo>
                  <a:lnTo>
                    <a:pt x="198" y="166"/>
                  </a:lnTo>
                  <a:lnTo>
                    <a:pt x="204" y="156"/>
                  </a:lnTo>
                  <a:lnTo>
                    <a:pt x="208" y="148"/>
                  </a:lnTo>
                  <a:lnTo>
                    <a:pt x="210" y="142"/>
                  </a:lnTo>
                  <a:lnTo>
                    <a:pt x="211" y="138"/>
                  </a:lnTo>
                  <a:lnTo>
                    <a:pt x="214" y="133"/>
                  </a:lnTo>
                  <a:lnTo>
                    <a:pt x="215" y="128"/>
                  </a:lnTo>
                  <a:lnTo>
                    <a:pt x="216" y="122"/>
                  </a:lnTo>
                  <a:lnTo>
                    <a:pt x="216" y="117"/>
                  </a:lnTo>
                  <a:lnTo>
                    <a:pt x="216" y="111"/>
                  </a:lnTo>
                  <a:lnTo>
                    <a:pt x="218" y="106"/>
                  </a:lnTo>
                  <a:lnTo>
                    <a:pt x="216" y="100"/>
                  </a:lnTo>
                  <a:lnTo>
                    <a:pt x="216" y="95"/>
                  </a:lnTo>
                  <a:lnTo>
                    <a:pt x="216" y="89"/>
                  </a:lnTo>
                  <a:lnTo>
                    <a:pt x="215" y="85"/>
                  </a:lnTo>
                  <a:lnTo>
                    <a:pt x="211" y="73"/>
                  </a:lnTo>
                  <a:lnTo>
                    <a:pt x="208" y="65"/>
                  </a:lnTo>
                  <a:lnTo>
                    <a:pt x="204" y="54"/>
                  </a:lnTo>
                  <a:lnTo>
                    <a:pt x="198" y="46"/>
                  </a:lnTo>
                  <a:lnTo>
                    <a:pt x="191" y="37"/>
                  </a:lnTo>
                  <a:lnTo>
                    <a:pt x="185" y="31"/>
                  </a:lnTo>
                  <a:lnTo>
                    <a:pt x="177" y="23"/>
                  </a:lnTo>
                  <a:lnTo>
                    <a:pt x="167" y="17"/>
                  </a:lnTo>
                  <a:lnTo>
                    <a:pt x="160" y="12"/>
                  </a:lnTo>
                  <a:lnTo>
                    <a:pt x="150" y="8"/>
                  </a:lnTo>
                  <a:lnTo>
                    <a:pt x="145" y="5"/>
                  </a:lnTo>
                  <a:lnTo>
                    <a:pt x="139" y="4"/>
                  </a:lnTo>
                  <a:lnTo>
                    <a:pt x="133" y="1"/>
                  </a:lnTo>
                  <a:lnTo>
                    <a:pt x="129" y="1"/>
                  </a:lnTo>
                  <a:lnTo>
                    <a:pt x="124" y="0"/>
                  </a:lnTo>
                  <a:lnTo>
                    <a:pt x="117" y="0"/>
                  </a:lnTo>
                  <a:lnTo>
                    <a:pt x="113" y="0"/>
                  </a:lnTo>
                  <a:lnTo>
                    <a:pt x="108" y="0"/>
                  </a:lnTo>
                  <a:lnTo>
                    <a:pt x="102" y="0"/>
                  </a:lnTo>
                  <a:lnTo>
                    <a:pt x="96" y="0"/>
                  </a:lnTo>
                  <a:lnTo>
                    <a:pt x="91" y="0"/>
                  </a:lnTo>
                  <a:lnTo>
                    <a:pt x="85" y="1"/>
                  </a:lnTo>
                  <a:lnTo>
                    <a:pt x="80" y="1"/>
                  </a:lnTo>
                  <a:lnTo>
                    <a:pt x="73" y="4"/>
                  </a:lnTo>
                  <a:lnTo>
                    <a:pt x="70" y="5"/>
                  </a:lnTo>
                  <a:lnTo>
                    <a:pt x="65" y="8"/>
                  </a:lnTo>
                  <a:lnTo>
                    <a:pt x="55" y="12"/>
                  </a:lnTo>
                  <a:lnTo>
                    <a:pt x="45" y="17"/>
                  </a:lnTo>
                  <a:lnTo>
                    <a:pt x="37" y="23"/>
                  </a:lnTo>
                  <a:lnTo>
                    <a:pt x="31" y="31"/>
                  </a:lnTo>
                  <a:lnTo>
                    <a:pt x="22" y="37"/>
                  </a:lnTo>
                  <a:lnTo>
                    <a:pt x="17" y="46"/>
                  </a:lnTo>
                  <a:lnTo>
                    <a:pt x="11" y="54"/>
                  </a:lnTo>
                  <a:lnTo>
                    <a:pt x="8" y="65"/>
                  </a:lnTo>
                  <a:lnTo>
                    <a:pt x="3" y="73"/>
                  </a:lnTo>
                  <a:lnTo>
                    <a:pt x="1" y="85"/>
                  </a:lnTo>
                  <a:lnTo>
                    <a:pt x="0" y="89"/>
                  </a:lnTo>
                  <a:lnTo>
                    <a:pt x="0" y="95"/>
                  </a:lnTo>
                  <a:lnTo>
                    <a:pt x="0" y="100"/>
                  </a:lnTo>
                  <a:lnTo>
                    <a:pt x="0" y="106"/>
                  </a:lnTo>
                  <a:lnTo>
                    <a:pt x="0" y="111"/>
                  </a:lnTo>
                  <a:lnTo>
                    <a:pt x="0" y="117"/>
                  </a:lnTo>
                  <a:lnTo>
                    <a:pt x="0" y="122"/>
                  </a:lnTo>
                  <a:lnTo>
                    <a:pt x="1" y="128"/>
                  </a:lnTo>
                  <a:lnTo>
                    <a:pt x="1" y="133"/>
                  </a:lnTo>
                  <a:lnTo>
                    <a:pt x="3" y="138"/>
                  </a:lnTo>
                  <a:lnTo>
                    <a:pt x="4" y="142"/>
                  </a:lnTo>
                  <a:lnTo>
                    <a:pt x="8" y="148"/>
                  </a:lnTo>
                  <a:lnTo>
                    <a:pt x="11" y="156"/>
                  </a:lnTo>
                  <a:lnTo>
                    <a:pt x="17" y="166"/>
                  </a:lnTo>
                  <a:lnTo>
                    <a:pt x="22" y="174"/>
                  </a:lnTo>
                  <a:lnTo>
                    <a:pt x="31" y="183"/>
                  </a:lnTo>
                  <a:lnTo>
                    <a:pt x="37" y="190"/>
                  </a:lnTo>
                  <a:lnTo>
                    <a:pt x="45" y="196"/>
                  </a:lnTo>
                  <a:lnTo>
                    <a:pt x="55" y="200"/>
                  </a:lnTo>
                  <a:lnTo>
                    <a:pt x="65" y="205"/>
                  </a:lnTo>
                  <a:lnTo>
                    <a:pt x="70" y="207"/>
                  </a:lnTo>
                  <a:lnTo>
                    <a:pt x="73" y="208"/>
                  </a:lnTo>
                  <a:lnTo>
                    <a:pt x="80" y="210"/>
                  </a:lnTo>
                  <a:lnTo>
                    <a:pt x="85" y="212"/>
                  </a:lnTo>
                  <a:lnTo>
                    <a:pt x="91" y="213"/>
                  </a:lnTo>
                  <a:lnTo>
                    <a:pt x="96" y="215"/>
                  </a:lnTo>
                  <a:lnTo>
                    <a:pt x="102" y="215"/>
                  </a:lnTo>
                  <a:lnTo>
                    <a:pt x="108" y="215"/>
                  </a:lnTo>
                  <a:lnTo>
                    <a:pt x="108" y="215"/>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2" name="Freeform 24"/>
            <p:cNvSpPr>
              <a:spLocks/>
            </p:cNvSpPr>
            <p:nvPr/>
          </p:nvSpPr>
          <p:spPr bwMode="auto">
            <a:xfrm>
              <a:off x="6089651" y="3001591"/>
              <a:ext cx="69850" cy="61913"/>
            </a:xfrm>
            <a:custGeom>
              <a:avLst/>
              <a:gdLst>
                <a:gd name="T0" fmla="*/ 158 w 176"/>
                <a:gd name="T1" fmla="*/ 150 h 156"/>
                <a:gd name="T2" fmla="*/ 150 w 176"/>
                <a:gd name="T3" fmla="*/ 139 h 156"/>
                <a:gd name="T4" fmla="*/ 139 w 176"/>
                <a:gd name="T5" fmla="*/ 128 h 156"/>
                <a:gd name="T6" fmla="*/ 130 w 176"/>
                <a:gd name="T7" fmla="*/ 117 h 156"/>
                <a:gd name="T8" fmla="*/ 119 w 176"/>
                <a:gd name="T9" fmla="*/ 106 h 156"/>
                <a:gd name="T10" fmla="*/ 110 w 176"/>
                <a:gd name="T11" fmla="*/ 97 h 156"/>
                <a:gd name="T12" fmla="*/ 97 w 176"/>
                <a:gd name="T13" fmla="*/ 87 h 156"/>
                <a:gd name="T14" fmla="*/ 87 w 176"/>
                <a:gd name="T15" fmla="*/ 79 h 156"/>
                <a:gd name="T16" fmla="*/ 77 w 176"/>
                <a:gd name="T17" fmla="*/ 70 h 156"/>
                <a:gd name="T18" fmla="*/ 65 w 176"/>
                <a:gd name="T19" fmla="*/ 62 h 156"/>
                <a:gd name="T20" fmla="*/ 54 w 176"/>
                <a:gd name="T21" fmla="*/ 54 h 156"/>
                <a:gd name="T22" fmla="*/ 44 w 176"/>
                <a:gd name="T23" fmla="*/ 48 h 156"/>
                <a:gd name="T24" fmla="*/ 34 w 176"/>
                <a:gd name="T25" fmla="*/ 40 h 156"/>
                <a:gd name="T26" fmla="*/ 23 w 176"/>
                <a:gd name="T27" fmla="*/ 34 h 156"/>
                <a:gd name="T28" fmla="*/ 8 w 176"/>
                <a:gd name="T29" fmla="*/ 26 h 156"/>
                <a:gd name="T30" fmla="*/ 5 w 176"/>
                <a:gd name="T31" fmla="*/ 17 h 156"/>
                <a:gd name="T32" fmla="*/ 21 w 176"/>
                <a:gd name="T33" fmla="*/ 8 h 156"/>
                <a:gd name="T34" fmla="*/ 37 w 176"/>
                <a:gd name="T35" fmla="*/ 3 h 156"/>
                <a:gd name="T36" fmla="*/ 56 w 176"/>
                <a:gd name="T37" fmla="*/ 0 h 156"/>
                <a:gd name="T38" fmla="*/ 71 w 176"/>
                <a:gd name="T39" fmla="*/ 0 h 156"/>
                <a:gd name="T40" fmla="*/ 82 w 176"/>
                <a:gd name="T41" fmla="*/ 0 h 156"/>
                <a:gd name="T42" fmla="*/ 93 w 176"/>
                <a:gd name="T43" fmla="*/ 1 h 156"/>
                <a:gd name="T44" fmla="*/ 103 w 176"/>
                <a:gd name="T45" fmla="*/ 5 h 156"/>
                <a:gd name="T46" fmla="*/ 118 w 176"/>
                <a:gd name="T47" fmla="*/ 12 h 156"/>
                <a:gd name="T48" fmla="*/ 136 w 176"/>
                <a:gd name="T49" fmla="*/ 23 h 156"/>
                <a:gd name="T50" fmla="*/ 150 w 176"/>
                <a:gd name="T51" fmla="*/ 37 h 156"/>
                <a:gd name="T52" fmla="*/ 163 w 176"/>
                <a:gd name="T53" fmla="*/ 54 h 156"/>
                <a:gd name="T54" fmla="*/ 171 w 176"/>
                <a:gd name="T55" fmla="*/ 73 h 156"/>
                <a:gd name="T56" fmla="*/ 175 w 176"/>
                <a:gd name="T57" fmla="*/ 89 h 156"/>
                <a:gd name="T58" fmla="*/ 176 w 176"/>
                <a:gd name="T59" fmla="*/ 100 h 156"/>
                <a:gd name="T60" fmla="*/ 176 w 176"/>
                <a:gd name="T61" fmla="*/ 113 h 156"/>
                <a:gd name="T62" fmla="*/ 174 w 176"/>
                <a:gd name="T63" fmla="*/ 125 h 156"/>
                <a:gd name="T64" fmla="*/ 171 w 176"/>
                <a:gd name="T65" fmla="*/ 138 h 156"/>
                <a:gd name="T66" fmla="*/ 166 w 176"/>
                <a:gd name="T67" fmla="*/ 150 h 156"/>
                <a:gd name="T68" fmla="*/ 164 w 176"/>
                <a:gd name="T69" fmla="*/ 156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6" h="156">
                  <a:moveTo>
                    <a:pt x="164" y="156"/>
                  </a:moveTo>
                  <a:lnTo>
                    <a:pt x="158" y="150"/>
                  </a:lnTo>
                  <a:lnTo>
                    <a:pt x="155" y="144"/>
                  </a:lnTo>
                  <a:lnTo>
                    <a:pt x="150" y="139"/>
                  </a:lnTo>
                  <a:lnTo>
                    <a:pt x="146" y="133"/>
                  </a:lnTo>
                  <a:lnTo>
                    <a:pt x="139" y="128"/>
                  </a:lnTo>
                  <a:lnTo>
                    <a:pt x="135" y="122"/>
                  </a:lnTo>
                  <a:lnTo>
                    <a:pt x="130" y="117"/>
                  </a:lnTo>
                  <a:lnTo>
                    <a:pt x="125" y="113"/>
                  </a:lnTo>
                  <a:lnTo>
                    <a:pt x="119" y="106"/>
                  </a:lnTo>
                  <a:lnTo>
                    <a:pt x="114" y="102"/>
                  </a:lnTo>
                  <a:lnTo>
                    <a:pt x="110" y="97"/>
                  </a:lnTo>
                  <a:lnTo>
                    <a:pt x="103" y="93"/>
                  </a:lnTo>
                  <a:lnTo>
                    <a:pt x="97" y="87"/>
                  </a:lnTo>
                  <a:lnTo>
                    <a:pt x="93" y="85"/>
                  </a:lnTo>
                  <a:lnTo>
                    <a:pt x="87" y="79"/>
                  </a:lnTo>
                  <a:lnTo>
                    <a:pt x="82" y="74"/>
                  </a:lnTo>
                  <a:lnTo>
                    <a:pt x="77" y="70"/>
                  </a:lnTo>
                  <a:lnTo>
                    <a:pt x="71" y="66"/>
                  </a:lnTo>
                  <a:lnTo>
                    <a:pt x="65" y="62"/>
                  </a:lnTo>
                  <a:lnTo>
                    <a:pt x="61" y="57"/>
                  </a:lnTo>
                  <a:lnTo>
                    <a:pt x="54" y="54"/>
                  </a:lnTo>
                  <a:lnTo>
                    <a:pt x="50" y="52"/>
                  </a:lnTo>
                  <a:lnTo>
                    <a:pt x="44" y="48"/>
                  </a:lnTo>
                  <a:lnTo>
                    <a:pt x="38" y="45"/>
                  </a:lnTo>
                  <a:lnTo>
                    <a:pt x="34" y="40"/>
                  </a:lnTo>
                  <a:lnTo>
                    <a:pt x="28" y="38"/>
                  </a:lnTo>
                  <a:lnTo>
                    <a:pt x="23" y="34"/>
                  </a:lnTo>
                  <a:lnTo>
                    <a:pt x="18" y="32"/>
                  </a:lnTo>
                  <a:lnTo>
                    <a:pt x="8" y="26"/>
                  </a:lnTo>
                  <a:lnTo>
                    <a:pt x="0" y="21"/>
                  </a:lnTo>
                  <a:lnTo>
                    <a:pt x="5" y="17"/>
                  </a:lnTo>
                  <a:lnTo>
                    <a:pt x="12" y="12"/>
                  </a:lnTo>
                  <a:lnTo>
                    <a:pt x="21" y="8"/>
                  </a:lnTo>
                  <a:lnTo>
                    <a:pt x="29" y="5"/>
                  </a:lnTo>
                  <a:lnTo>
                    <a:pt x="37" y="3"/>
                  </a:lnTo>
                  <a:lnTo>
                    <a:pt x="48" y="1"/>
                  </a:lnTo>
                  <a:lnTo>
                    <a:pt x="56" y="0"/>
                  </a:lnTo>
                  <a:lnTo>
                    <a:pt x="67" y="0"/>
                  </a:lnTo>
                  <a:lnTo>
                    <a:pt x="71" y="0"/>
                  </a:lnTo>
                  <a:lnTo>
                    <a:pt x="77" y="0"/>
                  </a:lnTo>
                  <a:lnTo>
                    <a:pt x="82" y="0"/>
                  </a:lnTo>
                  <a:lnTo>
                    <a:pt x="87" y="1"/>
                  </a:lnTo>
                  <a:lnTo>
                    <a:pt x="93" y="1"/>
                  </a:lnTo>
                  <a:lnTo>
                    <a:pt x="97" y="4"/>
                  </a:lnTo>
                  <a:lnTo>
                    <a:pt x="103" y="5"/>
                  </a:lnTo>
                  <a:lnTo>
                    <a:pt x="110" y="8"/>
                  </a:lnTo>
                  <a:lnTo>
                    <a:pt x="118" y="12"/>
                  </a:lnTo>
                  <a:lnTo>
                    <a:pt x="128" y="17"/>
                  </a:lnTo>
                  <a:lnTo>
                    <a:pt x="136" y="23"/>
                  </a:lnTo>
                  <a:lnTo>
                    <a:pt x="144" y="31"/>
                  </a:lnTo>
                  <a:lnTo>
                    <a:pt x="150" y="37"/>
                  </a:lnTo>
                  <a:lnTo>
                    <a:pt x="156" y="46"/>
                  </a:lnTo>
                  <a:lnTo>
                    <a:pt x="163" y="54"/>
                  </a:lnTo>
                  <a:lnTo>
                    <a:pt x="167" y="65"/>
                  </a:lnTo>
                  <a:lnTo>
                    <a:pt x="171" y="73"/>
                  </a:lnTo>
                  <a:lnTo>
                    <a:pt x="174" y="85"/>
                  </a:lnTo>
                  <a:lnTo>
                    <a:pt x="175" y="89"/>
                  </a:lnTo>
                  <a:lnTo>
                    <a:pt x="176" y="95"/>
                  </a:lnTo>
                  <a:lnTo>
                    <a:pt x="176" y="100"/>
                  </a:lnTo>
                  <a:lnTo>
                    <a:pt x="176" y="106"/>
                  </a:lnTo>
                  <a:lnTo>
                    <a:pt x="176" y="113"/>
                  </a:lnTo>
                  <a:lnTo>
                    <a:pt x="175" y="119"/>
                  </a:lnTo>
                  <a:lnTo>
                    <a:pt x="174" y="125"/>
                  </a:lnTo>
                  <a:lnTo>
                    <a:pt x="174" y="131"/>
                  </a:lnTo>
                  <a:lnTo>
                    <a:pt x="171" y="138"/>
                  </a:lnTo>
                  <a:lnTo>
                    <a:pt x="169" y="144"/>
                  </a:lnTo>
                  <a:lnTo>
                    <a:pt x="166" y="150"/>
                  </a:lnTo>
                  <a:lnTo>
                    <a:pt x="164" y="156"/>
                  </a:lnTo>
                  <a:lnTo>
                    <a:pt x="164" y="15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3" name="Freeform 25"/>
            <p:cNvSpPr>
              <a:spLocks/>
            </p:cNvSpPr>
            <p:nvPr/>
          </p:nvSpPr>
          <p:spPr bwMode="auto">
            <a:xfrm>
              <a:off x="5892801" y="2904753"/>
              <a:ext cx="85725" cy="85725"/>
            </a:xfrm>
            <a:custGeom>
              <a:avLst/>
              <a:gdLst>
                <a:gd name="T0" fmla="*/ 113 w 218"/>
                <a:gd name="T1" fmla="*/ 215 h 216"/>
                <a:gd name="T2" fmla="*/ 124 w 218"/>
                <a:gd name="T3" fmla="*/ 215 h 216"/>
                <a:gd name="T4" fmla="*/ 135 w 218"/>
                <a:gd name="T5" fmla="*/ 212 h 216"/>
                <a:gd name="T6" fmla="*/ 147 w 218"/>
                <a:gd name="T7" fmla="*/ 207 h 216"/>
                <a:gd name="T8" fmla="*/ 160 w 218"/>
                <a:gd name="T9" fmla="*/ 200 h 216"/>
                <a:gd name="T10" fmla="*/ 177 w 218"/>
                <a:gd name="T11" fmla="*/ 190 h 216"/>
                <a:gd name="T12" fmla="*/ 192 w 218"/>
                <a:gd name="T13" fmla="*/ 176 h 216"/>
                <a:gd name="T14" fmla="*/ 204 w 218"/>
                <a:gd name="T15" fmla="*/ 159 h 216"/>
                <a:gd name="T16" fmla="*/ 210 w 218"/>
                <a:gd name="T17" fmla="*/ 144 h 216"/>
                <a:gd name="T18" fmla="*/ 213 w 218"/>
                <a:gd name="T19" fmla="*/ 135 h 216"/>
                <a:gd name="T20" fmla="*/ 217 w 218"/>
                <a:gd name="T21" fmla="*/ 123 h 216"/>
                <a:gd name="T22" fmla="*/ 218 w 218"/>
                <a:gd name="T23" fmla="*/ 113 h 216"/>
                <a:gd name="T24" fmla="*/ 218 w 218"/>
                <a:gd name="T25" fmla="*/ 102 h 216"/>
                <a:gd name="T26" fmla="*/ 217 w 218"/>
                <a:gd name="T27" fmla="*/ 91 h 216"/>
                <a:gd name="T28" fmla="*/ 213 w 218"/>
                <a:gd name="T29" fmla="*/ 80 h 216"/>
                <a:gd name="T30" fmla="*/ 210 w 218"/>
                <a:gd name="T31" fmla="*/ 70 h 216"/>
                <a:gd name="T32" fmla="*/ 204 w 218"/>
                <a:gd name="T33" fmla="*/ 57 h 216"/>
                <a:gd name="T34" fmla="*/ 192 w 218"/>
                <a:gd name="T35" fmla="*/ 40 h 216"/>
                <a:gd name="T36" fmla="*/ 177 w 218"/>
                <a:gd name="T37" fmla="*/ 24 h 216"/>
                <a:gd name="T38" fmla="*/ 160 w 218"/>
                <a:gd name="T39" fmla="*/ 12 h 216"/>
                <a:gd name="T40" fmla="*/ 147 w 218"/>
                <a:gd name="T41" fmla="*/ 6 h 216"/>
                <a:gd name="T42" fmla="*/ 135 w 218"/>
                <a:gd name="T43" fmla="*/ 1 h 216"/>
                <a:gd name="T44" fmla="*/ 124 w 218"/>
                <a:gd name="T45" fmla="*/ 0 h 216"/>
                <a:gd name="T46" fmla="*/ 113 w 218"/>
                <a:gd name="T47" fmla="*/ 0 h 216"/>
                <a:gd name="T48" fmla="*/ 102 w 218"/>
                <a:gd name="T49" fmla="*/ 0 h 216"/>
                <a:gd name="T50" fmla="*/ 91 w 218"/>
                <a:gd name="T51" fmla="*/ 0 h 216"/>
                <a:gd name="T52" fmla="*/ 80 w 218"/>
                <a:gd name="T53" fmla="*/ 1 h 216"/>
                <a:gd name="T54" fmla="*/ 71 w 218"/>
                <a:gd name="T55" fmla="*/ 6 h 216"/>
                <a:gd name="T56" fmla="*/ 57 w 218"/>
                <a:gd name="T57" fmla="*/ 12 h 216"/>
                <a:gd name="T58" fmla="*/ 39 w 218"/>
                <a:gd name="T59" fmla="*/ 24 h 216"/>
                <a:gd name="T60" fmla="*/ 23 w 218"/>
                <a:gd name="T61" fmla="*/ 40 h 216"/>
                <a:gd name="T62" fmla="*/ 13 w 218"/>
                <a:gd name="T63" fmla="*/ 57 h 216"/>
                <a:gd name="T64" fmla="*/ 6 w 218"/>
                <a:gd name="T65" fmla="*/ 70 h 216"/>
                <a:gd name="T66" fmla="*/ 1 w 218"/>
                <a:gd name="T67" fmla="*/ 80 h 216"/>
                <a:gd name="T68" fmla="*/ 0 w 218"/>
                <a:gd name="T69" fmla="*/ 91 h 216"/>
                <a:gd name="T70" fmla="*/ 0 w 218"/>
                <a:gd name="T71" fmla="*/ 102 h 216"/>
                <a:gd name="T72" fmla="*/ 0 w 218"/>
                <a:gd name="T73" fmla="*/ 113 h 216"/>
                <a:gd name="T74" fmla="*/ 0 w 218"/>
                <a:gd name="T75" fmla="*/ 123 h 216"/>
                <a:gd name="T76" fmla="*/ 1 w 218"/>
                <a:gd name="T77" fmla="*/ 135 h 216"/>
                <a:gd name="T78" fmla="*/ 6 w 218"/>
                <a:gd name="T79" fmla="*/ 144 h 216"/>
                <a:gd name="T80" fmla="*/ 13 w 218"/>
                <a:gd name="T81" fmla="*/ 159 h 216"/>
                <a:gd name="T82" fmla="*/ 23 w 218"/>
                <a:gd name="T83" fmla="*/ 176 h 216"/>
                <a:gd name="T84" fmla="*/ 39 w 218"/>
                <a:gd name="T85" fmla="*/ 190 h 216"/>
                <a:gd name="T86" fmla="*/ 57 w 218"/>
                <a:gd name="T87" fmla="*/ 200 h 216"/>
                <a:gd name="T88" fmla="*/ 71 w 218"/>
                <a:gd name="T89" fmla="*/ 207 h 216"/>
                <a:gd name="T90" fmla="*/ 80 w 218"/>
                <a:gd name="T91" fmla="*/ 212 h 216"/>
                <a:gd name="T92" fmla="*/ 91 w 218"/>
                <a:gd name="T93" fmla="*/ 215 h 216"/>
                <a:gd name="T94" fmla="*/ 102 w 218"/>
                <a:gd name="T95" fmla="*/ 215 h 216"/>
                <a:gd name="T96" fmla="*/ 108 w 218"/>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8" h="216">
                  <a:moveTo>
                    <a:pt x="108" y="216"/>
                  </a:moveTo>
                  <a:lnTo>
                    <a:pt x="113" y="215"/>
                  </a:lnTo>
                  <a:lnTo>
                    <a:pt x="119" y="215"/>
                  </a:lnTo>
                  <a:lnTo>
                    <a:pt x="124" y="215"/>
                  </a:lnTo>
                  <a:lnTo>
                    <a:pt x="131" y="213"/>
                  </a:lnTo>
                  <a:lnTo>
                    <a:pt x="135" y="212"/>
                  </a:lnTo>
                  <a:lnTo>
                    <a:pt x="140" y="211"/>
                  </a:lnTo>
                  <a:lnTo>
                    <a:pt x="147" y="207"/>
                  </a:lnTo>
                  <a:lnTo>
                    <a:pt x="151" y="207"/>
                  </a:lnTo>
                  <a:lnTo>
                    <a:pt x="160" y="200"/>
                  </a:lnTo>
                  <a:lnTo>
                    <a:pt x="169" y="196"/>
                  </a:lnTo>
                  <a:lnTo>
                    <a:pt x="177" y="190"/>
                  </a:lnTo>
                  <a:lnTo>
                    <a:pt x="185" y="183"/>
                  </a:lnTo>
                  <a:lnTo>
                    <a:pt x="192" y="176"/>
                  </a:lnTo>
                  <a:lnTo>
                    <a:pt x="198" y="168"/>
                  </a:lnTo>
                  <a:lnTo>
                    <a:pt x="204" y="159"/>
                  </a:lnTo>
                  <a:lnTo>
                    <a:pt x="209" y="151"/>
                  </a:lnTo>
                  <a:lnTo>
                    <a:pt x="210" y="144"/>
                  </a:lnTo>
                  <a:lnTo>
                    <a:pt x="212" y="139"/>
                  </a:lnTo>
                  <a:lnTo>
                    <a:pt x="213" y="135"/>
                  </a:lnTo>
                  <a:lnTo>
                    <a:pt x="216" y="130"/>
                  </a:lnTo>
                  <a:lnTo>
                    <a:pt x="217" y="123"/>
                  </a:lnTo>
                  <a:lnTo>
                    <a:pt x="218" y="119"/>
                  </a:lnTo>
                  <a:lnTo>
                    <a:pt x="218" y="113"/>
                  </a:lnTo>
                  <a:lnTo>
                    <a:pt x="218" y="109"/>
                  </a:lnTo>
                  <a:lnTo>
                    <a:pt x="218" y="102"/>
                  </a:lnTo>
                  <a:lnTo>
                    <a:pt x="218" y="97"/>
                  </a:lnTo>
                  <a:lnTo>
                    <a:pt x="217" y="91"/>
                  </a:lnTo>
                  <a:lnTo>
                    <a:pt x="216" y="86"/>
                  </a:lnTo>
                  <a:lnTo>
                    <a:pt x="213" y="80"/>
                  </a:lnTo>
                  <a:lnTo>
                    <a:pt x="212" y="75"/>
                  </a:lnTo>
                  <a:lnTo>
                    <a:pt x="210" y="70"/>
                  </a:lnTo>
                  <a:lnTo>
                    <a:pt x="209" y="66"/>
                  </a:lnTo>
                  <a:lnTo>
                    <a:pt x="204" y="57"/>
                  </a:lnTo>
                  <a:lnTo>
                    <a:pt x="198" y="47"/>
                  </a:lnTo>
                  <a:lnTo>
                    <a:pt x="192" y="40"/>
                  </a:lnTo>
                  <a:lnTo>
                    <a:pt x="185" y="32"/>
                  </a:lnTo>
                  <a:lnTo>
                    <a:pt x="177" y="24"/>
                  </a:lnTo>
                  <a:lnTo>
                    <a:pt x="169" y="17"/>
                  </a:lnTo>
                  <a:lnTo>
                    <a:pt x="160" y="12"/>
                  </a:lnTo>
                  <a:lnTo>
                    <a:pt x="151" y="8"/>
                  </a:lnTo>
                  <a:lnTo>
                    <a:pt x="147" y="6"/>
                  </a:lnTo>
                  <a:lnTo>
                    <a:pt x="140" y="3"/>
                  </a:lnTo>
                  <a:lnTo>
                    <a:pt x="135" y="1"/>
                  </a:lnTo>
                  <a:lnTo>
                    <a:pt x="131" y="1"/>
                  </a:lnTo>
                  <a:lnTo>
                    <a:pt x="124" y="0"/>
                  </a:lnTo>
                  <a:lnTo>
                    <a:pt x="119" y="0"/>
                  </a:lnTo>
                  <a:lnTo>
                    <a:pt x="113" y="0"/>
                  </a:lnTo>
                  <a:lnTo>
                    <a:pt x="108" y="0"/>
                  </a:lnTo>
                  <a:lnTo>
                    <a:pt x="102" y="0"/>
                  </a:lnTo>
                  <a:lnTo>
                    <a:pt x="98" y="0"/>
                  </a:lnTo>
                  <a:lnTo>
                    <a:pt x="91" y="0"/>
                  </a:lnTo>
                  <a:lnTo>
                    <a:pt x="86" y="1"/>
                  </a:lnTo>
                  <a:lnTo>
                    <a:pt x="80" y="1"/>
                  </a:lnTo>
                  <a:lnTo>
                    <a:pt x="75" y="3"/>
                  </a:lnTo>
                  <a:lnTo>
                    <a:pt x="71" y="6"/>
                  </a:lnTo>
                  <a:lnTo>
                    <a:pt x="66" y="8"/>
                  </a:lnTo>
                  <a:lnTo>
                    <a:pt x="57" y="12"/>
                  </a:lnTo>
                  <a:lnTo>
                    <a:pt x="47" y="17"/>
                  </a:lnTo>
                  <a:lnTo>
                    <a:pt x="39" y="24"/>
                  </a:lnTo>
                  <a:lnTo>
                    <a:pt x="31" y="32"/>
                  </a:lnTo>
                  <a:lnTo>
                    <a:pt x="23" y="40"/>
                  </a:lnTo>
                  <a:lnTo>
                    <a:pt x="17" y="47"/>
                  </a:lnTo>
                  <a:lnTo>
                    <a:pt x="13" y="57"/>
                  </a:lnTo>
                  <a:lnTo>
                    <a:pt x="8" y="66"/>
                  </a:lnTo>
                  <a:lnTo>
                    <a:pt x="6" y="70"/>
                  </a:lnTo>
                  <a:lnTo>
                    <a:pt x="3" y="75"/>
                  </a:lnTo>
                  <a:lnTo>
                    <a:pt x="1" y="80"/>
                  </a:lnTo>
                  <a:lnTo>
                    <a:pt x="1" y="86"/>
                  </a:lnTo>
                  <a:lnTo>
                    <a:pt x="0" y="91"/>
                  </a:lnTo>
                  <a:lnTo>
                    <a:pt x="0" y="97"/>
                  </a:lnTo>
                  <a:lnTo>
                    <a:pt x="0" y="102"/>
                  </a:lnTo>
                  <a:lnTo>
                    <a:pt x="0" y="109"/>
                  </a:lnTo>
                  <a:lnTo>
                    <a:pt x="0" y="113"/>
                  </a:lnTo>
                  <a:lnTo>
                    <a:pt x="0" y="119"/>
                  </a:lnTo>
                  <a:lnTo>
                    <a:pt x="0" y="123"/>
                  </a:lnTo>
                  <a:lnTo>
                    <a:pt x="1" y="130"/>
                  </a:lnTo>
                  <a:lnTo>
                    <a:pt x="1" y="135"/>
                  </a:lnTo>
                  <a:lnTo>
                    <a:pt x="3" y="139"/>
                  </a:lnTo>
                  <a:lnTo>
                    <a:pt x="6" y="144"/>
                  </a:lnTo>
                  <a:lnTo>
                    <a:pt x="8" y="151"/>
                  </a:lnTo>
                  <a:lnTo>
                    <a:pt x="13" y="159"/>
                  </a:lnTo>
                  <a:lnTo>
                    <a:pt x="17" y="168"/>
                  </a:lnTo>
                  <a:lnTo>
                    <a:pt x="23" y="176"/>
                  </a:lnTo>
                  <a:lnTo>
                    <a:pt x="31" y="183"/>
                  </a:lnTo>
                  <a:lnTo>
                    <a:pt x="39" y="190"/>
                  </a:lnTo>
                  <a:lnTo>
                    <a:pt x="47" y="196"/>
                  </a:lnTo>
                  <a:lnTo>
                    <a:pt x="57" y="200"/>
                  </a:lnTo>
                  <a:lnTo>
                    <a:pt x="66" y="207"/>
                  </a:lnTo>
                  <a:lnTo>
                    <a:pt x="71" y="207"/>
                  </a:lnTo>
                  <a:lnTo>
                    <a:pt x="75" y="211"/>
                  </a:lnTo>
                  <a:lnTo>
                    <a:pt x="80" y="212"/>
                  </a:lnTo>
                  <a:lnTo>
                    <a:pt x="86" y="213"/>
                  </a:lnTo>
                  <a:lnTo>
                    <a:pt x="91" y="215"/>
                  </a:lnTo>
                  <a:lnTo>
                    <a:pt x="98" y="215"/>
                  </a:lnTo>
                  <a:lnTo>
                    <a:pt x="102" y="215"/>
                  </a:lnTo>
                  <a:lnTo>
                    <a:pt x="108" y="216"/>
                  </a:lnTo>
                  <a:lnTo>
                    <a:pt x="108" y="216"/>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GB" baseline="-25000" dirty="0">
                <a:solidFill>
                  <a:srgbClr val="172982"/>
                </a:solidFill>
              </a:endParaRPr>
            </a:p>
          </p:txBody>
        </p:sp>
        <p:sp>
          <p:nvSpPr>
            <p:cNvPr id="54" name="Freeform 26"/>
            <p:cNvSpPr>
              <a:spLocks/>
            </p:cNvSpPr>
            <p:nvPr/>
          </p:nvSpPr>
          <p:spPr bwMode="auto">
            <a:xfrm>
              <a:off x="6511926" y="3442916"/>
              <a:ext cx="85725" cy="85725"/>
            </a:xfrm>
            <a:custGeom>
              <a:avLst/>
              <a:gdLst>
                <a:gd name="T0" fmla="*/ 114 w 219"/>
                <a:gd name="T1" fmla="*/ 216 h 216"/>
                <a:gd name="T2" fmla="*/ 124 w 219"/>
                <a:gd name="T3" fmla="*/ 214 h 216"/>
                <a:gd name="T4" fmla="*/ 135 w 219"/>
                <a:gd name="T5" fmla="*/ 211 h 216"/>
                <a:gd name="T6" fmla="*/ 147 w 219"/>
                <a:gd name="T7" fmla="*/ 208 h 216"/>
                <a:gd name="T8" fmla="*/ 160 w 219"/>
                <a:gd name="T9" fmla="*/ 201 h 216"/>
                <a:gd name="T10" fmla="*/ 177 w 219"/>
                <a:gd name="T11" fmla="*/ 191 h 216"/>
                <a:gd name="T12" fmla="*/ 192 w 219"/>
                <a:gd name="T13" fmla="*/ 175 h 216"/>
                <a:gd name="T14" fmla="*/ 204 w 219"/>
                <a:gd name="T15" fmla="*/ 158 h 216"/>
                <a:gd name="T16" fmla="*/ 211 w 219"/>
                <a:gd name="T17" fmla="*/ 143 h 216"/>
                <a:gd name="T18" fmla="*/ 214 w 219"/>
                <a:gd name="T19" fmla="*/ 132 h 216"/>
                <a:gd name="T20" fmla="*/ 217 w 219"/>
                <a:gd name="T21" fmla="*/ 123 h 216"/>
                <a:gd name="T22" fmla="*/ 219 w 219"/>
                <a:gd name="T23" fmla="*/ 112 h 216"/>
                <a:gd name="T24" fmla="*/ 219 w 219"/>
                <a:gd name="T25" fmla="*/ 101 h 216"/>
                <a:gd name="T26" fmla="*/ 217 w 219"/>
                <a:gd name="T27" fmla="*/ 90 h 216"/>
                <a:gd name="T28" fmla="*/ 214 w 219"/>
                <a:gd name="T29" fmla="*/ 79 h 216"/>
                <a:gd name="T30" fmla="*/ 211 w 219"/>
                <a:gd name="T31" fmla="*/ 70 h 216"/>
                <a:gd name="T32" fmla="*/ 204 w 219"/>
                <a:gd name="T33" fmla="*/ 55 h 216"/>
                <a:gd name="T34" fmla="*/ 192 w 219"/>
                <a:gd name="T35" fmla="*/ 37 h 216"/>
                <a:gd name="T36" fmla="*/ 177 w 219"/>
                <a:gd name="T37" fmla="*/ 22 h 216"/>
                <a:gd name="T38" fmla="*/ 160 w 219"/>
                <a:gd name="T39" fmla="*/ 12 h 216"/>
                <a:gd name="T40" fmla="*/ 147 w 219"/>
                <a:gd name="T41" fmla="*/ 5 h 216"/>
                <a:gd name="T42" fmla="*/ 135 w 219"/>
                <a:gd name="T43" fmla="*/ 2 h 216"/>
                <a:gd name="T44" fmla="*/ 124 w 219"/>
                <a:gd name="T45" fmla="*/ 0 h 216"/>
                <a:gd name="T46" fmla="*/ 114 w 219"/>
                <a:gd name="T47" fmla="*/ 0 h 216"/>
                <a:gd name="T48" fmla="*/ 102 w 219"/>
                <a:gd name="T49" fmla="*/ 0 h 216"/>
                <a:gd name="T50" fmla="*/ 91 w 219"/>
                <a:gd name="T51" fmla="*/ 0 h 216"/>
                <a:gd name="T52" fmla="*/ 81 w 219"/>
                <a:gd name="T53" fmla="*/ 2 h 216"/>
                <a:gd name="T54" fmla="*/ 71 w 219"/>
                <a:gd name="T55" fmla="*/ 5 h 216"/>
                <a:gd name="T56" fmla="*/ 57 w 219"/>
                <a:gd name="T57" fmla="*/ 12 h 216"/>
                <a:gd name="T58" fmla="*/ 39 w 219"/>
                <a:gd name="T59" fmla="*/ 22 h 216"/>
                <a:gd name="T60" fmla="*/ 24 w 219"/>
                <a:gd name="T61" fmla="*/ 37 h 216"/>
                <a:gd name="T62" fmla="*/ 13 w 219"/>
                <a:gd name="T63" fmla="*/ 55 h 216"/>
                <a:gd name="T64" fmla="*/ 6 w 219"/>
                <a:gd name="T65" fmla="*/ 70 h 216"/>
                <a:gd name="T66" fmla="*/ 2 w 219"/>
                <a:gd name="T67" fmla="*/ 79 h 216"/>
                <a:gd name="T68" fmla="*/ 0 w 219"/>
                <a:gd name="T69" fmla="*/ 90 h 216"/>
                <a:gd name="T70" fmla="*/ 0 w 219"/>
                <a:gd name="T71" fmla="*/ 101 h 216"/>
                <a:gd name="T72" fmla="*/ 0 w 219"/>
                <a:gd name="T73" fmla="*/ 112 h 216"/>
                <a:gd name="T74" fmla="*/ 0 w 219"/>
                <a:gd name="T75" fmla="*/ 123 h 216"/>
                <a:gd name="T76" fmla="*/ 2 w 219"/>
                <a:gd name="T77" fmla="*/ 132 h 216"/>
                <a:gd name="T78" fmla="*/ 6 w 219"/>
                <a:gd name="T79" fmla="*/ 143 h 216"/>
                <a:gd name="T80" fmla="*/ 13 w 219"/>
                <a:gd name="T81" fmla="*/ 158 h 216"/>
                <a:gd name="T82" fmla="*/ 24 w 219"/>
                <a:gd name="T83" fmla="*/ 175 h 216"/>
                <a:gd name="T84" fmla="*/ 39 w 219"/>
                <a:gd name="T85" fmla="*/ 191 h 216"/>
                <a:gd name="T86" fmla="*/ 57 w 219"/>
                <a:gd name="T87" fmla="*/ 201 h 216"/>
                <a:gd name="T88" fmla="*/ 71 w 219"/>
                <a:gd name="T89" fmla="*/ 208 h 216"/>
                <a:gd name="T90" fmla="*/ 81 w 219"/>
                <a:gd name="T91" fmla="*/ 211 h 216"/>
                <a:gd name="T92" fmla="*/ 91 w 219"/>
                <a:gd name="T93" fmla="*/ 214 h 216"/>
                <a:gd name="T94" fmla="*/ 102 w 219"/>
                <a:gd name="T95" fmla="*/ 216 h 216"/>
                <a:gd name="T96" fmla="*/ 108 w 219"/>
                <a:gd name="T97" fmla="*/ 21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 h="216">
                  <a:moveTo>
                    <a:pt x="108" y="216"/>
                  </a:moveTo>
                  <a:lnTo>
                    <a:pt x="114" y="216"/>
                  </a:lnTo>
                  <a:lnTo>
                    <a:pt x="119" y="216"/>
                  </a:lnTo>
                  <a:lnTo>
                    <a:pt x="124" y="214"/>
                  </a:lnTo>
                  <a:lnTo>
                    <a:pt x="131" y="212"/>
                  </a:lnTo>
                  <a:lnTo>
                    <a:pt x="135" y="211"/>
                  </a:lnTo>
                  <a:lnTo>
                    <a:pt x="140" y="209"/>
                  </a:lnTo>
                  <a:lnTo>
                    <a:pt x="147" y="208"/>
                  </a:lnTo>
                  <a:lnTo>
                    <a:pt x="151" y="206"/>
                  </a:lnTo>
                  <a:lnTo>
                    <a:pt x="160" y="201"/>
                  </a:lnTo>
                  <a:lnTo>
                    <a:pt x="170" y="197"/>
                  </a:lnTo>
                  <a:lnTo>
                    <a:pt x="177" y="191"/>
                  </a:lnTo>
                  <a:lnTo>
                    <a:pt x="185" y="184"/>
                  </a:lnTo>
                  <a:lnTo>
                    <a:pt x="192" y="175"/>
                  </a:lnTo>
                  <a:lnTo>
                    <a:pt x="199" y="167"/>
                  </a:lnTo>
                  <a:lnTo>
                    <a:pt x="204" y="158"/>
                  </a:lnTo>
                  <a:lnTo>
                    <a:pt x="209" y="150"/>
                  </a:lnTo>
                  <a:lnTo>
                    <a:pt x="211" y="143"/>
                  </a:lnTo>
                  <a:lnTo>
                    <a:pt x="212" y="139"/>
                  </a:lnTo>
                  <a:lnTo>
                    <a:pt x="214" y="132"/>
                  </a:lnTo>
                  <a:lnTo>
                    <a:pt x="216" y="127"/>
                  </a:lnTo>
                  <a:lnTo>
                    <a:pt x="217" y="123"/>
                  </a:lnTo>
                  <a:lnTo>
                    <a:pt x="219" y="116"/>
                  </a:lnTo>
                  <a:lnTo>
                    <a:pt x="219" y="112"/>
                  </a:lnTo>
                  <a:lnTo>
                    <a:pt x="219" y="107"/>
                  </a:lnTo>
                  <a:lnTo>
                    <a:pt x="219" y="101"/>
                  </a:lnTo>
                  <a:lnTo>
                    <a:pt x="219" y="96"/>
                  </a:lnTo>
                  <a:lnTo>
                    <a:pt x="217" y="90"/>
                  </a:lnTo>
                  <a:lnTo>
                    <a:pt x="216" y="85"/>
                  </a:lnTo>
                  <a:lnTo>
                    <a:pt x="214" y="79"/>
                  </a:lnTo>
                  <a:lnTo>
                    <a:pt x="212" y="74"/>
                  </a:lnTo>
                  <a:lnTo>
                    <a:pt x="211" y="70"/>
                  </a:lnTo>
                  <a:lnTo>
                    <a:pt x="209" y="65"/>
                  </a:lnTo>
                  <a:lnTo>
                    <a:pt x="204" y="55"/>
                  </a:lnTo>
                  <a:lnTo>
                    <a:pt x="199" y="46"/>
                  </a:lnTo>
                  <a:lnTo>
                    <a:pt x="192" y="37"/>
                  </a:lnTo>
                  <a:lnTo>
                    <a:pt x="185" y="30"/>
                  </a:lnTo>
                  <a:lnTo>
                    <a:pt x="177" y="22"/>
                  </a:lnTo>
                  <a:lnTo>
                    <a:pt x="170" y="17"/>
                  </a:lnTo>
                  <a:lnTo>
                    <a:pt x="160" y="12"/>
                  </a:lnTo>
                  <a:lnTo>
                    <a:pt x="151" y="8"/>
                  </a:lnTo>
                  <a:lnTo>
                    <a:pt x="147" y="5"/>
                  </a:lnTo>
                  <a:lnTo>
                    <a:pt x="140" y="4"/>
                  </a:lnTo>
                  <a:lnTo>
                    <a:pt x="135" y="2"/>
                  </a:lnTo>
                  <a:lnTo>
                    <a:pt x="131" y="2"/>
                  </a:lnTo>
                  <a:lnTo>
                    <a:pt x="124" y="0"/>
                  </a:lnTo>
                  <a:lnTo>
                    <a:pt x="119" y="0"/>
                  </a:lnTo>
                  <a:lnTo>
                    <a:pt x="114" y="0"/>
                  </a:lnTo>
                  <a:lnTo>
                    <a:pt x="108" y="0"/>
                  </a:lnTo>
                  <a:lnTo>
                    <a:pt x="102" y="0"/>
                  </a:lnTo>
                  <a:lnTo>
                    <a:pt x="98" y="0"/>
                  </a:lnTo>
                  <a:lnTo>
                    <a:pt x="91" y="0"/>
                  </a:lnTo>
                  <a:lnTo>
                    <a:pt x="87" y="2"/>
                  </a:lnTo>
                  <a:lnTo>
                    <a:pt x="81" y="2"/>
                  </a:lnTo>
                  <a:lnTo>
                    <a:pt x="75" y="4"/>
                  </a:lnTo>
                  <a:lnTo>
                    <a:pt x="71" y="5"/>
                  </a:lnTo>
                  <a:lnTo>
                    <a:pt x="66" y="8"/>
                  </a:lnTo>
                  <a:lnTo>
                    <a:pt x="57" y="12"/>
                  </a:lnTo>
                  <a:lnTo>
                    <a:pt x="47" y="17"/>
                  </a:lnTo>
                  <a:lnTo>
                    <a:pt x="39" y="22"/>
                  </a:lnTo>
                  <a:lnTo>
                    <a:pt x="32" y="30"/>
                  </a:lnTo>
                  <a:lnTo>
                    <a:pt x="24" y="37"/>
                  </a:lnTo>
                  <a:lnTo>
                    <a:pt x="17" y="46"/>
                  </a:lnTo>
                  <a:lnTo>
                    <a:pt x="13" y="55"/>
                  </a:lnTo>
                  <a:lnTo>
                    <a:pt x="8" y="65"/>
                  </a:lnTo>
                  <a:lnTo>
                    <a:pt x="6" y="70"/>
                  </a:lnTo>
                  <a:lnTo>
                    <a:pt x="4" y="74"/>
                  </a:lnTo>
                  <a:lnTo>
                    <a:pt x="2" y="79"/>
                  </a:lnTo>
                  <a:lnTo>
                    <a:pt x="2" y="85"/>
                  </a:lnTo>
                  <a:lnTo>
                    <a:pt x="0" y="90"/>
                  </a:lnTo>
                  <a:lnTo>
                    <a:pt x="0" y="96"/>
                  </a:lnTo>
                  <a:lnTo>
                    <a:pt x="0" y="101"/>
                  </a:lnTo>
                  <a:lnTo>
                    <a:pt x="0" y="107"/>
                  </a:lnTo>
                  <a:lnTo>
                    <a:pt x="0" y="112"/>
                  </a:lnTo>
                  <a:lnTo>
                    <a:pt x="0" y="116"/>
                  </a:lnTo>
                  <a:lnTo>
                    <a:pt x="0" y="123"/>
                  </a:lnTo>
                  <a:lnTo>
                    <a:pt x="2" y="127"/>
                  </a:lnTo>
                  <a:lnTo>
                    <a:pt x="2" y="132"/>
                  </a:lnTo>
                  <a:lnTo>
                    <a:pt x="4" y="139"/>
                  </a:lnTo>
                  <a:lnTo>
                    <a:pt x="6" y="143"/>
                  </a:lnTo>
                  <a:lnTo>
                    <a:pt x="8" y="150"/>
                  </a:lnTo>
                  <a:lnTo>
                    <a:pt x="13" y="158"/>
                  </a:lnTo>
                  <a:lnTo>
                    <a:pt x="17" y="167"/>
                  </a:lnTo>
                  <a:lnTo>
                    <a:pt x="24" y="175"/>
                  </a:lnTo>
                  <a:lnTo>
                    <a:pt x="32" y="184"/>
                  </a:lnTo>
                  <a:lnTo>
                    <a:pt x="39" y="191"/>
                  </a:lnTo>
                  <a:lnTo>
                    <a:pt x="47" y="197"/>
                  </a:lnTo>
                  <a:lnTo>
                    <a:pt x="57" y="201"/>
                  </a:lnTo>
                  <a:lnTo>
                    <a:pt x="66" y="206"/>
                  </a:lnTo>
                  <a:lnTo>
                    <a:pt x="71" y="208"/>
                  </a:lnTo>
                  <a:lnTo>
                    <a:pt x="75" y="209"/>
                  </a:lnTo>
                  <a:lnTo>
                    <a:pt x="81" y="211"/>
                  </a:lnTo>
                  <a:lnTo>
                    <a:pt x="87" y="212"/>
                  </a:lnTo>
                  <a:lnTo>
                    <a:pt x="91" y="214"/>
                  </a:lnTo>
                  <a:lnTo>
                    <a:pt x="98" y="216"/>
                  </a:lnTo>
                  <a:lnTo>
                    <a:pt x="102" y="216"/>
                  </a:lnTo>
                  <a:lnTo>
                    <a:pt x="108" y="216"/>
                  </a:lnTo>
                  <a:lnTo>
                    <a:pt x="108" y="216"/>
                  </a:lnTo>
                  <a:close/>
                </a:path>
              </a:pathLst>
            </a:custGeom>
            <a:solidFill>
              <a:srgbClr val="7087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5" name="Freeform 27"/>
            <p:cNvSpPr>
              <a:spLocks/>
            </p:cNvSpPr>
            <p:nvPr/>
          </p:nvSpPr>
          <p:spPr bwMode="auto">
            <a:xfrm>
              <a:off x="6061076" y="3233366"/>
              <a:ext cx="377825" cy="20638"/>
            </a:xfrm>
            <a:custGeom>
              <a:avLst/>
              <a:gdLst>
                <a:gd name="T0" fmla="*/ 0 w 952"/>
                <a:gd name="T1" fmla="*/ 53 h 53"/>
                <a:gd name="T2" fmla="*/ 952 w 952"/>
                <a:gd name="T3" fmla="*/ 53 h 53"/>
                <a:gd name="T4" fmla="*/ 952 w 952"/>
                <a:gd name="T5" fmla="*/ 0 h 53"/>
                <a:gd name="T6" fmla="*/ 0 w 952"/>
                <a:gd name="T7" fmla="*/ 0 h 53"/>
                <a:gd name="T8" fmla="*/ 0 w 952"/>
                <a:gd name="T9" fmla="*/ 53 h 53"/>
                <a:gd name="T10" fmla="*/ 0 w 952"/>
                <a:gd name="T11" fmla="*/ 53 h 53"/>
              </a:gdLst>
              <a:ahLst/>
              <a:cxnLst>
                <a:cxn ang="0">
                  <a:pos x="T0" y="T1"/>
                </a:cxn>
                <a:cxn ang="0">
                  <a:pos x="T2" y="T3"/>
                </a:cxn>
                <a:cxn ang="0">
                  <a:pos x="T4" y="T5"/>
                </a:cxn>
                <a:cxn ang="0">
                  <a:pos x="T6" y="T7"/>
                </a:cxn>
                <a:cxn ang="0">
                  <a:pos x="T8" y="T9"/>
                </a:cxn>
                <a:cxn ang="0">
                  <a:pos x="T10" y="T11"/>
                </a:cxn>
              </a:cxnLst>
              <a:rect l="0" t="0" r="r" b="b"/>
              <a:pathLst>
                <a:path w="952" h="53">
                  <a:moveTo>
                    <a:pt x="0" y="53"/>
                  </a:moveTo>
                  <a:lnTo>
                    <a:pt x="952" y="53"/>
                  </a:lnTo>
                  <a:lnTo>
                    <a:pt x="952" y="0"/>
                  </a:lnTo>
                  <a:lnTo>
                    <a:pt x="0" y="0"/>
                  </a:lnTo>
                  <a:lnTo>
                    <a:pt x="0" y="53"/>
                  </a:lnTo>
                  <a:lnTo>
                    <a:pt x="0" y="53"/>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6" name="Freeform 28"/>
            <p:cNvSpPr>
              <a:spLocks/>
            </p:cNvSpPr>
            <p:nvPr/>
          </p:nvSpPr>
          <p:spPr bwMode="auto">
            <a:xfrm>
              <a:off x="6410326" y="3146053"/>
              <a:ext cx="320675" cy="101600"/>
            </a:xfrm>
            <a:custGeom>
              <a:avLst/>
              <a:gdLst>
                <a:gd name="T0" fmla="*/ 0 w 809"/>
                <a:gd name="T1" fmla="*/ 257 h 257"/>
                <a:gd name="T2" fmla="*/ 271 w 809"/>
                <a:gd name="T3" fmla="*/ 0 h 257"/>
                <a:gd name="T4" fmla="*/ 803 w 809"/>
                <a:gd name="T5" fmla="*/ 0 h 257"/>
                <a:gd name="T6" fmla="*/ 809 w 809"/>
                <a:gd name="T7" fmla="*/ 39 h 257"/>
                <a:gd name="T8" fmla="*/ 124 w 809"/>
                <a:gd name="T9" fmla="*/ 257 h 257"/>
                <a:gd name="T10" fmla="*/ 0 w 809"/>
                <a:gd name="T11" fmla="*/ 257 h 257"/>
                <a:gd name="T12" fmla="*/ 0 w 809"/>
                <a:gd name="T13" fmla="*/ 257 h 257"/>
              </a:gdLst>
              <a:ahLst/>
              <a:cxnLst>
                <a:cxn ang="0">
                  <a:pos x="T0" y="T1"/>
                </a:cxn>
                <a:cxn ang="0">
                  <a:pos x="T2" y="T3"/>
                </a:cxn>
                <a:cxn ang="0">
                  <a:pos x="T4" y="T5"/>
                </a:cxn>
                <a:cxn ang="0">
                  <a:pos x="T6" y="T7"/>
                </a:cxn>
                <a:cxn ang="0">
                  <a:pos x="T8" y="T9"/>
                </a:cxn>
                <a:cxn ang="0">
                  <a:pos x="T10" y="T11"/>
                </a:cxn>
                <a:cxn ang="0">
                  <a:pos x="T12" y="T13"/>
                </a:cxn>
              </a:cxnLst>
              <a:rect l="0" t="0" r="r" b="b"/>
              <a:pathLst>
                <a:path w="809" h="257">
                  <a:moveTo>
                    <a:pt x="0" y="257"/>
                  </a:moveTo>
                  <a:lnTo>
                    <a:pt x="271" y="0"/>
                  </a:lnTo>
                  <a:lnTo>
                    <a:pt x="803" y="0"/>
                  </a:lnTo>
                  <a:lnTo>
                    <a:pt x="809" y="39"/>
                  </a:lnTo>
                  <a:lnTo>
                    <a:pt x="124" y="257"/>
                  </a:lnTo>
                  <a:lnTo>
                    <a:pt x="0" y="257"/>
                  </a:lnTo>
                  <a:lnTo>
                    <a:pt x="0" y="257"/>
                  </a:lnTo>
                  <a:close/>
                </a:path>
              </a:pathLst>
            </a:custGeom>
            <a:solidFill>
              <a:srgbClr val="FFFF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7" name="Freeform 29"/>
            <p:cNvSpPr>
              <a:spLocks/>
            </p:cNvSpPr>
            <p:nvPr/>
          </p:nvSpPr>
          <p:spPr bwMode="auto">
            <a:xfrm>
              <a:off x="6029326" y="3246066"/>
              <a:ext cx="625475" cy="23813"/>
            </a:xfrm>
            <a:custGeom>
              <a:avLst/>
              <a:gdLst>
                <a:gd name="T0" fmla="*/ 0 w 1575"/>
                <a:gd name="T1" fmla="*/ 60 h 60"/>
                <a:gd name="T2" fmla="*/ 1575 w 1575"/>
                <a:gd name="T3" fmla="*/ 60 h 60"/>
                <a:gd name="T4" fmla="*/ 1575 w 1575"/>
                <a:gd name="T5" fmla="*/ 0 h 60"/>
                <a:gd name="T6" fmla="*/ 0 w 1575"/>
                <a:gd name="T7" fmla="*/ 0 h 60"/>
                <a:gd name="T8" fmla="*/ 0 w 1575"/>
                <a:gd name="T9" fmla="*/ 60 h 60"/>
                <a:gd name="T10" fmla="*/ 0 w 1575"/>
                <a:gd name="T11" fmla="*/ 60 h 60"/>
              </a:gdLst>
              <a:ahLst/>
              <a:cxnLst>
                <a:cxn ang="0">
                  <a:pos x="T0" y="T1"/>
                </a:cxn>
                <a:cxn ang="0">
                  <a:pos x="T2" y="T3"/>
                </a:cxn>
                <a:cxn ang="0">
                  <a:pos x="T4" y="T5"/>
                </a:cxn>
                <a:cxn ang="0">
                  <a:pos x="T6" y="T7"/>
                </a:cxn>
                <a:cxn ang="0">
                  <a:pos x="T8" y="T9"/>
                </a:cxn>
                <a:cxn ang="0">
                  <a:pos x="T10" y="T11"/>
                </a:cxn>
              </a:cxnLst>
              <a:rect l="0" t="0" r="r" b="b"/>
              <a:pathLst>
                <a:path w="1575" h="60">
                  <a:moveTo>
                    <a:pt x="0" y="60"/>
                  </a:moveTo>
                  <a:lnTo>
                    <a:pt x="1575" y="60"/>
                  </a:lnTo>
                  <a:lnTo>
                    <a:pt x="1575" y="0"/>
                  </a:lnTo>
                  <a:lnTo>
                    <a:pt x="0" y="0"/>
                  </a:lnTo>
                  <a:lnTo>
                    <a:pt x="0" y="60"/>
                  </a:lnTo>
                  <a:lnTo>
                    <a:pt x="0" y="60"/>
                  </a:lnTo>
                  <a:close/>
                </a:path>
              </a:pathLst>
            </a:custGeom>
            <a:solidFill>
              <a:srgbClr val="8529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8" name="Freeform 30"/>
            <p:cNvSpPr>
              <a:spLocks/>
            </p:cNvSpPr>
            <p:nvPr/>
          </p:nvSpPr>
          <p:spPr bwMode="auto">
            <a:xfrm>
              <a:off x="6438901" y="3160341"/>
              <a:ext cx="290513" cy="85725"/>
            </a:xfrm>
            <a:custGeom>
              <a:avLst/>
              <a:gdLst>
                <a:gd name="T0" fmla="*/ 0 w 732"/>
                <a:gd name="T1" fmla="*/ 214 h 214"/>
                <a:gd name="T2" fmla="*/ 223 w 732"/>
                <a:gd name="T3" fmla="*/ 0 h 214"/>
                <a:gd name="T4" fmla="*/ 732 w 732"/>
                <a:gd name="T5" fmla="*/ 0 h 214"/>
                <a:gd name="T6" fmla="*/ 502 w 732"/>
                <a:gd name="T7" fmla="*/ 214 h 214"/>
                <a:gd name="T8" fmla="*/ 0 w 732"/>
                <a:gd name="T9" fmla="*/ 214 h 214"/>
                <a:gd name="T10" fmla="*/ 0 w 732"/>
                <a:gd name="T11" fmla="*/ 214 h 214"/>
              </a:gdLst>
              <a:ahLst/>
              <a:cxnLst>
                <a:cxn ang="0">
                  <a:pos x="T0" y="T1"/>
                </a:cxn>
                <a:cxn ang="0">
                  <a:pos x="T2" y="T3"/>
                </a:cxn>
                <a:cxn ang="0">
                  <a:pos x="T4" y="T5"/>
                </a:cxn>
                <a:cxn ang="0">
                  <a:pos x="T6" y="T7"/>
                </a:cxn>
                <a:cxn ang="0">
                  <a:pos x="T8" y="T9"/>
                </a:cxn>
                <a:cxn ang="0">
                  <a:pos x="T10" y="T11"/>
                </a:cxn>
              </a:cxnLst>
              <a:rect l="0" t="0" r="r" b="b"/>
              <a:pathLst>
                <a:path w="732" h="214">
                  <a:moveTo>
                    <a:pt x="0" y="214"/>
                  </a:moveTo>
                  <a:lnTo>
                    <a:pt x="223" y="0"/>
                  </a:lnTo>
                  <a:lnTo>
                    <a:pt x="732" y="0"/>
                  </a:lnTo>
                  <a:lnTo>
                    <a:pt x="502" y="214"/>
                  </a:lnTo>
                  <a:lnTo>
                    <a:pt x="0" y="214"/>
                  </a:lnTo>
                  <a:lnTo>
                    <a:pt x="0" y="214"/>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59" name="Freeform 31"/>
            <p:cNvSpPr>
              <a:spLocks/>
            </p:cNvSpPr>
            <p:nvPr/>
          </p:nvSpPr>
          <p:spPr bwMode="auto">
            <a:xfrm>
              <a:off x="6443663" y="3268291"/>
              <a:ext cx="288925" cy="82550"/>
            </a:xfrm>
            <a:custGeom>
              <a:avLst/>
              <a:gdLst>
                <a:gd name="T0" fmla="*/ 0 w 729"/>
                <a:gd name="T1" fmla="*/ 0 h 207"/>
                <a:gd name="T2" fmla="*/ 213 w 729"/>
                <a:gd name="T3" fmla="*/ 207 h 207"/>
                <a:gd name="T4" fmla="*/ 729 w 729"/>
                <a:gd name="T5" fmla="*/ 207 h 207"/>
                <a:gd name="T6" fmla="*/ 492 w 729"/>
                <a:gd name="T7" fmla="*/ 0 h 207"/>
                <a:gd name="T8" fmla="*/ 0 w 729"/>
                <a:gd name="T9" fmla="*/ 0 h 207"/>
                <a:gd name="T10" fmla="*/ 0 w 729"/>
                <a:gd name="T11" fmla="*/ 0 h 207"/>
              </a:gdLst>
              <a:ahLst/>
              <a:cxnLst>
                <a:cxn ang="0">
                  <a:pos x="T0" y="T1"/>
                </a:cxn>
                <a:cxn ang="0">
                  <a:pos x="T2" y="T3"/>
                </a:cxn>
                <a:cxn ang="0">
                  <a:pos x="T4" y="T5"/>
                </a:cxn>
                <a:cxn ang="0">
                  <a:pos x="T6" y="T7"/>
                </a:cxn>
                <a:cxn ang="0">
                  <a:pos x="T8" y="T9"/>
                </a:cxn>
                <a:cxn ang="0">
                  <a:pos x="T10" y="T11"/>
                </a:cxn>
              </a:cxnLst>
              <a:rect l="0" t="0" r="r" b="b"/>
              <a:pathLst>
                <a:path w="729" h="207">
                  <a:moveTo>
                    <a:pt x="0" y="0"/>
                  </a:moveTo>
                  <a:lnTo>
                    <a:pt x="213" y="207"/>
                  </a:lnTo>
                  <a:lnTo>
                    <a:pt x="729" y="207"/>
                  </a:lnTo>
                  <a:lnTo>
                    <a:pt x="492" y="0"/>
                  </a:lnTo>
                  <a:lnTo>
                    <a:pt x="0" y="0"/>
                  </a:lnTo>
                  <a:lnTo>
                    <a:pt x="0" y="0"/>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60" name="Freeform 32"/>
            <p:cNvSpPr>
              <a:spLocks/>
            </p:cNvSpPr>
            <p:nvPr/>
          </p:nvSpPr>
          <p:spPr bwMode="auto">
            <a:xfrm>
              <a:off x="5994401" y="3207966"/>
              <a:ext cx="85725" cy="96838"/>
            </a:xfrm>
            <a:custGeom>
              <a:avLst/>
              <a:gdLst>
                <a:gd name="T0" fmla="*/ 0 w 214"/>
                <a:gd name="T1" fmla="*/ 130 h 246"/>
                <a:gd name="T2" fmla="*/ 0 w 214"/>
                <a:gd name="T3" fmla="*/ 124 h 246"/>
                <a:gd name="T4" fmla="*/ 0 w 214"/>
                <a:gd name="T5" fmla="*/ 120 h 246"/>
                <a:gd name="T6" fmla="*/ 0 w 214"/>
                <a:gd name="T7" fmla="*/ 113 h 246"/>
                <a:gd name="T8" fmla="*/ 0 w 214"/>
                <a:gd name="T9" fmla="*/ 108 h 246"/>
                <a:gd name="T10" fmla="*/ 214 w 214"/>
                <a:gd name="T11" fmla="*/ 0 h 246"/>
                <a:gd name="T12" fmla="*/ 214 w 214"/>
                <a:gd name="T13" fmla="*/ 246 h 246"/>
                <a:gd name="T14" fmla="*/ 0 w 214"/>
                <a:gd name="T15" fmla="*/ 130 h 246"/>
                <a:gd name="T16" fmla="*/ 0 w 214"/>
                <a:gd name="T17" fmla="*/ 130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4" h="246">
                  <a:moveTo>
                    <a:pt x="0" y="130"/>
                  </a:moveTo>
                  <a:lnTo>
                    <a:pt x="0" y="124"/>
                  </a:lnTo>
                  <a:lnTo>
                    <a:pt x="0" y="120"/>
                  </a:lnTo>
                  <a:lnTo>
                    <a:pt x="0" y="113"/>
                  </a:lnTo>
                  <a:lnTo>
                    <a:pt x="0" y="108"/>
                  </a:lnTo>
                  <a:lnTo>
                    <a:pt x="214" y="0"/>
                  </a:lnTo>
                  <a:lnTo>
                    <a:pt x="214" y="246"/>
                  </a:lnTo>
                  <a:lnTo>
                    <a:pt x="0" y="130"/>
                  </a:lnTo>
                  <a:lnTo>
                    <a:pt x="0" y="130"/>
                  </a:lnTo>
                  <a:close/>
                </a:path>
              </a:pathLst>
            </a:custGeom>
            <a:solidFill>
              <a:srgbClr val="FF00FF"/>
            </a:solidFill>
            <a:ln>
              <a:noFill/>
            </a:ln>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sp>
          <p:nvSpPr>
            <p:cNvPr id="61" name="Freeform 33"/>
            <p:cNvSpPr>
              <a:spLocks/>
            </p:cNvSpPr>
            <p:nvPr/>
          </p:nvSpPr>
          <p:spPr bwMode="auto">
            <a:xfrm>
              <a:off x="6511926" y="3458791"/>
              <a:ext cx="74613" cy="69850"/>
            </a:xfrm>
            <a:custGeom>
              <a:avLst/>
              <a:gdLst>
                <a:gd name="T0" fmla="*/ 104 w 191"/>
                <a:gd name="T1" fmla="*/ 174 h 174"/>
                <a:gd name="T2" fmla="*/ 93 w 191"/>
                <a:gd name="T3" fmla="*/ 172 h 174"/>
                <a:gd name="T4" fmla="*/ 82 w 191"/>
                <a:gd name="T5" fmla="*/ 169 h 174"/>
                <a:gd name="T6" fmla="*/ 71 w 191"/>
                <a:gd name="T7" fmla="*/ 166 h 174"/>
                <a:gd name="T8" fmla="*/ 57 w 191"/>
                <a:gd name="T9" fmla="*/ 159 h 174"/>
                <a:gd name="T10" fmla="*/ 39 w 191"/>
                <a:gd name="T11" fmla="*/ 149 h 174"/>
                <a:gd name="T12" fmla="*/ 24 w 191"/>
                <a:gd name="T13" fmla="*/ 133 h 174"/>
                <a:gd name="T14" fmla="*/ 13 w 191"/>
                <a:gd name="T15" fmla="*/ 116 h 174"/>
                <a:gd name="T16" fmla="*/ 6 w 191"/>
                <a:gd name="T17" fmla="*/ 101 h 174"/>
                <a:gd name="T18" fmla="*/ 2 w 191"/>
                <a:gd name="T19" fmla="*/ 90 h 174"/>
                <a:gd name="T20" fmla="*/ 0 w 191"/>
                <a:gd name="T21" fmla="*/ 81 h 174"/>
                <a:gd name="T22" fmla="*/ 0 w 191"/>
                <a:gd name="T23" fmla="*/ 70 h 174"/>
                <a:gd name="T24" fmla="*/ 0 w 191"/>
                <a:gd name="T25" fmla="*/ 56 h 174"/>
                <a:gd name="T26" fmla="*/ 4 w 191"/>
                <a:gd name="T27" fmla="*/ 39 h 174"/>
                <a:gd name="T28" fmla="*/ 8 w 191"/>
                <a:gd name="T29" fmla="*/ 21 h 174"/>
                <a:gd name="T30" fmla="*/ 17 w 191"/>
                <a:gd name="T31" fmla="*/ 5 h 174"/>
                <a:gd name="T32" fmla="*/ 29 w 191"/>
                <a:gd name="T33" fmla="*/ 4 h 174"/>
                <a:gd name="T34" fmla="*/ 41 w 191"/>
                <a:gd name="T35" fmla="*/ 15 h 174"/>
                <a:gd name="T36" fmla="*/ 54 w 191"/>
                <a:gd name="T37" fmla="*/ 24 h 174"/>
                <a:gd name="T38" fmla="*/ 63 w 191"/>
                <a:gd name="T39" fmla="*/ 32 h 174"/>
                <a:gd name="T40" fmla="*/ 74 w 191"/>
                <a:gd name="T41" fmla="*/ 41 h 174"/>
                <a:gd name="T42" fmla="*/ 87 w 191"/>
                <a:gd name="T43" fmla="*/ 49 h 174"/>
                <a:gd name="T44" fmla="*/ 98 w 191"/>
                <a:gd name="T45" fmla="*/ 59 h 174"/>
                <a:gd name="T46" fmla="*/ 110 w 191"/>
                <a:gd name="T47" fmla="*/ 68 h 174"/>
                <a:gd name="T48" fmla="*/ 123 w 191"/>
                <a:gd name="T49" fmla="*/ 80 h 174"/>
                <a:gd name="T50" fmla="*/ 135 w 191"/>
                <a:gd name="T51" fmla="*/ 90 h 174"/>
                <a:gd name="T52" fmla="*/ 147 w 191"/>
                <a:gd name="T53" fmla="*/ 101 h 174"/>
                <a:gd name="T54" fmla="*/ 159 w 191"/>
                <a:gd name="T55" fmla="*/ 110 h 174"/>
                <a:gd name="T56" fmla="*/ 172 w 191"/>
                <a:gd name="T57" fmla="*/ 123 h 174"/>
                <a:gd name="T58" fmla="*/ 184 w 191"/>
                <a:gd name="T59" fmla="*/ 133 h 174"/>
                <a:gd name="T60" fmla="*/ 181 w 191"/>
                <a:gd name="T61" fmla="*/ 145 h 174"/>
                <a:gd name="T62" fmla="*/ 164 w 191"/>
                <a:gd name="T63" fmla="*/ 158 h 174"/>
                <a:gd name="T64" fmla="*/ 148 w 191"/>
                <a:gd name="T65" fmla="*/ 166 h 174"/>
                <a:gd name="T66" fmla="*/ 136 w 191"/>
                <a:gd name="T67" fmla="*/ 169 h 174"/>
                <a:gd name="T68" fmla="*/ 127 w 191"/>
                <a:gd name="T69" fmla="*/ 172 h 174"/>
                <a:gd name="T70" fmla="*/ 116 w 191"/>
                <a:gd name="T71" fmla="*/ 174 h 174"/>
                <a:gd name="T72" fmla="*/ 110 w 191"/>
                <a:gd name="T73"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91" h="174">
                  <a:moveTo>
                    <a:pt x="110" y="174"/>
                  </a:moveTo>
                  <a:lnTo>
                    <a:pt x="104" y="174"/>
                  </a:lnTo>
                  <a:lnTo>
                    <a:pt x="99" y="174"/>
                  </a:lnTo>
                  <a:lnTo>
                    <a:pt x="93" y="172"/>
                  </a:lnTo>
                  <a:lnTo>
                    <a:pt x="88" y="170"/>
                  </a:lnTo>
                  <a:lnTo>
                    <a:pt x="82" y="169"/>
                  </a:lnTo>
                  <a:lnTo>
                    <a:pt x="78" y="167"/>
                  </a:lnTo>
                  <a:lnTo>
                    <a:pt x="71" y="166"/>
                  </a:lnTo>
                  <a:lnTo>
                    <a:pt x="67" y="164"/>
                  </a:lnTo>
                  <a:lnTo>
                    <a:pt x="57" y="159"/>
                  </a:lnTo>
                  <a:lnTo>
                    <a:pt x="47" y="155"/>
                  </a:lnTo>
                  <a:lnTo>
                    <a:pt x="39" y="149"/>
                  </a:lnTo>
                  <a:lnTo>
                    <a:pt x="32" y="142"/>
                  </a:lnTo>
                  <a:lnTo>
                    <a:pt x="24" y="133"/>
                  </a:lnTo>
                  <a:lnTo>
                    <a:pt x="19" y="125"/>
                  </a:lnTo>
                  <a:lnTo>
                    <a:pt x="13" y="116"/>
                  </a:lnTo>
                  <a:lnTo>
                    <a:pt x="8" y="108"/>
                  </a:lnTo>
                  <a:lnTo>
                    <a:pt x="6" y="101"/>
                  </a:lnTo>
                  <a:lnTo>
                    <a:pt x="4" y="97"/>
                  </a:lnTo>
                  <a:lnTo>
                    <a:pt x="2" y="90"/>
                  </a:lnTo>
                  <a:lnTo>
                    <a:pt x="2" y="85"/>
                  </a:lnTo>
                  <a:lnTo>
                    <a:pt x="0" y="81"/>
                  </a:lnTo>
                  <a:lnTo>
                    <a:pt x="0" y="74"/>
                  </a:lnTo>
                  <a:lnTo>
                    <a:pt x="0" y="70"/>
                  </a:lnTo>
                  <a:lnTo>
                    <a:pt x="0" y="65"/>
                  </a:lnTo>
                  <a:lnTo>
                    <a:pt x="0" y="56"/>
                  </a:lnTo>
                  <a:lnTo>
                    <a:pt x="2" y="47"/>
                  </a:lnTo>
                  <a:lnTo>
                    <a:pt x="4" y="39"/>
                  </a:lnTo>
                  <a:lnTo>
                    <a:pt x="6" y="31"/>
                  </a:lnTo>
                  <a:lnTo>
                    <a:pt x="8" y="21"/>
                  </a:lnTo>
                  <a:lnTo>
                    <a:pt x="13" y="13"/>
                  </a:lnTo>
                  <a:lnTo>
                    <a:pt x="17" y="5"/>
                  </a:lnTo>
                  <a:lnTo>
                    <a:pt x="24" y="0"/>
                  </a:lnTo>
                  <a:lnTo>
                    <a:pt x="29" y="4"/>
                  </a:lnTo>
                  <a:lnTo>
                    <a:pt x="33" y="8"/>
                  </a:lnTo>
                  <a:lnTo>
                    <a:pt x="41" y="15"/>
                  </a:lnTo>
                  <a:lnTo>
                    <a:pt x="49" y="21"/>
                  </a:lnTo>
                  <a:lnTo>
                    <a:pt x="54" y="24"/>
                  </a:lnTo>
                  <a:lnTo>
                    <a:pt x="58" y="28"/>
                  </a:lnTo>
                  <a:lnTo>
                    <a:pt x="63" y="32"/>
                  </a:lnTo>
                  <a:lnTo>
                    <a:pt x="70" y="37"/>
                  </a:lnTo>
                  <a:lnTo>
                    <a:pt x="74" y="41"/>
                  </a:lnTo>
                  <a:lnTo>
                    <a:pt x="81" y="47"/>
                  </a:lnTo>
                  <a:lnTo>
                    <a:pt x="87" y="49"/>
                  </a:lnTo>
                  <a:lnTo>
                    <a:pt x="93" y="56"/>
                  </a:lnTo>
                  <a:lnTo>
                    <a:pt x="98" y="59"/>
                  </a:lnTo>
                  <a:lnTo>
                    <a:pt x="104" y="64"/>
                  </a:lnTo>
                  <a:lnTo>
                    <a:pt x="110" y="68"/>
                  </a:lnTo>
                  <a:lnTo>
                    <a:pt x="116" y="74"/>
                  </a:lnTo>
                  <a:lnTo>
                    <a:pt x="123" y="80"/>
                  </a:lnTo>
                  <a:lnTo>
                    <a:pt x="130" y="85"/>
                  </a:lnTo>
                  <a:lnTo>
                    <a:pt x="135" y="90"/>
                  </a:lnTo>
                  <a:lnTo>
                    <a:pt x="142" y="97"/>
                  </a:lnTo>
                  <a:lnTo>
                    <a:pt x="147" y="101"/>
                  </a:lnTo>
                  <a:lnTo>
                    <a:pt x="152" y="106"/>
                  </a:lnTo>
                  <a:lnTo>
                    <a:pt x="159" y="110"/>
                  </a:lnTo>
                  <a:lnTo>
                    <a:pt x="165" y="117"/>
                  </a:lnTo>
                  <a:lnTo>
                    <a:pt x="172" y="123"/>
                  </a:lnTo>
                  <a:lnTo>
                    <a:pt x="177" y="128"/>
                  </a:lnTo>
                  <a:lnTo>
                    <a:pt x="184" y="133"/>
                  </a:lnTo>
                  <a:lnTo>
                    <a:pt x="191" y="139"/>
                  </a:lnTo>
                  <a:lnTo>
                    <a:pt x="181" y="145"/>
                  </a:lnTo>
                  <a:lnTo>
                    <a:pt x="173" y="153"/>
                  </a:lnTo>
                  <a:lnTo>
                    <a:pt x="164" y="158"/>
                  </a:lnTo>
                  <a:lnTo>
                    <a:pt x="155" y="164"/>
                  </a:lnTo>
                  <a:lnTo>
                    <a:pt x="148" y="166"/>
                  </a:lnTo>
                  <a:lnTo>
                    <a:pt x="143" y="167"/>
                  </a:lnTo>
                  <a:lnTo>
                    <a:pt x="136" y="169"/>
                  </a:lnTo>
                  <a:lnTo>
                    <a:pt x="132" y="170"/>
                  </a:lnTo>
                  <a:lnTo>
                    <a:pt x="127" y="172"/>
                  </a:lnTo>
                  <a:lnTo>
                    <a:pt x="123" y="174"/>
                  </a:lnTo>
                  <a:lnTo>
                    <a:pt x="116" y="174"/>
                  </a:lnTo>
                  <a:lnTo>
                    <a:pt x="110" y="174"/>
                  </a:lnTo>
                  <a:lnTo>
                    <a:pt x="110" y="174"/>
                  </a:lnTo>
                  <a:close/>
                </a:path>
              </a:pathLst>
            </a:custGeom>
            <a:solidFill>
              <a:srgbClr val="8FCC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solidFill>
                  <a:srgbClr val="172982"/>
                </a:solidFill>
              </a:endParaRPr>
            </a:p>
          </p:txBody>
        </p:sp>
      </p:grpSp>
      <p:grpSp>
        <p:nvGrpSpPr>
          <p:cNvPr id="82" name="Group 81"/>
          <p:cNvGrpSpPr/>
          <p:nvPr/>
        </p:nvGrpSpPr>
        <p:grpSpPr>
          <a:xfrm rot="21360417" flipV="1">
            <a:off x="7369609" y="1899727"/>
            <a:ext cx="1382848" cy="3805021"/>
            <a:chOff x="6729414" y="1169740"/>
            <a:chExt cx="1960386" cy="4670489"/>
          </a:xfrm>
        </p:grpSpPr>
        <p:pic>
          <p:nvPicPr>
            <p:cNvPr id="83" name="Picture 8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729414" y="1169740"/>
              <a:ext cx="1513673" cy="1622500"/>
            </a:xfrm>
            <a:prstGeom prst="rect">
              <a:avLst/>
            </a:prstGeom>
          </p:spPr>
        </p:pic>
        <p:pic>
          <p:nvPicPr>
            <p:cNvPr id="84" name="Picture 8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987561" y="2126443"/>
              <a:ext cx="1513673" cy="1622500"/>
            </a:xfrm>
            <a:prstGeom prst="rect">
              <a:avLst/>
            </a:prstGeom>
          </p:spPr>
        </p:pic>
        <p:pic>
          <p:nvPicPr>
            <p:cNvPr id="85" name="Picture 8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934130" y="3249460"/>
              <a:ext cx="1513673" cy="1622500"/>
            </a:xfrm>
            <a:prstGeom prst="rect">
              <a:avLst/>
            </a:prstGeom>
          </p:spPr>
        </p:pic>
        <p:pic>
          <p:nvPicPr>
            <p:cNvPr id="86" name="Picture 8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176127" y="4217729"/>
              <a:ext cx="1513673" cy="1622500"/>
            </a:xfrm>
            <a:prstGeom prst="rect">
              <a:avLst/>
            </a:prstGeom>
          </p:spPr>
        </p:pic>
      </p:grpSp>
      <p:pic>
        <p:nvPicPr>
          <p:cNvPr id="63" name="Picture 6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flipH="1">
            <a:off x="7555709" y="3351831"/>
            <a:ext cx="1303675" cy="1303675"/>
          </a:xfrm>
          <a:prstGeom prst="rect">
            <a:avLst/>
          </a:prstGeom>
        </p:spPr>
      </p:pic>
      <p:pic>
        <p:nvPicPr>
          <p:cNvPr id="111" name="Picture 2" descr="C:\Users\nsw\Pictures\All icons\gears.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283292">
            <a:off x="2176399" y="2476165"/>
            <a:ext cx="1300946" cy="1552697"/>
          </a:xfrm>
          <a:prstGeom prst="rect">
            <a:avLst/>
          </a:prstGeom>
          <a:noFill/>
          <a:extLst>
            <a:ext uri="{909E8E84-426E-40DD-AFC4-6F175D3DCCD1}">
              <a14:hiddenFill xmlns:a14="http://schemas.microsoft.com/office/drawing/2010/main">
                <a:solidFill>
                  <a:srgbClr val="FFFFFF"/>
                </a:solidFill>
              </a14:hiddenFill>
            </a:ext>
          </a:extLst>
        </p:spPr>
      </p:pic>
      <p:pic>
        <p:nvPicPr>
          <p:cNvPr id="112" name="Picture 1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21360417" flipV="1">
            <a:off x="5465508" y="2250917"/>
            <a:ext cx="1696366" cy="1818328"/>
          </a:xfrm>
          <a:prstGeom prst="rect">
            <a:avLst/>
          </a:prstGeom>
        </p:spPr>
      </p:pic>
      <p:sp>
        <p:nvSpPr>
          <p:cNvPr id="110" name="Rounded Rectangle 109"/>
          <p:cNvSpPr/>
          <p:nvPr/>
        </p:nvSpPr>
        <p:spPr bwMode="auto">
          <a:xfrm>
            <a:off x="2768990" y="1627572"/>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Their own processes</a:t>
            </a:r>
          </a:p>
        </p:txBody>
      </p:sp>
      <p:grpSp>
        <p:nvGrpSpPr>
          <p:cNvPr id="65" name="Group 64"/>
          <p:cNvGrpSpPr/>
          <p:nvPr/>
        </p:nvGrpSpPr>
        <p:grpSpPr>
          <a:xfrm>
            <a:off x="7364449" y="4826234"/>
            <a:ext cx="1260918" cy="1328175"/>
            <a:chOff x="5326371" y="1007017"/>
            <a:chExt cx="1630908" cy="1562669"/>
          </a:xfrm>
        </p:grpSpPr>
        <p:sp>
          <p:nvSpPr>
            <p:cNvPr id="66" name="Rounded Rectangle 65"/>
            <p:cNvSpPr/>
            <p:nvPr/>
          </p:nvSpPr>
          <p:spPr bwMode="auto">
            <a:xfrm>
              <a:off x="5326371" y="1007017"/>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67" name="Rectangle 66"/>
            <p:cNvSpPr/>
            <p:nvPr/>
          </p:nvSpPr>
          <p:spPr bwMode="auto">
            <a:xfrm>
              <a:off x="5504061" y="1178758"/>
              <a:ext cx="45719" cy="1008112"/>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8" name="Rectangle 67"/>
            <p:cNvSpPr/>
            <p:nvPr/>
          </p:nvSpPr>
          <p:spPr bwMode="auto">
            <a:xfrm rot="5400000">
              <a:off x="5641024" y="1308408"/>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69" name="Rectangle 68"/>
            <p:cNvSpPr/>
            <p:nvPr/>
          </p:nvSpPr>
          <p:spPr bwMode="auto">
            <a:xfrm rot="5400000">
              <a:off x="5643296" y="1808832"/>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0" name="Rectangle 69"/>
            <p:cNvSpPr/>
            <p:nvPr/>
          </p:nvSpPr>
          <p:spPr bwMode="auto">
            <a:xfrm rot="5400000">
              <a:off x="5645568" y="201582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1" name="Rectangle 70"/>
            <p:cNvSpPr/>
            <p:nvPr/>
          </p:nvSpPr>
          <p:spPr bwMode="auto">
            <a:xfrm>
              <a:off x="5663285" y="1433186"/>
              <a:ext cx="45719" cy="360164"/>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2" name="Rectangle 71"/>
            <p:cNvSpPr/>
            <p:nvPr/>
          </p:nvSpPr>
          <p:spPr bwMode="auto">
            <a:xfrm rot="5400000">
              <a:off x="5795696" y="1463080"/>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3" name="Rectangle 72"/>
            <p:cNvSpPr/>
            <p:nvPr/>
          </p:nvSpPr>
          <p:spPr bwMode="auto">
            <a:xfrm rot="5400000">
              <a:off x="5804792" y="162230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4" name="Rectangle 73"/>
            <p:cNvSpPr/>
            <p:nvPr/>
          </p:nvSpPr>
          <p:spPr bwMode="auto">
            <a:xfrm>
              <a:off x="5665557" y="2161484"/>
              <a:ext cx="45719" cy="18688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5" name="Rectangle 74"/>
            <p:cNvSpPr/>
            <p:nvPr/>
          </p:nvSpPr>
          <p:spPr bwMode="auto">
            <a:xfrm rot="5400000">
              <a:off x="5807064" y="218414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76" name="Rectangle 75"/>
            <p:cNvSpPr/>
            <p:nvPr/>
          </p:nvSpPr>
          <p:spPr bwMode="auto">
            <a:xfrm>
              <a:off x="5840434" y="1378927"/>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7" name="Rectangle 76"/>
            <p:cNvSpPr/>
            <p:nvPr/>
          </p:nvSpPr>
          <p:spPr bwMode="auto">
            <a:xfrm>
              <a:off x="5965538" y="1538151"/>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8" name="Rectangle 77"/>
            <p:cNvSpPr/>
            <p:nvPr/>
          </p:nvSpPr>
          <p:spPr bwMode="auto">
            <a:xfrm>
              <a:off x="5974634" y="1697375"/>
              <a:ext cx="777928"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79" name="Rectangle 78"/>
            <p:cNvSpPr/>
            <p:nvPr/>
          </p:nvSpPr>
          <p:spPr bwMode="auto">
            <a:xfrm>
              <a:off x="5840426" y="1877071"/>
              <a:ext cx="591414"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80" name="Rectangle 79"/>
            <p:cNvSpPr/>
            <p:nvPr/>
          </p:nvSpPr>
          <p:spPr bwMode="auto">
            <a:xfrm>
              <a:off x="5829050" y="2090887"/>
              <a:ext cx="707420"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a:solidFill>
                  <a:srgbClr val="172982"/>
                </a:solidFill>
                <a:latin typeface="Arial" pitchFamily="-60" charset="0"/>
              </a:endParaRPr>
            </a:p>
          </p:txBody>
        </p:sp>
        <p:sp>
          <p:nvSpPr>
            <p:cNvPr id="81" name="Rectangle 80"/>
            <p:cNvSpPr/>
            <p:nvPr/>
          </p:nvSpPr>
          <p:spPr bwMode="auto">
            <a:xfrm>
              <a:off x="5988274" y="2256935"/>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a:solidFill>
                  <a:srgbClr val="172982"/>
                </a:solidFill>
                <a:latin typeface="Arial" pitchFamily="-60" charset="0"/>
              </a:endParaRPr>
            </a:p>
          </p:txBody>
        </p:sp>
      </p:grpSp>
      <p:grpSp>
        <p:nvGrpSpPr>
          <p:cNvPr id="115" name="Group 114"/>
          <p:cNvGrpSpPr/>
          <p:nvPr/>
        </p:nvGrpSpPr>
        <p:grpSpPr>
          <a:xfrm>
            <a:off x="402573" y="4839624"/>
            <a:ext cx="1285959" cy="1315460"/>
            <a:chOff x="1009934" y="736979"/>
            <a:chExt cx="1630908" cy="1562669"/>
          </a:xfrm>
        </p:grpSpPr>
        <p:sp>
          <p:nvSpPr>
            <p:cNvPr id="116" name="Rounded Rectangle 1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17" name="Group 116"/>
            <p:cNvGrpSpPr/>
            <p:nvPr/>
          </p:nvGrpSpPr>
          <p:grpSpPr>
            <a:xfrm>
              <a:off x="1187624" y="908720"/>
              <a:ext cx="473277" cy="1175660"/>
              <a:chOff x="1187624" y="908720"/>
              <a:chExt cx="473277" cy="1175660"/>
            </a:xfrm>
          </p:grpSpPr>
          <p:sp>
            <p:nvSpPr>
              <p:cNvPr id="126" name="Rectangle 1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7" name="Rectangle 1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8" name="Rectangle 1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9" name="Rectangle 1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0" name="Rectangle 1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1" name="Rectangle 1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2" name="Rectangle 1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3" name="Rectangle 1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4" name="Rectangle 1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5" name="Rectangle 1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18" name="Group 117"/>
            <p:cNvGrpSpPr/>
            <p:nvPr/>
          </p:nvGrpSpPr>
          <p:grpSpPr>
            <a:xfrm>
              <a:off x="1512613" y="970169"/>
              <a:ext cx="923512" cy="1164252"/>
              <a:chOff x="1512613" y="970169"/>
              <a:chExt cx="923512" cy="1164252"/>
            </a:xfrm>
          </p:grpSpPr>
          <p:sp>
            <p:nvSpPr>
              <p:cNvPr id="119" name="Rectangle 1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0" name="Rectangle 1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1" name="Rectangle 1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2" name="Rectangle 1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3" name="Rectangle 1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4" name="Rectangle 1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5" name="Rectangle 1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sp>
        <p:nvSpPr>
          <p:cNvPr id="136" name="Rounded Rectangle 135"/>
          <p:cNvSpPr/>
          <p:nvPr/>
        </p:nvSpPr>
        <p:spPr bwMode="auto">
          <a:xfrm>
            <a:off x="3085766" y="2059929"/>
            <a:ext cx="2990188" cy="903067"/>
          </a:xfrm>
          <a:prstGeom prst="roundRect">
            <a:avLst/>
          </a:prstGeom>
          <a:no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algn="ctr" eaLnBrk="0" hangingPunct="0"/>
            <a:r>
              <a:rPr lang="en-GB" sz="2400" b="1" dirty="0" smtClean="0">
                <a:solidFill>
                  <a:srgbClr val="FFFFFF"/>
                </a:solidFill>
                <a:latin typeface="Arial" pitchFamily="-60" charset="0"/>
              </a:rPr>
              <a:t>CM and Change Management</a:t>
            </a:r>
          </a:p>
        </p:txBody>
      </p:sp>
      <p:sp>
        <p:nvSpPr>
          <p:cNvPr id="139" name="Title 1"/>
          <p:cNvSpPr txBox="1">
            <a:spLocks/>
          </p:cNvSpPr>
          <p:nvPr/>
        </p:nvSpPr>
        <p:spPr bwMode="auto">
          <a:xfrm>
            <a:off x="3481193" y="342382"/>
            <a:ext cx="5139035" cy="372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500">
                <a:solidFill>
                  <a:schemeClr val="tx1"/>
                </a:solidFill>
                <a:latin typeface="+mj-lt"/>
                <a:ea typeface="+mj-ea"/>
                <a:cs typeface="+mj-cs"/>
              </a:defRPr>
            </a:lvl1pPr>
            <a:lvl2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2pPr>
            <a:lvl3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3pPr>
            <a:lvl4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4pPr>
            <a:lvl5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5pPr>
            <a:lvl6pPr marL="4572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6pPr>
            <a:lvl7pPr marL="9144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7pPr>
            <a:lvl8pPr marL="13716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8pPr>
            <a:lvl9pPr marL="18288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9pPr>
          </a:lstStyle>
          <a:p>
            <a:pPr algn="r"/>
            <a:r>
              <a:rPr lang="en-GB" dirty="0" smtClean="0">
                <a:solidFill>
                  <a:srgbClr val="172982"/>
                </a:solidFill>
              </a:rPr>
              <a:t>- With a third company  </a:t>
            </a:r>
            <a:endParaRPr lang="en-GB" dirty="0">
              <a:solidFill>
                <a:srgbClr val="172982"/>
              </a:solidFill>
            </a:endParaRPr>
          </a:p>
        </p:txBody>
      </p:sp>
      <p:sp>
        <p:nvSpPr>
          <p:cNvPr id="181" name="Rounded Rectangle 180"/>
          <p:cNvSpPr/>
          <p:nvPr/>
        </p:nvSpPr>
        <p:spPr bwMode="auto">
          <a:xfrm>
            <a:off x="3757505" y="4255157"/>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83" name="Rectangle 182"/>
          <p:cNvSpPr/>
          <p:nvPr/>
        </p:nvSpPr>
        <p:spPr bwMode="auto">
          <a:xfrm rot="5400000">
            <a:off x="4072158" y="4556548"/>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4" name="Rectangle 183"/>
          <p:cNvSpPr/>
          <p:nvPr/>
        </p:nvSpPr>
        <p:spPr bwMode="auto">
          <a:xfrm rot="5400000">
            <a:off x="4074430" y="5056972"/>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5" name="Rectangle 184"/>
          <p:cNvSpPr/>
          <p:nvPr/>
        </p:nvSpPr>
        <p:spPr bwMode="auto">
          <a:xfrm rot="5400000">
            <a:off x="4076702" y="526396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6" name="Rectangle 185"/>
          <p:cNvSpPr/>
          <p:nvPr/>
        </p:nvSpPr>
        <p:spPr bwMode="auto">
          <a:xfrm>
            <a:off x="4094419" y="4681326"/>
            <a:ext cx="45719" cy="360164"/>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7" name="Rectangle 186"/>
          <p:cNvSpPr/>
          <p:nvPr/>
        </p:nvSpPr>
        <p:spPr bwMode="auto">
          <a:xfrm rot="5400000">
            <a:off x="4226830" y="4711220"/>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8" name="Rectangle 187"/>
          <p:cNvSpPr/>
          <p:nvPr/>
        </p:nvSpPr>
        <p:spPr bwMode="auto">
          <a:xfrm rot="5400000">
            <a:off x="4235926" y="487044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9" name="Rectangle 188"/>
          <p:cNvSpPr/>
          <p:nvPr/>
        </p:nvSpPr>
        <p:spPr bwMode="auto">
          <a:xfrm>
            <a:off x="4096691" y="5409624"/>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90" name="Rectangle 189"/>
          <p:cNvSpPr/>
          <p:nvPr/>
        </p:nvSpPr>
        <p:spPr bwMode="auto">
          <a:xfrm rot="5400000">
            <a:off x="4238198" y="543228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91" name="Rectangle 190"/>
          <p:cNvSpPr/>
          <p:nvPr/>
        </p:nvSpPr>
        <p:spPr bwMode="auto">
          <a:xfrm>
            <a:off x="4271568" y="4627067"/>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2" name="Rectangle 191"/>
          <p:cNvSpPr/>
          <p:nvPr/>
        </p:nvSpPr>
        <p:spPr bwMode="auto">
          <a:xfrm>
            <a:off x="4396672" y="4786291"/>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3" name="Rectangle 192"/>
          <p:cNvSpPr/>
          <p:nvPr/>
        </p:nvSpPr>
        <p:spPr bwMode="auto">
          <a:xfrm>
            <a:off x="4405768" y="4945515"/>
            <a:ext cx="777928"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4" name="Rectangle 193"/>
          <p:cNvSpPr/>
          <p:nvPr/>
        </p:nvSpPr>
        <p:spPr bwMode="auto">
          <a:xfrm>
            <a:off x="4271560" y="5125211"/>
            <a:ext cx="591414"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5" name="Rectangle 194"/>
          <p:cNvSpPr/>
          <p:nvPr/>
        </p:nvSpPr>
        <p:spPr bwMode="auto">
          <a:xfrm>
            <a:off x="4260184" y="5339027"/>
            <a:ext cx="707420"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6" name="Rectangle 195"/>
          <p:cNvSpPr/>
          <p:nvPr/>
        </p:nvSpPr>
        <p:spPr bwMode="auto">
          <a:xfrm>
            <a:off x="4419408" y="5505075"/>
            <a:ext cx="696036"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37" name="Rounded Rectangle 136"/>
          <p:cNvSpPr/>
          <p:nvPr/>
        </p:nvSpPr>
        <p:spPr bwMode="auto">
          <a:xfrm>
            <a:off x="2781021" y="3183221"/>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Shared content</a:t>
            </a:r>
          </a:p>
        </p:txBody>
      </p:sp>
      <p:pic>
        <p:nvPicPr>
          <p:cNvPr id="138" name="Picture 2" descr="C:\Users\nsw\Pictures\All icons\users1.pn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912215" y="3360052"/>
            <a:ext cx="1095151" cy="1095151"/>
          </a:xfrm>
          <a:prstGeom prst="rect">
            <a:avLst/>
          </a:prstGeom>
          <a:noFill/>
          <a:extLst>
            <a:ext uri="{909E8E84-426E-40DD-AFC4-6F175D3DCCD1}">
              <a14:hiddenFill xmlns:a14="http://schemas.microsoft.com/office/drawing/2010/main">
                <a:solidFill>
                  <a:srgbClr val="FFFFFF"/>
                </a:solidFill>
              </a14:hiddenFill>
            </a:ext>
          </a:extLst>
        </p:spPr>
      </p:pic>
      <p:grpSp>
        <p:nvGrpSpPr>
          <p:cNvPr id="89" name="Group 88"/>
          <p:cNvGrpSpPr/>
          <p:nvPr/>
        </p:nvGrpSpPr>
        <p:grpSpPr>
          <a:xfrm>
            <a:off x="5070082" y="3907628"/>
            <a:ext cx="1517207" cy="667896"/>
            <a:chOff x="4967604" y="4355292"/>
            <a:chExt cx="3091111" cy="1047762"/>
          </a:xfrm>
        </p:grpSpPr>
        <p:cxnSp>
          <p:nvCxnSpPr>
            <p:cNvPr id="62" name="Curved Connector 61"/>
            <p:cNvCxnSpPr/>
            <p:nvPr/>
          </p:nvCxnSpPr>
          <p:spPr bwMode="auto">
            <a:xfrm flipV="1">
              <a:off x="4967604" y="4355292"/>
              <a:ext cx="2673144" cy="1047762"/>
            </a:xfrm>
            <a:prstGeom prst="curvedConnector3">
              <a:avLst/>
            </a:prstGeom>
            <a:solidFill>
              <a:schemeClr val="accent1"/>
            </a:solidFill>
            <a:ln w="15875" cap="flat" cmpd="sng" algn="ctr">
              <a:solidFill>
                <a:schemeClr val="tx1"/>
              </a:solidFill>
              <a:prstDash val="solid"/>
              <a:round/>
              <a:headEnd type="none" w="med" len="med"/>
              <a:tailEnd type="stealth" w="lg" len="lg"/>
            </a:ln>
            <a:effectLst/>
          </p:spPr>
        </p:cxnSp>
        <p:sp>
          <p:nvSpPr>
            <p:cNvPr id="88" name="TextBox 87"/>
            <p:cNvSpPr txBox="1"/>
            <p:nvPr/>
          </p:nvSpPr>
          <p:spPr>
            <a:xfrm>
              <a:off x="5955633" y="4498453"/>
              <a:ext cx="2103082" cy="237206"/>
            </a:xfrm>
            <a:prstGeom prst="rect">
              <a:avLst/>
            </a:prstGeom>
            <a:noFill/>
          </p:spPr>
          <p:txBody>
            <a:bodyPr wrap="square" rtlCol="0">
              <a:spAutoFit/>
            </a:bodyPr>
            <a:lstStyle/>
            <a:p>
              <a:r>
                <a:rPr lang="en-GB" sz="1600" dirty="0" smtClean="0">
                  <a:solidFill>
                    <a:srgbClr val="172982"/>
                  </a:solidFill>
                </a:rPr>
                <a:t>NOTIFY</a:t>
              </a:r>
              <a:endParaRPr lang="en-GB" sz="1600" dirty="0">
                <a:solidFill>
                  <a:srgbClr val="172982"/>
                </a:solidFill>
              </a:endParaRPr>
            </a:p>
          </p:txBody>
        </p:sp>
      </p:grpSp>
      <p:grpSp>
        <p:nvGrpSpPr>
          <p:cNvPr id="143" name="Group 142"/>
          <p:cNvGrpSpPr/>
          <p:nvPr/>
        </p:nvGrpSpPr>
        <p:grpSpPr>
          <a:xfrm flipH="1">
            <a:off x="2781020" y="4003670"/>
            <a:ext cx="1361390" cy="571854"/>
            <a:chOff x="4967602" y="4300635"/>
            <a:chExt cx="1597564" cy="1102419"/>
          </a:xfrm>
        </p:grpSpPr>
        <p:cxnSp>
          <p:nvCxnSpPr>
            <p:cNvPr id="144" name="Curved Connector 143"/>
            <p:cNvCxnSpPr/>
            <p:nvPr/>
          </p:nvCxnSpPr>
          <p:spPr bwMode="auto">
            <a:xfrm rot="10800000" flipH="1">
              <a:off x="4967602" y="4300635"/>
              <a:ext cx="1456269" cy="1102419"/>
            </a:xfrm>
            <a:prstGeom prst="curvedConnector3">
              <a:avLst/>
            </a:prstGeom>
            <a:solidFill>
              <a:schemeClr val="accent1"/>
            </a:solidFill>
            <a:ln w="15875" cap="flat" cmpd="sng" algn="ctr">
              <a:solidFill>
                <a:schemeClr val="tx1"/>
              </a:solidFill>
              <a:prstDash val="solid"/>
              <a:round/>
              <a:headEnd type="none" w="med" len="med"/>
              <a:tailEnd type="stealth" w="lg" len="lg"/>
            </a:ln>
            <a:effectLst/>
          </p:spPr>
        </p:cxnSp>
        <p:sp>
          <p:nvSpPr>
            <p:cNvPr id="145" name="TextBox 144"/>
            <p:cNvSpPr txBox="1"/>
            <p:nvPr/>
          </p:nvSpPr>
          <p:spPr>
            <a:xfrm>
              <a:off x="5628691" y="4391590"/>
              <a:ext cx="936475" cy="338554"/>
            </a:xfrm>
            <a:prstGeom prst="rect">
              <a:avLst/>
            </a:prstGeom>
            <a:noFill/>
          </p:spPr>
          <p:txBody>
            <a:bodyPr wrap="none" rtlCol="0">
              <a:spAutoFit/>
            </a:bodyPr>
            <a:lstStyle/>
            <a:p>
              <a:r>
                <a:rPr lang="en-GB" sz="1600" dirty="0" smtClean="0">
                  <a:solidFill>
                    <a:srgbClr val="172982"/>
                  </a:solidFill>
                </a:rPr>
                <a:t>NOTIFY</a:t>
              </a:r>
              <a:endParaRPr lang="en-GB" sz="1600" dirty="0">
                <a:solidFill>
                  <a:srgbClr val="172982"/>
                </a:solidFill>
              </a:endParaRPr>
            </a:p>
          </p:txBody>
        </p:sp>
      </p:grpSp>
      <p:sp>
        <p:nvSpPr>
          <p:cNvPr id="140" name="Rectangle 139"/>
          <p:cNvSpPr/>
          <p:nvPr/>
        </p:nvSpPr>
        <p:spPr bwMode="auto">
          <a:xfrm rot="5400000">
            <a:off x="4079101" y="4374226"/>
            <a:ext cx="49227" cy="291321"/>
          </a:xfrm>
          <a:prstGeom prst="rect">
            <a:avLst/>
          </a:prstGeom>
          <a:solidFill>
            <a:srgbClr val="92D05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47" name="Rectangle 146"/>
          <p:cNvSpPr/>
          <p:nvPr/>
        </p:nvSpPr>
        <p:spPr bwMode="auto">
          <a:xfrm>
            <a:off x="4278944" y="4458425"/>
            <a:ext cx="791138" cy="121652"/>
          </a:xfrm>
          <a:prstGeom prst="rect">
            <a:avLst/>
          </a:prstGeom>
          <a:solidFill>
            <a:srgbClr val="008000"/>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48" name="Striped Right Arrow 147"/>
          <p:cNvSpPr/>
          <p:nvPr/>
        </p:nvSpPr>
        <p:spPr bwMode="auto">
          <a:xfrm rot="480654">
            <a:off x="5107767" y="4528726"/>
            <a:ext cx="2571734" cy="396192"/>
          </a:xfrm>
          <a:prstGeom prst="stripedRightArrow">
            <a:avLst/>
          </a:prstGeom>
          <a:solidFill>
            <a:schemeClr val="accent4">
              <a:lumMod val="20000"/>
              <a:lumOff val="8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sz="1600" dirty="0" smtClean="0">
                <a:solidFill>
                  <a:srgbClr val="172982"/>
                </a:solidFill>
                <a:latin typeface="Arial" pitchFamily="-60" charset="0"/>
              </a:rPr>
              <a:t>PULL</a:t>
            </a:r>
          </a:p>
        </p:txBody>
      </p:sp>
      <p:sp>
        <p:nvSpPr>
          <p:cNvPr id="149" name="Striped Right Arrow 148"/>
          <p:cNvSpPr/>
          <p:nvPr/>
        </p:nvSpPr>
        <p:spPr bwMode="auto">
          <a:xfrm rot="21012703" flipH="1">
            <a:off x="1324632" y="4650433"/>
            <a:ext cx="2659744" cy="350833"/>
          </a:xfrm>
          <a:prstGeom prst="stripedRightArrow">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sz="1600" dirty="0" smtClean="0">
                <a:solidFill>
                  <a:srgbClr val="172982"/>
                </a:solidFill>
                <a:latin typeface="Arial" pitchFamily="-60" charset="0"/>
              </a:rPr>
              <a:t>PULL</a:t>
            </a:r>
          </a:p>
        </p:txBody>
      </p:sp>
      <p:sp>
        <p:nvSpPr>
          <p:cNvPr id="150" name="Rectangle 149"/>
          <p:cNvSpPr/>
          <p:nvPr/>
        </p:nvSpPr>
        <p:spPr bwMode="auto">
          <a:xfrm>
            <a:off x="7797503" y="5005975"/>
            <a:ext cx="623806" cy="102407"/>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52" name="Rectangle 151"/>
          <p:cNvSpPr/>
          <p:nvPr/>
        </p:nvSpPr>
        <p:spPr bwMode="auto">
          <a:xfrm rot="5400000">
            <a:off x="7622875" y="4906124"/>
            <a:ext cx="49227" cy="291321"/>
          </a:xfrm>
          <a:prstGeom prst="rect">
            <a:avLst/>
          </a:prstGeom>
          <a:solidFill>
            <a:schemeClr val="accent4">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pic>
        <p:nvPicPr>
          <p:cNvPr id="153" name="Picture 4" descr="C:\Users\nsw\AppData\Local\Microsoft\Windows\Temporary Internet Files\Content.IE5\RDPKQOA3\MP900444522[1].jp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326965" y="5895484"/>
            <a:ext cx="1161868" cy="963439"/>
          </a:xfrm>
          <a:prstGeom prst="rect">
            <a:avLst/>
          </a:prstGeom>
          <a:noFill/>
          <a:ln w="31750" cmpd="sng">
            <a:solidFill>
              <a:srgbClr val="00B050"/>
            </a:solidFill>
          </a:ln>
          <a:extLst>
            <a:ext uri="{909E8E84-426E-40DD-AFC4-6F175D3DCCD1}">
              <a14:hiddenFill xmlns:a14="http://schemas.microsoft.com/office/drawing/2010/main">
                <a:solidFill>
                  <a:srgbClr val="FFFFFF"/>
                </a:solidFill>
              </a14:hiddenFill>
            </a:ext>
          </a:extLst>
        </p:spPr>
      </p:pic>
      <p:sp>
        <p:nvSpPr>
          <p:cNvPr id="182" name="Rectangle 181"/>
          <p:cNvSpPr/>
          <p:nvPr/>
        </p:nvSpPr>
        <p:spPr bwMode="auto">
          <a:xfrm>
            <a:off x="3935195" y="4426898"/>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Tree>
    <p:extLst>
      <p:ext uri="{BB962C8B-B14F-4D97-AF65-F5344CB8AC3E}">
        <p14:creationId xmlns:p14="http://schemas.microsoft.com/office/powerpoint/2010/main" val="521470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53"/>
                                        </p:tgtEl>
                                        <p:attrNameLst>
                                          <p:attrName>style.visibility</p:attrName>
                                        </p:attrNameLst>
                                      </p:cBhvr>
                                      <p:to>
                                        <p:strVal val="visible"/>
                                      </p:to>
                                    </p:set>
                                    <p:animEffect transition="in" filter="fade">
                                      <p:cBhvr>
                                        <p:cTn id="7" dur="500"/>
                                        <p:tgtEl>
                                          <p:spTgt spid="153"/>
                                        </p:tgtEl>
                                      </p:cBhvr>
                                    </p:animEffect>
                                  </p:childTnLst>
                                </p:cTn>
                              </p:par>
                            </p:childTnLst>
                          </p:cTn>
                        </p:par>
                        <p:par>
                          <p:cTn id="8" fill="hold">
                            <p:stCondLst>
                              <p:cond delay="500"/>
                            </p:stCondLst>
                            <p:childTnLst>
                              <p:par>
                                <p:cTn id="9" presetID="2" presetClass="entr" presetSubtype="4" fill="hold" grpId="0" nodeType="afterEffect">
                                  <p:stCondLst>
                                    <p:cond delay="1000"/>
                                  </p:stCondLst>
                                  <p:childTnLst>
                                    <p:set>
                                      <p:cBhvr>
                                        <p:cTn id="10" dur="1" fill="hold">
                                          <p:stCondLst>
                                            <p:cond delay="0"/>
                                          </p:stCondLst>
                                        </p:cTn>
                                        <p:tgtEl>
                                          <p:spTgt spid="140"/>
                                        </p:tgtEl>
                                        <p:attrNameLst>
                                          <p:attrName>style.visibility</p:attrName>
                                        </p:attrNameLst>
                                      </p:cBhvr>
                                      <p:to>
                                        <p:strVal val="visible"/>
                                      </p:to>
                                    </p:set>
                                    <p:anim calcmode="lin" valueType="num">
                                      <p:cBhvr additive="base">
                                        <p:cTn id="11" dur="500" fill="hold"/>
                                        <p:tgtEl>
                                          <p:spTgt spid="140"/>
                                        </p:tgtEl>
                                        <p:attrNameLst>
                                          <p:attrName>ppt_x</p:attrName>
                                        </p:attrNameLst>
                                      </p:cBhvr>
                                      <p:tavLst>
                                        <p:tav tm="0">
                                          <p:val>
                                            <p:strVal val="#ppt_x"/>
                                          </p:val>
                                        </p:tav>
                                        <p:tav tm="100000">
                                          <p:val>
                                            <p:strVal val="#ppt_x"/>
                                          </p:val>
                                        </p:tav>
                                      </p:tavLst>
                                    </p:anim>
                                    <p:anim calcmode="lin" valueType="num">
                                      <p:cBhvr additive="base">
                                        <p:cTn id="12" dur="500" fill="hold"/>
                                        <p:tgtEl>
                                          <p:spTgt spid="14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1000"/>
                                  </p:stCondLst>
                                  <p:childTnLst>
                                    <p:set>
                                      <p:cBhvr>
                                        <p:cTn id="14" dur="1" fill="hold">
                                          <p:stCondLst>
                                            <p:cond delay="0"/>
                                          </p:stCondLst>
                                        </p:cTn>
                                        <p:tgtEl>
                                          <p:spTgt spid="147"/>
                                        </p:tgtEl>
                                        <p:attrNameLst>
                                          <p:attrName>style.visibility</p:attrName>
                                        </p:attrNameLst>
                                      </p:cBhvr>
                                      <p:to>
                                        <p:strVal val="visible"/>
                                      </p:to>
                                    </p:set>
                                    <p:anim calcmode="lin" valueType="num">
                                      <p:cBhvr additive="base">
                                        <p:cTn id="15" dur="500" fill="hold"/>
                                        <p:tgtEl>
                                          <p:spTgt spid="147"/>
                                        </p:tgtEl>
                                        <p:attrNameLst>
                                          <p:attrName>ppt_x</p:attrName>
                                        </p:attrNameLst>
                                      </p:cBhvr>
                                      <p:tavLst>
                                        <p:tav tm="0">
                                          <p:val>
                                            <p:strVal val="#ppt_x"/>
                                          </p:val>
                                        </p:tav>
                                        <p:tav tm="100000">
                                          <p:val>
                                            <p:strVal val="#ppt_x"/>
                                          </p:val>
                                        </p:tav>
                                      </p:tavLst>
                                    </p:anim>
                                    <p:anim calcmode="lin" valueType="num">
                                      <p:cBhvr additive="base">
                                        <p:cTn id="16" dur="500" fill="hold"/>
                                        <p:tgtEl>
                                          <p:spTgt spid="147"/>
                                        </p:tgtEl>
                                        <p:attrNameLst>
                                          <p:attrName>ppt_y</p:attrName>
                                        </p:attrNameLst>
                                      </p:cBhvr>
                                      <p:tavLst>
                                        <p:tav tm="0">
                                          <p:val>
                                            <p:strVal val="1+#ppt_h/2"/>
                                          </p:val>
                                        </p:tav>
                                        <p:tav tm="100000">
                                          <p:val>
                                            <p:strVal val="#ppt_y"/>
                                          </p:val>
                                        </p:tav>
                                      </p:tavLst>
                                    </p:anim>
                                  </p:childTnLst>
                                </p:cTn>
                              </p:par>
                            </p:childTnLst>
                          </p:cTn>
                        </p:par>
                        <p:par>
                          <p:cTn id="17" fill="hold">
                            <p:stCondLst>
                              <p:cond delay="2000"/>
                            </p:stCondLst>
                            <p:childTnLst>
                              <p:par>
                                <p:cTn id="18" presetID="26" presetClass="emph" presetSubtype="0" repeatCount="3000" fill="hold" grpId="1" nodeType="afterEffect">
                                  <p:stCondLst>
                                    <p:cond delay="0"/>
                                  </p:stCondLst>
                                  <p:childTnLst>
                                    <p:animEffect transition="out" filter="fade">
                                      <p:cBhvr>
                                        <p:cTn id="19" dur="1000" tmFilter="0, 0; .2, .5; .8, .5; 1, 0"/>
                                        <p:tgtEl>
                                          <p:spTgt spid="140"/>
                                        </p:tgtEl>
                                      </p:cBhvr>
                                    </p:animEffect>
                                    <p:animScale>
                                      <p:cBhvr>
                                        <p:cTn id="20" dur="500" autoRev="1" fill="hold"/>
                                        <p:tgtEl>
                                          <p:spTgt spid="140"/>
                                        </p:tgtEl>
                                      </p:cBhvr>
                                      <p:by x="105000" y="105000"/>
                                    </p:animScale>
                                  </p:childTnLst>
                                </p:cTn>
                              </p:par>
                              <p:par>
                                <p:cTn id="21" presetID="26" presetClass="emph" presetSubtype="0" repeatCount="3000" fill="hold" grpId="1" nodeType="withEffect">
                                  <p:stCondLst>
                                    <p:cond delay="0"/>
                                  </p:stCondLst>
                                  <p:childTnLst>
                                    <p:animEffect transition="out" filter="fade">
                                      <p:cBhvr>
                                        <p:cTn id="22" dur="1000" tmFilter="0, 0; .2, .5; .8, .5; 1, 0"/>
                                        <p:tgtEl>
                                          <p:spTgt spid="147"/>
                                        </p:tgtEl>
                                      </p:cBhvr>
                                    </p:animEffect>
                                    <p:animScale>
                                      <p:cBhvr>
                                        <p:cTn id="23" dur="500" autoRev="1" fill="hold"/>
                                        <p:tgtEl>
                                          <p:spTgt spid="147"/>
                                        </p:tgtEl>
                                      </p:cBhvr>
                                      <p:by x="105000" y="105000"/>
                                    </p:animScale>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89"/>
                                        </p:tgtEl>
                                        <p:attrNameLst>
                                          <p:attrName>style.visibility</p:attrName>
                                        </p:attrNameLst>
                                      </p:cBhvr>
                                      <p:to>
                                        <p:strVal val="visible"/>
                                      </p:to>
                                    </p:set>
                                    <p:animEffect transition="in" filter="wipe(left)">
                                      <p:cBhvr>
                                        <p:cTn id="28" dur="500"/>
                                        <p:tgtEl>
                                          <p:spTgt spid="89"/>
                                        </p:tgtEl>
                                      </p:cBhvr>
                                    </p:animEffect>
                                  </p:childTnLst>
                                </p:cTn>
                              </p:par>
                            </p:childTnLst>
                          </p:cTn>
                        </p:par>
                        <p:par>
                          <p:cTn id="29" fill="hold">
                            <p:stCondLst>
                              <p:cond delay="500"/>
                            </p:stCondLst>
                            <p:childTnLst>
                              <p:par>
                                <p:cTn id="30" presetID="22" presetClass="entr" presetSubtype="2" fill="hold" nodeType="afterEffect">
                                  <p:stCondLst>
                                    <p:cond delay="0"/>
                                  </p:stCondLst>
                                  <p:childTnLst>
                                    <p:set>
                                      <p:cBhvr>
                                        <p:cTn id="31" dur="1" fill="hold">
                                          <p:stCondLst>
                                            <p:cond delay="0"/>
                                          </p:stCondLst>
                                        </p:cTn>
                                        <p:tgtEl>
                                          <p:spTgt spid="143"/>
                                        </p:tgtEl>
                                        <p:attrNameLst>
                                          <p:attrName>style.visibility</p:attrName>
                                        </p:attrNameLst>
                                      </p:cBhvr>
                                      <p:to>
                                        <p:strVal val="visible"/>
                                      </p:to>
                                    </p:set>
                                    <p:animEffect transition="in" filter="wipe(right)">
                                      <p:cBhvr>
                                        <p:cTn id="32" dur="500"/>
                                        <p:tgtEl>
                                          <p:spTgt spid="143"/>
                                        </p:tgtEl>
                                      </p:cBhvr>
                                    </p:animEffect>
                                  </p:childTnLst>
                                </p:cTn>
                              </p:par>
                            </p:childTnLst>
                          </p:cTn>
                        </p:par>
                        <p:par>
                          <p:cTn id="33" fill="hold">
                            <p:stCondLst>
                              <p:cond delay="1000"/>
                            </p:stCondLst>
                            <p:childTnLst>
                              <p:par>
                                <p:cTn id="34" presetID="22" presetClass="entr" presetSubtype="2" fill="hold" grpId="0" nodeType="afterEffect">
                                  <p:stCondLst>
                                    <p:cond delay="0"/>
                                  </p:stCondLst>
                                  <p:childTnLst>
                                    <p:set>
                                      <p:cBhvr>
                                        <p:cTn id="35" dur="1" fill="hold">
                                          <p:stCondLst>
                                            <p:cond delay="0"/>
                                          </p:stCondLst>
                                        </p:cTn>
                                        <p:tgtEl>
                                          <p:spTgt spid="149"/>
                                        </p:tgtEl>
                                        <p:attrNameLst>
                                          <p:attrName>style.visibility</p:attrName>
                                        </p:attrNameLst>
                                      </p:cBhvr>
                                      <p:to>
                                        <p:strVal val="visible"/>
                                      </p:to>
                                    </p:set>
                                    <p:animEffect transition="in" filter="wipe(right)">
                                      <p:cBhvr>
                                        <p:cTn id="36" dur="500"/>
                                        <p:tgtEl>
                                          <p:spTgt spid="149"/>
                                        </p:tgtEl>
                                      </p:cBhvr>
                                    </p:animEffect>
                                  </p:childTnLst>
                                </p:cTn>
                              </p:par>
                            </p:childTnLst>
                          </p:cTn>
                        </p:par>
                        <p:par>
                          <p:cTn id="37" fill="hold">
                            <p:stCondLst>
                              <p:cond delay="1500"/>
                            </p:stCondLst>
                            <p:childTnLst>
                              <p:par>
                                <p:cTn id="38" presetID="22" presetClass="entr" presetSubtype="8" fill="hold" grpId="0" nodeType="afterEffect">
                                  <p:stCondLst>
                                    <p:cond delay="0"/>
                                  </p:stCondLst>
                                  <p:childTnLst>
                                    <p:set>
                                      <p:cBhvr>
                                        <p:cTn id="39" dur="1" fill="hold">
                                          <p:stCondLst>
                                            <p:cond delay="0"/>
                                          </p:stCondLst>
                                        </p:cTn>
                                        <p:tgtEl>
                                          <p:spTgt spid="148"/>
                                        </p:tgtEl>
                                        <p:attrNameLst>
                                          <p:attrName>style.visibility</p:attrName>
                                        </p:attrNameLst>
                                      </p:cBhvr>
                                      <p:to>
                                        <p:strVal val="visible"/>
                                      </p:to>
                                    </p:set>
                                    <p:animEffect transition="in" filter="wipe(left)">
                                      <p:cBhvr>
                                        <p:cTn id="40" dur="500"/>
                                        <p:tgtEl>
                                          <p:spTgt spid="148"/>
                                        </p:tgtEl>
                                      </p:cBhvr>
                                    </p:animEffect>
                                  </p:childTnLst>
                                </p:cTn>
                              </p:par>
                            </p:childTnLst>
                          </p:cTn>
                        </p:par>
                        <p:par>
                          <p:cTn id="41" fill="hold">
                            <p:stCondLst>
                              <p:cond delay="2000"/>
                            </p:stCondLst>
                            <p:childTnLst>
                              <p:par>
                                <p:cTn id="42" presetID="1" presetClass="entr" presetSubtype="0" fill="hold" grpId="0" nodeType="afterEffect">
                                  <p:stCondLst>
                                    <p:cond delay="0"/>
                                  </p:stCondLst>
                                  <p:childTnLst>
                                    <p:set>
                                      <p:cBhvr>
                                        <p:cTn id="43" dur="1" fill="hold">
                                          <p:stCondLst>
                                            <p:cond delay="0"/>
                                          </p:stCondLst>
                                        </p:cTn>
                                        <p:tgtEl>
                                          <p:spTgt spid="152"/>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1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 grpId="0" animBg="1"/>
      <p:bldP spid="140" grpId="1" animBg="1"/>
      <p:bldP spid="147" grpId="0" animBg="1"/>
      <p:bldP spid="147" grpId="1" animBg="1"/>
      <p:bldP spid="148" grpId="0" animBg="1"/>
      <p:bldP spid="149" grpId="0" animBg="1"/>
      <p:bldP spid="150" grpId="0" animBg="1"/>
      <p:bldP spid="15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Working together </a:t>
            </a:r>
            <a:endParaRPr lang="en-GB" dirty="0"/>
          </a:p>
        </p:txBody>
      </p:sp>
      <p:grpSp>
        <p:nvGrpSpPr>
          <p:cNvPr id="6" name="Group 5"/>
          <p:cNvGrpSpPr/>
          <p:nvPr/>
        </p:nvGrpSpPr>
        <p:grpSpPr>
          <a:xfrm>
            <a:off x="263196" y="1006884"/>
            <a:ext cx="1692741" cy="5147526"/>
            <a:chOff x="4571708" y="1133128"/>
            <a:chExt cx="1692741" cy="5147526"/>
          </a:xfrm>
        </p:grpSpPr>
        <p:grpSp>
          <p:nvGrpSpPr>
            <p:cNvPr id="7" name="Group 6"/>
            <p:cNvGrpSpPr/>
            <p:nvPr/>
          </p:nvGrpSpPr>
          <p:grpSpPr>
            <a:xfrm>
              <a:off x="4712369" y="4976100"/>
              <a:ext cx="1269628" cy="1304554"/>
              <a:chOff x="1009934" y="736979"/>
              <a:chExt cx="1630908" cy="1562669"/>
            </a:xfrm>
          </p:grpSpPr>
          <p:sp>
            <p:nvSpPr>
              <p:cNvPr id="16" name="Rounded Rectangle 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7" name="Group 16"/>
              <p:cNvGrpSpPr/>
              <p:nvPr/>
            </p:nvGrpSpPr>
            <p:grpSpPr>
              <a:xfrm>
                <a:off x="1187624" y="908720"/>
                <a:ext cx="473277" cy="1175660"/>
                <a:chOff x="1187624" y="908720"/>
                <a:chExt cx="473277" cy="1175660"/>
              </a:xfrm>
            </p:grpSpPr>
            <p:sp>
              <p:nvSpPr>
                <p:cNvPr id="26" name="Rectangle 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7" name="Rectangle 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8" name="Rectangle 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9" name="Rectangle 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0" name="Rectangle 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1" name="Rectangle 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2" name="Rectangle 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3" name="Rectangle 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4" name="Rectangle 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5" name="Rectangle 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8" name="Group 17"/>
              <p:cNvGrpSpPr/>
              <p:nvPr/>
            </p:nvGrpSpPr>
            <p:grpSpPr>
              <a:xfrm>
                <a:off x="1512613" y="970169"/>
                <a:ext cx="923512" cy="1164252"/>
                <a:chOff x="1512613" y="970169"/>
                <a:chExt cx="923512" cy="1164252"/>
              </a:xfrm>
            </p:grpSpPr>
            <p:sp>
              <p:nvSpPr>
                <p:cNvPr id="19" name="Rectangle 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0" name="Rectangle 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1" name="Rectangle 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2" name="Rectangle 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3" name="Rectangle 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4" name="Rectangle 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5" name="Rectangle 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grpSp>
          <p:nvGrpSpPr>
            <p:cNvPr id="8" name="Group 7"/>
            <p:cNvGrpSpPr/>
            <p:nvPr/>
          </p:nvGrpSpPr>
          <p:grpSpPr>
            <a:xfrm>
              <a:off x="4886288" y="2239738"/>
              <a:ext cx="1220266" cy="3351071"/>
              <a:chOff x="6131814" y="-371597"/>
              <a:chExt cx="1886083" cy="4339731"/>
            </a:xfrm>
          </p:grpSpPr>
          <p:pic>
            <p:nvPicPr>
              <p:cNvPr id="13" name="Picture 2" descr="C:\Users\nsw\Pictures\All icons\gear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283292">
                <a:off x="6390711" y="2340947"/>
                <a:ext cx="1627186" cy="1627187"/>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Group 11"/>
              <p:cNvGrpSpPr/>
              <p:nvPr/>
            </p:nvGrpSpPr>
            <p:grpSpPr>
              <a:xfrm rot="20283292">
                <a:off x="6131814" y="-371597"/>
                <a:ext cx="1815250" cy="2919083"/>
                <a:chOff x="6450863" y="2329284"/>
                <a:chExt cx="1815250" cy="2919083"/>
              </a:xfrm>
            </p:grpSpPr>
            <p:pic>
              <p:nvPicPr>
                <p:cNvPr id="14" name="Picture 2" descr="C:\Users\nsw\Pictures\All icons\gear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0863" y="3621180"/>
                  <a:ext cx="1627187" cy="162718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Users\nsw\Pictures\All icons\gear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8926" y="2329284"/>
                  <a:ext cx="1627187" cy="1627187"/>
                </a:xfrm>
                <a:prstGeom prst="rect">
                  <a:avLst/>
                </a:prstGeom>
                <a:noFill/>
                <a:extLst>
                  <a:ext uri="{909E8E84-426E-40DD-AFC4-6F175D3DCCD1}">
                    <a14:hiddenFill xmlns:a14="http://schemas.microsoft.com/office/drawing/2010/main">
                      <a:solidFill>
                        <a:srgbClr val="FFFFFF"/>
                      </a:solidFill>
                    </a14:hiddenFill>
                  </a:ext>
                </a:extLst>
              </p:spPr>
            </p:pic>
          </p:grpSp>
        </p:grpSp>
        <p:pic>
          <p:nvPicPr>
            <p:cNvPr id="9" name="Picture 35" descr="C:\Users\nsw\Pictures\All icons\businessmen.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7855" y="3606616"/>
              <a:ext cx="1046594" cy="104659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C:\Users\nsw\AppData\Local\Microsoft\Windows\Temporary Internet Files\Content.IE5\HO1UL1D0\MC900336175[1].wm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68416" y="1133128"/>
              <a:ext cx="1064207" cy="96701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C:\Users\nsw\Pictures\All icons\clients.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1708" y="3589514"/>
              <a:ext cx="1277936" cy="1277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15" name="Group 114"/>
          <p:cNvGrpSpPr/>
          <p:nvPr/>
        </p:nvGrpSpPr>
        <p:grpSpPr>
          <a:xfrm>
            <a:off x="402573" y="4839624"/>
            <a:ext cx="1285959" cy="1315460"/>
            <a:chOff x="1009934" y="736979"/>
            <a:chExt cx="1630908" cy="1562669"/>
          </a:xfrm>
        </p:grpSpPr>
        <p:sp>
          <p:nvSpPr>
            <p:cNvPr id="116" name="Rounded Rectangle 1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17" name="Group 116"/>
            <p:cNvGrpSpPr/>
            <p:nvPr/>
          </p:nvGrpSpPr>
          <p:grpSpPr>
            <a:xfrm>
              <a:off x="1187624" y="908720"/>
              <a:ext cx="473277" cy="1175660"/>
              <a:chOff x="1187624" y="908720"/>
              <a:chExt cx="473277" cy="1175660"/>
            </a:xfrm>
          </p:grpSpPr>
          <p:sp>
            <p:nvSpPr>
              <p:cNvPr id="126" name="Rectangle 1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7" name="Rectangle 1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8" name="Rectangle 1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9" name="Rectangle 1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0" name="Rectangle 1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1" name="Rectangle 1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2" name="Rectangle 1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3" name="Rectangle 1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4" name="Rectangle 1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5" name="Rectangle 1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18" name="Group 117"/>
            <p:cNvGrpSpPr/>
            <p:nvPr/>
          </p:nvGrpSpPr>
          <p:grpSpPr>
            <a:xfrm>
              <a:off x="1512613" y="970169"/>
              <a:ext cx="923512" cy="1164252"/>
              <a:chOff x="1512613" y="970169"/>
              <a:chExt cx="923512" cy="1164252"/>
            </a:xfrm>
          </p:grpSpPr>
          <p:sp>
            <p:nvSpPr>
              <p:cNvPr id="119" name="Rectangle 1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0" name="Rectangle 1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1" name="Rectangle 1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2" name="Rectangle 1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3" name="Rectangle 1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4" name="Rectangle 1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5" name="Rectangle 1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sp>
        <p:nvSpPr>
          <p:cNvPr id="139" name="Title 1"/>
          <p:cNvSpPr txBox="1">
            <a:spLocks/>
          </p:cNvSpPr>
          <p:nvPr/>
        </p:nvSpPr>
        <p:spPr bwMode="auto">
          <a:xfrm>
            <a:off x="3180394" y="342382"/>
            <a:ext cx="4074516" cy="372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500">
                <a:solidFill>
                  <a:schemeClr val="tx1"/>
                </a:solidFill>
                <a:latin typeface="+mj-lt"/>
                <a:ea typeface="+mj-ea"/>
                <a:cs typeface="+mj-cs"/>
              </a:defRPr>
            </a:lvl1pPr>
            <a:lvl2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2pPr>
            <a:lvl3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3pPr>
            <a:lvl4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4pPr>
            <a:lvl5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5pPr>
            <a:lvl6pPr marL="4572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6pPr>
            <a:lvl7pPr marL="9144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7pPr>
            <a:lvl8pPr marL="13716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8pPr>
            <a:lvl9pPr marL="18288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9pPr>
          </a:lstStyle>
          <a:p>
            <a:pPr algn="r"/>
            <a:r>
              <a:rPr lang="en-GB" dirty="0" smtClean="0">
                <a:solidFill>
                  <a:srgbClr val="172982"/>
                </a:solidFill>
              </a:rPr>
              <a:t>- Requirements </a:t>
            </a:r>
            <a:endParaRPr lang="en-GB" dirty="0">
              <a:solidFill>
                <a:srgbClr val="172982"/>
              </a:solidFill>
            </a:endParaRPr>
          </a:p>
        </p:txBody>
      </p:sp>
      <p:grpSp>
        <p:nvGrpSpPr>
          <p:cNvPr id="3" name="Group 2"/>
          <p:cNvGrpSpPr/>
          <p:nvPr/>
        </p:nvGrpSpPr>
        <p:grpSpPr>
          <a:xfrm>
            <a:off x="2781021" y="3183221"/>
            <a:ext cx="3587261" cy="2634605"/>
            <a:chOff x="2781021" y="3183221"/>
            <a:chExt cx="3587261" cy="2634605"/>
          </a:xfrm>
        </p:grpSpPr>
        <p:sp>
          <p:nvSpPr>
            <p:cNvPr id="181" name="Rounded Rectangle 180"/>
            <p:cNvSpPr/>
            <p:nvPr/>
          </p:nvSpPr>
          <p:spPr bwMode="auto">
            <a:xfrm>
              <a:off x="3757505" y="4255157"/>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83" name="Rectangle 182"/>
            <p:cNvSpPr/>
            <p:nvPr/>
          </p:nvSpPr>
          <p:spPr bwMode="auto">
            <a:xfrm rot="5400000">
              <a:off x="4072158" y="4556548"/>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4" name="Rectangle 183"/>
            <p:cNvSpPr/>
            <p:nvPr/>
          </p:nvSpPr>
          <p:spPr bwMode="auto">
            <a:xfrm rot="5400000">
              <a:off x="4074430" y="5056972"/>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5" name="Rectangle 184"/>
            <p:cNvSpPr/>
            <p:nvPr/>
          </p:nvSpPr>
          <p:spPr bwMode="auto">
            <a:xfrm rot="5400000">
              <a:off x="4076702" y="526396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6" name="Rectangle 185"/>
            <p:cNvSpPr/>
            <p:nvPr/>
          </p:nvSpPr>
          <p:spPr bwMode="auto">
            <a:xfrm>
              <a:off x="4094419" y="4681326"/>
              <a:ext cx="45719" cy="360164"/>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7" name="Rectangle 186"/>
            <p:cNvSpPr/>
            <p:nvPr/>
          </p:nvSpPr>
          <p:spPr bwMode="auto">
            <a:xfrm rot="5400000">
              <a:off x="4226830" y="4711220"/>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8" name="Rectangle 187"/>
            <p:cNvSpPr/>
            <p:nvPr/>
          </p:nvSpPr>
          <p:spPr bwMode="auto">
            <a:xfrm rot="5400000">
              <a:off x="4235926" y="487044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9" name="Rectangle 188"/>
            <p:cNvSpPr/>
            <p:nvPr/>
          </p:nvSpPr>
          <p:spPr bwMode="auto">
            <a:xfrm>
              <a:off x="4096691" y="5409624"/>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90" name="Rectangle 189"/>
            <p:cNvSpPr/>
            <p:nvPr/>
          </p:nvSpPr>
          <p:spPr bwMode="auto">
            <a:xfrm rot="5400000">
              <a:off x="4238198" y="543228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91" name="Rectangle 190"/>
            <p:cNvSpPr/>
            <p:nvPr/>
          </p:nvSpPr>
          <p:spPr bwMode="auto">
            <a:xfrm>
              <a:off x="4271568" y="4627067"/>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2" name="Rectangle 191"/>
            <p:cNvSpPr/>
            <p:nvPr/>
          </p:nvSpPr>
          <p:spPr bwMode="auto">
            <a:xfrm>
              <a:off x="4396672" y="4786291"/>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3" name="Rectangle 192"/>
            <p:cNvSpPr/>
            <p:nvPr/>
          </p:nvSpPr>
          <p:spPr bwMode="auto">
            <a:xfrm>
              <a:off x="4405768" y="4945515"/>
              <a:ext cx="777928"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4" name="Rectangle 193"/>
            <p:cNvSpPr/>
            <p:nvPr/>
          </p:nvSpPr>
          <p:spPr bwMode="auto">
            <a:xfrm>
              <a:off x="4271560" y="5125211"/>
              <a:ext cx="591414"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5" name="Rectangle 194"/>
            <p:cNvSpPr/>
            <p:nvPr/>
          </p:nvSpPr>
          <p:spPr bwMode="auto">
            <a:xfrm>
              <a:off x="4260184" y="5339027"/>
              <a:ext cx="707420"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6" name="Rectangle 195"/>
            <p:cNvSpPr/>
            <p:nvPr/>
          </p:nvSpPr>
          <p:spPr bwMode="auto">
            <a:xfrm>
              <a:off x="4419408" y="5505075"/>
              <a:ext cx="696036"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37" name="Rounded Rectangle 136"/>
            <p:cNvSpPr/>
            <p:nvPr/>
          </p:nvSpPr>
          <p:spPr bwMode="auto">
            <a:xfrm>
              <a:off x="2781021" y="3183221"/>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Shared content</a:t>
              </a:r>
            </a:p>
          </p:txBody>
        </p:sp>
        <p:sp>
          <p:nvSpPr>
            <p:cNvPr id="140" name="Rectangle 139"/>
            <p:cNvSpPr/>
            <p:nvPr/>
          </p:nvSpPr>
          <p:spPr bwMode="auto">
            <a:xfrm rot="5400000">
              <a:off x="4079101" y="4374226"/>
              <a:ext cx="49227" cy="291321"/>
            </a:xfrm>
            <a:prstGeom prst="rect">
              <a:avLst/>
            </a:prstGeom>
            <a:solidFill>
              <a:srgbClr val="92D05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47" name="Rectangle 146"/>
            <p:cNvSpPr/>
            <p:nvPr/>
          </p:nvSpPr>
          <p:spPr bwMode="auto">
            <a:xfrm>
              <a:off x="4278944" y="4458425"/>
              <a:ext cx="791138" cy="121652"/>
            </a:xfrm>
            <a:prstGeom prst="rect">
              <a:avLst/>
            </a:prstGeom>
            <a:solidFill>
              <a:srgbClr val="008000"/>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82" name="Rectangle 181"/>
            <p:cNvSpPr/>
            <p:nvPr/>
          </p:nvSpPr>
          <p:spPr bwMode="auto">
            <a:xfrm>
              <a:off x="3935195" y="4426898"/>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spTree>
    <p:extLst>
      <p:ext uri="{BB962C8B-B14F-4D97-AF65-F5344CB8AC3E}">
        <p14:creationId xmlns:p14="http://schemas.microsoft.com/office/powerpoint/2010/main" val="623709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path" presetSubtype="0" accel="50000" decel="50000" fill="hold" nodeType="clickEffect">
                                  <p:stCondLst>
                                    <p:cond delay="0"/>
                                  </p:stCondLst>
                                  <p:childTnLst>
                                    <p:animMotion origin="layout" path="M 2.77778E-6 1.11022E-16 L 0.25 -0.33588 " pathEditMode="relative" rAng="0" ptsTypes="AA">
                                      <p:cBhvr>
                                        <p:cTn id="6" dur="2000" fill="hold"/>
                                        <p:tgtEl>
                                          <p:spTgt spid="3"/>
                                        </p:tgtEl>
                                        <p:attrNameLst>
                                          <p:attrName>ppt_x</p:attrName>
                                          <p:attrName>ppt_y</p:attrName>
                                        </p:attrNameLst>
                                      </p:cBhvr>
                                      <p:rCtr x="12500" y="-1680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Working together </a:t>
            </a:r>
            <a:endParaRPr lang="en-GB" dirty="0"/>
          </a:p>
        </p:txBody>
      </p:sp>
      <p:grpSp>
        <p:nvGrpSpPr>
          <p:cNvPr id="6" name="Group 5"/>
          <p:cNvGrpSpPr/>
          <p:nvPr/>
        </p:nvGrpSpPr>
        <p:grpSpPr>
          <a:xfrm>
            <a:off x="263196" y="1006884"/>
            <a:ext cx="1692741" cy="5147526"/>
            <a:chOff x="4571708" y="1133128"/>
            <a:chExt cx="1692741" cy="5147526"/>
          </a:xfrm>
        </p:grpSpPr>
        <p:grpSp>
          <p:nvGrpSpPr>
            <p:cNvPr id="7" name="Group 6"/>
            <p:cNvGrpSpPr/>
            <p:nvPr/>
          </p:nvGrpSpPr>
          <p:grpSpPr>
            <a:xfrm>
              <a:off x="4712369" y="4976100"/>
              <a:ext cx="1269628" cy="1304554"/>
              <a:chOff x="1009934" y="736979"/>
              <a:chExt cx="1630908" cy="1562669"/>
            </a:xfrm>
          </p:grpSpPr>
          <p:sp>
            <p:nvSpPr>
              <p:cNvPr id="16" name="Rounded Rectangle 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7" name="Group 16"/>
              <p:cNvGrpSpPr/>
              <p:nvPr/>
            </p:nvGrpSpPr>
            <p:grpSpPr>
              <a:xfrm>
                <a:off x="1187624" y="908720"/>
                <a:ext cx="473277" cy="1175660"/>
                <a:chOff x="1187624" y="908720"/>
                <a:chExt cx="473277" cy="1175660"/>
              </a:xfrm>
            </p:grpSpPr>
            <p:sp>
              <p:nvSpPr>
                <p:cNvPr id="26" name="Rectangle 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7" name="Rectangle 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8" name="Rectangle 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9" name="Rectangle 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0" name="Rectangle 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1" name="Rectangle 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2" name="Rectangle 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3" name="Rectangle 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4" name="Rectangle 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5" name="Rectangle 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8" name="Group 17"/>
              <p:cNvGrpSpPr/>
              <p:nvPr/>
            </p:nvGrpSpPr>
            <p:grpSpPr>
              <a:xfrm>
                <a:off x="1512613" y="970169"/>
                <a:ext cx="923512" cy="1164252"/>
                <a:chOff x="1512613" y="970169"/>
                <a:chExt cx="923512" cy="1164252"/>
              </a:xfrm>
            </p:grpSpPr>
            <p:sp>
              <p:nvSpPr>
                <p:cNvPr id="19" name="Rectangle 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0" name="Rectangle 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1" name="Rectangle 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2" name="Rectangle 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3" name="Rectangle 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4" name="Rectangle 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5" name="Rectangle 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grpSp>
          <p:nvGrpSpPr>
            <p:cNvPr id="8" name="Group 7"/>
            <p:cNvGrpSpPr/>
            <p:nvPr/>
          </p:nvGrpSpPr>
          <p:grpSpPr>
            <a:xfrm>
              <a:off x="4886288" y="2239738"/>
              <a:ext cx="1220266" cy="3351071"/>
              <a:chOff x="6131814" y="-371597"/>
              <a:chExt cx="1886083" cy="4339731"/>
            </a:xfrm>
          </p:grpSpPr>
          <p:pic>
            <p:nvPicPr>
              <p:cNvPr id="13" name="Picture 2" descr="C:\Users\nsw\Pictures\All icons\gear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283292">
                <a:off x="6390711" y="2340947"/>
                <a:ext cx="1627186" cy="1627187"/>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Group 11"/>
              <p:cNvGrpSpPr/>
              <p:nvPr/>
            </p:nvGrpSpPr>
            <p:grpSpPr>
              <a:xfrm rot="20283292">
                <a:off x="6131814" y="-371597"/>
                <a:ext cx="1815250" cy="2919083"/>
                <a:chOff x="6450863" y="2329284"/>
                <a:chExt cx="1815250" cy="2919083"/>
              </a:xfrm>
            </p:grpSpPr>
            <p:pic>
              <p:nvPicPr>
                <p:cNvPr id="14" name="Picture 2" descr="C:\Users\nsw\Pictures\All icons\gear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0863" y="3621180"/>
                  <a:ext cx="1627187" cy="162718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Users\nsw\Pictures\All icons\gear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8926" y="2329284"/>
                  <a:ext cx="1627187" cy="1627187"/>
                </a:xfrm>
                <a:prstGeom prst="rect">
                  <a:avLst/>
                </a:prstGeom>
                <a:noFill/>
                <a:extLst>
                  <a:ext uri="{909E8E84-426E-40DD-AFC4-6F175D3DCCD1}">
                    <a14:hiddenFill xmlns:a14="http://schemas.microsoft.com/office/drawing/2010/main">
                      <a:solidFill>
                        <a:srgbClr val="FFFFFF"/>
                      </a:solidFill>
                    </a14:hiddenFill>
                  </a:ext>
                </a:extLst>
              </p:spPr>
            </p:pic>
          </p:grpSp>
        </p:grpSp>
        <p:pic>
          <p:nvPicPr>
            <p:cNvPr id="9" name="Picture 35" descr="C:\Users\nsw\Pictures\All icons\businessmen.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7855" y="3606616"/>
              <a:ext cx="1046594" cy="104659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C:\Users\nsw\AppData\Local\Microsoft\Windows\Temporary Internet Files\Content.IE5\HO1UL1D0\MC900336175[1].wm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68416" y="1133128"/>
              <a:ext cx="1064207" cy="96701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C:\Users\nsw\Pictures\All icons\clients.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1708" y="3589514"/>
              <a:ext cx="1277936" cy="1277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15" name="Group 114"/>
          <p:cNvGrpSpPr/>
          <p:nvPr/>
        </p:nvGrpSpPr>
        <p:grpSpPr>
          <a:xfrm>
            <a:off x="402573" y="4839624"/>
            <a:ext cx="1285959" cy="1315460"/>
            <a:chOff x="1009934" y="736979"/>
            <a:chExt cx="1630908" cy="1562669"/>
          </a:xfrm>
        </p:grpSpPr>
        <p:sp>
          <p:nvSpPr>
            <p:cNvPr id="116" name="Rounded Rectangle 1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17" name="Group 116"/>
            <p:cNvGrpSpPr/>
            <p:nvPr/>
          </p:nvGrpSpPr>
          <p:grpSpPr>
            <a:xfrm>
              <a:off x="1187624" y="908720"/>
              <a:ext cx="473277" cy="1175660"/>
              <a:chOff x="1187624" y="908720"/>
              <a:chExt cx="473277" cy="1175660"/>
            </a:xfrm>
          </p:grpSpPr>
          <p:sp>
            <p:nvSpPr>
              <p:cNvPr id="126" name="Rectangle 1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7" name="Rectangle 1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8" name="Rectangle 1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9" name="Rectangle 1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0" name="Rectangle 1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1" name="Rectangle 1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2" name="Rectangle 1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3" name="Rectangle 1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4" name="Rectangle 1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5" name="Rectangle 1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18" name="Group 117"/>
            <p:cNvGrpSpPr/>
            <p:nvPr/>
          </p:nvGrpSpPr>
          <p:grpSpPr>
            <a:xfrm>
              <a:off x="1512613" y="970169"/>
              <a:ext cx="923512" cy="1164252"/>
              <a:chOff x="1512613" y="970169"/>
              <a:chExt cx="923512" cy="1164252"/>
            </a:xfrm>
          </p:grpSpPr>
          <p:sp>
            <p:nvSpPr>
              <p:cNvPr id="119" name="Rectangle 1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0" name="Rectangle 1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1" name="Rectangle 1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2" name="Rectangle 1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3" name="Rectangle 1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4" name="Rectangle 1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5" name="Rectangle 1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sp>
        <p:nvSpPr>
          <p:cNvPr id="139" name="Title 1"/>
          <p:cNvSpPr txBox="1">
            <a:spLocks/>
          </p:cNvSpPr>
          <p:nvPr/>
        </p:nvSpPr>
        <p:spPr bwMode="auto">
          <a:xfrm>
            <a:off x="3180394" y="342382"/>
            <a:ext cx="4074516" cy="372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500">
                <a:solidFill>
                  <a:schemeClr val="tx1"/>
                </a:solidFill>
                <a:latin typeface="+mj-lt"/>
                <a:ea typeface="+mj-ea"/>
                <a:cs typeface="+mj-cs"/>
              </a:defRPr>
            </a:lvl1pPr>
            <a:lvl2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2pPr>
            <a:lvl3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3pPr>
            <a:lvl4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4pPr>
            <a:lvl5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5pPr>
            <a:lvl6pPr marL="4572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6pPr>
            <a:lvl7pPr marL="9144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7pPr>
            <a:lvl8pPr marL="13716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8pPr>
            <a:lvl9pPr marL="18288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9pPr>
          </a:lstStyle>
          <a:p>
            <a:pPr algn="r"/>
            <a:r>
              <a:rPr lang="en-GB" dirty="0" smtClean="0">
                <a:solidFill>
                  <a:srgbClr val="172982"/>
                </a:solidFill>
              </a:rPr>
              <a:t>- Requirements </a:t>
            </a:r>
            <a:endParaRPr lang="en-GB" dirty="0">
              <a:solidFill>
                <a:srgbClr val="172982"/>
              </a:solidFill>
            </a:endParaRPr>
          </a:p>
        </p:txBody>
      </p:sp>
      <p:grpSp>
        <p:nvGrpSpPr>
          <p:cNvPr id="3" name="Group 2"/>
          <p:cNvGrpSpPr/>
          <p:nvPr/>
        </p:nvGrpSpPr>
        <p:grpSpPr>
          <a:xfrm>
            <a:off x="5067101" y="873077"/>
            <a:ext cx="3587261" cy="2634605"/>
            <a:chOff x="2781021" y="3183221"/>
            <a:chExt cx="3587261" cy="2634605"/>
          </a:xfrm>
        </p:grpSpPr>
        <p:sp>
          <p:nvSpPr>
            <p:cNvPr id="181" name="Rounded Rectangle 180"/>
            <p:cNvSpPr/>
            <p:nvPr/>
          </p:nvSpPr>
          <p:spPr bwMode="auto">
            <a:xfrm>
              <a:off x="3757505" y="4255157"/>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83" name="Rectangle 182"/>
            <p:cNvSpPr/>
            <p:nvPr/>
          </p:nvSpPr>
          <p:spPr bwMode="auto">
            <a:xfrm rot="5400000">
              <a:off x="4072158" y="4556548"/>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4" name="Rectangle 183"/>
            <p:cNvSpPr/>
            <p:nvPr/>
          </p:nvSpPr>
          <p:spPr bwMode="auto">
            <a:xfrm rot="5400000">
              <a:off x="4074430" y="5056972"/>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5" name="Rectangle 184"/>
            <p:cNvSpPr/>
            <p:nvPr/>
          </p:nvSpPr>
          <p:spPr bwMode="auto">
            <a:xfrm rot="5400000">
              <a:off x="4076702" y="526396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6" name="Rectangle 185"/>
            <p:cNvSpPr/>
            <p:nvPr/>
          </p:nvSpPr>
          <p:spPr bwMode="auto">
            <a:xfrm>
              <a:off x="4094419" y="4681326"/>
              <a:ext cx="45719" cy="360164"/>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7" name="Rectangle 186"/>
            <p:cNvSpPr/>
            <p:nvPr/>
          </p:nvSpPr>
          <p:spPr bwMode="auto">
            <a:xfrm rot="5400000">
              <a:off x="4226830" y="4711220"/>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8" name="Rectangle 187"/>
            <p:cNvSpPr/>
            <p:nvPr/>
          </p:nvSpPr>
          <p:spPr bwMode="auto">
            <a:xfrm rot="5400000">
              <a:off x="4235926" y="487044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9" name="Rectangle 188"/>
            <p:cNvSpPr/>
            <p:nvPr/>
          </p:nvSpPr>
          <p:spPr bwMode="auto">
            <a:xfrm>
              <a:off x="4096691" y="5409624"/>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90" name="Rectangle 189"/>
            <p:cNvSpPr/>
            <p:nvPr/>
          </p:nvSpPr>
          <p:spPr bwMode="auto">
            <a:xfrm rot="5400000">
              <a:off x="4238198" y="543228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91" name="Rectangle 190"/>
            <p:cNvSpPr/>
            <p:nvPr/>
          </p:nvSpPr>
          <p:spPr bwMode="auto">
            <a:xfrm>
              <a:off x="4271568" y="4627067"/>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2" name="Rectangle 191"/>
            <p:cNvSpPr/>
            <p:nvPr/>
          </p:nvSpPr>
          <p:spPr bwMode="auto">
            <a:xfrm>
              <a:off x="4396672" y="4786291"/>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3" name="Rectangle 192"/>
            <p:cNvSpPr/>
            <p:nvPr/>
          </p:nvSpPr>
          <p:spPr bwMode="auto">
            <a:xfrm>
              <a:off x="4405768" y="4945515"/>
              <a:ext cx="777928"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4" name="Rectangle 193"/>
            <p:cNvSpPr/>
            <p:nvPr/>
          </p:nvSpPr>
          <p:spPr bwMode="auto">
            <a:xfrm>
              <a:off x="4271560" y="5125211"/>
              <a:ext cx="591414"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5" name="Rectangle 194"/>
            <p:cNvSpPr/>
            <p:nvPr/>
          </p:nvSpPr>
          <p:spPr bwMode="auto">
            <a:xfrm>
              <a:off x="4260184" y="5339027"/>
              <a:ext cx="707420"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6" name="Rectangle 195"/>
            <p:cNvSpPr/>
            <p:nvPr/>
          </p:nvSpPr>
          <p:spPr bwMode="auto">
            <a:xfrm>
              <a:off x="4419408" y="5505075"/>
              <a:ext cx="696036"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37" name="Rounded Rectangle 136"/>
            <p:cNvSpPr/>
            <p:nvPr/>
          </p:nvSpPr>
          <p:spPr bwMode="auto">
            <a:xfrm>
              <a:off x="2781021" y="3183221"/>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Shared content</a:t>
              </a:r>
            </a:p>
          </p:txBody>
        </p:sp>
        <p:sp>
          <p:nvSpPr>
            <p:cNvPr id="140" name="Rectangle 139"/>
            <p:cNvSpPr/>
            <p:nvPr/>
          </p:nvSpPr>
          <p:spPr bwMode="auto">
            <a:xfrm rot="5400000">
              <a:off x="4079101" y="4374226"/>
              <a:ext cx="49227" cy="291321"/>
            </a:xfrm>
            <a:prstGeom prst="rect">
              <a:avLst/>
            </a:prstGeom>
            <a:solidFill>
              <a:srgbClr val="92D05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47" name="Rectangle 146"/>
            <p:cNvSpPr/>
            <p:nvPr/>
          </p:nvSpPr>
          <p:spPr bwMode="auto">
            <a:xfrm>
              <a:off x="4278944" y="4458425"/>
              <a:ext cx="791138" cy="121652"/>
            </a:xfrm>
            <a:prstGeom prst="rect">
              <a:avLst/>
            </a:prstGeom>
            <a:solidFill>
              <a:srgbClr val="008000"/>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82" name="Rectangle 181"/>
            <p:cNvSpPr/>
            <p:nvPr/>
          </p:nvSpPr>
          <p:spPr bwMode="auto">
            <a:xfrm>
              <a:off x="3935195" y="4426898"/>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sp>
        <p:nvSpPr>
          <p:cNvPr id="142" name="Rounded Rectangle 141"/>
          <p:cNvSpPr/>
          <p:nvPr/>
        </p:nvSpPr>
        <p:spPr bwMode="auto">
          <a:xfrm>
            <a:off x="2019279" y="2456041"/>
            <a:ext cx="3001825" cy="511969"/>
          </a:xfrm>
          <a:prstGeom prst="roundRect">
            <a:avLst/>
          </a:prstGeom>
          <a:solidFill>
            <a:schemeClr val="bg2">
              <a:lumMod val="40000"/>
              <a:lumOff val="60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Process Neutral</a:t>
            </a:r>
          </a:p>
        </p:txBody>
      </p:sp>
      <p:sp>
        <p:nvSpPr>
          <p:cNvPr id="76" name="Rounded Rectangle 75"/>
          <p:cNvSpPr/>
          <p:nvPr/>
        </p:nvSpPr>
        <p:spPr bwMode="auto">
          <a:xfrm>
            <a:off x="2019279" y="4820330"/>
            <a:ext cx="3001825" cy="511969"/>
          </a:xfrm>
          <a:prstGeom prst="roundRect">
            <a:avLst/>
          </a:prstGeom>
          <a:solidFill>
            <a:schemeClr val="bg1">
              <a:lumMod val="95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Flexible </a:t>
            </a:r>
            <a:r>
              <a:rPr lang="en-GB" dirty="0">
                <a:solidFill>
                  <a:srgbClr val="172982"/>
                </a:solidFill>
                <a:latin typeface="Arial" pitchFamily="-60" charset="0"/>
              </a:rPr>
              <a:t>Content</a:t>
            </a:r>
          </a:p>
        </p:txBody>
      </p:sp>
      <p:sp>
        <p:nvSpPr>
          <p:cNvPr id="77" name="Rounded Rectangle 76"/>
          <p:cNvSpPr/>
          <p:nvPr/>
        </p:nvSpPr>
        <p:spPr bwMode="auto">
          <a:xfrm>
            <a:off x="2019279" y="3320340"/>
            <a:ext cx="3001825" cy="511969"/>
          </a:xfrm>
          <a:prstGeom prst="roundRect">
            <a:avLst/>
          </a:prstGeom>
          <a:solidFill>
            <a:schemeClr val="tx1">
              <a:lumMod val="20000"/>
              <a:lumOff val="80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Secure Access</a:t>
            </a:r>
          </a:p>
        </p:txBody>
      </p:sp>
      <p:sp>
        <p:nvSpPr>
          <p:cNvPr id="78" name="Rounded Rectangle 77"/>
          <p:cNvSpPr/>
          <p:nvPr/>
        </p:nvSpPr>
        <p:spPr bwMode="auto">
          <a:xfrm>
            <a:off x="2019279" y="4112447"/>
            <a:ext cx="3001825" cy="511969"/>
          </a:xfrm>
          <a:prstGeom prst="roundRect">
            <a:avLst/>
          </a:prstGeom>
          <a:solidFill>
            <a:schemeClr val="bg1">
              <a:lumMod val="85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IT Independent</a:t>
            </a:r>
          </a:p>
        </p:txBody>
      </p:sp>
      <p:sp>
        <p:nvSpPr>
          <p:cNvPr id="80" name="Rounded Rectangle 79"/>
          <p:cNvSpPr/>
          <p:nvPr/>
        </p:nvSpPr>
        <p:spPr bwMode="auto">
          <a:xfrm>
            <a:off x="2019279" y="5528211"/>
            <a:ext cx="3001825" cy="511969"/>
          </a:xfrm>
          <a:prstGeom prst="roundRect">
            <a:avLst/>
          </a:prstGeom>
          <a:solidFill>
            <a:schemeClr val="tx1">
              <a:lumMod val="20000"/>
              <a:lumOff val="80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Auditable</a:t>
            </a:r>
          </a:p>
        </p:txBody>
      </p:sp>
      <p:sp>
        <p:nvSpPr>
          <p:cNvPr id="81" name="Rounded Rectangle 80"/>
          <p:cNvSpPr/>
          <p:nvPr/>
        </p:nvSpPr>
        <p:spPr bwMode="auto">
          <a:xfrm>
            <a:off x="2019279" y="1605779"/>
            <a:ext cx="3001825" cy="511969"/>
          </a:xfrm>
          <a:prstGeom prst="roundRect">
            <a:avLst/>
          </a:prstGeom>
          <a:solidFill>
            <a:schemeClr val="tx1">
              <a:lumMod val="20000"/>
              <a:lumOff val="80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IP Protected</a:t>
            </a:r>
          </a:p>
        </p:txBody>
      </p:sp>
      <p:sp>
        <p:nvSpPr>
          <p:cNvPr id="82" name="Rounded Rectangle 81"/>
          <p:cNvSpPr/>
          <p:nvPr/>
        </p:nvSpPr>
        <p:spPr bwMode="auto">
          <a:xfrm>
            <a:off x="5459680" y="3645361"/>
            <a:ext cx="3001825" cy="511969"/>
          </a:xfrm>
          <a:prstGeom prst="roundRect">
            <a:avLst/>
          </a:prstGeom>
          <a:no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Standards based</a:t>
            </a:r>
          </a:p>
        </p:txBody>
      </p:sp>
      <p:cxnSp>
        <p:nvCxnSpPr>
          <p:cNvPr id="5" name="Straight Arrow Connector 4"/>
          <p:cNvCxnSpPr>
            <a:stCxn id="142" idx="3"/>
            <a:endCxn id="82" idx="1"/>
          </p:cNvCxnSpPr>
          <p:nvPr/>
        </p:nvCxnSpPr>
        <p:spPr bwMode="auto">
          <a:xfrm>
            <a:off x="5021104" y="2712026"/>
            <a:ext cx="438576" cy="1189320"/>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85" name="Straight Arrow Connector 84"/>
          <p:cNvCxnSpPr>
            <a:stCxn id="76" idx="3"/>
            <a:endCxn id="82" idx="1"/>
          </p:cNvCxnSpPr>
          <p:nvPr/>
        </p:nvCxnSpPr>
        <p:spPr bwMode="auto">
          <a:xfrm flipV="1">
            <a:off x="5021104" y="3901346"/>
            <a:ext cx="438576" cy="1174969"/>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88" name="Straight Arrow Connector 87"/>
          <p:cNvCxnSpPr>
            <a:stCxn id="78" idx="3"/>
            <a:endCxn id="82" idx="1"/>
          </p:cNvCxnSpPr>
          <p:nvPr/>
        </p:nvCxnSpPr>
        <p:spPr bwMode="auto">
          <a:xfrm flipV="1">
            <a:off x="5021104" y="3901346"/>
            <a:ext cx="438576" cy="467086"/>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91" name="Straight Arrow Connector 90"/>
          <p:cNvCxnSpPr>
            <a:stCxn id="77" idx="3"/>
            <a:endCxn id="93" idx="1"/>
          </p:cNvCxnSpPr>
          <p:nvPr/>
        </p:nvCxnSpPr>
        <p:spPr bwMode="auto">
          <a:xfrm>
            <a:off x="5021104" y="3576325"/>
            <a:ext cx="438576" cy="838097"/>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93" name="Rounded Rectangle 92"/>
          <p:cNvSpPr/>
          <p:nvPr/>
        </p:nvSpPr>
        <p:spPr bwMode="auto">
          <a:xfrm>
            <a:off x="5459680" y="4158437"/>
            <a:ext cx="3001825" cy="511969"/>
          </a:xfrm>
          <a:prstGeom prst="roundRect">
            <a:avLst/>
          </a:prstGeom>
          <a:no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Sharing Platform</a:t>
            </a:r>
          </a:p>
        </p:txBody>
      </p:sp>
      <p:cxnSp>
        <p:nvCxnSpPr>
          <p:cNvPr id="109" name="Straight Arrow Connector 108"/>
          <p:cNvCxnSpPr>
            <a:stCxn id="80" idx="3"/>
            <a:endCxn id="93" idx="1"/>
          </p:cNvCxnSpPr>
          <p:nvPr/>
        </p:nvCxnSpPr>
        <p:spPr bwMode="auto">
          <a:xfrm flipV="1">
            <a:off x="5021104" y="4414422"/>
            <a:ext cx="438576" cy="1369774"/>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112" name="Straight Arrow Connector 111"/>
          <p:cNvCxnSpPr>
            <a:stCxn id="81" idx="3"/>
            <a:endCxn id="93" idx="1"/>
          </p:cNvCxnSpPr>
          <p:nvPr/>
        </p:nvCxnSpPr>
        <p:spPr bwMode="auto">
          <a:xfrm>
            <a:off x="5021104" y="1861764"/>
            <a:ext cx="438576" cy="2552658"/>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89" name="Rounded Rectangle 88"/>
          <p:cNvSpPr/>
          <p:nvPr/>
        </p:nvSpPr>
        <p:spPr bwMode="auto">
          <a:xfrm>
            <a:off x="5459679" y="3650003"/>
            <a:ext cx="3001825" cy="1020403"/>
          </a:xfrm>
          <a:prstGeom prst="roundRect">
            <a:avLst>
              <a:gd name="adj" fmla="val 9076"/>
            </a:avLst>
          </a:prstGeom>
          <a:solidFill>
            <a:schemeClr val="bg1"/>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0" rIns="91440" bIns="36000" numCol="1" rtlCol="0" anchor="ctr" anchorCtr="1" compatLnSpc="1">
            <a:prstTxWarp prst="textNoShape">
              <a:avLst/>
            </a:prstTxWarp>
          </a:bodyPr>
          <a:lstStyle/>
          <a:p>
            <a:pPr algn="ctr" eaLnBrk="0" hangingPunct="0"/>
            <a:r>
              <a:rPr lang="en-GB" dirty="0" smtClean="0">
                <a:solidFill>
                  <a:srgbClr val="172982"/>
                </a:solidFill>
                <a:latin typeface="Arial" pitchFamily="-60" charset="0"/>
              </a:rPr>
              <a:t>Standards based</a:t>
            </a:r>
          </a:p>
          <a:p>
            <a:pPr algn="ctr" eaLnBrk="0" hangingPunct="0"/>
            <a:r>
              <a:rPr lang="en-GB" sz="500" dirty="0">
                <a:solidFill>
                  <a:srgbClr val="172982"/>
                </a:solidFill>
                <a:latin typeface="Arial" pitchFamily="-60" charset="0"/>
              </a:rPr>
              <a:t/>
            </a:r>
            <a:br>
              <a:rPr lang="en-GB" sz="500" dirty="0">
                <a:solidFill>
                  <a:srgbClr val="172982"/>
                </a:solidFill>
                <a:latin typeface="Arial" pitchFamily="-60" charset="0"/>
              </a:rPr>
            </a:br>
            <a:r>
              <a:rPr lang="en-GB" dirty="0" smtClean="0">
                <a:solidFill>
                  <a:srgbClr val="172982"/>
                </a:solidFill>
                <a:latin typeface="Arial" pitchFamily="-60" charset="0"/>
              </a:rPr>
              <a:t>Sharing Platform</a:t>
            </a:r>
          </a:p>
        </p:txBody>
      </p:sp>
      <p:grpSp>
        <p:nvGrpSpPr>
          <p:cNvPr id="38" name="Group 37"/>
          <p:cNvGrpSpPr/>
          <p:nvPr/>
        </p:nvGrpSpPr>
        <p:grpSpPr>
          <a:xfrm>
            <a:off x="5173589" y="4614246"/>
            <a:ext cx="3615184" cy="1320131"/>
            <a:chOff x="5173589" y="4614246"/>
            <a:chExt cx="3615184" cy="1320131"/>
          </a:xfrm>
        </p:grpSpPr>
        <p:pic>
          <p:nvPicPr>
            <p:cNvPr id="90" name="Picture 5" descr="C:\Users\nsw\AppData\Local\Microsoft\Windows\Temporary Internet Files\Content.IE5\N62NKWIZ\MP900444110[1].jpg"/>
            <p:cNvPicPr>
              <a:picLocks noChangeAspect="1" noChangeArrowheads="1"/>
            </p:cNvPicPr>
            <p:nvPr/>
          </p:nvPicPr>
          <p:blipFill rotWithShape="1">
            <a:blip r:embed="rId7">
              <a:extLst>
                <a:ext uri="{28A0092B-C50C-407E-A947-70E740481C1C}">
                  <a14:useLocalDpi xmlns:a14="http://schemas.microsoft.com/office/drawing/2010/main" val="0"/>
                </a:ext>
              </a:extLst>
            </a:blip>
            <a:srcRect l="13754"/>
            <a:stretch/>
          </p:blipFill>
          <p:spPr bwMode="auto">
            <a:xfrm>
              <a:off x="5173589" y="4980293"/>
              <a:ext cx="1241576" cy="95408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92" name="Picture 3" descr="C:\Users\nsw\AppData\Local\Microsoft\Windows\Temporary Internet Files\Content.IE5\41ZRXAEW\MP900443955[1].jpg"/>
            <p:cNvPicPr>
              <a:picLocks noChangeAspect="1" noChangeArrowheads="1"/>
            </p:cNvPicPr>
            <p:nvPr/>
          </p:nvPicPr>
          <p:blipFill rotWithShape="1">
            <a:blip r:embed="rId8">
              <a:extLst>
                <a:ext uri="{28A0092B-C50C-407E-A947-70E740481C1C}">
                  <a14:useLocalDpi xmlns:a14="http://schemas.microsoft.com/office/drawing/2010/main" val="0"/>
                </a:ext>
              </a:extLst>
            </a:blip>
            <a:srcRect r="15760"/>
            <a:stretch/>
          </p:blipFill>
          <p:spPr bwMode="auto">
            <a:xfrm>
              <a:off x="6435766" y="4980293"/>
              <a:ext cx="1209142" cy="954083"/>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94" name="Picture 4" descr="C:\Users\nsw\AppData\Local\Microsoft\Windows\Temporary Internet Files\Content.IE5\RDPKQOA3\MP900444522[1].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57962" y="4984659"/>
              <a:ext cx="1130811" cy="937686"/>
            </a:xfrm>
            <a:prstGeom prst="rect">
              <a:avLst/>
            </a:prstGeom>
            <a:noFill/>
            <a:ln w="31750" cmpd="sng">
              <a:noFill/>
            </a:ln>
            <a:effectLst>
              <a:softEdge rad="63500"/>
            </a:effectLst>
            <a:extLst>
              <a:ext uri="{909E8E84-426E-40DD-AFC4-6F175D3DCCD1}">
                <a14:hiddenFill xmlns:a14="http://schemas.microsoft.com/office/drawing/2010/main">
                  <a:solidFill>
                    <a:srgbClr val="FFFFFF"/>
                  </a:solidFill>
                </a14:hiddenFill>
              </a:ext>
            </a:extLst>
          </p:spPr>
        </p:pic>
        <p:sp>
          <p:nvSpPr>
            <p:cNvPr id="4" name="Up-Down Arrow 3"/>
            <p:cNvSpPr/>
            <p:nvPr/>
          </p:nvSpPr>
          <p:spPr bwMode="auto">
            <a:xfrm>
              <a:off x="5618747" y="4634310"/>
              <a:ext cx="424838" cy="535227"/>
            </a:xfrm>
            <a:prstGeom prst="upDownArrow">
              <a:avLst/>
            </a:prstGeom>
            <a:solidFill>
              <a:srgbClr val="7030A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endParaRPr>
            </a:p>
          </p:txBody>
        </p:sp>
        <p:sp>
          <p:nvSpPr>
            <p:cNvPr id="95" name="Up-Down Arrow 94"/>
            <p:cNvSpPr/>
            <p:nvPr/>
          </p:nvSpPr>
          <p:spPr bwMode="auto">
            <a:xfrm>
              <a:off x="6721675" y="4618262"/>
              <a:ext cx="424838" cy="535227"/>
            </a:xfrm>
            <a:prstGeom prst="upDownArrow">
              <a:avLst/>
            </a:prstGeom>
            <a:solidFill>
              <a:srgbClr val="7030A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endParaRPr>
            </a:p>
          </p:txBody>
        </p:sp>
        <p:sp>
          <p:nvSpPr>
            <p:cNvPr id="96" name="Up-Down Arrow 95"/>
            <p:cNvSpPr/>
            <p:nvPr/>
          </p:nvSpPr>
          <p:spPr bwMode="auto">
            <a:xfrm>
              <a:off x="7836635" y="4614246"/>
              <a:ext cx="424838" cy="535227"/>
            </a:xfrm>
            <a:prstGeom prst="upDownArrow">
              <a:avLst/>
            </a:prstGeom>
            <a:solidFill>
              <a:srgbClr val="7030A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endParaRPr>
            </a:p>
          </p:txBody>
        </p:sp>
      </p:grpSp>
    </p:spTree>
    <p:extLst>
      <p:ext uri="{BB962C8B-B14F-4D97-AF65-F5344CB8AC3E}">
        <p14:creationId xmlns:p14="http://schemas.microsoft.com/office/powerpoint/2010/main" val="2323245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fade">
                                      <p:cBhvr>
                                        <p:cTn id="7" dur="500"/>
                                        <p:tgtEl>
                                          <p:spTgt spid="8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7"/>
                                        </p:tgtEl>
                                        <p:attrNameLst>
                                          <p:attrName>style.visibility</p:attrName>
                                        </p:attrNameLst>
                                      </p:cBhvr>
                                      <p:to>
                                        <p:strVal val="visible"/>
                                      </p:to>
                                    </p:set>
                                    <p:animEffect transition="in" filter="fade">
                                      <p:cBhvr>
                                        <p:cTn id="12" dur="500"/>
                                        <p:tgtEl>
                                          <p:spTgt spid="7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0"/>
                                        </p:tgtEl>
                                        <p:attrNameLst>
                                          <p:attrName>style.visibility</p:attrName>
                                        </p:attrNameLst>
                                      </p:cBhvr>
                                      <p:to>
                                        <p:strVal val="visible"/>
                                      </p:to>
                                    </p:set>
                                    <p:animEffect transition="in" filter="fade">
                                      <p:cBhvr>
                                        <p:cTn id="17" dur="500"/>
                                        <p:tgtEl>
                                          <p:spTgt spid="8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2"/>
                                        </p:tgtEl>
                                        <p:attrNameLst>
                                          <p:attrName>style.visibility</p:attrName>
                                        </p:attrNameLst>
                                      </p:cBhvr>
                                      <p:to>
                                        <p:strVal val="visible"/>
                                      </p:to>
                                    </p:set>
                                    <p:animEffect transition="in" filter="fade">
                                      <p:cBhvr>
                                        <p:cTn id="22" dur="500"/>
                                        <p:tgtEl>
                                          <p:spTgt spid="14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8"/>
                                        </p:tgtEl>
                                        <p:attrNameLst>
                                          <p:attrName>style.visibility</p:attrName>
                                        </p:attrNameLst>
                                      </p:cBhvr>
                                      <p:to>
                                        <p:strVal val="visible"/>
                                      </p:to>
                                    </p:set>
                                    <p:animEffect transition="in" filter="fade">
                                      <p:cBhvr>
                                        <p:cTn id="27" dur="500"/>
                                        <p:tgtEl>
                                          <p:spTgt spid="7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6"/>
                                        </p:tgtEl>
                                        <p:attrNameLst>
                                          <p:attrName>style.visibility</p:attrName>
                                        </p:attrNameLst>
                                      </p:cBhvr>
                                      <p:to>
                                        <p:strVal val="visible"/>
                                      </p:to>
                                    </p:set>
                                    <p:animEffect transition="in" filter="fade">
                                      <p:cBhvr>
                                        <p:cTn id="32" dur="500"/>
                                        <p:tgtEl>
                                          <p:spTgt spid="76"/>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88"/>
                                        </p:tgtEl>
                                        <p:attrNameLst>
                                          <p:attrName>style.visibility</p:attrName>
                                        </p:attrNameLst>
                                      </p:cBhvr>
                                      <p:to>
                                        <p:strVal val="visible"/>
                                      </p:to>
                                    </p:set>
                                    <p:animEffect transition="in" filter="wipe(left)">
                                      <p:cBhvr>
                                        <p:cTn id="37" dur="500"/>
                                        <p:tgtEl>
                                          <p:spTgt spid="88"/>
                                        </p:tgtEl>
                                      </p:cBhvr>
                                    </p:animEffect>
                                  </p:childTnLst>
                                </p:cTn>
                              </p:par>
                              <p:par>
                                <p:cTn id="38" presetID="22" presetClass="entr" presetSubtype="8"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wipe(left)">
                                      <p:cBhvr>
                                        <p:cTn id="40" dur="500"/>
                                        <p:tgtEl>
                                          <p:spTgt spid="5"/>
                                        </p:tgtEl>
                                      </p:cBhvr>
                                    </p:animEffect>
                                  </p:childTnLst>
                                </p:cTn>
                              </p:par>
                              <p:par>
                                <p:cTn id="41" presetID="22" presetClass="entr" presetSubtype="8" fill="hold" nodeType="withEffect">
                                  <p:stCondLst>
                                    <p:cond delay="0"/>
                                  </p:stCondLst>
                                  <p:childTnLst>
                                    <p:set>
                                      <p:cBhvr>
                                        <p:cTn id="42" dur="1" fill="hold">
                                          <p:stCondLst>
                                            <p:cond delay="0"/>
                                          </p:stCondLst>
                                        </p:cTn>
                                        <p:tgtEl>
                                          <p:spTgt spid="85"/>
                                        </p:tgtEl>
                                        <p:attrNameLst>
                                          <p:attrName>style.visibility</p:attrName>
                                        </p:attrNameLst>
                                      </p:cBhvr>
                                      <p:to>
                                        <p:strVal val="visible"/>
                                      </p:to>
                                    </p:set>
                                    <p:animEffect transition="in" filter="wipe(left)">
                                      <p:cBhvr>
                                        <p:cTn id="43" dur="500"/>
                                        <p:tgtEl>
                                          <p:spTgt spid="85"/>
                                        </p:tgtEl>
                                      </p:cBhvr>
                                    </p:animEffect>
                                  </p:childTnLst>
                                </p:cTn>
                              </p:par>
                            </p:childTnLst>
                          </p:cTn>
                        </p:par>
                        <p:par>
                          <p:cTn id="44" fill="hold">
                            <p:stCondLst>
                              <p:cond delay="500"/>
                            </p:stCondLst>
                            <p:childTnLst>
                              <p:par>
                                <p:cTn id="45" presetID="22" presetClass="entr" presetSubtype="8" fill="hold" grpId="0" nodeType="afterEffect">
                                  <p:stCondLst>
                                    <p:cond delay="0"/>
                                  </p:stCondLst>
                                  <p:childTnLst>
                                    <p:set>
                                      <p:cBhvr>
                                        <p:cTn id="46" dur="1" fill="hold">
                                          <p:stCondLst>
                                            <p:cond delay="0"/>
                                          </p:stCondLst>
                                        </p:cTn>
                                        <p:tgtEl>
                                          <p:spTgt spid="82"/>
                                        </p:tgtEl>
                                        <p:attrNameLst>
                                          <p:attrName>style.visibility</p:attrName>
                                        </p:attrNameLst>
                                      </p:cBhvr>
                                      <p:to>
                                        <p:strVal val="visible"/>
                                      </p:to>
                                    </p:set>
                                    <p:animEffect transition="in" filter="wipe(left)">
                                      <p:cBhvr>
                                        <p:cTn id="47" dur="500"/>
                                        <p:tgtEl>
                                          <p:spTgt spid="82"/>
                                        </p:tgtEl>
                                      </p:cBhvr>
                                    </p:animEffect>
                                  </p:childTnLst>
                                </p:cTn>
                              </p:par>
                            </p:childTnLst>
                          </p:cTn>
                        </p:par>
                      </p:childTnLst>
                    </p:cTn>
                  </p:par>
                  <p:par>
                    <p:cTn id="48" fill="hold">
                      <p:stCondLst>
                        <p:cond delay="indefinite"/>
                      </p:stCondLst>
                      <p:childTnLst>
                        <p:par>
                          <p:cTn id="49" fill="hold">
                            <p:stCondLst>
                              <p:cond delay="0"/>
                            </p:stCondLst>
                            <p:childTnLst>
                              <p:par>
                                <p:cTn id="50" presetID="1" presetClass="exit" presetSubtype="0" fill="hold" nodeType="clickEffect">
                                  <p:stCondLst>
                                    <p:cond delay="0"/>
                                  </p:stCondLst>
                                  <p:childTnLst>
                                    <p:set>
                                      <p:cBhvr>
                                        <p:cTn id="51" dur="1" fill="hold">
                                          <p:stCondLst>
                                            <p:cond delay="0"/>
                                          </p:stCondLst>
                                        </p:cTn>
                                        <p:tgtEl>
                                          <p:spTgt spid="88"/>
                                        </p:tgtEl>
                                        <p:attrNameLst>
                                          <p:attrName>style.visibility</p:attrName>
                                        </p:attrNameLst>
                                      </p:cBhvr>
                                      <p:to>
                                        <p:strVal val="hidden"/>
                                      </p:to>
                                    </p:set>
                                  </p:childTnLst>
                                </p:cTn>
                              </p:par>
                              <p:par>
                                <p:cTn id="52" presetID="1" presetClass="exit" presetSubtype="0" fill="hold" nodeType="withEffect">
                                  <p:stCondLst>
                                    <p:cond delay="0"/>
                                  </p:stCondLst>
                                  <p:childTnLst>
                                    <p:set>
                                      <p:cBhvr>
                                        <p:cTn id="53" dur="1" fill="hold">
                                          <p:stCondLst>
                                            <p:cond delay="0"/>
                                          </p:stCondLst>
                                        </p:cTn>
                                        <p:tgtEl>
                                          <p:spTgt spid="5"/>
                                        </p:tgtEl>
                                        <p:attrNameLst>
                                          <p:attrName>style.visibility</p:attrName>
                                        </p:attrNameLst>
                                      </p:cBhvr>
                                      <p:to>
                                        <p:strVal val="hidden"/>
                                      </p:to>
                                    </p:set>
                                  </p:childTnLst>
                                </p:cTn>
                              </p:par>
                              <p:par>
                                <p:cTn id="54" presetID="1" presetClass="exit" presetSubtype="0" fill="hold" nodeType="withEffect">
                                  <p:stCondLst>
                                    <p:cond delay="0"/>
                                  </p:stCondLst>
                                  <p:childTnLst>
                                    <p:set>
                                      <p:cBhvr>
                                        <p:cTn id="55" dur="1" fill="hold">
                                          <p:stCondLst>
                                            <p:cond delay="0"/>
                                          </p:stCondLst>
                                        </p:cTn>
                                        <p:tgtEl>
                                          <p:spTgt spid="85"/>
                                        </p:tgtEl>
                                        <p:attrNameLst>
                                          <p:attrName>style.visibility</p:attrName>
                                        </p:attrNameLst>
                                      </p:cBhvr>
                                      <p:to>
                                        <p:strVal val="hidden"/>
                                      </p:to>
                                    </p:set>
                                  </p:childTnLst>
                                </p:cTn>
                              </p:par>
                            </p:childTnLst>
                          </p:cTn>
                        </p:par>
                        <p:par>
                          <p:cTn id="56" fill="hold">
                            <p:stCondLst>
                              <p:cond delay="0"/>
                            </p:stCondLst>
                            <p:childTnLst>
                              <p:par>
                                <p:cTn id="57" presetID="22" presetClass="entr" presetSubtype="8" fill="hold" nodeType="afterEffect">
                                  <p:stCondLst>
                                    <p:cond delay="0"/>
                                  </p:stCondLst>
                                  <p:childTnLst>
                                    <p:set>
                                      <p:cBhvr>
                                        <p:cTn id="58" dur="1" fill="hold">
                                          <p:stCondLst>
                                            <p:cond delay="0"/>
                                          </p:stCondLst>
                                        </p:cTn>
                                        <p:tgtEl>
                                          <p:spTgt spid="109"/>
                                        </p:tgtEl>
                                        <p:attrNameLst>
                                          <p:attrName>style.visibility</p:attrName>
                                        </p:attrNameLst>
                                      </p:cBhvr>
                                      <p:to>
                                        <p:strVal val="visible"/>
                                      </p:to>
                                    </p:set>
                                    <p:animEffect transition="in" filter="wipe(left)">
                                      <p:cBhvr>
                                        <p:cTn id="59" dur="500"/>
                                        <p:tgtEl>
                                          <p:spTgt spid="109"/>
                                        </p:tgtEl>
                                      </p:cBhvr>
                                    </p:animEffect>
                                  </p:childTnLst>
                                </p:cTn>
                              </p:par>
                              <p:par>
                                <p:cTn id="60" presetID="22" presetClass="entr" presetSubtype="8" fill="hold" nodeType="withEffect">
                                  <p:stCondLst>
                                    <p:cond delay="0"/>
                                  </p:stCondLst>
                                  <p:childTnLst>
                                    <p:set>
                                      <p:cBhvr>
                                        <p:cTn id="61" dur="1" fill="hold">
                                          <p:stCondLst>
                                            <p:cond delay="0"/>
                                          </p:stCondLst>
                                        </p:cTn>
                                        <p:tgtEl>
                                          <p:spTgt spid="91"/>
                                        </p:tgtEl>
                                        <p:attrNameLst>
                                          <p:attrName>style.visibility</p:attrName>
                                        </p:attrNameLst>
                                      </p:cBhvr>
                                      <p:to>
                                        <p:strVal val="visible"/>
                                      </p:to>
                                    </p:set>
                                    <p:animEffect transition="in" filter="wipe(left)">
                                      <p:cBhvr>
                                        <p:cTn id="62" dur="500"/>
                                        <p:tgtEl>
                                          <p:spTgt spid="91"/>
                                        </p:tgtEl>
                                      </p:cBhvr>
                                    </p:animEffect>
                                  </p:childTnLst>
                                </p:cTn>
                              </p:par>
                              <p:par>
                                <p:cTn id="63" presetID="22" presetClass="entr" presetSubtype="8" fill="hold" nodeType="withEffect">
                                  <p:stCondLst>
                                    <p:cond delay="0"/>
                                  </p:stCondLst>
                                  <p:childTnLst>
                                    <p:set>
                                      <p:cBhvr>
                                        <p:cTn id="64" dur="1" fill="hold">
                                          <p:stCondLst>
                                            <p:cond delay="0"/>
                                          </p:stCondLst>
                                        </p:cTn>
                                        <p:tgtEl>
                                          <p:spTgt spid="112"/>
                                        </p:tgtEl>
                                        <p:attrNameLst>
                                          <p:attrName>style.visibility</p:attrName>
                                        </p:attrNameLst>
                                      </p:cBhvr>
                                      <p:to>
                                        <p:strVal val="visible"/>
                                      </p:to>
                                    </p:set>
                                    <p:animEffect transition="in" filter="wipe(left)">
                                      <p:cBhvr>
                                        <p:cTn id="65" dur="500"/>
                                        <p:tgtEl>
                                          <p:spTgt spid="112"/>
                                        </p:tgtEl>
                                      </p:cBhvr>
                                    </p:animEffect>
                                  </p:childTnLst>
                                </p:cTn>
                              </p:par>
                            </p:childTnLst>
                          </p:cTn>
                        </p:par>
                        <p:par>
                          <p:cTn id="66" fill="hold">
                            <p:stCondLst>
                              <p:cond delay="500"/>
                            </p:stCondLst>
                            <p:childTnLst>
                              <p:par>
                                <p:cTn id="67" presetID="22" presetClass="entr" presetSubtype="8" fill="hold" grpId="0" nodeType="afterEffect">
                                  <p:stCondLst>
                                    <p:cond delay="0"/>
                                  </p:stCondLst>
                                  <p:childTnLst>
                                    <p:set>
                                      <p:cBhvr>
                                        <p:cTn id="68" dur="1" fill="hold">
                                          <p:stCondLst>
                                            <p:cond delay="0"/>
                                          </p:stCondLst>
                                        </p:cTn>
                                        <p:tgtEl>
                                          <p:spTgt spid="93"/>
                                        </p:tgtEl>
                                        <p:attrNameLst>
                                          <p:attrName>style.visibility</p:attrName>
                                        </p:attrNameLst>
                                      </p:cBhvr>
                                      <p:to>
                                        <p:strVal val="visible"/>
                                      </p:to>
                                    </p:set>
                                    <p:animEffect transition="in" filter="wipe(left)">
                                      <p:cBhvr>
                                        <p:cTn id="69" dur="500"/>
                                        <p:tgtEl>
                                          <p:spTgt spid="93"/>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grpId="0" nodeType="clickEffect">
                                  <p:stCondLst>
                                    <p:cond delay="0"/>
                                  </p:stCondLst>
                                  <p:childTnLst>
                                    <p:set>
                                      <p:cBhvr>
                                        <p:cTn id="73" dur="1" fill="hold">
                                          <p:stCondLst>
                                            <p:cond delay="0"/>
                                          </p:stCondLst>
                                        </p:cTn>
                                        <p:tgtEl>
                                          <p:spTgt spid="89"/>
                                        </p:tgtEl>
                                        <p:attrNameLst>
                                          <p:attrName>style.visibility</p:attrName>
                                        </p:attrNameLst>
                                      </p:cBhvr>
                                      <p:to>
                                        <p:strVal val="visible"/>
                                      </p:to>
                                    </p:set>
                                    <p:animEffect transition="in" filter="fade">
                                      <p:cBhvr>
                                        <p:cTn id="74" dur="500"/>
                                        <p:tgtEl>
                                          <p:spTgt spid="89"/>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4" fill="hold" nodeType="clickEffect">
                                  <p:stCondLst>
                                    <p:cond delay="0"/>
                                  </p:stCondLst>
                                  <p:childTnLst>
                                    <p:set>
                                      <p:cBhvr>
                                        <p:cTn id="78" dur="1" fill="hold">
                                          <p:stCondLst>
                                            <p:cond delay="0"/>
                                          </p:stCondLst>
                                        </p:cTn>
                                        <p:tgtEl>
                                          <p:spTgt spid="38"/>
                                        </p:tgtEl>
                                        <p:attrNameLst>
                                          <p:attrName>style.visibility</p:attrName>
                                        </p:attrNameLst>
                                      </p:cBhvr>
                                      <p:to>
                                        <p:strVal val="visible"/>
                                      </p:to>
                                    </p:set>
                                    <p:animEffect transition="in" filter="wipe(down)">
                                      <p:cBhvr>
                                        <p:cTn id="7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 grpId="0" animBg="1"/>
      <p:bldP spid="76" grpId="0" animBg="1"/>
      <p:bldP spid="77" grpId="0" animBg="1"/>
      <p:bldP spid="78" grpId="0" animBg="1"/>
      <p:bldP spid="80" grpId="0" animBg="1"/>
      <p:bldP spid="81" grpId="0" animBg="1"/>
      <p:bldP spid="82" grpId="0" animBg="1"/>
      <p:bldP spid="93" grpId="0" animBg="1"/>
      <p:bldP spid="8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Working together </a:t>
            </a:r>
            <a:endParaRPr lang="en-GB" dirty="0"/>
          </a:p>
        </p:txBody>
      </p:sp>
      <p:grpSp>
        <p:nvGrpSpPr>
          <p:cNvPr id="6" name="Group 5"/>
          <p:cNvGrpSpPr/>
          <p:nvPr/>
        </p:nvGrpSpPr>
        <p:grpSpPr>
          <a:xfrm>
            <a:off x="263196" y="1006884"/>
            <a:ext cx="1692741" cy="5147526"/>
            <a:chOff x="4571708" y="1133128"/>
            <a:chExt cx="1692741" cy="5147526"/>
          </a:xfrm>
        </p:grpSpPr>
        <p:grpSp>
          <p:nvGrpSpPr>
            <p:cNvPr id="7" name="Group 6"/>
            <p:cNvGrpSpPr/>
            <p:nvPr/>
          </p:nvGrpSpPr>
          <p:grpSpPr>
            <a:xfrm>
              <a:off x="4712369" y="4976100"/>
              <a:ext cx="1269628" cy="1304554"/>
              <a:chOff x="1009934" y="736979"/>
              <a:chExt cx="1630908" cy="1562669"/>
            </a:xfrm>
          </p:grpSpPr>
          <p:sp>
            <p:nvSpPr>
              <p:cNvPr id="16" name="Rounded Rectangle 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7" name="Group 16"/>
              <p:cNvGrpSpPr/>
              <p:nvPr/>
            </p:nvGrpSpPr>
            <p:grpSpPr>
              <a:xfrm>
                <a:off x="1187624" y="908720"/>
                <a:ext cx="473277" cy="1175660"/>
                <a:chOff x="1187624" y="908720"/>
                <a:chExt cx="473277" cy="1175660"/>
              </a:xfrm>
            </p:grpSpPr>
            <p:sp>
              <p:nvSpPr>
                <p:cNvPr id="26" name="Rectangle 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7" name="Rectangle 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8" name="Rectangle 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9" name="Rectangle 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0" name="Rectangle 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1" name="Rectangle 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2" name="Rectangle 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3" name="Rectangle 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4" name="Rectangle 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5" name="Rectangle 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8" name="Group 17"/>
              <p:cNvGrpSpPr/>
              <p:nvPr/>
            </p:nvGrpSpPr>
            <p:grpSpPr>
              <a:xfrm>
                <a:off x="1512613" y="970169"/>
                <a:ext cx="923512" cy="1164252"/>
                <a:chOff x="1512613" y="970169"/>
                <a:chExt cx="923512" cy="1164252"/>
              </a:xfrm>
            </p:grpSpPr>
            <p:sp>
              <p:nvSpPr>
                <p:cNvPr id="19" name="Rectangle 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0" name="Rectangle 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1" name="Rectangle 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2" name="Rectangle 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3" name="Rectangle 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4" name="Rectangle 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5" name="Rectangle 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grpSp>
          <p:nvGrpSpPr>
            <p:cNvPr id="8" name="Group 7"/>
            <p:cNvGrpSpPr/>
            <p:nvPr/>
          </p:nvGrpSpPr>
          <p:grpSpPr>
            <a:xfrm>
              <a:off x="4886288" y="2239738"/>
              <a:ext cx="1220266" cy="3351071"/>
              <a:chOff x="6131814" y="-371597"/>
              <a:chExt cx="1886083" cy="4339731"/>
            </a:xfrm>
          </p:grpSpPr>
          <p:pic>
            <p:nvPicPr>
              <p:cNvPr id="13" name="Picture 2" descr="C:\Users\nsw\Pictures\All icons\gear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283292">
                <a:off x="6390711" y="2340947"/>
                <a:ext cx="1627186" cy="1627187"/>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Group 11"/>
              <p:cNvGrpSpPr/>
              <p:nvPr/>
            </p:nvGrpSpPr>
            <p:grpSpPr>
              <a:xfrm rot="20283292">
                <a:off x="6131814" y="-371597"/>
                <a:ext cx="1815250" cy="2919083"/>
                <a:chOff x="6450863" y="2329284"/>
                <a:chExt cx="1815250" cy="2919083"/>
              </a:xfrm>
            </p:grpSpPr>
            <p:pic>
              <p:nvPicPr>
                <p:cNvPr id="14" name="Picture 2" descr="C:\Users\nsw\Pictures\All icons\gear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0863" y="3621180"/>
                  <a:ext cx="1627187" cy="162718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Users\nsw\Pictures\All icons\gear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8926" y="2329284"/>
                  <a:ext cx="1627187" cy="1627187"/>
                </a:xfrm>
                <a:prstGeom prst="rect">
                  <a:avLst/>
                </a:prstGeom>
                <a:noFill/>
                <a:extLst>
                  <a:ext uri="{909E8E84-426E-40DD-AFC4-6F175D3DCCD1}">
                    <a14:hiddenFill xmlns:a14="http://schemas.microsoft.com/office/drawing/2010/main">
                      <a:solidFill>
                        <a:srgbClr val="FFFFFF"/>
                      </a:solidFill>
                    </a14:hiddenFill>
                  </a:ext>
                </a:extLst>
              </p:spPr>
            </p:pic>
          </p:grpSp>
        </p:grpSp>
        <p:pic>
          <p:nvPicPr>
            <p:cNvPr id="9" name="Picture 35" descr="C:\Users\nsw\Pictures\All icons\businessmen.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7855" y="3606616"/>
              <a:ext cx="1046594" cy="104659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C:\Users\nsw\AppData\Local\Microsoft\Windows\Temporary Internet Files\Content.IE5\HO1UL1D0\MC900336175[1].wm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68416" y="1133128"/>
              <a:ext cx="1064207" cy="96701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C:\Users\nsw\Pictures\All icons\clients.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1708" y="3589514"/>
              <a:ext cx="1277936" cy="1277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15" name="Group 114"/>
          <p:cNvGrpSpPr/>
          <p:nvPr/>
        </p:nvGrpSpPr>
        <p:grpSpPr>
          <a:xfrm>
            <a:off x="402573" y="4839624"/>
            <a:ext cx="1285959" cy="1315460"/>
            <a:chOff x="1009934" y="736979"/>
            <a:chExt cx="1630908" cy="1562669"/>
          </a:xfrm>
        </p:grpSpPr>
        <p:sp>
          <p:nvSpPr>
            <p:cNvPr id="116" name="Rounded Rectangle 1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17" name="Group 116"/>
            <p:cNvGrpSpPr/>
            <p:nvPr/>
          </p:nvGrpSpPr>
          <p:grpSpPr>
            <a:xfrm>
              <a:off x="1187624" y="908720"/>
              <a:ext cx="473277" cy="1175660"/>
              <a:chOff x="1187624" y="908720"/>
              <a:chExt cx="473277" cy="1175660"/>
            </a:xfrm>
          </p:grpSpPr>
          <p:sp>
            <p:nvSpPr>
              <p:cNvPr id="126" name="Rectangle 1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7" name="Rectangle 1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8" name="Rectangle 1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9" name="Rectangle 1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0" name="Rectangle 1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1" name="Rectangle 1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2" name="Rectangle 1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3" name="Rectangle 1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4" name="Rectangle 1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5" name="Rectangle 1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18" name="Group 117"/>
            <p:cNvGrpSpPr/>
            <p:nvPr/>
          </p:nvGrpSpPr>
          <p:grpSpPr>
            <a:xfrm>
              <a:off x="1512613" y="970169"/>
              <a:ext cx="923512" cy="1164252"/>
              <a:chOff x="1512613" y="970169"/>
              <a:chExt cx="923512" cy="1164252"/>
            </a:xfrm>
          </p:grpSpPr>
          <p:sp>
            <p:nvSpPr>
              <p:cNvPr id="119" name="Rectangle 1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0" name="Rectangle 1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1" name="Rectangle 1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2" name="Rectangle 1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3" name="Rectangle 1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4" name="Rectangle 1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5" name="Rectangle 1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sp>
        <p:nvSpPr>
          <p:cNvPr id="139" name="Title 1"/>
          <p:cNvSpPr txBox="1">
            <a:spLocks/>
          </p:cNvSpPr>
          <p:nvPr/>
        </p:nvSpPr>
        <p:spPr bwMode="auto">
          <a:xfrm>
            <a:off x="3180394" y="342382"/>
            <a:ext cx="4074516" cy="372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500">
                <a:solidFill>
                  <a:schemeClr val="tx1"/>
                </a:solidFill>
                <a:latin typeface="+mj-lt"/>
                <a:ea typeface="+mj-ea"/>
                <a:cs typeface="+mj-cs"/>
              </a:defRPr>
            </a:lvl1pPr>
            <a:lvl2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2pPr>
            <a:lvl3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3pPr>
            <a:lvl4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4pPr>
            <a:lvl5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5pPr>
            <a:lvl6pPr marL="4572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6pPr>
            <a:lvl7pPr marL="9144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7pPr>
            <a:lvl8pPr marL="13716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8pPr>
            <a:lvl9pPr marL="18288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9pPr>
          </a:lstStyle>
          <a:p>
            <a:pPr algn="r"/>
            <a:r>
              <a:rPr lang="en-GB" dirty="0" smtClean="0">
                <a:solidFill>
                  <a:srgbClr val="172982"/>
                </a:solidFill>
              </a:rPr>
              <a:t>- Requirements </a:t>
            </a:r>
            <a:endParaRPr lang="en-GB" dirty="0">
              <a:solidFill>
                <a:srgbClr val="172982"/>
              </a:solidFill>
            </a:endParaRPr>
          </a:p>
        </p:txBody>
      </p:sp>
      <p:grpSp>
        <p:nvGrpSpPr>
          <p:cNvPr id="3" name="Group 2"/>
          <p:cNvGrpSpPr/>
          <p:nvPr/>
        </p:nvGrpSpPr>
        <p:grpSpPr>
          <a:xfrm>
            <a:off x="5067101" y="873077"/>
            <a:ext cx="3587261" cy="2634605"/>
            <a:chOff x="2781021" y="3183221"/>
            <a:chExt cx="3587261" cy="2634605"/>
          </a:xfrm>
        </p:grpSpPr>
        <p:sp>
          <p:nvSpPr>
            <p:cNvPr id="181" name="Rounded Rectangle 180"/>
            <p:cNvSpPr/>
            <p:nvPr/>
          </p:nvSpPr>
          <p:spPr bwMode="auto">
            <a:xfrm>
              <a:off x="3757505" y="4255157"/>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83" name="Rectangle 182"/>
            <p:cNvSpPr/>
            <p:nvPr/>
          </p:nvSpPr>
          <p:spPr bwMode="auto">
            <a:xfrm rot="5400000">
              <a:off x="4072158" y="4556548"/>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4" name="Rectangle 183"/>
            <p:cNvSpPr/>
            <p:nvPr/>
          </p:nvSpPr>
          <p:spPr bwMode="auto">
            <a:xfrm rot="5400000">
              <a:off x="4074430" y="5056972"/>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5" name="Rectangle 184"/>
            <p:cNvSpPr/>
            <p:nvPr/>
          </p:nvSpPr>
          <p:spPr bwMode="auto">
            <a:xfrm rot="5400000">
              <a:off x="4076702" y="526396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6" name="Rectangle 185"/>
            <p:cNvSpPr/>
            <p:nvPr/>
          </p:nvSpPr>
          <p:spPr bwMode="auto">
            <a:xfrm>
              <a:off x="4094419" y="4681326"/>
              <a:ext cx="45719" cy="360164"/>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7" name="Rectangle 186"/>
            <p:cNvSpPr/>
            <p:nvPr/>
          </p:nvSpPr>
          <p:spPr bwMode="auto">
            <a:xfrm rot="5400000">
              <a:off x="4226830" y="4711220"/>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8" name="Rectangle 187"/>
            <p:cNvSpPr/>
            <p:nvPr/>
          </p:nvSpPr>
          <p:spPr bwMode="auto">
            <a:xfrm rot="5400000">
              <a:off x="4235926" y="487044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9" name="Rectangle 188"/>
            <p:cNvSpPr/>
            <p:nvPr/>
          </p:nvSpPr>
          <p:spPr bwMode="auto">
            <a:xfrm>
              <a:off x="4096691" y="5409624"/>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90" name="Rectangle 189"/>
            <p:cNvSpPr/>
            <p:nvPr/>
          </p:nvSpPr>
          <p:spPr bwMode="auto">
            <a:xfrm rot="5400000">
              <a:off x="4238198" y="543228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91" name="Rectangle 190"/>
            <p:cNvSpPr/>
            <p:nvPr/>
          </p:nvSpPr>
          <p:spPr bwMode="auto">
            <a:xfrm>
              <a:off x="4271568" y="4627067"/>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2" name="Rectangle 191"/>
            <p:cNvSpPr/>
            <p:nvPr/>
          </p:nvSpPr>
          <p:spPr bwMode="auto">
            <a:xfrm>
              <a:off x="4396672" y="4786291"/>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3" name="Rectangle 192"/>
            <p:cNvSpPr/>
            <p:nvPr/>
          </p:nvSpPr>
          <p:spPr bwMode="auto">
            <a:xfrm>
              <a:off x="4405768" y="4945515"/>
              <a:ext cx="777928"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4" name="Rectangle 193"/>
            <p:cNvSpPr/>
            <p:nvPr/>
          </p:nvSpPr>
          <p:spPr bwMode="auto">
            <a:xfrm>
              <a:off x="4271560" y="5125211"/>
              <a:ext cx="591414"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5" name="Rectangle 194"/>
            <p:cNvSpPr/>
            <p:nvPr/>
          </p:nvSpPr>
          <p:spPr bwMode="auto">
            <a:xfrm>
              <a:off x="4260184" y="5339027"/>
              <a:ext cx="707420"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6" name="Rectangle 195"/>
            <p:cNvSpPr/>
            <p:nvPr/>
          </p:nvSpPr>
          <p:spPr bwMode="auto">
            <a:xfrm>
              <a:off x="4419408" y="5505075"/>
              <a:ext cx="696036"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37" name="Rounded Rectangle 136"/>
            <p:cNvSpPr/>
            <p:nvPr/>
          </p:nvSpPr>
          <p:spPr bwMode="auto">
            <a:xfrm>
              <a:off x="2781021" y="3183221"/>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Shared content</a:t>
              </a:r>
            </a:p>
          </p:txBody>
        </p:sp>
        <p:sp>
          <p:nvSpPr>
            <p:cNvPr id="140" name="Rectangle 139"/>
            <p:cNvSpPr/>
            <p:nvPr/>
          </p:nvSpPr>
          <p:spPr bwMode="auto">
            <a:xfrm rot="5400000">
              <a:off x="4079101" y="4374226"/>
              <a:ext cx="49227" cy="291321"/>
            </a:xfrm>
            <a:prstGeom prst="rect">
              <a:avLst/>
            </a:prstGeom>
            <a:solidFill>
              <a:srgbClr val="92D05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47" name="Rectangle 146"/>
            <p:cNvSpPr/>
            <p:nvPr/>
          </p:nvSpPr>
          <p:spPr bwMode="auto">
            <a:xfrm>
              <a:off x="4278944" y="4458425"/>
              <a:ext cx="791138" cy="121652"/>
            </a:xfrm>
            <a:prstGeom prst="rect">
              <a:avLst/>
            </a:prstGeom>
            <a:solidFill>
              <a:srgbClr val="008000"/>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82" name="Rectangle 181"/>
            <p:cNvSpPr/>
            <p:nvPr/>
          </p:nvSpPr>
          <p:spPr bwMode="auto">
            <a:xfrm>
              <a:off x="3935195" y="4426898"/>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sp>
        <p:nvSpPr>
          <p:cNvPr id="142" name="Rounded Rectangle 141"/>
          <p:cNvSpPr/>
          <p:nvPr/>
        </p:nvSpPr>
        <p:spPr bwMode="auto">
          <a:xfrm>
            <a:off x="2019279" y="2456041"/>
            <a:ext cx="3001825" cy="511969"/>
          </a:xfrm>
          <a:prstGeom prst="roundRect">
            <a:avLst/>
          </a:prstGeom>
          <a:solidFill>
            <a:schemeClr val="bg2">
              <a:lumMod val="40000"/>
              <a:lumOff val="60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Process Neutral</a:t>
            </a:r>
          </a:p>
        </p:txBody>
      </p:sp>
      <p:sp>
        <p:nvSpPr>
          <p:cNvPr id="76" name="Rounded Rectangle 75"/>
          <p:cNvSpPr/>
          <p:nvPr/>
        </p:nvSpPr>
        <p:spPr bwMode="auto">
          <a:xfrm>
            <a:off x="2019279" y="4820330"/>
            <a:ext cx="3001825" cy="511969"/>
          </a:xfrm>
          <a:prstGeom prst="roundRect">
            <a:avLst/>
          </a:prstGeom>
          <a:solidFill>
            <a:schemeClr val="bg1">
              <a:lumMod val="95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Flexible </a:t>
            </a:r>
            <a:r>
              <a:rPr lang="en-GB" dirty="0">
                <a:solidFill>
                  <a:srgbClr val="172982"/>
                </a:solidFill>
                <a:latin typeface="Arial" pitchFamily="-60" charset="0"/>
              </a:rPr>
              <a:t>Content</a:t>
            </a:r>
          </a:p>
        </p:txBody>
      </p:sp>
      <p:sp>
        <p:nvSpPr>
          <p:cNvPr id="77" name="Rounded Rectangle 76"/>
          <p:cNvSpPr/>
          <p:nvPr/>
        </p:nvSpPr>
        <p:spPr bwMode="auto">
          <a:xfrm>
            <a:off x="2019279" y="3320340"/>
            <a:ext cx="3001825" cy="511969"/>
          </a:xfrm>
          <a:prstGeom prst="roundRect">
            <a:avLst/>
          </a:prstGeom>
          <a:solidFill>
            <a:schemeClr val="tx1">
              <a:lumMod val="20000"/>
              <a:lumOff val="80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Secure Access</a:t>
            </a:r>
          </a:p>
        </p:txBody>
      </p:sp>
      <p:sp>
        <p:nvSpPr>
          <p:cNvPr id="78" name="Rounded Rectangle 77"/>
          <p:cNvSpPr/>
          <p:nvPr/>
        </p:nvSpPr>
        <p:spPr bwMode="auto">
          <a:xfrm>
            <a:off x="2019279" y="4112447"/>
            <a:ext cx="3001825" cy="511969"/>
          </a:xfrm>
          <a:prstGeom prst="roundRect">
            <a:avLst/>
          </a:prstGeom>
          <a:solidFill>
            <a:schemeClr val="bg1">
              <a:lumMod val="85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IT Independent</a:t>
            </a:r>
          </a:p>
        </p:txBody>
      </p:sp>
      <p:sp>
        <p:nvSpPr>
          <p:cNvPr id="80" name="Rounded Rectangle 79"/>
          <p:cNvSpPr/>
          <p:nvPr/>
        </p:nvSpPr>
        <p:spPr bwMode="auto">
          <a:xfrm>
            <a:off x="2019279" y="5528211"/>
            <a:ext cx="3001825" cy="511969"/>
          </a:xfrm>
          <a:prstGeom prst="roundRect">
            <a:avLst/>
          </a:prstGeom>
          <a:solidFill>
            <a:schemeClr val="tx1">
              <a:lumMod val="20000"/>
              <a:lumOff val="80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Auditable</a:t>
            </a:r>
          </a:p>
        </p:txBody>
      </p:sp>
      <p:sp>
        <p:nvSpPr>
          <p:cNvPr id="81" name="Rounded Rectangle 80"/>
          <p:cNvSpPr/>
          <p:nvPr/>
        </p:nvSpPr>
        <p:spPr bwMode="auto">
          <a:xfrm>
            <a:off x="2019279" y="1605779"/>
            <a:ext cx="3001825" cy="511969"/>
          </a:xfrm>
          <a:prstGeom prst="roundRect">
            <a:avLst/>
          </a:prstGeom>
          <a:solidFill>
            <a:schemeClr val="tx1">
              <a:lumMod val="20000"/>
              <a:lumOff val="80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IP Protected</a:t>
            </a:r>
          </a:p>
        </p:txBody>
      </p:sp>
      <p:sp>
        <p:nvSpPr>
          <p:cNvPr id="82" name="Rounded Rectangle 81"/>
          <p:cNvSpPr/>
          <p:nvPr/>
        </p:nvSpPr>
        <p:spPr bwMode="auto">
          <a:xfrm>
            <a:off x="5459680" y="3645361"/>
            <a:ext cx="3001825" cy="511969"/>
          </a:xfrm>
          <a:prstGeom prst="roundRect">
            <a:avLst/>
          </a:prstGeom>
          <a:no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Standards based</a:t>
            </a:r>
          </a:p>
        </p:txBody>
      </p:sp>
      <p:cxnSp>
        <p:nvCxnSpPr>
          <p:cNvPr id="91" name="Straight Arrow Connector 90"/>
          <p:cNvCxnSpPr>
            <a:stCxn id="77" idx="3"/>
            <a:endCxn id="93" idx="1"/>
          </p:cNvCxnSpPr>
          <p:nvPr/>
        </p:nvCxnSpPr>
        <p:spPr bwMode="auto">
          <a:xfrm>
            <a:off x="5021104" y="3576325"/>
            <a:ext cx="438576" cy="838097"/>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93" name="Rounded Rectangle 92"/>
          <p:cNvSpPr/>
          <p:nvPr/>
        </p:nvSpPr>
        <p:spPr bwMode="auto">
          <a:xfrm>
            <a:off x="5459680" y="4158437"/>
            <a:ext cx="3001825" cy="511969"/>
          </a:xfrm>
          <a:prstGeom prst="roundRect">
            <a:avLst/>
          </a:prstGeom>
          <a:no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Sharing Platform</a:t>
            </a:r>
          </a:p>
        </p:txBody>
      </p:sp>
      <p:cxnSp>
        <p:nvCxnSpPr>
          <p:cNvPr id="109" name="Straight Arrow Connector 108"/>
          <p:cNvCxnSpPr>
            <a:stCxn id="80" idx="3"/>
            <a:endCxn id="93" idx="1"/>
          </p:cNvCxnSpPr>
          <p:nvPr/>
        </p:nvCxnSpPr>
        <p:spPr bwMode="auto">
          <a:xfrm flipV="1">
            <a:off x="5021104" y="4414422"/>
            <a:ext cx="438576" cy="1369774"/>
          </a:xfrm>
          <a:prstGeom prst="straightConnector1">
            <a:avLst/>
          </a:prstGeom>
          <a:solidFill>
            <a:schemeClr val="accent1"/>
          </a:solidFill>
          <a:ln w="9525" cap="flat" cmpd="sng" algn="ctr">
            <a:solidFill>
              <a:schemeClr val="tx1"/>
            </a:solidFill>
            <a:prstDash val="solid"/>
            <a:round/>
            <a:headEnd type="none" w="med" len="med"/>
            <a:tailEnd type="arrow"/>
          </a:ln>
          <a:effectLst/>
        </p:spPr>
      </p:cxnSp>
      <p:cxnSp>
        <p:nvCxnSpPr>
          <p:cNvPr id="112" name="Straight Arrow Connector 111"/>
          <p:cNvCxnSpPr>
            <a:stCxn id="81" idx="3"/>
            <a:endCxn id="93" idx="1"/>
          </p:cNvCxnSpPr>
          <p:nvPr/>
        </p:nvCxnSpPr>
        <p:spPr bwMode="auto">
          <a:xfrm>
            <a:off x="5021104" y="1861764"/>
            <a:ext cx="438576" cy="2552658"/>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89" name="Rounded Rectangle 88"/>
          <p:cNvSpPr/>
          <p:nvPr/>
        </p:nvSpPr>
        <p:spPr bwMode="auto">
          <a:xfrm>
            <a:off x="5459679" y="3650003"/>
            <a:ext cx="3001825" cy="1020403"/>
          </a:xfrm>
          <a:prstGeom prst="roundRect">
            <a:avLst>
              <a:gd name="adj" fmla="val 9076"/>
            </a:avLst>
          </a:prstGeom>
          <a:solidFill>
            <a:schemeClr val="bg1"/>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0" rIns="91440" bIns="36000" numCol="1" rtlCol="0" anchor="ctr" anchorCtr="1" compatLnSpc="1">
            <a:prstTxWarp prst="textNoShape">
              <a:avLst/>
            </a:prstTxWarp>
          </a:bodyPr>
          <a:lstStyle/>
          <a:p>
            <a:pPr algn="ctr" eaLnBrk="0" hangingPunct="0"/>
            <a:r>
              <a:rPr lang="en-GB" dirty="0" smtClean="0">
                <a:solidFill>
                  <a:srgbClr val="172982"/>
                </a:solidFill>
                <a:latin typeface="Arial" pitchFamily="-60" charset="0"/>
              </a:rPr>
              <a:t>Standards based</a:t>
            </a:r>
          </a:p>
          <a:p>
            <a:pPr algn="ctr" eaLnBrk="0" hangingPunct="0"/>
            <a:r>
              <a:rPr lang="en-GB" sz="500" dirty="0">
                <a:solidFill>
                  <a:srgbClr val="172982"/>
                </a:solidFill>
                <a:latin typeface="Arial" pitchFamily="-60" charset="0"/>
              </a:rPr>
              <a:t/>
            </a:r>
            <a:br>
              <a:rPr lang="en-GB" sz="500" dirty="0">
                <a:solidFill>
                  <a:srgbClr val="172982"/>
                </a:solidFill>
                <a:latin typeface="Arial" pitchFamily="-60" charset="0"/>
              </a:rPr>
            </a:br>
            <a:r>
              <a:rPr lang="en-GB" dirty="0" smtClean="0">
                <a:solidFill>
                  <a:srgbClr val="172982"/>
                </a:solidFill>
                <a:latin typeface="Arial" pitchFamily="-60" charset="0"/>
              </a:rPr>
              <a:t>Sharing Platform</a:t>
            </a:r>
          </a:p>
        </p:txBody>
      </p:sp>
      <p:grpSp>
        <p:nvGrpSpPr>
          <p:cNvPr id="38" name="Group 37"/>
          <p:cNvGrpSpPr/>
          <p:nvPr/>
        </p:nvGrpSpPr>
        <p:grpSpPr>
          <a:xfrm>
            <a:off x="5173589" y="4614246"/>
            <a:ext cx="3615184" cy="1320131"/>
            <a:chOff x="5173589" y="4614246"/>
            <a:chExt cx="3615184" cy="1320131"/>
          </a:xfrm>
        </p:grpSpPr>
        <p:pic>
          <p:nvPicPr>
            <p:cNvPr id="90" name="Picture 5" descr="C:\Users\nsw\AppData\Local\Microsoft\Windows\Temporary Internet Files\Content.IE5\N62NKWIZ\MP900444110[1].jpg"/>
            <p:cNvPicPr>
              <a:picLocks noChangeAspect="1" noChangeArrowheads="1"/>
            </p:cNvPicPr>
            <p:nvPr/>
          </p:nvPicPr>
          <p:blipFill rotWithShape="1">
            <a:blip r:embed="rId7">
              <a:extLst>
                <a:ext uri="{28A0092B-C50C-407E-A947-70E740481C1C}">
                  <a14:useLocalDpi xmlns:a14="http://schemas.microsoft.com/office/drawing/2010/main" val="0"/>
                </a:ext>
              </a:extLst>
            </a:blip>
            <a:srcRect l="13754"/>
            <a:stretch/>
          </p:blipFill>
          <p:spPr bwMode="auto">
            <a:xfrm>
              <a:off x="5173589" y="4980293"/>
              <a:ext cx="1241576" cy="95408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92" name="Picture 3" descr="C:\Users\nsw\AppData\Local\Microsoft\Windows\Temporary Internet Files\Content.IE5\41ZRXAEW\MP900443955[1].jpg"/>
            <p:cNvPicPr>
              <a:picLocks noChangeAspect="1" noChangeArrowheads="1"/>
            </p:cNvPicPr>
            <p:nvPr/>
          </p:nvPicPr>
          <p:blipFill rotWithShape="1">
            <a:blip r:embed="rId8">
              <a:extLst>
                <a:ext uri="{28A0092B-C50C-407E-A947-70E740481C1C}">
                  <a14:useLocalDpi xmlns:a14="http://schemas.microsoft.com/office/drawing/2010/main" val="0"/>
                </a:ext>
              </a:extLst>
            </a:blip>
            <a:srcRect r="15760"/>
            <a:stretch/>
          </p:blipFill>
          <p:spPr bwMode="auto">
            <a:xfrm>
              <a:off x="6435766" y="4980293"/>
              <a:ext cx="1209142" cy="954083"/>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94" name="Picture 4" descr="C:\Users\nsw\AppData\Local\Microsoft\Windows\Temporary Internet Files\Content.IE5\RDPKQOA3\MP900444522[1].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57962" y="4984659"/>
              <a:ext cx="1130811" cy="937686"/>
            </a:xfrm>
            <a:prstGeom prst="rect">
              <a:avLst/>
            </a:prstGeom>
            <a:noFill/>
            <a:ln w="31750" cmpd="sng">
              <a:noFill/>
            </a:ln>
            <a:effectLst>
              <a:softEdge rad="63500"/>
            </a:effectLst>
            <a:extLst>
              <a:ext uri="{909E8E84-426E-40DD-AFC4-6F175D3DCCD1}">
                <a14:hiddenFill xmlns:a14="http://schemas.microsoft.com/office/drawing/2010/main">
                  <a:solidFill>
                    <a:srgbClr val="FFFFFF"/>
                  </a:solidFill>
                </a14:hiddenFill>
              </a:ext>
            </a:extLst>
          </p:spPr>
        </p:pic>
        <p:sp>
          <p:nvSpPr>
            <p:cNvPr id="4" name="Up-Down Arrow 3"/>
            <p:cNvSpPr/>
            <p:nvPr/>
          </p:nvSpPr>
          <p:spPr bwMode="auto">
            <a:xfrm>
              <a:off x="5618747" y="4634310"/>
              <a:ext cx="424838" cy="535227"/>
            </a:xfrm>
            <a:prstGeom prst="upDownArrow">
              <a:avLst/>
            </a:prstGeom>
            <a:solidFill>
              <a:srgbClr val="7030A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endParaRPr>
            </a:p>
          </p:txBody>
        </p:sp>
        <p:sp>
          <p:nvSpPr>
            <p:cNvPr id="95" name="Up-Down Arrow 94"/>
            <p:cNvSpPr/>
            <p:nvPr/>
          </p:nvSpPr>
          <p:spPr bwMode="auto">
            <a:xfrm>
              <a:off x="6721675" y="4618262"/>
              <a:ext cx="424838" cy="535227"/>
            </a:xfrm>
            <a:prstGeom prst="upDownArrow">
              <a:avLst/>
            </a:prstGeom>
            <a:solidFill>
              <a:srgbClr val="7030A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endParaRPr>
            </a:p>
          </p:txBody>
        </p:sp>
        <p:sp>
          <p:nvSpPr>
            <p:cNvPr id="96" name="Up-Down Arrow 95"/>
            <p:cNvSpPr/>
            <p:nvPr/>
          </p:nvSpPr>
          <p:spPr bwMode="auto">
            <a:xfrm>
              <a:off x="7836635" y="4614246"/>
              <a:ext cx="424838" cy="535227"/>
            </a:xfrm>
            <a:prstGeom prst="upDownArrow">
              <a:avLst/>
            </a:prstGeom>
            <a:solidFill>
              <a:srgbClr val="7030A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endParaRPr>
            </a:p>
          </p:txBody>
        </p:sp>
      </p:grpSp>
    </p:spTree>
    <p:extLst>
      <p:ext uri="{BB962C8B-B14F-4D97-AF65-F5344CB8AC3E}">
        <p14:creationId xmlns:p14="http://schemas.microsoft.com/office/powerpoint/2010/main" val="2864502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1"/>
                                        </p:tgtEl>
                                      </p:cBhvr>
                                    </p:animEffect>
                                    <p:set>
                                      <p:cBhvr>
                                        <p:cTn id="7" dur="1" fill="hold">
                                          <p:stCondLst>
                                            <p:cond delay="499"/>
                                          </p:stCondLst>
                                        </p:cTn>
                                        <p:tgtEl>
                                          <p:spTgt spid="81"/>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112"/>
                                        </p:tgtEl>
                                      </p:cBhvr>
                                    </p:animEffect>
                                    <p:set>
                                      <p:cBhvr>
                                        <p:cTn id="10" dur="1" fill="hold">
                                          <p:stCondLst>
                                            <p:cond delay="499"/>
                                          </p:stCondLst>
                                        </p:cTn>
                                        <p:tgtEl>
                                          <p:spTgt spid="112"/>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500"/>
                                        <p:tgtEl>
                                          <p:spTgt spid="142"/>
                                        </p:tgtEl>
                                      </p:cBhvr>
                                    </p:animEffect>
                                    <p:set>
                                      <p:cBhvr>
                                        <p:cTn id="13" dur="1" fill="hold">
                                          <p:stCondLst>
                                            <p:cond delay="499"/>
                                          </p:stCondLst>
                                        </p:cTn>
                                        <p:tgtEl>
                                          <p:spTgt spid="142"/>
                                        </p:tgtEl>
                                        <p:attrNameLst>
                                          <p:attrName>style.visibility</p:attrName>
                                        </p:attrNameLst>
                                      </p:cBhvr>
                                      <p:to>
                                        <p:strVal val="hidden"/>
                                      </p:to>
                                    </p:set>
                                  </p:childTnLst>
                                </p:cTn>
                              </p:par>
                              <p:par>
                                <p:cTn id="14" presetID="10" presetClass="exit" presetSubtype="0" fill="hold" nodeType="withEffect">
                                  <p:stCondLst>
                                    <p:cond delay="0"/>
                                  </p:stCondLst>
                                  <p:childTnLst>
                                    <p:animEffect transition="out" filter="fade">
                                      <p:cBhvr>
                                        <p:cTn id="15" dur="500"/>
                                        <p:tgtEl>
                                          <p:spTgt spid="91"/>
                                        </p:tgtEl>
                                      </p:cBhvr>
                                    </p:animEffect>
                                    <p:set>
                                      <p:cBhvr>
                                        <p:cTn id="16" dur="1" fill="hold">
                                          <p:stCondLst>
                                            <p:cond delay="499"/>
                                          </p:stCondLst>
                                        </p:cTn>
                                        <p:tgtEl>
                                          <p:spTgt spid="91"/>
                                        </p:tgtEl>
                                        <p:attrNameLst>
                                          <p:attrName>style.visibility</p:attrName>
                                        </p:attrNameLst>
                                      </p:cBhvr>
                                      <p:to>
                                        <p:strVal val="hidden"/>
                                      </p:to>
                                    </p:set>
                                  </p:childTnLst>
                                </p:cTn>
                              </p:par>
                              <p:par>
                                <p:cTn id="17" presetID="10" presetClass="exit" presetSubtype="0" fill="hold" grpId="0" nodeType="withEffect">
                                  <p:stCondLst>
                                    <p:cond delay="0"/>
                                  </p:stCondLst>
                                  <p:childTnLst>
                                    <p:animEffect transition="out" filter="fade">
                                      <p:cBhvr>
                                        <p:cTn id="18" dur="500"/>
                                        <p:tgtEl>
                                          <p:spTgt spid="78"/>
                                        </p:tgtEl>
                                      </p:cBhvr>
                                    </p:animEffect>
                                    <p:set>
                                      <p:cBhvr>
                                        <p:cTn id="19" dur="1" fill="hold">
                                          <p:stCondLst>
                                            <p:cond delay="499"/>
                                          </p:stCondLst>
                                        </p:cTn>
                                        <p:tgtEl>
                                          <p:spTgt spid="78"/>
                                        </p:tgtEl>
                                        <p:attrNameLst>
                                          <p:attrName>style.visibility</p:attrName>
                                        </p:attrNameLst>
                                      </p:cBhvr>
                                      <p:to>
                                        <p:strVal val="hidden"/>
                                      </p:to>
                                    </p:set>
                                  </p:childTnLst>
                                </p:cTn>
                              </p:par>
                              <p:par>
                                <p:cTn id="20" presetID="10" presetClass="exit" presetSubtype="0" fill="hold" grpId="0" nodeType="withEffect">
                                  <p:stCondLst>
                                    <p:cond delay="0"/>
                                  </p:stCondLst>
                                  <p:childTnLst>
                                    <p:animEffect transition="out" filter="fade">
                                      <p:cBhvr>
                                        <p:cTn id="21" dur="500"/>
                                        <p:tgtEl>
                                          <p:spTgt spid="76"/>
                                        </p:tgtEl>
                                      </p:cBhvr>
                                    </p:animEffect>
                                    <p:set>
                                      <p:cBhvr>
                                        <p:cTn id="22" dur="1" fill="hold">
                                          <p:stCondLst>
                                            <p:cond delay="499"/>
                                          </p:stCondLst>
                                        </p:cTn>
                                        <p:tgtEl>
                                          <p:spTgt spid="76"/>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80"/>
                                        </p:tgtEl>
                                      </p:cBhvr>
                                    </p:animEffect>
                                    <p:set>
                                      <p:cBhvr>
                                        <p:cTn id="25" dur="1" fill="hold">
                                          <p:stCondLst>
                                            <p:cond delay="499"/>
                                          </p:stCondLst>
                                        </p:cTn>
                                        <p:tgtEl>
                                          <p:spTgt spid="80"/>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500"/>
                                        <p:tgtEl>
                                          <p:spTgt spid="109"/>
                                        </p:tgtEl>
                                      </p:cBhvr>
                                    </p:animEffect>
                                    <p:set>
                                      <p:cBhvr>
                                        <p:cTn id="28" dur="1" fill="hold">
                                          <p:stCondLst>
                                            <p:cond delay="499"/>
                                          </p:stCondLst>
                                        </p:cTn>
                                        <p:tgtEl>
                                          <p:spTgt spid="109"/>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42" presetClass="path" presetSubtype="0" accel="50000" decel="50000" fill="hold" grpId="0" nodeType="clickEffect">
                                  <p:stCondLst>
                                    <p:cond delay="0"/>
                                  </p:stCondLst>
                                  <p:childTnLst>
                                    <p:animMotion origin="layout" path="M 4.16667E-6 4.14296E-6 L -0.00209 -0.35716 " pathEditMode="relative" rAng="0" ptsTypes="AA">
                                      <p:cBhvr>
                                        <p:cTn id="32" dur="2000" fill="hold"/>
                                        <p:tgtEl>
                                          <p:spTgt spid="77"/>
                                        </p:tgtEl>
                                        <p:attrNameLst>
                                          <p:attrName>ppt_x</p:attrName>
                                          <p:attrName>ppt_y</p:attrName>
                                        </p:attrNameLst>
                                      </p:cBhvr>
                                      <p:rCtr x="-104" y="-1785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 grpId="0" animBg="1"/>
      <p:bldP spid="76" grpId="0" animBg="1"/>
      <p:bldP spid="77" grpId="0" animBg="1"/>
      <p:bldP spid="78" grpId="0" animBg="1"/>
      <p:bldP spid="80" grpId="0" animBg="1"/>
      <p:bldP spid="8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Rounded Rectangle 99"/>
          <p:cNvSpPr/>
          <p:nvPr/>
        </p:nvSpPr>
        <p:spPr bwMode="auto">
          <a:xfrm>
            <a:off x="1985823" y="4901924"/>
            <a:ext cx="6961229" cy="1044640"/>
          </a:xfrm>
          <a:prstGeom prst="roundRect">
            <a:avLst/>
          </a:prstGeom>
          <a:solidFill>
            <a:schemeClr val="tx1">
              <a:lumMod val="20000"/>
              <a:lumOff val="80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eaLnBrk="0" hangingPunct="0"/>
            <a:r>
              <a:rPr lang="en-GB" sz="6000" dirty="0" smtClean="0">
                <a:solidFill>
                  <a:srgbClr val="172982"/>
                </a:solidFill>
                <a:latin typeface="Arial" pitchFamily="-60" charset="0"/>
              </a:rPr>
              <a:t>  Trust</a:t>
            </a:r>
          </a:p>
        </p:txBody>
      </p:sp>
      <p:grpSp>
        <p:nvGrpSpPr>
          <p:cNvPr id="38" name="Group 37"/>
          <p:cNvGrpSpPr/>
          <p:nvPr/>
        </p:nvGrpSpPr>
        <p:grpSpPr>
          <a:xfrm>
            <a:off x="5173589" y="4614246"/>
            <a:ext cx="3615184" cy="1320131"/>
            <a:chOff x="5173589" y="4614246"/>
            <a:chExt cx="3615184" cy="1320131"/>
          </a:xfrm>
        </p:grpSpPr>
        <p:pic>
          <p:nvPicPr>
            <p:cNvPr id="90" name="Picture 5" descr="C:\Users\nsw\AppData\Local\Microsoft\Windows\Temporary Internet Files\Content.IE5\N62NKWIZ\MP900444110[1].jpg"/>
            <p:cNvPicPr>
              <a:picLocks noChangeAspect="1" noChangeArrowheads="1"/>
            </p:cNvPicPr>
            <p:nvPr/>
          </p:nvPicPr>
          <p:blipFill rotWithShape="1">
            <a:blip r:embed="rId3">
              <a:extLst>
                <a:ext uri="{28A0092B-C50C-407E-A947-70E740481C1C}">
                  <a14:useLocalDpi xmlns:a14="http://schemas.microsoft.com/office/drawing/2010/main" val="0"/>
                </a:ext>
              </a:extLst>
            </a:blip>
            <a:srcRect l="13754"/>
            <a:stretch/>
          </p:blipFill>
          <p:spPr bwMode="auto">
            <a:xfrm>
              <a:off x="5173589" y="4980293"/>
              <a:ext cx="1241576" cy="95408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92" name="Picture 3" descr="C:\Users\nsw\AppData\Local\Microsoft\Windows\Temporary Internet Files\Content.IE5\41ZRXAEW\MP900443955[1].jpg"/>
            <p:cNvPicPr>
              <a:picLocks noChangeAspect="1" noChangeArrowheads="1"/>
            </p:cNvPicPr>
            <p:nvPr/>
          </p:nvPicPr>
          <p:blipFill rotWithShape="1">
            <a:blip r:embed="rId4">
              <a:extLst>
                <a:ext uri="{28A0092B-C50C-407E-A947-70E740481C1C}">
                  <a14:useLocalDpi xmlns:a14="http://schemas.microsoft.com/office/drawing/2010/main" val="0"/>
                </a:ext>
              </a:extLst>
            </a:blip>
            <a:srcRect r="15760"/>
            <a:stretch/>
          </p:blipFill>
          <p:spPr bwMode="auto">
            <a:xfrm>
              <a:off x="6435766" y="4980293"/>
              <a:ext cx="1209142" cy="954083"/>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94" name="Picture 4" descr="C:\Users\nsw\AppData\Local\Microsoft\Windows\Temporary Internet Files\Content.IE5\RDPKQOA3\MP900444522[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57962" y="4984659"/>
              <a:ext cx="1130811" cy="937686"/>
            </a:xfrm>
            <a:prstGeom prst="rect">
              <a:avLst/>
            </a:prstGeom>
            <a:noFill/>
            <a:ln w="31750" cmpd="sng">
              <a:noFill/>
            </a:ln>
            <a:effectLst>
              <a:softEdge rad="63500"/>
            </a:effectLst>
            <a:extLst>
              <a:ext uri="{909E8E84-426E-40DD-AFC4-6F175D3DCCD1}">
                <a14:hiddenFill xmlns:a14="http://schemas.microsoft.com/office/drawing/2010/main">
                  <a:solidFill>
                    <a:srgbClr val="FFFFFF"/>
                  </a:solidFill>
                </a14:hiddenFill>
              </a:ext>
            </a:extLst>
          </p:spPr>
        </p:pic>
        <p:sp>
          <p:nvSpPr>
            <p:cNvPr id="4" name="Up-Down Arrow 3"/>
            <p:cNvSpPr/>
            <p:nvPr/>
          </p:nvSpPr>
          <p:spPr bwMode="auto">
            <a:xfrm>
              <a:off x="5618747" y="4634310"/>
              <a:ext cx="424838" cy="535227"/>
            </a:xfrm>
            <a:prstGeom prst="upDownArrow">
              <a:avLst/>
            </a:prstGeom>
            <a:solidFill>
              <a:srgbClr val="7030A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endParaRPr>
            </a:p>
          </p:txBody>
        </p:sp>
        <p:sp>
          <p:nvSpPr>
            <p:cNvPr id="95" name="Up-Down Arrow 94"/>
            <p:cNvSpPr/>
            <p:nvPr/>
          </p:nvSpPr>
          <p:spPr bwMode="auto">
            <a:xfrm>
              <a:off x="6721675" y="4618262"/>
              <a:ext cx="424838" cy="535227"/>
            </a:xfrm>
            <a:prstGeom prst="upDownArrow">
              <a:avLst/>
            </a:prstGeom>
            <a:solidFill>
              <a:srgbClr val="7030A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endParaRPr>
            </a:p>
          </p:txBody>
        </p:sp>
        <p:sp>
          <p:nvSpPr>
            <p:cNvPr id="96" name="Up-Down Arrow 95"/>
            <p:cNvSpPr/>
            <p:nvPr/>
          </p:nvSpPr>
          <p:spPr bwMode="auto">
            <a:xfrm>
              <a:off x="7836635" y="4614246"/>
              <a:ext cx="424838" cy="535227"/>
            </a:xfrm>
            <a:prstGeom prst="upDownArrow">
              <a:avLst/>
            </a:prstGeom>
            <a:solidFill>
              <a:srgbClr val="7030A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endParaRPr>
            </a:p>
          </p:txBody>
        </p:sp>
      </p:grpSp>
      <p:sp>
        <p:nvSpPr>
          <p:cNvPr id="2" name="Title 1"/>
          <p:cNvSpPr>
            <a:spLocks noGrp="1"/>
          </p:cNvSpPr>
          <p:nvPr>
            <p:ph type="title"/>
          </p:nvPr>
        </p:nvSpPr>
        <p:spPr/>
        <p:txBody>
          <a:bodyPr/>
          <a:lstStyle/>
          <a:p>
            <a:r>
              <a:rPr lang="en-GB" dirty="0" smtClean="0"/>
              <a:t>Working together </a:t>
            </a:r>
            <a:endParaRPr lang="en-GB" dirty="0"/>
          </a:p>
        </p:txBody>
      </p:sp>
      <p:grpSp>
        <p:nvGrpSpPr>
          <p:cNvPr id="6" name="Group 5"/>
          <p:cNvGrpSpPr/>
          <p:nvPr/>
        </p:nvGrpSpPr>
        <p:grpSpPr>
          <a:xfrm>
            <a:off x="263196" y="1006884"/>
            <a:ext cx="1692741" cy="5147526"/>
            <a:chOff x="4571708" y="1133128"/>
            <a:chExt cx="1692741" cy="5147526"/>
          </a:xfrm>
        </p:grpSpPr>
        <p:grpSp>
          <p:nvGrpSpPr>
            <p:cNvPr id="7" name="Group 6"/>
            <p:cNvGrpSpPr/>
            <p:nvPr/>
          </p:nvGrpSpPr>
          <p:grpSpPr>
            <a:xfrm>
              <a:off x="4712369" y="4976100"/>
              <a:ext cx="1269628" cy="1304554"/>
              <a:chOff x="1009934" y="736979"/>
              <a:chExt cx="1630908" cy="1562669"/>
            </a:xfrm>
          </p:grpSpPr>
          <p:sp>
            <p:nvSpPr>
              <p:cNvPr id="16" name="Rounded Rectangle 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7" name="Group 16"/>
              <p:cNvGrpSpPr/>
              <p:nvPr/>
            </p:nvGrpSpPr>
            <p:grpSpPr>
              <a:xfrm>
                <a:off x="1187624" y="908720"/>
                <a:ext cx="473277" cy="1175660"/>
                <a:chOff x="1187624" y="908720"/>
                <a:chExt cx="473277" cy="1175660"/>
              </a:xfrm>
            </p:grpSpPr>
            <p:sp>
              <p:nvSpPr>
                <p:cNvPr id="26" name="Rectangle 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7" name="Rectangle 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8" name="Rectangle 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9" name="Rectangle 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0" name="Rectangle 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1" name="Rectangle 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2" name="Rectangle 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3" name="Rectangle 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4" name="Rectangle 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5" name="Rectangle 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8" name="Group 17"/>
              <p:cNvGrpSpPr/>
              <p:nvPr/>
            </p:nvGrpSpPr>
            <p:grpSpPr>
              <a:xfrm>
                <a:off x="1512613" y="970169"/>
                <a:ext cx="923512" cy="1164252"/>
                <a:chOff x="1512613" y="970169"/>
                <a:chExt cx="923512" cy="1164252"/>
              </a:xfrm>
            </p:grpSpPr>
            <p:sp>
              <p:nvSpPr>
                <p:cNvPr id="19" name="Rectangle 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0" name="Rectangle 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1" name="Rectangle 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2" name="Rectangle 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3" name="Rectangle 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4" name="Rectangle 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5" name="Rectangle 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grpSp>
          <p:nvGrpSpPr>
            <p:cNvPr id="8" name="Group 7"/>
            <p:cNvGrpSpPr/>
            <p:nvPr/>
          </p:nvGrpSpPr>
          <p:grpSpPr>
            <a:xfrm>
              <a:off x="4886288" y="2239738"/>
              <a:ext cx="1220266" cy="3351071"/>
              <a:chOff x="6131814" y="-371597"/>
              <a:chExt cx="1886083" cy="4339731"/>
            </a:xfrm>
          </p:grpSpPr>
          <p:pic>
            <p:nvPicPr>
              <p:cNvPr id="13" name="Picture 2" descr="C:\Users\nsw\Pictures\All icons\gears.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0283292">
                <a:off x="6390711" y="2340947"/>
                <a:ext cx="1627186" cy="1627187"/>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Group 11"/>
              <p:cNvGrpSpPr/>
              <p:nvPr/>
            </p:nvGrpSpPr>
            <p:grpSpPr>
              <a:xfrm rot="20283292">
                <a:off x="6131814" y="-371597"/>
                <a:ext cx="1815250" cy="2919083"/>
                <a:chOff x="6450863" y="2329284"/>
                <a:chExt cx="1815250" cy="2919083"/>
              </a:xfrm>
            </p:grpSpPr>
            <p:pic>
              <p:nvPicPr>
                <p:cNvPr id="14" name="Picture 2" descr="C:\Users\nsw\Pictures\All icons\gears.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50863" y="3621180"/>
                  <a:ext cx="1627187" cy="162718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Users\nsw\Pictures\All icons\gears.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38926" y="2329284"/>
                  <a:ext cx="1627187" cy="1627187"/>
                </a:xfrm>
                <a:prstGeom prst="rect">
                  <a:avLst/>
                </a:prstGeom>
                <a:noFill/>
                <a:extLst>
                  <a:ext uri="{909E8E84-426E-40DD-AFC4-6F175D3DCCD1}">
                    <a14:hiddenFill xmlns:a14="http://schemas.microsoft.com/office/drawing/2010/main">
                      <a:solidFill>
                        <a:srgbClr val="FFFFFF"/>
                      </a:solidFill>
                    </a14:hiddenFill>
                  </a:ext>
                </a:extLst>
              </p:spPr>
            </p:pic>
          </p:grpSp>
        </p:grpSp>
        <p:pic>
          <p:nvPicPr>
            <p:cNvPr id="9" name="Picture 35" descr="C:\Users\nsw\Pictures\All icons\businessmen.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17855" y="3606616"/>
              <a:ext cx="1046594" cy="104659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C:\Users\nsw\AppData\Local\Microsoft\Windows\Temporary Internet Files\Content.IE5\HO1UL1D0\MC900336175[1].wm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68416" y="1133128"/>
              <a:ext cx="1064207" cy="96701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C:\Users\nsw\Pictures\All icons\clients.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71708" y="3589514"/>
              <a:ext cx="1277936" cy="1277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15" name="Group 114"/>
          <p:cNvGrpSpPr/>
          <p:nvPr/>
        </p:nvGrpSpPr>
        <p:grpSpPr>
          <a:xfrm>
            <a:off x="402573" y="4839624"/>
            <a:ext cx="1285959" cy="1315460"/>
            <a:chOff x="1009934" y="736979"/>
            <a:chExt cx="1630908" cy="1562669"/>
          </a:xfrm>
        </p:grpSpPr>
        <p:sp>
          <p:nvSpPr>
            <p:cNvPr id="116" name="Rounded Rectangle 1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17" name="Group 116"/>
            <p:cNvGrpSpPr/>
            <p:nvPr/>
          </p:nvGrpSpPr>
          <p:grpSpPr>
            <a:xfrm>
              <a:off x="1187624" y="908720"/>
              <a:ext cx="473277" cy="1175660"/>
              <a:chOff x="1187624" y="908720"/>
              <a:chExt cx="473277" cy="1175660"/>
            </a:xfrm>
          </p:grpSpPr>
          <p:sp>
            <p:nvSpPr>
              <p:cNvPr id="126" name="Rectangle 1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7" name="Rectangle 1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8" name="Rectangle 1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9" name="Rectangle 1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0" name="Rectangle 1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1" name="Rectangle 1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2" name="Rectangle 1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3" name="Rectangle 1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4" name="Rectangle 1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5" name="Rectangle 1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18" name="Group 117"/>
            <p:cNvGrpSpPr/>
            <p:nvPr/>
          </p:nvGrpSpPr>
          <p:grpSpPr>
            <a:xfrm>
              <a:off x="1512613" y="970169"/>
              <a:ext cx="923512" cy="1164252"/>
              <a:chOff x="1512613" y="970169"/>
              <a:chExt cx="923512" cy="1164252"/>
            </a:xfrm>
          </p:grpSpPr>
          <p:sp>
            <p:nvSpPr>
              <p:cNvPr id="119" name="Rectangle 1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0" name="Rectangle 1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1" name="Rectangle 1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2" name="Rectangle 1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3" name="Rectangle 1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4" name="Rectangle 1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5" name="Rectangle 1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sp>
        <p:nvSpPr>
          <p:cNvPr id="139" name="Title 1"/>
          <p:cNvSpPr txBox="1">
            <a:spLocks/>
          </p:cNvSpPr>
          <p:nvPr/>
        </p:nvSpPr>
        <p:spPr bwMode="auto">
          <a:xfrm>
            <a:off x="4178104" y="342382"/>
            <a:ext cx="3496389" cy="372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500">
                <a:solidFill>
                  <a:schemeClr val="tx1"/>
                </a:solidFill>
                <a:latin typeface="+mj-lt"/>
                <a:ea typeface="+mj-ea"/>
                <a:cs typeface="+mj-cs"/>
              </a:defRPr>
            </a:lvl1pPr>
            <a:lvl2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2pPr>
            <a:lvl3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3pPr>
            <a:lvl4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4pPr>
            <a:lvl5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5pPr>
            <a:lvl6pPr marL="4572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6pPr>
            <a:lvl7pPr marL="9144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7pPr>
            <a:lvl8pPr marL="13716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8pPr>
            <a:lvl9pPr marL="18288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9pPr>
          </a:lstStyle>
          <a:p>
            <a:r>
              <a:rPr lang="en-GB" dirty="0" smtClean="0">
                <a:solidFill>
                  <a:srgbClr val="172982"/>
                </a:solidFill>
              </a:rPr>
              <a:t>- Secure Access</a:t>
            </a:r>
            <a:endParaRPr lang="en-GB" dirty="0">
              <a:solidFill>
                <a:srgbClr val="172982"/>
              </a:solidFill>
            </a:endParaRPr>
          </a:p>
        </p:txBody>
      </p:sp>
      <p:grpSp>
        <p:nvGrpSpPr>
          <p:cNvPr id="3" name="Group 2"/>
          <p:cNvGrpSpPr/>
          <p:nvPr/>
        </p:nvGrpSpPr>
        <p:grpSpPr>
          <a:xfrm>
            <a:off x="5067101" y="873077"/>
            <a:ext cx="3587261" cy="2634605"/>
            <a:chOff x="2781021" y="3183221"/>
            <a:chExt cx="3587261" cy="2634605"/>
          </a:xfrm>
        </p:grpSpPr>
        <p:sp>
          <p:nvSpPr>
            <p:cNvPr id="181" name="Rounded Rectangle 180"/>
            <p:cNvSpPr/>
            <p:nvPr/>
          </p:nvSpPr>
          <p:spPr bwMode="auto">
            <a:xfrm>
              <a:off x="3757505" y="4255157"/>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83" name="Rectangle 182"/>
            <p:cNvSpPr/>
            <p:nvPr/>
          </p:nvSpPr>
          <p:spPr bwMode="auto">
            <a:xfrm rot="5400000">
              <a:off x="4072158" y="4556548"/>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4" name="Rectangle 183"/>
            <p:cNvSpPr/>
            <p:nvPr/>
          </p:nvSpPr>
          <p:spPr bwMode="auto">
            <a:xfrm rot="5400000">
              <a:off x="4074430" y="5056972"/>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5" name="Rectangle 184"/>
            <p:cNvSpPr/>
            <p:nvPr/>
          </p:nvSpPr>
          <p:spPr bwMode="auto">
            <a:xfrm rot="5400000">
              <a:off x="4076702" y="526396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6" name="Rectangle 185"/>
            <p:cNvSpPr/>
            <p:nvPr/>
          </p:nvSpPr>
          <p:spPr bwMode="auto">
            <a:xfrm>
              <a:off x="4094419" y="4681326"/>
              <a:ext cx="45719" cy="360164"/>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7" name="Rectangle 186"/>
            <p:cNvSpPr/>
            <p:nvPr/>
          </p:nvSpPr>
          <p:spPr bwMode="auto">
            <a:xfrm rot="5400000">
              <a:off x="4226830" y="4711220"/>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8" name="Rectangle 187"/>
            <p:cNvSpPr/>
            <p:nvPr/>
          </p:nvSpPr>
          <p:spPr bwMode="auto">
            <a:xfrm rot="5400000">
              <a:off x="4235926" y="487044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9" name="Rectangle 188"/>
            <p:cNvSpPr/>
            <p:nvPr/>
          </p:nvSpPr>
          <p:spPr bwMode="auto">
            <a:xfrm>
              <a:off x="4096691" y="5409624"/>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90" name="Rectangle 189"/>
            <p:cNvSpPr/>
            <p:nvPr/>
          </p:nvSpPr>
          <p:spPr bwMode="auto">
            <a:xfrm rot="5400000">
              <a:off x="4238198" y="543228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91" name="Rectangle 190"/>
            <p:cNvSpPr/>
            <p:nvPr/>
          </p:nvSpPr>
          <p:spPr bwMode="auto">
            <a:xfrm>
              <a:off x="4271568" y="4627067"/>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2" name="Rectangle 191"/>
            <p:cNvSpPr/>
            <p:nvPr/>
          </p:nvSpPr>
          <p:spPr bwMode="auto">
            <a:xfrm>
              <a:off x="4396672" y="4786291"/>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3" name="Rectangle 192"/>
            <p:cNvSpPr/>
            <p:nvPr/>
          </p:nvSpPr>
          <p:spPr bwMode="auto">
            <a:xfrm>
              <a:off x="4405768" y="4945515"/>
              <a:ext cx="777928"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4" name="Rectangle 193"/>
            <p:cNvSpPr/>
            <p:nvPr/>
          </p:nvSpPr>
          <p:spPr bwMode="auto">
            <a:xfrm>
              <a:off x="4271560" y="5125211"/>
              <a:ext cx="591414"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5" name="Rectangle 194"/>
            <p:cNvSpPr/>
            <p:nvPr/>
          </p:nvSpPr>
          <p:spPr bwMode="auto">
            <a:xfrm>
              <a:off x="4260184" y="5339027"/>
              <a:ext cx="707420"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6" name="Rectangle 195"/>
            <p:cNvSpPr/>
            <p:nvPr/>
          </p:nvSpPr>
          <p:spPr bwMode="auto">
            <a:xfrm>
              <a:off x="4419408" y="5505075"/>
              <a:ext cx="696036"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37" name="Rounded Rectangle 136"/>
            <p:cNvSpPr/>
            <p:nvPr/>
          </p:nvSpPr>
          <p:spPr bwMode="auto">
            <a:xfrm>
              <a:off x="2781021" y="3183221"/>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Shared content</a:t>
              </a:r>
            </a:p>
          </p:txBody>
        </p:sp>
        <p:sp>
          <p:nvSpPr>
            <p:cNvPr id="140" name="Rectangle 139"/>
            <p:cNvSpPr/>
            <p:nvPr/>
          </p:nvSpPr>
          <p:spPr bwMode="auto">
            <a:xfrm rot="5400000">
              <a:off x="4079101" y="4374226"/>
              <a:ext cx="49227" cy="291321"/>
            </a:xfrm>
            <a:prstGeom prst="rect">
              <a:avLst/>
            </a:prstGeom>
            <a:solidFill>
              <a:srgbClr val="92D05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47" name="Rectangle 146"/>
            <p:cNvSpPr/>
            <p:nvPr/>
          </p:nvSpPr>
          <p:spPr bwMode="auto">
            <a:xfrm>
              <a:off x="4278944" y="4458425"/>
              <a:ext cx="791138" cy="121652"/>
            </a:xfrm>
            <a:prstGeom prst="rect">
              <a:avLst/>
            </a:prstGeom>
            <a:solidFill>
              <a:srgbClr val="008000"/>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82" name="Rectangle 181"/>
            <p:cNvSpPr/>
            <p:nvPr/>
          </p:nvSpPr>
          <p:spPr bwMode="auto">
            <a:xfrm>
              <a:off x="3935195" y="4426898"/>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sp>
        <p:nvSpPr>
          <p:cNvPr id="77" name="Rounded Rectangle 76"/>
          <p:cNvSpPr/>
          <p:nvPr/>
        </p:nvSpPr>
        <p:spPr bwMode="auto">
          <a:xfrm>
            <a:off x="1995215" y="865812"/>
            <a:ext cx="3001825" cy="511969"/>
          </a:xfrm>
          <a:prstGeom prst="roundRect">
            <a:avLst/>
          </a:prstGeom>
          <a:solidFill>
            <a:schemeClr val="tx1">
              <a:lumMod val="20000"/>
              <a:lumOff val="80000"/>
            </a:schemeClr>
          </a:solidFill>
          <a:ln w="76200">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Secure Access</a:t>
            </a:r>
          </a:p>
        </p:txBody>
      </p:sp>
      <p:sp>
        <p:nvSpPr>
          <p:cNvPr id="82" name="Rounded Rectangle 81"/>
          <p:cNvSpPr/>
          <p:nvPr/>
        </p:nvSpPr>
        <p:spPr bwMode="auto">
          <a:xfrm>
            <a:off x="5459680" y="3645361"/>
            <a:ext cx="3001825" cy="511969"/>
          </a:xfrm>
          <a:prstGeom prst="roundRect">
            <a:avLst/>
          </a:prstGeom>
          <a:no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Standards based</a:t>
            </a:r>
          </a:p>
        </p:txBody>
      </p:sp>
      <p:sp>
        <p:nvSpPr>
          <p:cNvPr id="93" name="Rounded Rectangle 92"/>
          <p:cNvSpPr/>
          <p:nvPr/>
        </p:nvSpPr>
        <p:spPr bwMode="auto">
          <a:xfrm>
            <a:off x="5459680" y="4158437"/>
            <a:ext cx="3001825" cy="511969"/>
          </a:xfrm>
          <a:prstGeom prst="roundRect">
            <a:avLst/>
          </a:prstGeom>
          <a:no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Sharing Platform</a:t>
            </a:r>
          </a:p>
        </p:txBody>
      </p:sp>
      <p:sp>
        <p:nvSpPr>
          <p:cNvPr id="89" name="Rounded Rectangle 88"/>
          <p:cNvSpPr/>
          <p:nvPr/>
        </p:nvSpPr>
        <p:spPr bwMode="auto">
          <a:xfrm>
            <a:off x="5459679" y="3650003"/>
            <a:ext cx="3001825" cy="1020403"/>
          </a:xfrm>
          <a:prstGeom prst="roundRect">
            <a:avLst>
              <a:gd name="adj" fmla="val 9076"/>
            </a:avLst>
          </a:prstGeom>
          <a:solidFill>
            <a:schemeClr val="bg1"/>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0" rIns="91440" bIns="36000" numCol="1" rtlCol="0" anchor="ctr" anchorCtr="1" compatLnSpc="1">
            <a:prstTxWarp prst="textNoShape">
              <a:avLst/>
            </a:prstTxWarp>
          </a:bodyPr>
          <a:lstStyle/>
          <a:p>
            <a:pPr algn="ctr" eaLnBrk="0" hangingPunct="0"/>
            <a:r>
              <a:rPr lang="en-GB" dirty="0" smtClean="0">
                <a:solidFill>
                  <a:srgbClr val="172982"/>
                </a:solidFill>
                <a:latin typeface="Arial" pitchFamily="-60" charset="0"/>
              </a:rPr>
              <a:t>Standards based</a:t>
            </a:r>
          </a:p>
          <a:p>
            <a:pPr algn="ctr" eaLnBrk="0" hangingPunct="0"/>
            <a:r>
              <a:rPr lang="en-GB" sz="500" dirty="0">
                <a:solidFill>
                  <a:srgbClr val="172982"/>
                </a:solidFill>
                <a:latin typeface="Arial" pitchFamily="-60" charset="0"/>
              </a:rPr>
              <a:t/>
            </a:r>
            <a:br>
              <a:rPr lang="en-GB" sz="500" dirty="0">
                <a:solidFill>
                  <a:srgbClr val="172982"/>
                </a:solidFill>
                <a:latin typeface="Arial" pitchFamily="-60" charset="0"/>
              </a:rPr>
            </a:br>
            <a:r>
              <a:rPr lang="en-GB" dirty="0" smtClean="0">
                <a:solidFill>
                  <a:srgbClr val="172982"/>
                </a:solidFill>
                <a:latin typeface="Arial" pitchFamily="-60" charset="0"/>
              </a:rPr>
              <a:t>Sharing Platform</a:t>
            </a:r>
          </a:p>
        </p:txBody>
      </p:sp>
      <p:sp>
        <p:nvSpPr>
          <p:cNvPr id="97" name="Rounded Rectangle 96"/>
          <p:cNvSpPr/>
          <p:nvPr/>
        </p:nvSpPr>
        <p:spPr bwMode="auto">
          <a:xfrm>
            <a:off x="1992867" y="3784257"/>
            <a:ext cx="3001825" cy="932473"/>
          </a:xfrm>
          <a:prstGeom prst="roundRect">
            <a:avLst/>
          </a:prstGeom>
          <a:solidFill>
            <a:schemeClr val="tx1">
              <a:lumMod val="20000"/>
              <a:lumOff val="80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Infrastructure</a:t>
            </a:r>
          </a:p>
          <a:p>
            <a:pPr eaLnBrk="0" hangingPunct="0"/>
            <a:r>
              <a:rPr lang="en-GB" dirty="0" smtClean="0">
                <a:solidFill>
                  <a:srgbClr val="172982"/>
                </a:solidFill>
                <a:latin typeface="Arial" pitchFamily="-60" charset="0"/>
              </a:rPr>
              <a:t>&amp; networking</a:t>
            </a:r>
          </a:p>
        </p:txBody>
      </p:sp>
      <p:sp>
        <p:nvSpPr>
          <p:cNvPr id="98" name="Rounded Rectangle 97"/>
          <p:cNvSpPr/>
          <p:nvPr/>
        </p:nvSpPr>
        <p:spPr bwMode="auto">
          <a:xfrm>
            <a:off x="1990519" y="2675887"/>
            <a:ext cx="3001825" cy="958165"/>
          </a:xfrm>
          <a:prstGeom prst="roundRect">
            <a:avLst/>
          </a:prstGeom>
          <a:solidFill>
            <a:schemeClr val="tx1">
              <a:lumMod val="20000"/>
              <a:lumOff val="80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Platform capability</a:t>
            </a:r>
          </a:p>
        </p:txBody>
      </p:sp>
      <p:sp>
        <p:nvSpPr>
          <p:cNvPr id="99" name="Rounded Rectangle 98"/>
          <p:cNvSpPr/>
          <p:nvPr/>
        </p:nvSpPr>
        <p:spPr bwMode="auto">
          <a:xfrm>
            <a:off x="1988171" y="1604372"/>
            <a:ext cx="3001825" cy="920059"/>
          </a:xfrm>
          <a:prstGeom prst="roundRect">
            <a:avLst/>
          </a:prstGeom>
          <a:solidFill>
            <a:schemeClr val="tx1">
              <a:lumMod val="20000"/>
              <a:lumOff val="80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algn="ctr" eaLnBrk="0" hangingPunct="0"/>
            <a:r>
              <a:rPr lang="en-GB" dirty="0" smtClean="0">
                <a:solidFill>
                  <a:srgbClr val="172982"/>
                </a:solidFill>
                <a:latin typeface="Arial" pitchFamily="-60" charset="0"/>
              </a:rPr>
              <a:t>Information control</a:t>
            </a:r>
          </a:p>
        </p:txBody>
      </p:sp>
    </p:spTree>
    <p:extLst>
      <p:ext uri="{BB962C8B-B14F-4D97-AF65-F5344CB8AC3E}">
        <p14:creationId xmlns:p14="http://schemas.microsoft.com/office/powerpoint/2010/main" val="2415900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7"/>
                                        </p:tgtEl>
                                        <p:attrNameLst>
                                          <p:attrName>style.visibility</p:attrName>
                                        </p:attrNameLst>
                                      </p:cBhvr>
                                      <p:to>
                                        <p:strVal val="visible"/>
                                      </p:to>
                                    </p:set>
                                    <p:anim calcmode="lin" valueType="num">
                                      <p:cBhvr additive="base">
                                        <p:cTn id="7" dur="500" fill="hold"/>
                                        <p:tgtEl>
                                          <p:spTgt spid="97"/>
                                        </p:tgtEl>
                                        <p:attrNameLst>
                                          <p:attrName>ppt_x</p:attrName>
                                        </p:attrNameLst>
                                      </p:cBhvr>
                                      <p:tavLst>
                                        <p:tav tm="0">
                                          <p:val>
                                            <p:strVal val="#ppt_x"/>
                                          </p:val>
                                        </p:tav>
                                        <p:tav tm="100000">
                                          <p:val>
                                            <p:strVal val="#ppt_x"/>
                                          </p:val>
                                        </p:tav>
                                      </p:tavLst>
                                    </p:anim>
                                    <p:anim calcmode="lin" valueType="num">
                                      <p:cBhvr additive="base">
                                        <p:cTn id="8" dur="500" fill="hold"/>
                                        <p:tgtEl>
                                          <p:spTgt spid="9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8"/>
                                        </p:tgtEl>
                                        <p:attrNameLst>
                                          <p:attrName>style.visibility</p:attrName>
                                        </p:attrNameLst>
                                      </p:cBhvr>
                                      <p:to>
                                        <p:strVal val="visible"/>
                                      </p:to>
                                    </p:set>
                                    <p:anim calcmode="lin" valueType="num">
                                      <p:cBhvr additive="base">
                                        <p:cTn id="13" dur="500" fill="hold"/>
                                        <p:tgtEl>
                                          <p:spTgt spid="98"/>
                                        </p:tgtEl>
                                        <p:attrNameLst>
                                          <p:attrName>ppt_x</p:attrName>
                                        </p:attrNameLst>
                                      </p:cBhvr>
                                      <p:tavLst>
                                        <p:tav tm="0">
                                          <p:val>
                                            <p:strVal val="#ppt_x"/>
                                          </p:val>
                                        </p:tav>
                                        <p:tav tm="100000">
                                          <p:val>
                                            <p:strVal val="#ppt_x"/>
                                          </p:val>
                                        </p:tav>
                                      </p:tavLst>
                                    </p:anim>
                                    <p:anim calcmode="lin" valueType="num">
                                      <p:cBhvr additive="base">
                                        <p:cTn id="14" dur="500" fill="hold"/>
                                        <p:tgtEl>
                                          <p:spTgt spid="9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9"/>
                                        </p:tgtEl>
                                        <p:attrNameLst>
                                          <p:attrName>style.visibility</p:attrName>
                                        </p:attrNameLst>
                                      </p:cBhvr>
                                      <p:to>
                                        <p:strVal val="visible"/>
                                      </p:to>
                                    </p:set>
                                    <p:anim calcmode="lin" valueType="num">
                                      <p:cBhvr additive="base">
                                        <p:cTn id="19" dur="500" fill="hold"/>
                                        <p:tgtEl>
                                          <p:spTgt spid="99"/>
                                        </p:tgtEl>
                                        <p:attrNameLst>
                                          <p:attrName>ppt_x</p:attrName>
                                        </p:attrNameLst>
                                      </p:cBhvr>
                                      <p:tavLst>
                                        <p:tav tm="0">
                                          <p:val>
                                            <p:strVal val="#ppt_x"/>
                                          </p:val>
                                        </p:tav>
                                        <p:tav tm="100000">
                                          <p:val>
                                            <p:strVal val="#ppt_x"/>
                                          </p:val>
                                        </p:tav>
                                      </p:tavLst>
                                    </p:anim>
                                    <p:anim calcmode="lin" valueType="num">
                                      <p:cBhvr additive="base">
                                        <p:cTn id="20" dur="500" fill="hold"/>
                                        <p:tgtEl>
                                          <p:spTgt spid="9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0"/>
                                        </p:tgtEl>
                                        <p:attrNameLst>
                                          <p:attrName>style.visibility</p:attrName>
                                        </p:attrNameLst>
                                      </p:cBhvr>
                                      <p:to>
                                        <p:strVal val="visible"/>
                                      </p:to>
                                    </p:set>
                                    <p:anim calcmode="lin" valueType="num">
                                      <p:cBhvr additive="base">
                                        <p:cTn id="25" dur="500" fill="hold"/>
                                        <p:tgtEl>
                                          <p:spTgt spid="100"/>
                                        </p:tgtEl>
                                        <p:attrNameLst>
                                          <p:attrName>ppt_x</p:attrName>
                                        </p:attrNameLst>
                                      </p:cBhvr>
                                      <p:tavLst>
                                        <p:tav tm="0">
                                          <p:val>
                                            <p:strVal val="#ppt_x"/>
                                          </p:val>
                                        </p:tav>
                                        <p:tav tm="100000">
                                          <p:val>
                                            <p:strVal val="#ppt_x"/>
                                          </p:val>
                                        </p:tav>
                                      </p:tavLst>
                                    </p:anim>
                                    <p:anim calcmode="lin" valueType="num">
                                      <p:cBhvr additive="base">
                                        <p:cTn id="26"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animBg="1"/>
      <p:bldP spid="97" grpId="0" animBg="1"/>
      <p:bldP spid="98" grpId="0" animBg="1"/>
      <p:bldP spid="9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Working together </a:t>
            </a:r>
            <a:endParaRPr lang="en-GB" dirty="0"/>
          </a:p>
        </p:txBody>
      </p:sp>
      <p:grpSp>
        <p:nvGrpSpPr>
          <p:cNvPr id="7" name="Group 6"/>
          <p:cNvGrpSpPr/>
          <p:nvPr/>
        </p:nvGrpSpPr>
        <p:grpSpPr>
          <a:xfrm>
            <a:off x="403857" y="4849856"/>
            <a:ext cx="1269628" cy="1304554"/>
            <a:chOff x="1009934" y="736979"/>
            <a:chExt cx="1630908" cy="1562669"/>
          </a:xfrm>
        </p:grpSpPr>
        <p:sp>
          <p:nvSpPr>
            <p:cNvPr id="16" name="Rounded Rectangle 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7" name="Group 16"/>
            <p:cNvGrpSpPr/>
            <p:nvPr/>
          </p:nvGrpSpPr>
          <p:grpSpPr>
            <a:xfrm>
              <a:off x="1187624" y="908720"/>
              <a:ext cx="473277" cy="1175660"/>
              <a:chOff x="1187624" y="908720"/>
              <a:chExt cx="473277" cy="1175660"/>
            </a:xfrm>
          </p:grpSpPr>
          <p:sp>
            <p:nvSpPr>
              <p:cNvPr id="26" name="Rectangle 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7" name="Rectangle 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8" name="Rectangle 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29" name="Rectangle 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0" name="Rectangle 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1" name="Rectangle 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2" name="Rectangle 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3" name="Rectangle 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4" name="Rectangle 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35" name="Rectangle 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8" name="Group 17"/>
            <p:cNvGrpSpPr/>
            <p:nvPr/>
          </p:nvGrpSpPr>
          <p:grpSpPr>
            <a:xfrm>
              <a:off x="1512613" y="970169"/>
              <a:ext cx="923512" cy="1164252"/>
              <a:chOff x="1512613" y="970169"/>
              <a:chExt cx="923512" cy="1164252"/>
            </a:xfrm>
          </p:grpSpPr>
          <p:sp>
            <p:nvSpPr>
              <p:cNvPr id="19" name="Rectangle 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0" name="Rectangle 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1" name="Rectangle 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2" name="Rectangle 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3" name="Rectangle 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4" name="Rectangle 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25" name="Rectangle 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grpSp>
        <p:nvGrpSpPr>
          <p:cNvPr id="8" name="Group 7"/>
          <p:cNvGrpSpPr/>
          <p:nvPr/>
        </p:nvGrpSpPr>
        <p:grpSpPr>
          <a:xfrm>
            <a:off x="577776" y="2113494"/>
            <a:ext cx="1220266" cy="3351071"/>
            <a:chOff x="6131814" y="-371597"/>
            <a:chExt cx="1886083" cy="4339731"/>
          </a:xfrm>
        </p:grpSpPr>
        <p:pic>
          <p:nvPicPr>
            <p:cNvPr id="13" name="Picture 2" descr="C:\Users\nsw\Pictures\All icons\gear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283292">
              <a:off x="6390711" y="2340947"/>
              <a:ext cx="1627186" cy="1627187"/>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Group 11"/>
            <p:cNvGrpSpPr/>
            <p:nvPr/>
          </p:nvGrpSpPr>
          <p:grpSpPr>
            <a:xfrm rot="20283292">
              <a:off x="6131814" y="-371597"/>
              <a:ext cx="1815250" cy="2919083"/>
              <a:chOff x="6450863" y="2329284"/>
              <a:chExt cx="1815250" cy="2919083"/>
            </a:xfrm>
          </p:grpSpPr>
          <p:pic>
            <p:nvPicPr>
              <p:cNvPr id="14" name="Picture 2" descr="C:\Users\nsw\Pictures\All icons\gear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0863" y="3621180"/>
                <a:ext cx="1627187" cy="162718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Users\nsw\Pictures\All icons\gear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8926" y="2329284"/>
                <a:ext cx="1627187" cy="1627187"/>
              </a:xfrm>
              <a:prstGeom prst="rect">
                <a:avLst/>
              </a:prstGeom>
              <a:noFill/>
              <a:extLst>
                <a:ext uri="{909E8E84-426E-40DD-AFC4-6F175D3DCCD1}">
                  <a14:hiddenFill xmlns:a14="http://schemas.microsoft.com/office/drawing/2010/main">
                    <a:solidFill>
                      <a:srgbClr val="FFFFFF"/>
                    </a:solidFill>
                  </a14:hiddenFill>
                </a:ext>
              </a:extLst>
            </p:spPr>
          </p:pic>
        </p:grpSp>
      </p:grpSp>
      <p:pic>
        <p:nvPicPr>
          <p:cNvPr id="9" name="Picture 35" descr="C:\Users\nsw\Pictures\All icons\businessmen.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9343" y="3480372"/>
            <a:ext cx="1046594" cy="104659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C:\Users\nsw\AppData\Local\Microsoft\Windows\Temporary Internet Files\Content.IE5\HO1UL1D0\MC900336175[1].wm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9904" y="1006884"/>
            <a:ext cx="1064207" cy="96701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C:\Users\nsw\Pictures\All icons\clients.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3196" y="3463270"/>
            <a:ext cx="1277936" cy="1277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5" name="Group 114"/>
          <p:cNvGrpSpPr/>
          <p:nvPr/>
        </p:nvGrpSpPr>
        <p:grpSpPr>
          <a:xfrm>
            <a:off x="402573" y="4839624"/>
            <a:ext cx="1285959" cy="1315460"/>
            <a:chOff x="1009934" y="736979"/>
            <a:chExt cx="1630908" cy="1562669"/>
          </a:xfrm>
        </p:grpSpPr>
        <p:sp>
          <p:nvSpPr>
            <p:cNvPr id="116" name="Rounded Rectangle 1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17" name="Group 116"/>
            <p:cNvGrpSpPr/>
            <p:nvPr/>
          </p:nvGrpSpPr>
          <p:grpSpPr>
            <a:xfrm>
              <a:off x="1187624" y="908720"/>
              <a:ext cx="473277" cy="1175660"/>
              <a:chOff x="1187624" y="908720"/>
              <a:chExt cx="473277" cy="1175660"/>
            </a:xfrm>
          </p:grpSpPr>
          <p:sp>
            <p:nvSpPr>
              <p:cNvPr id="126" name="Rectangle 1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7" name="Rectangle 1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8" name="Rectangle 1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9" name="Rectangle 1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0" name="Rectangle 1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1" name="Rectangle 1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2" name="Rectangle 1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3" name="Rectangle 1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4" name="Rectangle 1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5" name="Rectangle 1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18" name="Group 117"/>
            <p:cNvGrpSpPr/>
            <p:nvPr/>
          </p:nvGrpSpPr>
          <p:grpSpPr>
            <a:xfrm>
              <a:off x="1512613" y="970169"/>
              <a:ext cx="923512" cy="1164252"/>
              <a:chOff x="1512613" y="970169"/>
              <a:chExt cx="923512" cy="1164252"/>
            </a:xfrm>
          </p:grpSpPr>
          <p:sp>
            <p:nvSpPr>
              <p:cNvPr id="119" name="Rectangle 1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0" name="Rectangle 1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1" name="Rectangle 1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2" name="Rectangle 1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3" name="Rectangle 1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4" name="Rectangle 1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5" name="Rectangle 1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sp>
        <p:nvSpPr>
          <p:cNvPr id="139" name="Title 1"/>
          <p:cNvSpPr txBox="1">
            <a:spLocks/>
          </p:cNvSpPr>
          <p:nvPr/>
        </p:nvSpPr>
        <p:spPr bwMode="auto">
          <a:xfrm>
            <a:off x="2386282" y="342382"/>
            <a:ext cx="4074516" cy="372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500">
                <a:solidFill>
                  <a:schemeClr val="tx1"/>
                </a:solidFill>
                <a:latin typeface="+mj-lt"/>
                <a:ea typeface="+mj-ea"/>
                <a:cs typeface="+mj-cs"/>
              </a:defRPr>
            </a:lvl1pPr>
            <a:lvl2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2pPr>
            <a:lvl3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3pPr>
            <a:lvl4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4pPr>
            <a:lvl5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5pPr>
            <a:lvl6pPr marL="4572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6pPr>
            <a:lvl7pPr marL="9144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7pPr>
            <a:lvl8pPr marL="13716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8pPr>
            <a:lvl9pPr marL="18288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9pPr>
          </a:lstStyle>
          <a:p>
            <a:pPr algn="r"/>
            <a:r>
              <a:rPr lang="en-GB" dirty="0" smtClean="0">
                <a:solidFill>
                  <a:srgbClr val="172982"/>
                </a:solidFill>
              </a:rPr>
              <a:t>- Effectively   </a:t>
            </a:r>
            <a:endParaRPr lang="en-GB" dirty="0">
              <a:solidFill>
                <a:srgbClr val="172982"/>
              </a:solidFill>
            </a:endParaRPr>
          </a:p>
        </p:txBody>
      </p:sp>
      <p:grpSp>
        <p:nvGrpSpPr>
          <p:cNvPr id="3" name="Group 2"/>
          <p:cNvGrpSpPr/>
          <p:nvPr/>
        </p:nvGrpSpPr>
        <p:grpSpPr>
          <a:xfrm>
            <a:off x="5067101" y="873077"/>
            <a:ext cx="3587261" cy="2634605"/>
            <a:chOff x="2781021" y="3183221"/>
            <a:chExt cx="3587261" cy="2634605"/>
          </a:xfrm>
        </p:grpSpPr>
        <p:sp>
          <p:nvSpPr>
            <p:cNvPr id="181" name="Rounded Rectangle 180"/>
            <p:cNvSpPr/>
            <p:nvPr/>
          </p:nvSpPr>
          <p:spPr bwMode="auto">
            <a:xfrm>
              <a:off x="3757505" y="4255157"/>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83" name="Rectangle 182"/>
            <p:cNvSpPr/>
            <p:nvPr/>
          </p:nvSpPr>
          <p:spPr bwMode="auto">
            <a:xfrm rot="5400000">
              <a:off x="4072158" y="4556548"/>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4" name="Rectangle 183"/>
            <p:cNvSpPr/>
            <p:nvPr/>
          </p:nvSpPr>
          <p:spPr bwMode="auto">
            <a:xfrm rot="5400000">
              <a:off x="4074430" y="5056972"/>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5" name="Rectangle 184"/>
            <p:cNvSpPr/>
            <p:nvPr/>
          </p:nvSpPr>
          <p:spPr bwMode="auto">
            <a:xfrm rot="5400000">
              <a:off x="4076702" y="526396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6" name="Rectangle 185"/>
            <p:cNvSpPr/>
            <p:nvPr/>
          </p:nvSpPr>
          <p:spPr bwMode="auto">
            <a:xfrm>
              <a:off x="4094419" y="4681326"/>
              <a:ext cx="45719" cy="360164"/>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7" name="Rectangle 186"/>
            <p:cNvSpPr/>
            <p:nvPr/>
          </p:nvSpPr>
          <p:spPr bwMode="auto">
            <a:xfrm rot="5400000">
              <a:off x="4226830" y="4711220"/>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8" name="Rectangle 187"/>
            <p:cNvSpPr/>
            <p:nvPr/>
          </p:nvSpPr>
          <p:spPr bwMode="auto">
            <a:xfrm rot="5400000">
              <a:off x="4235926" y="487044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9" name="Rectangle 188"/>
            <p:cNvSpPr/>
            <p:nvPr/>
          </p:nvSpPr>
          <p:spPr bwMode="auto">
            <a:xfrm>
              <a:off x="4096691" y="5409624"/>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90" name="Rectangle 189"/>
            <p:cNvSpPr/>
            <p:nvPr/>
          </p:nvSpPr>
          <p:spPr bwMode="auto">
            <a:xfrm rot="5400000">
              <a:off x="4238198" y="543228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91" name="Rectangle 190"/>
            <p:cNvSpPr/>
            <p:nvPr/>
          </p:nvSpPr>
          <p:spPr bwMode="auto">
            <a:xfrm>
              <a:off x="4271568" y="4627067"/>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2" name="Rectangle 191"/>
            <p:cNvSpPr/>
            <p:nvPr/>
          </p:nvSpPr>
          <p:spPr bwMode="auto">
            <a:xfrm>
              <a:off x="4396672" y="4786291"/>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3" name="Rectangle 192"/>
            <p:cNvSpPr/>
            <p:nvPr/>
          </p:nvSpPr>
          <p:spPr bwMode="auto">
            <a:xfrm>
              <a:off x="4405768" y="4945515"/>
              <a:ext cx="777928"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4" name="Rectangle 193"/>
            <p:cNvSpPr/>
            <p:nvPr/>
          </p:nvSpPr>
          <p:spPr bwMode="auto">
            <a:xfrm>
              <a:off x="4271560" y="5125211"/>
              <a:ext cx="591414"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5" name="Rectangle 194"/>
            <p:cNvSpPr/>
            <p:nvPr/>
          </p:nvSpPr>
          <p:spPr bwMode="auto">
            <a:xfrm>
              <a:off x="4260184" y="5339027"/>
              <a:ext cx="707420"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6" name="Rectangle 195"/>
            <p:cNvSpPr/>
            <p:nvPr/>
          </p:nvSpPr>
          <p:spPr bwMode="auto">
            <a:xfrm>
              <a:off x="4419408" y="5505075"/>
              <a:ext cx="696036"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37" name="Rounded Rectangle 136"/>
            <p:cNvSpPr/>
            <p:nvPr/>
          </p:nvSpPr>
          <p:spPr bwMode="auto">
            <a:xfrm>
              <a:off x="2781021" y="3183221"/>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Shared content</a:t>
              </a:r>
            </a:p>
          </p:txBody>
        </p:sp>
        <p:sp>
          <p:nvSpPr>
            <p:cNvPr id="140" name="Rectangle 139"/>
            <p:cNvSpPr/>
            <p:nvPr/>
          </p:nvSpPr>
          <p:spPr bwMode="auto">
            <a:xfrm rot="5400000">
              <a:off x="4079101" y="4374226"/>
              <a:ext cx="49227" cy="291321"/>
            </a:xfrm>
            <a:prstGeom prst="rect">
              <a:avLst/>
            </a:prstGeom>
            <a:solidFill>
              <a:srgbClr val="92D05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47" name="Rectangle 146"/>
            <p:cNvSpPr/>
            <p:nvPr/>
          </p:nvSpPr>
          <p:spPr bwMode="auto">
            <a:xfrm>
              <a:off x="4278944" y="4458425"/>
              <a:ext cx="791138" cy="121652"/>
            </a:xfrm>
            <a:prstGeom prst="rect">
              <a:avLst/>
            </a:prstGeom>
            <a:solidFill>
              <a:srgbClr val="008000"/>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82" name="Rectangle 181"/>
            <p:cNvSpPr/>
            <p:nvPr/>
          </p:nvSpPr>
          <p:spPr bwMode="auto">
            <a:xfrm>
              <a:off x="3935195" y="4426898"/>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sp>
        <p:nvSpPr>
          <p:cNvPr id="82" name="Rounded Rectangle 81"/>
          <p:cNvSpPr/>
          <p:nvPr/>
        </p:nvSpPr>
        <p:spPr bwMode="auto">
          <a:xfrm>
            <a:off x="5459680" y="3645361"/>
            <a:ext cx="3001825" cy="511969"/>
          </a:xfrm>
          <a:prstGeom prst="roundRect">
            <a:avLst/>
          </a:prstGeom>
          <a:no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Standards based</a:t>
            </a:r>
          </a:p>
        </p:txBody>
      </p:sp>
      <p:sp>
        <p:nvSpPr>
          <p:cNvPr id="93" name="Rounded Rectangle 92"/>
          <p:cNvSpPr/>
          <p:nvPr/>
        </p:nvSpPr>
        <p:spPr bwMode="auto">
          <a:xfrm>
            <a:off x="5459680" y="4158437"/>
            <a:ext cx="3001825" cy="511969"/>
          </a:xfrm>
          <a:prstGeom prst="roundRect">
            <a:avLst/>
          </a:prstGeom>
          <a:no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Hub</a:t>
            </a:r>
          </a:p>
        </p:txBody>
      </p:sp>
      <p:sp>
        <p:nvSpPr>
          <p:cNvPr id="89" name="Rounded Rectangle 88"/>
          <p:cNvSpPr/>
          <p:nvPr/>
        </p:nvSpPr>
        <p:spPr bwMode="auto">
          <a:xfrm>
            <a:off x="5459679" y="3650003"/>
            <a:ext cx="3001825" cy="1020403"/>
          </a:xfrm>
          <a:prstGeom prst="roundRect">
            <a:avLst>
              <a:gd name="adj" fmla="val 9076"/>
            </a:avLst>
          </a:prstGeom>
          <a:solidFill>
            <a:schemeClr val="bg1"/>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0" rIns="91440" bIns="36000" numCol="1" rtlCol="0" anchor="ctr" anchorCtr="1" compatLnSpc="1">
            <a:prstTxWarp prst="textNoShape">
              <a:avLst/>
            </a:prstTxWarp>
          </a:bodyPr>
          <a:lstStyle/>
          <a:p>
            <a:pPr algn="ctr" eaLnBrk="0" hangingPunct="0"/>
            <a:r>
              <a:rPr lang="en-GB" dirty="0" smtClean="0">
                <a:solidFill>
                  <a:srgbClr val="172982"/>
                </a:solidFill>
                <a:latin typeface="Arial" pitchFamily="-60" charset="0"/>
              </a:rPr>
              <a:t>Standards based</a:t>
            </a:r>
          </a:p>
          <a:p>
            <a:pPr algn="ctr" eaLnBrk="0" hangingPunct="0"/>
            <a:r>
              <a:rPr lang="en-GB" sz="500" dirty="0">
                <a:solidFill>
                  <a:srgbClr val="172982"/>
                </a:solidFill>
                <a:latin typeface="Arial" pitchFamily="-60" charset="0"/>
              </a:rPr>
              <a:t/>
            </a:r>
            <a:br>
              <a:rPr lang="en-GB" sz="500" dirty="0">
                <a:solidFill>
                  <a:srgbClr val="172982"/>
                </a:solidFill>
                <a:latin typeface="Arial" pitchFamily="-60" charset="0"/>
              </a:rPr>
            </a:br>
            <a:r>
              <a:rPr lang="en-GB" dirty="0" smtClean="0">
                <a:solidFill>
                  <a:srgbClr val="172982"/>
                </a:solidFill>
                <a:latin typeface="Arial" pitchFamily="-60" charset="0"/>
              </a:rPr>
              <a:t>Sharing Platform</a:t>
            </a:r>
          </a:p>
        </p:txBody>
      </p:sp>
      <p:sp>
        <p:nvSpPr>
          <p:cNvPr id="90" name="Rounded Rectangle 89"/>
          <p:cNvSpPr/>
          <p:nvPr/>
        </p:nvSpPr>
        <p:spPr bwMode="auto">
          <a:xfrm>
            <a:off x="1998574" y="2746556"/>
            <a:ext cx="3001825" cy="898805"/>
          </a:xfrm>
          <a:prstGeom prst="roundRect">
            <a:avLst/>
          </a:prstGeom>
          <a:solidFill>
            <a:schemeClr val="tx1">
              <a:lumMod val="20000"/>
              <a:lumOff val="80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algn="ctr" eaLnBrk="0" hangingPunct="0"/>
            <a:r>
              <a:rPr lang="en-GB" dirty="0" smtClean="0">
                <a:solidFill>
                  <a:srgbClr val="172982"/>
                </a:solidFill>
                <a:latin typeface="Arial" pitchFamily="-60" charset="0"/>
              </a:rPr>
              <a:t>Interfacing</a:t>
            </a:r>
          </a:p>
          <a:p>
            <a:pPr algn="ctr" eaLnBrk="0" hangingPunct="0"/>
            <a:r>
              <a:rPr lang="en-GB" dirty="0" smtClean="0">
                <a:solidFill>
                  <a:srgbClr val="172982"/>
                </a:solidFill>
                <a:latin typeface="Arial" pitchFamily="-60" charset="0"/>
              </a:rPr>
              <a:t>consistency</a:t>
            </a:r>
          </a:p>
        </p:txBody>
      </p:sp>
      <p:sp>
        <p:nvSpPr>
          <p:cNvPr id="92" name="Rounded Rectangle 91"/>
          <p:cNvSpPr/>
          <p:nvPr/>
        </p:nvSpPr>
        <p:spPr bwMode="auto">
          <a:xfrm>
            <a:off x="1998574" y="5624908"/>
            <a:ext cx="3001825" cy="511969"/>
          </a:xfrm>
          <a:prstGeom prst="roundRect">
            <a:avLst/>
          </a:prstGeom>
          <a:solidFill>
            <a:schemeClr val="tx1">
              <a:lumMod val="20000"/>
              <a:lumOff val="80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Up to date data</a:t>
            </a:r>
          </a:p>
        </p:txBody>
      </p:sp>
      <p:sp>
        <p:nvSpPr>
          <p:cNvPr id="94" name="Rounded Rectangle 93"/>
          <p:cNvSpPr/>
          <p:nvPr/>
        </p:nvSpPr>
        <p:spPr bwMode="auto">
          <a:xfrm>
            <a:off x="1998574" y="4701957"/>
            <a:ext cx="3001825" cy="820552"/>
          </a:xfrm>
          <a:prstGeom prst="roundRect">
            <a:avLst/>
          </a:prstGeom>
          <a:solidFill>
            <a:schemeClr val="tx1">
              <a:lumMod val="20000"/>
              <a:lumOff val="80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algn="ctr" eaLnBrk="0" hangingPunct="0"/>
            <a:r>
              <a:rPr lang="en-GB" dirty="0" smtClean="0">
                <a:solidFill>
                  <a:srgbClr val="172982"/>
                </a:solidFill>
                <a:latin typeface="Arial" pitchFamily="-60" charset="0"/>
              </a:rPr>
              <a:t>Tracing across </a:t>
            </a:r>
          </a:p>
          <a:p>
            <a:pPr algn="ctr" eaLnBrk="0" hangingPunct="0"/>
            <a:r>
              <a:rPr lang="en-GB" dirty="0" smtClean="0">
                <a:solidFill>
                  <a:srgbClr val="172982"/>
                </a:solidFill>
                <a:latin typeface="Arial" pitchFamily="-60" charset="0"/>
              </a:rPr>
              <a:t>organizations</a:t>
            </a:r>
          </a:p>
        </p:txBody>
      </p:sp>
      <p:sp>
        <p:nvSpPr>
          <p:cNvPr id="95" name="Rounded Rectangle 94"/>
          <p:cNvSpPr/>
          <p:nvPr/>
        </p:nvSpPr>
        <p:spPr bwMode="auto">
          <a:xfrm>
            <a:off x="1998574" y="873077"/>
            <a:ext cx="3001825" cy="803571"/>
          </a:xfrm>
          <a:prstGeom prst="roundRect">
            <a:avLst/>
          </a:prstGeom>
          <a:solidFill>
            <a:schemeClr val="tx1">
              <a:lumMod val="20000"/>
              <a:lumOff val="80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algn="ctr" eaLnBrk="0" hangingPunct="0"/>
            <a:r>
              <a:rPr lang="en-GB" dirty="0" smtClean="0">
                <a:solidFill>
                  <a:srgbClr val="172982"/>
                </a:solidFill>
                <a:latin typeface="Arial" pitchFamily="-60" charset="0"/>
              </a:rPr>
              <a:t>Clear responsibilities</a:t>
            </a:r>
          </a:p>
        </p:txBody>
      </p:sp>
      <p:sp>
        <p:nvSpPr>
          <p:cNvPr id="96" name="Rounded Rectangle 95"/>
          <p:cNvSpPr/>
          <p:nvPr/>
        </p:nvSpPr>
        <p:spPr bwMode="auto">
          <a:xfrm>
            <a:off x="1998574" y="1807342"/>
            <a:ext cx="3001825" cy="820552"/>
          </a:xfrm>
          <a:prstGeom prst="roundRect">
            <a:avLst/>
          </a:prstGeom>
          <a:solidFill>
            <a:schemeClr val="tx1">
              <a:lumMod val="20000"/>
              <a:lumOff val="80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algn="ctr" eaLnBrk="0" hangingPunct="0"/>
            <a:r>
              <a:rPr lang="en-GB" dirty="0" smtClean="0">
                <a:solidFill>
                  <a:srgbClr val="172982"/>
                </a:solidFill>
                <a:latin typeface="Arial" pitchFamily="-60" charset="0"/>
              </a:rPr>
              <a:t>Inter-process bridging</a:t>
            </a:r>
            <a:endParaRPr lang="en-GB" dirty="0">
              <a:solidFill>
                <a:srgbClr val="172982"/>
              </a:solidFill>
              <a:latin typeface="Arial" pitchFamily="-60" charset="0"/>
            </a:endParaRPr>
          </a:p>
        </p:txBody>
      </p:sp>
      <p:sp>
        <p:nvSpPr>
          <p:cNvPr id="97" name="Rounded Rectangle 96"/>
          <p:cNvSpPr/>
          <p:nvPr/>
        </p:nvSpPr>
        <p:spPr bwMode="auto">
          <a:xfrm>
            <a:off x="1998574" y="3740115"/>
            <a:ext cx="3001825" cy="803571"/>
          </a:xfrm>
          <a:prstGeom prst="roundRect">
            <a:avLst/>
          </a:prstGeom>
          <a:solidFill>
            <a:schemeClr val="tx1">
              <a:lumMod val="20000"/>
              <a:lumOff val="80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algn="ctr" eaLnBrk="0" hangingPunct="0"/>
            <a:r>
              <a:rPr lang="en-GB" dirty="0" smtClean="0">
                <a:solidFill>
                  <a:srgbClr val="172982"/>
                </a:solidFill>
                <a:latin typeface="Arial" pitchFamily="-60" charset="0"/>
              </a:rPr>
              <a:t>Clarity of ownership</a:t>
            </a:r>
          </a:p>
        </p:txBody>
      </p:sp>
      <p:grpSp>
        <p:nvGrpSpPr>
          <p:cNvPr id="87" name="Group 86"/>
          <p:cNvGrpSpPr/>
          <p:nvPr/>
        </p:nvGrpSpPr>
        <p:grpSpPr>
          <a:xfrm>
            <a:off x="5173589" y="4614246"/>
            <a:ext cx="3615184" cy="1320131"/>
            <a:chOff x="5173589" y="4614246"/>
            <a:chExt cx="3615184" cy="1320131"/>
          </a:xfrm>
        </p:grpSpPr>
        <p:pic>
          <p:nvPicPr>
            <p:cNvPr id="88" name="Picture 5" descr="C:\Users\nsw\AppData\Local\Microsoft\Windows\Temporary Internet Files\Content.IE5\N62NKWIZ\MP900444110[1].jpg"/>
            <p:cNvPicPr>
              <a:picLocks noChangeAspect="1" noChangeArrowheads="1"/>
            </p:cNvPicPr>
            <p:nvPr/>
          </p:nvPicPr>
          <p:blipFill rotWithShape="1">
            <a:blip r:embed="rId7">
              <a:extLst>
                <a:ext uri="{28A0092B-C50C-407E-A947-70E740481C1C}">
                  <a14:useLocalDpi xmlns:a14="http://schemas.microsoft.com/office/drawing/2010/main" val="0"/>
                </a:ext>
              </a:extLst>
            </a:blip>
            <a:srcRect l="13754"/>
            <a:stretch/>
          </p:blipFill>
          <p:spPr bwMode="auto">
            <a:xfrm>
              <a:off x="5173589" y="4980293"/>
              <a:ext cx="1241576" cy="95408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91" name="Picture 3" descr="C:\Users\nsw\AppData\Local\Microsoft\Windows\Temporary Internet Files\Content.IE5\41ZRXAEW\MP900443955[1].jpg"/>
            <p:cNvPicPr>
              <a:picLocks noChangeAspect="1" noChangeArrowheads="1"/>
            </p:cNvPicPr>
            <p:nvPr/>
          </p:nvPicPr>
          <p:blipFill rotWithShape="1">
            <a:blip r:embed="rId8">
              <a:extLst>
                <a:ext uri="{28A0092B-C50C-407E-A947-70E740481C1C}">
                  <a14:useLocalDpi xmlns:a14="http://schemas.microsoft.com/office/drawing/2010/main" val="0"/>
                </a:ext>
              </a:extLst>
            </a:blip>
            <a:srcRect r="15760"/>
            <a:stretch/>
          </p:blipFill>
          <p:spPr bwMode="auto">
            <a:xfrm>
              <a:off x="6435766" y="4980293"/>
              <a:ext cx="1209142" cy="954083"/>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101" name="Picture 4" descr="C:\Users\nsw\AppData\Local\Microsoft\Windows\Temporary Internet Files\Content.IE5\RDPKQOA3\MP900444522[1].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57962" y="4984659"/>
              <a:ext cx="1130811" cy="937686"/>
            </a:xfrm>
            <a:prstGeom prst="rect">
              <a:avLst/>
            </a:prstGeom>
            <a:noFill/>
            <a:ln w="31750" cmpd="sng">
              <a:noFill/>
            </a:ln>
            <a:effectLst>
              <a:softEdge rad="63500"/>
            </a:effectLst>
            <a:extLst>
              <a:ext uri="{909E8E84-426E-40DD-AFC4-6F175D3DCCD1}">
                <a14:hiddenFill xmlns:a14="http://schemas.microsoft.com/office/drawing/2010/main">
                  <a:solidFill>
                    <a:srgbClr val="FFFFFF"/>
                  </a:solidFill>
                </a14:hiddenFill>
              </a:ext>
            </a:extLst>
          </p:spPr>
        </p:pic>
        <p:sp>
          <p:nvSpPr>
            <p:cNvPr id="102" name="Up-Down Arrow 101"/>
            <p:cNvSpPr/>
            <p:nvPr/>
          </p:nvSpPr>
          <p:spPr bwMode="auto">
            <a:xfrm>
              <a:off x="5618747" y="4634310"/>
              <a:ext cx="424838" cy="535227"/>
            </a:xfrm>
            <a:prstGeom prst="upDownArrow">
              <a:avLst/>
            </a:prstGeom>
            <a:solidFill>
              <a:srgbClr val="7030A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endParaRPr>
            </a:p>
          </p:txBody>
        </p:sp>
        <p:sp>
          <p:nvSpPr>
            <p:cNvPr id="103" name="Up-Down Arrow 102"/>
            <p:cNvSpPr/>
            <p:nvPr/>
          </p:nvSpPr>
          <p:spPr bwMode="auto">
            <a:xfrm>
              <a:off x="6721675" y="4618262"/>
              <a:ext cx="424838" cy="535227"/>
            </a:xfrm>
            <a:prstGeom prst="upDownArrow">
              <a:avLst/>
            </a:prstGeom>
            <a:solidFill>
              <a:srgbClr val="7030A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endParaRPr>
            </a:p>
          </p:txBody>
        </p:sp>
        <p:sp>
          <p:nvSpPr>
            <p:cNvPr id="104" name="Up-Down Arrow 103"/>
            <p:cNvSpPr/>
            <p:nvPr/>
          </p:nvSpPr>
          <p:spPr bwMode="auto">
            <a:xfrm>
              <a:off x="7836635" y="4614246"/>
              <a:ext cx="424838" cy="535227"/>
            </a:xfrm>
            <a:prstGeom prst="upDownArrow">
              <a:avLst/>
            </a:prstGeom>
            <a:solidFill>
              <a:srgbClr val="7030A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endParaRPr>
            </a:p>
          </p:txBody>
        </p:sp>
      </p:grpSp>
    </p:spTree>
    <p:extLst>
      <p:ext uri="{BB962C8B-B14F-4D97-AF65-F5344CB8AC3E}">
        <p14:creationId xmlns:p14="http://schemas.microsoft.com/office/powerpoint/2010/main" val="2153551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5"/>
                                        </p:tgtEl>
                                        <p:attrNameLst>
                                          <p:attrName>style.visibility</p:attrName>
                                        </p:attrNameLst>
                                      </p:cBhvr>
                                      <p:to>
                                        <p:strVal val="visible"/>
                                      </p:to>
                                    </p:set>
                                    <p:anim calcmode="lin" valueType="num">
                                      <p:cBhvr>
                                        <p:cTn id="7" dur="500" fill="hold"/>
                                        <p:tgtEl>
                                          <p:spTgt spid="95"/>
                                        </p:tgtEl>
                                        <p:attrNameLst>
                                          <p:attrName>ppt_w</p:attrName>
                                        </p:attrNameLst>
                                      </p:cBhvr>
                                      <p:tavLst>
                                        <p:tav tm="0">
                                          <p:val>
                                            <p:fltVal val="0"/>
                                          </p:val>
                                        </p:tav>
                                        <p:tav tm="100000">
                                          <p:val>
                                            <p:strVal val="#ppt_w"/>
                                          </p:val>
                                        </p:tav>
                                      </p:tavLst>
                                    </p:anim>
                                    <p:anim calcmode="lin" valueType="num">
                                      <p:cBhvr>
                                        <p:cTn id="8" dur="500" fill="hold"/>
                                        <p:tgtEl>
                                          <p:spTgt spid="95"/>
                                        </p:tgtEl>
                                        <p:attrNameLst>
                                          <p:attrName>ppt_h</p:attrName>
                                        </p:attrNameLst>
                                      </p:cBhvr>
                                      <p:tavLst>
                                        <p:tav tm="0">
                                          <p:val>
                                            <p:fltVal val="0"/>
                                          </p:val>
                                        </p:tav>
                                        <p:tav tm="100000">
                                          <p:val>
                                            <p:strVal val="#ppt_h"/>
                                          </p:val>
                                        </p:tav>
                                      </p:tavLst>
                                    </p:anim>
                                    <p:animEffect transition="in" filter="fade">
                                      <p:cBhvr>
                                        <p:cTn id="9" dur="500"/>
                                        <p:tgtEl>
                                          <p:spTgt spid="95"/>
                                        </p:tgtEl>
                                      </p:cBhvr>
                                    </p:animEffect>
                                  </p:childTnLst>
                                </p:cTn>
                              </p:par>
                            </p:childTnLst>
                          </p:cTn>
                        </p:par>
                        <p:par>
                          <p:cTn id="10" fill="hold">
                            <p:stCondLst>
                              <p:cond delay="500"/>
                            </p:stCondLst>
                            <p:childTnLst>
                              <p:par>
                                <p:cTn id="11" presetID="26" presetClass="emph" presetSubtype="0" repeatCount="2000" fill="hold" nodeType="afterEffect">
                                  <p:stCondLst>
                                    <p:cond delay="0"/>
                                  </p:stCondLst>
                                  <p:childTnLst>
                                    <p:animEffect transition="out" filter="fade">
                                      <p:cBhvr>
                                        <p:cTn id="12" dur="500" tmFilter="0, 0; .2, .5; .8, .5; 1, 0"/>
                                        <p:tgtEl>
                                          <p:spTgt spid="10"/>
                                        </p:tgtEl>
                                      </p:cBhvr>
                                    </p:animEffect>
                                    <p:animScale>
                                      <p:cBhvr>
                                        <p:cTn id="13" dur="250" autoRev="1" fill="hold"/>
                                        <p:tgtEl>
                                          <p:spTgt spid="10"/>
                                        </p:tgtEl>
                                      </p:cBhvr>
                                      <p:by x="105000" y="105000"/>
                                    </p:animScale>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96"/>
                                        </p:tgtEl>
                                        <p:attrNameLst>
                                          <p:attrName>style.visibility</p:attrName>
                                        </p:attrNameLst>
                                      </p:cBhvr>
                                      <p:to>
                                        <p:strVal val="visible"/>
                                      </p:to>
                                    </p:set>
                                    <p:anim calcmode="lin" valueType="num">
                                      <p:cBhvr>
                                        <p:cTn id="18" dur="500" fill="hold"/>
                                        <p:tgtEl>
                                          <p:spTgt spid="96"/>
                                        </p:tgtEl>
                                        <p:attrNameLst>
                                          <p:attrName>ppt_w</p:attrName>
                                        </p:attrNameLst>
                                      </p:cBhvr>
                                      <p:tavLst>
                                        <p:tav tm="0">
                                          <p:val>
                                            <p:fltVal val="0"/>
                                          </p:val>
                                        </p:tav>
                                        <p:tav tm="100000">
                                          <p:val>
                                            <p:strVal val="#ppt_w"/>
                                          </p:val>
                                        </p:tav>
                                      </p:tavLst>
                                    </p:anim>
                                    <p:anim calcmode="lin" valueType="num">
                                      <p:cBhvr>
                                        <p:cTn id="19" dur="500" fill="hold"/>
                                        <p:tgtEl>
                                          <p:spTgt spid="96"/>
                                        </p:tgtEl>
                                        <p:attrNameLst>
                                          <p:attrName>ppt_h</p:attrName>
                                        </p:attrNameLst>
                                      </p:cBhvr>
                                      <p:tavLst>
                                        <p:tav tm="0">
                                          <p:val>
                                            <p:fltVal val="0"/>
                                          </p:val>
                                        </p:tav>
                                        <p:tav tm="100000">
                                          <p:val>
                                            <p:strVal val="#ppt_h"/>
                                          </p:val>
                                        </p:tav>
                                      </p:tavLst>
                                    </p:anim>
                                    <p:animEffect transition="in" filter="fade">
                                      <p:cBhvr>
                                        <p:cTn id="20" dur="500"/>
                                        <p:tgtEl>
                                          <p:spTgt spid="96"/>
                                        </p:tgtEl>
                                      </p:cBhvr>
                                    </p:animEffect>
                                  </p:childTnLst>
                                </p:cTn>
                              </p:par>
                            </p:childTnLst>
                          </p:cTn>
                        </p:par>
                        <p:par>
                          <p:cTn id="21" fill="hold">
                            <p:stCondLst>
                              <p:cond delay="500"/>
                            </p:stCondLst>
                            <p:childTnLst>
                              <p:par>
                                <p:cTn id="22" presetID="26" presetClass="emph" presetSubtype="0" repeatCount="2000" fill="hold" nodeType="afterEffect">
                                  <p:stCondLst>
                                    <p:cond delay="0"/>
                                  </p:stCondLst>
                                  <p:childTnLst>
                                    <p:animEffect transition="out" filter="fade">
                                      <p:cBhvr>
                                        <p:cTn id="23" dur="500" tmFilter="0, 0; .2, .5; .8, .5; 1, 0"/>
                                        <p:tgtEl>
                                          <p:spTgt spid="8"/>
                                        </p:tgtEl>
                                      </p:cBhvr>
                                    </p:animEffect>
                                    <p:animScale>
                                      <p:cBhvr>
                                        <p:cTn id="24" dur="250" autoRev="1" fill="hold"/>
                                        <p:tgtEl>
                                          <p:spTgt spid="8"/>
                                        </p:tgtEl>
                                      </p:cBhvr>
                                      <p:by x="105000" y="105000"/>
                                    </p:animScale>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90"/>
                                        </p:tgtEl>
                                        <p:attrNameLst>
                                          <p:attrName>style.visibility</p:attrName>
                                        </p:attrNameLst>
                                      </p:cBhvr>
                                      <p:to>
                                        <p:strVal val="visible"/>
                                      </p:to>
                                    </p:set>
                                  </p:childTnLst>
                                </p:cTn>
                              </p:par>
                            </p:childTnLst>
                          </p:cTn>
                        </p:par>
                        <p:par>
                          <p:cTn id="29" fill="hold">
                            <p:stCondLst>
                              <p:cond delay="0"/>
                            </p:stCondLst>
                            <p:childTnLst>
                              <p:par>
                                <p:cTn id="30" presetID="26" presetClass="emph" presetSubtype="0" repeatCount="2000" fill="hold" nodeType="afterEffect">
                                  <p:stCondLst>
                                    <p:cond delay="0"/>
                                  </p:stCondLst>
                                  <p:childTnLst>
                                    <p:animEffect transition="out" filter="fade">
                                      <p:cBhvr>
                                        <p:cTn id="31" dur="500" tmFilter="0, 0; .2, .5; .8, .5; 1, 0"/>
                                        <p:tgtEl>
                                          <p:spTgt spid="11"/>
                                        </p:tgtEl>
                                      </p:cBhvr>
                                    </p:animEffect>
                                    <p:animScale>
                                      <p:cBhvr>
                                        <p:cTn id="32" dur="250" autoRev="1" fill="hold"/>
                                        <p:tgtEl>
                                          <p:spTgt spid="11"/>
                                        </p:tgtEl>
                                      </p:cBhvr>
                                      <p:by x="105000" y="105000"/>
                                    </p:animScale>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97"/>
                                        </p:tgtEl>
                                        <p:attrNameLst>
                                          <p:attrName>style.visibility</p:attrName>
                                        </p:attrNameLst>
                                      </p:cBhvr>
                                      <p:to>
                                        <p:strVal val="visible"/>
                                      </p:to>
                                    </p:set>
                                  </p:childTnLst>
                                </p:cTn>
                              </p:par>
                            </p:childTnLst>
                          </p:cTn>
                        </p:par>
                        <p:par>
                          <p:cTn id="37" fill="hold">
                            <p:stCondLst>
                              <p:cond delay="0"/>
                            </p:stCondLst>
                            <p:childTnLst>
                              <p:par>
                                <p:cTn id="38" presetID="26" presetClass="emph" presetSubtype="0" repeatCount="2000" fill="hold" nodeType="afterEffect">
                                  <p:stCondLst>
                                    <p:cond delay="0"/>
                                  </p:stCondLst>
                                  <p:childTnLst>
                                    <p:animEffect transition="out" filter="fade">
                                      <p:cBhvr>
                                        <p:cTn id="39" dur="500" tmFilter="0, 0; .2, .5; .8, .5; 1, 0"/>
                                        <p:tgtEl>
                                          <p:spTgt spid="9"/>
                                        </p:tgtEl>
                                      </p:cBhvr>
                                    </p:animEffect>
                                    <p:animScale>
                                      <p:cBhvr>
                                        <p:cTn id="40" dur="250" autoRev="1" fill="hold"/>
                                        <p:tgtEl>
                                          <p:spTgt spid="9"/>
                                        </p:tgtEl>
                                      </p:cBhvr>
                                      <p:by x="105000" y="105000"/>
                                    </p:animScale>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94"/>
                                        </p:tgtEl>
                                        <p:attrNameLst>
                                          <p:attrName>style.visibility</p:attrName>
                                        </p:attrNameLst>
                                      </p:cBhvr>
                                      <p:to>
                                        <p:strVal val="visible"/>
                                      </p:to>
                                    </p:set>
                                  </p:childTnLst>
                                </p:cTn>
                              </p:par>
                            </p:childTnLst>
                          </p:cTn>
                        </p:par>
                        <p:par>
                          <p:cTn id="45" fill="hold">
                            <p:stCondLst>
                              <p:cond delay="0"/>
                            </p:stCondLst>
                            <p:childTnLst>
                              <p:par>
                                <p:cTn id="46" presetID="26" presetClass="emph" presetSubtype="0" repeatCount="2000" fill="hold" nodeType="afterEffect">
                                  <p:stCondLst>
                                    <p:cond delay="0"/>
                                  </p:stCondLst>
                                  <p:childTnLst>
                                    <p:animEffect transition="out" filter="fade">
                                      <p:cBhvr>
                                        <p:cTn id="47" dur="500" tmFilter="0, 0; .2, .5; .8, .5; 1, 0"/>
                                        <p:tgtEl>
                                          <p:spTgt spid="11"/>
                                        </p:tgtEl>
                                      </p:cBhvr>
                                    </p:animEffect>
                                    <p:animScale>
                                      <p:cBhvr>
                                        <p:cTn id="48" dur="250" autoRev="1" fill="hold"/>
                                        <p:tgtEl>
                                          <p:spTgt spid="11"/>
                                        </p:tgtEl>
                                      </p:cBhvr>
                                      <p:by x="105000" y="105000"/>
                                    </p:animScale>
                                  </p:childTnLst>
                                </p:cTn>
                              </p:par>
                              <p:par>
                                <p:cTn id="49" presetID="26" presetClass="emph" presetSubtype="0" repeatCount="2000" fill="hold" nodeType="withEffect">
                                  <p:stCondLst>
                                    <p:cond delay="0"/>
                                  </p:stCondLst>
                                  <p:childTnLst>
                                    <p:animEffect transition="out" filter="fade">
                                      <p:cBhvr>
                                        <p:cTn id="50" dur="500" tmFilter="0, 0; .2, .5; .8, .5; 1, 0"/>
                                        <p:tgtEl>
                                          <p:spTgt spid="115"/>
                                        </p:tgtEl>
                                      </p:cBhvr>
                                    </p:animEffect>
                                    <p:animScale>
                                      <p:cBhvr>
                                        <p:cTn id="51" dur="250" autoRev="1" fill="hold"/>
                                        <p:tgtEl>
                                          <p:spTgt spid="115"/>
                                        </p:tgtEl>
                                      </p:cBhvr>
                                      <p:by x="105000" y="105000"/>
                                    </p:animScale>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92"/>
                                        </p:tgtEl>
                                        <p:attrNameLst>
                                          <p:attrName>style.visibility</p:attrName>
                                        </p:attrNameLst>
                                      </p:cBhvr>
                                      <p:to>
                                        <p:strVal val="visible"/>
                                      </p:to>
                                    </p:set>
                                  </p:childTnLst>
                                </p:cTn>
                              </p:par>
                            </p:childTnLst>
                          </p:cTn>
                        </p:par>
                        <p:par>
                          <p:cTn id="56" fill="hold">
                            <p:stCondLst>
                              <p:cond delay="0"/>
                            </p:stCondLst>
                            <p:childTnLst>
                              <p:par>
                                <p:cTn id="57" presetID="26" presetClass="emph" presetSubtype="0" repeatCount="2000" fill="hold" nodeType="afterEffect">
                                  <p:stCondLst>
                                    <p:cond delay="0"/>
                                  </p:stCondLst>
                                  <p:childTnLst>
                                    <p:animEffect transition="out" filter="fade">
                                      <p:cBhvr>
                                        <p:cTn id="58" dur="500" tmFilter="0, 0; .2, .5; .8, .5; 1, 0"/>
                                        <p:tgtEl>
                                          <p:spTgt spid="115"/>
                                        </p:tgtEl>
                                      </p:cBhvr>
                                    </p:animEffect>
                                    <p:animScale>
                                      <p:cBhvr>
                                        <p:cTn id="59" dur="250" autoRev="1" fill="hold"/>
                                        <p:tgtEl>
                                          <p:spTgt spid="1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2" grpId="0" animBg="1"/>
      <p:bldP spid="94" grpId="0" animBg="1"/>
      <p:bldP spid="95" grpId="0" animBg="1"/>
      <p:bldP spid="96" grpId="0" animBg="1"/>
      <p:bldP spid="9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Working together </a:t>
            </a:r>
            <a:endParaRPr lang="en-GB" dirty="0"/>
          </a:p>
        </p:txBody>
      </p:sp>
      <p:grpSp>
        <p:nvGrpSpPr>
          <p:cNvPr id="8" name="Group 7"/>
          <p:cNvGrpSpPr/>
          <p:nvPr/>
        </p:nvGrpSpPr>
        <p:grpSpPr>
          <a:xfrm>
            <a:off x="577776" y="2113494"/>
            <a:ext cx="1220266" cy="3351071"/>
            <a:chOff x="6131814" y="-371597"/>
            <a:chExt cx="1886083" cy="4339731"/>
          </a:xfrm>
        </p:grpSpPr>
        <p:pic>
          <p:nvPicPr>
            <p:cNvPr id="13" name="Picture 2" descr="C:\Users\nsw\Pictures\All icons\gear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283292">
              <a:off x="6390711" y="2340947"/>
              <a:ext cx="1627186" cy="1627187"/>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Group 11"/>
            <p:cNvGrpSpPr/>
            <p:nvPr/>
          </p:nvGrpSpPr>
          <p:grpSpPr>
            <a:xfrm rot="20283292">
              <a:off x="6131814" y="-371597"/>
              <a:ext cx="1815250" cy="2919083"/>
              <a:chOff x="6450863" y="2329284"/>
              <a:chExt cx="1815250" cy="2919083"/>
            </a:xfrm>
          </p:grpSpPr>
          <p:pic>
            <p:nvPicPr>
              <p:cNvPr id="14" name="Picture 2" descr="C:\Users\nsw\Pictures\All icons\gear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0863" y="3621180"/>
                <a:ext cx="1627187" cy="162718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Users\nsw\Pictures\All icons\gear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8926" y="2329284"/>
                <a:ext cx="1627187" cy="1627187"/>
              </a:xfrm>
              <a:prstGeom prst="rect">
                <a:avLst/>
              </a:prstGeom>
              <a:noFill/>
              <a:extLst>
                <a:ext uri="{909E8E84-426E-40DD-AFC4-6F175D3DCCD1}">
                  <a14:hiddenFill xmlns:a14="http://schemas.microsoft.com/office/drawing/2010/main">
                    <a:solidFill>
                      <a:srgbClr val="FFFFFF"/>
                    </a:solidFill>
                  </a14:hiddenFill>
                </a:ext>
              </a:extLst>
            </p:spPr>
          </p:pic>
        </p:grpSp>
      </p:grpSp>
      <p:pic>
        <p:nvPicPr>
          <p:cNvPr id="9" name="Picture 35" descr="C:\Users\nsw\Pictures\All icons\businessmen.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9343" y="3480372"/>
            <a:ext cx="1046594" cy="104659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C:\Users\nsw\AppData\Local\Microsoft\Windows\Temporary Internet Files\Content.IE5\HO1UL1D0\MC900336175[1].wm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9904" y="1006884"/>
            <a:ext cx="1064207" cy="96701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descr="C:\Users\nsw\Pictures\All icons\clients.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3196" y="3463270"/>
            <a:ext cx="1277936" cy="1277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5" name="Group 114"/>
          <p:cNvGrpSpPr/>
          <p:nvPr/>
        </p:nvGrpSpPr>
        <p:grpSpPr>
          <a:xfrm>
            <a:off x="402573" y="4839624"/>
            <a:ext cx="1285959" cy="1315460"/>
            <a:chOff x="1009934" y="736979"/>
            <a:chExt cx="1630908" cy="1562669"/>
          </a:xfrm>
        </p:grpSpPr>
        <p:sp>
          <p:nvSpPr>
            <p:cNvPr id="116" name="Rounded Rectangle 115"/>
            <p:cNvSpPr/>
            <p:nvPr/>
          </p:nvSpPr>
          <p:spPr bwMode="auto">
            <a:xfrm>
              <a:off x="1009934" y="736979"/>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nvGrpSpPr>
            <p:cNvPr id="117" name="Group 116"/>
            <p:cNvGrpSpPr/>
            <p:nvPr/>
          </p:nvGrpSpPr>
          <p:grpSpPr>
            <a:xfrm>
              <a:off x="1187624" y="908720"/>
              <a:ext cx="473277" cy="1175660"/>
              <a:chOff x="1187624" y="908720"/>
              <a:chExt cx="473277" cy="1175660"/>
            </a:xfrm>
          </p:grpSpPr>
          <p:sp>
            <p:nvSpPr>
              <p:cNvPr id="126" name="Rectangle 125"/>
              <p:cNvSpPr/>
              <p:nvPr/>
            </p:nvSpPr>
            <p:spPr bwMode="auto">
              <a:xfrm>
                <a:off x="1187624" y="908720"/>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7" name="Rectangle 126"/>
              <p:cNvSpPr/>
              <p:nvPr/>
            </p:nvSpPr>
            <p:spPr bwMode="auto">
              <a:xfrm rot="5400000">
                <a:off x="1322315" y="8859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8" name="Rectangle 127"/>
              <p:cNvSpPr/>
              <p:nvPr/>
            </p:nvSpPr>
            <p:spPr bwMode="auto">
              <a:xfrm rot="5400000">
                <a:off x="1324587" y="1038370"/>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29" name="Rectangle 128"/>
              <p:cNvSpPr/>
              <p:nvPr/>
            </p:nvSpPr>
            <p:spPr bwMode="auto">
              <a:xfrm rot="5400000">
                <a:off x="1326859" y="153879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0" name="Rectangle 129"/>
              <p:cNvSpPr/>
              <p:nvPr/>
            </p:nvSpPr>
            <p:spPr bwMode="auto">
              <a:xfrm rot="5400000">
                <a:off x="1329131" y="174578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1" name="Rectangle 130"/>
              <p:cNvSpPr/>
              <p:nvPr/>
            </p:nvSpPr>
            <p:spPr bwMode="auto">
              <a:xfrm>
                <a:off x="1346848" y="1163148"/>
                <a:ext cx="45719" cy="360164"/>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2" name="Rectangle 131"/>
              <p:cNvSpPr/>
              <p:nvPr/>
            </p:nvSpPr>
            <p:spPr bwMode="auto">
              <a:xfrm rot="5400000">
                <a:off x="1479259" y="1193042"/>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3" name="Rectangle 132"/>
              <p:cNvSpPr/>
              <p:nvPr/>
            </p:nvSpPr>
            <p:spPr bwMode="auto">
              <a:xfrm rot="5400000">
                <a:off x="1488355" y="135226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4" name="Rectangle 133"/>
              <p:cNvSpPr/>
              <p:nvPr/>
            </p:nvSpPr>
            <p:spPr bwMode="auto">
              <a:xfrm>
                <a:off x="1349120" y="1891446"/>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35" name="Rectangle 134"/>
              <p:cNvSpPr/>
              <p:nvPr/>
            </p:nvSpPr>
            <p:spPr bwMode="auto">
              <a:xfrm rot="5400000">
                <a:off x="1490627" y="1914106"/>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grpSp>
          <p:nvGrpSpPr>
            <p:cNvPr id="118" name="Group 117"/>
            <p:cNvGrpSpPr/>
            <p:nvPr/>
          </p:nvGrpSpPr>
          <p:grpSpPr>
            <a:xfrm>
              <a:off x="1512613" y="970169"/>
              <a:ext cx="923512" cy="1164252"/>
              <a:chOff x="1512613" y="970169"/>
              <a:chExt cx="923512" cy="1164252"/>
            </a:xfrm>
          </p:grpSpPr>
          <p:sp>
            <p:nvSpPr>
              <p:cNvPr id="119" name="Rectangle 118"/>
              <p:cNvSpPr/>
              <p:nvPr/>
            </p:nvSpPr>
            <p:spPr bwMode="auto">
              <a:xfrm>
                <a:off x="1522158" y="970169"/>
                <a:ext cx="791138" cy="121652"/>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0" name="Rectangle 119"/>
              <p:cNvSpPr/>
              <p:nvPr/>
            </p:nvSpPr>
            <p:spPr bwMode="auto">
              <a:xfrm>
                <a:off x="1523997" y="1108889"/>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1" name="Rectangle 120"/>
              <p:cNvSpPr/>
              <p:nvPr/>
            </p:nvSpPr>
            <p:spPr bwMode="auto">
              <a:xfrm>
                <a:off x="1649101" y="1268113"/>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2" name="Rectangle 121"/>
              <p:cNvSpPr/>
              <p:nvPr/>
            </p:nvSpPr>
            <p:spPr bwMode="auto">
              <a:xfrm>
                <a:off x="1658197" y="1427337"/>
                <a:ext cx="777928"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3" name="Rectangle 122"/>
              <p:cNvSpPr/>
              <p:nvPr/>
            </p:nvSpPr>
            <p:spPr bwMode="auto">
              <a:xfrm>
                <a:off x="1523989" y="1607033"/>
                <a:ext cx="591414"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4" name="Rectangle 123"/>
              <p:cNvSpPr/>
              <p:nvPr/>
            </p:nvSpPr>
            <p:spPr bwMode="auto">
              <a:xfrm>
                <a:off x="1512613" y="1820849"/>
                <a:ext cx="707420"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25" name="Rectangle 124"/>
              <p:cNvSpPr/>
              <p:nvPr/>
            </p:nvSpPr>
            <p:spPr bwMode="auto">
              <a:xfrm>
                <a:off x="1671837" y="1986897"/>
                <a:ext cx="696036" cy="147524"/>
              </a:xfrm>
              <a:prstGeom prst="rect">
                <a:avLst/>
              </a:prstGeom>
              <a:solidFill>
                <a:schemeClr val="bg2">
                  <a:lumMod val="50000"/>
                  <a:alpha val="73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grpSp>
      </p:grpSp>
      <p:sp>
        <p:nvSpPr>
          <p:cNvPr id="139" name="Title 1"/>
          <p:cNvSpPr txBox="1">
            <a:spLocks/>
          </p:cNvSpPr>
          <p:nvPr/>
        </p:nvSpPr>
        <p:spPr bwMode="auto">
          <a:xfrm>
            <a:off x="2386282" y="342382"/>
            <a:ext cx="4074516" cy="372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500">
                <a:solidFill>
                  <a:schemeClr val="tx1"/>
                </a:solidFill>
                <a:latin typeface="+mj-lt"/>
                <a:ea typeface="+mj-ea"/>
                <a:cs typeface="+mj-cs"/>
              </a:defRPr>
            </a:lvl1pPr>
            <a:lvl2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2pPr>
            <a:lvl3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3pPr>
            <a:lvl4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4pPr>
            <a:lvl5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5pPr>
            <a:lvl6pPr marL="4572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6pPr>
            <a:lvl7pPr marL="9144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7pPr>
            <a:lvl8pPr marL="13716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8pPr>
            <a:lvl9pPr marL="18288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9pPr>
          </a:lstStyle>
          <a:p>
            <a:pPr algn="r"/>
            <a:r>
              <a:rPr lang="en-GB" dirty="0" smtClean="0">
                <a:solidFill>
                  <a:srgbClr val="172982"/>
                </a:solidFill>
              </a:rPr>
              <a:t>- Effectively   </a:t>
            </a:r>
            <a:endParaRPr lang="en-GB" dirty="0">
              <a:solidFill>
                <a:srgbClr val="172982"/>
              </a:solidFill>
            </a:endParaRPr>
          </a:p>
        </p:txBody>
      </p:sp>
      <p:grpSp>
        <p:nvGrpSpPr>
          <p:cNvPr id="3" name="Group 2"/>
          <p:cNvGrpSpPr/>
          <p:nvPr/>
        </p:nvGrpSpPr>
        <p:grpSpPr>
          <a:xfrm>
            <a:off x="5067101" y="873077"/>
            <a:ext cx="3587261" cy="2634605"/>
            <a:chOff x="2781021" y="3183221"/>
            <a:chExt cx="3587261" cy="2634605"/>
          </a:xfrm>
        </p:grpSpPr>
        <p:sp>
          <p:nvSpPr>
            <p:cNvPr id="181" name="Rounded Rectangle 180"/>
            <p:cNvSpPr/>
            <p:nvPr/>
          </p:nvSpPr>
          <p:spPr bwMode="auto">
            <a:xfrm>
              <a:off x="3757505" y="4255157"/>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83" name="Rectangle 182"/>
            <p:cNvSpPr/>
            <p:nvPr/>
          </p:nvSpPr>
          <p:spPr bwMode="auto">
            <a:xfrm rot="5400000">
              <a:off x="4072158" y="4556548"/>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4" name="Rectangle 183"/>
            <p:cNvSpPr/>
            <p:nvPr/>
          </p:nvSpPr>
          <p:spPr bwMode="auto">
            <a:xfrm rot="5400000">
              <a:off x="4074430" y="5056972"/>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5" name="Rectangle 184"/>
            <p:cNvSpPr/>
            <p:nvPr/>
          </p:nvSpPr>
          <p:spPr bwMode="auto">
            <a:xfrm rot="5400000">
              <a:off x="4076702" y="526396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6" name="Rectangle 185"/>
            <p:cNvSpPr/>
            <p:nvPr/>
          </p:nvSpPr>
          <p:spPr bwMode="auto">
            <a:xfrm>
              <a:off x="4094419" y="4681326"/>
              <a:ext cx="45719" cy="360164"/>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7" name="Rectangle 186"/>
            <p:cNvSpPr/>
            <p:nvPr/>
          </p:nvSpPr>
          <p:spPr bwMode="auto">
            <a:xfrm rot="5400000">
              <a:off x="4226830" y="4711220"/>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8" name="Rectangle 187"/>
            <p:cNvSpPr/>
            <p:nvPr/>
          </p:nvSpPr>
          <p:spPr bwMode="auto">
            <a:xfrm rot="5400000">
              <a:off x="4235926" y="487044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9" name="Rectangle 188"/>
            <p:cNvSpPr/>
            <p:nvPr/>
          </p:nvSpPr>
          <p:spPr bwMode="auto">
            <a:xfrm>
              <a:off x="4096691" y="5409624"/>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90" name="Rectangle 189"/>
            <p:cNvSpPr/>
            <p:nvPr/>
          </p:nvSpPr>
          <p:spPr bwMode="auto">
            <a:xfrm rot="5400000">
              <a:off x="4238198" y="543228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91" name="Rectangle 190"/>
            <p:cNvSpPr/>
            <p:nvPr/>
          </p:nvSpPr>
          <p:spPr bwMode="auto">
            <a:xfrm>
              <a:off x="4271568" y="4627067"/>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2" name="Rectangle 191"/>
            <p:cNvSpPr/>
            <p:nvPr/>
          </p:nvSpPr>
          <p:spPr bwMode="auto">
            <a:xfrm>
              <a:off x="4396672" y="4786291"/>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3" name="Rectangle 192"/>
            <p:cNvSpPr/>
            <p:nvPr/>
          </p:nvSpPr>
          <p:spPr bwMode="auto">
            <a:xfrm>
              <a:off x="4405768" y="4945515"/>
              <a:ext cx="777928"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4" name="Rectangle 193"/>
            <p:cNvSpPr/>
            <p:nvPr/>
          </p:nvSpPr>
          <p:spPr bwMode="auto">
            <a:xfrm>
              <a:off x="4271560" y="5125211"/>
              <a:ext cx="591414"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5" name="Rectangle 194"/>
            <p:cNvSpPr/>
            <p:nvPr/>
          </p:nvSpPr>
          <p:spPr bwMode="auto">
            <a:xfrm>
              <a:off x="4260184" y="5339027"/>
              <a:ext cx="707420"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6" name="Rectangle 195"/>
            <p:cNvSpPr/>
            <p:nvPr/>
          </p:nvSpPr>
          <p:spPr bwMode="auto">
            <a:xfrm>
              <a:off x="4419408" y="5505075"/>
              <a:ext cx="696036"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37" name="Rounded Rectangle 136"/>
            <p:cNvSpPr/>
            <p:nvPr/>
          </p:nvSpPr>
          <p:spPr bwMode="auto">
            <a:xfrm>
              <a:off x="2781021" y="3183221"/>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Shared content</a:t>
              </a:r>
            </a:p>
          </p:txBody>
        </p:sp>
        <p:sp>
          <p:nvSpPr>
            <p:cNvPr id="140" name="Rectangle 139"/>
            <p:cNvSpPr/>
            <p:nvPr/>
          </p:nvSpPr>
          <p:spPr bwMode="auto">
            <a:xfrm rot="5400000">
              <a:off x="4079101" y="4374226"/>
              <a:ext cx="49227" cy="291321"/>
            </a:xfrm>
            <a:prstGeom prst="rect">
              <a:avLst/>
            </a:prstGeom>
            <a:solidFill>
              <a:srgbClr val="92D05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47" name="Rectangle 146"/>
            <p:cNvSpPr/>
            <p:nvPr/>
          </p:nvSpPr>
          <p:spPr bwMode="auto">
            <a:xfrm>
              <a:off x="4278944" y="4458425"/>
              <a:ext cx="791138" cy="121652"/>
            </a:xfrm>
            <a:prstGeom prst="rect">
              <a:avLst/>
            </a:prstGeom>
            <a:solidFill>
              <a:srgbClr val="008000"/>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82" name="Rectangle 181"/>
            <p:cNvSpPr/>
            <p:nvPr/>
          </p:nvSpPr>
          <p:spPr bwMode="auto">
            <a:xfrm>
              <a:off x="3935195" y="4426898"/>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sp>
        <p:nvSpPr>
          <p:cNvPr id="82" name="Rounded Rectangle 81"/>
          <p:cNvSpPr/>
          <p:nvPr/>
        </p:nvSpPr>
        <p:spPr bwMode="auto">
          <a:xfrm>
            <a:off x="5459680" y="3645361"/>
            <a:ext cx="3001825" cy="511969"/>
          </a:xfrm>
          <a:prstGeom prst="roundRect">
            <a:avLst/>
          </a:prstGeom>
          <a:no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Standards based</a:t>
            </a:r>
          </a:p>
        </p:txBody>
      </p:sp>
      <p:sp>
        <p:nvSpPr>
          <p:cNvPr id="93" name="Rounded Rectangle 92"/>
          <p:cNvSpPr/>
          <p:nvPr/>
        </p:nvSpPr>
        <p:spPr bwMode="auto">
          <a:xfrm>
            <a:off x="5459680" y="4158437"/>
            <a:ext cx="3001825" cy="511969"/>
          </a:xfrm>
          <a:prstGeom prst="roundRect">
            <a:avLst/>
          </a:prstGeom>
          <a:no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Hub</a:t>
            </a:r>
          </a:p>
        </p:txBody>
      </p:sp>
      <p:sp>
        <p:nvSpPr>
          <p:cNvPr id="89" name="Rounded Rectangle 88"/>
          <p:cNvSpPr/>
          <p:nvPr/>
        </p:nvSpPr>
        <p:spPr bwMode="auto">
          <a:xfrm>
            <a:off x="5459679" y="3650003"/>
            <a:ext cx="3001825" cy="1020403"/>
          </a:xfrm>
          <a:prstGeom prst="roundRect">
            <a:avLst>
              <a:gd name="adj" fmla="val 9076"/>
            </a:avLst>
          </a:prstGeom>
          <a:solidFill>
            <a:schemeClr val="bg1"/>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0" rIns="91440" bIns="36000" numCol="1" rtlCol="0" anchor="ctr" anchorCtr="1" compatLnSpc="1">
            <a:prstTxWarp prst="textNoShape">
              <a:avLst/>
            </a:prstTxWarp>
          </a:bodyPr>
          <a:lstStyle/>
          <a:p>
            <a:pPr algn="ctr" eaLnBrk="0" hangingPunct="0"/>
            <a:r>
              <a:rPr lang="en-GB" dirty="0" smtClean="0">
                <a:solidFill>
                  <a:srgbClr val="172982"/>
                </a:solidFill>
                <a:latin typeface="Arial" pitchFamily="-60" charset="0"/>
              </a:rPr>
              <a:t>Standards based</a:t>
            </a:r>
          </a:p>
          <a:p>
            <a:pPr algn="ctr" eaLnBrk="0" hangingPunct="0"/>
            <a:r>
              <a:rPr lang="en-GB" sz="500" dirty="0">
                <a:solidFill>
                  <a:srgbClr val="172982"/>
                </a:solidFill>
                <a:latin typeface="Arial" pitchFamily="-60" charset="0"/>
              </a:rPr>
              <a:t/>
            </a:r>
            <a:br>
              <a:rPr lang="en-GB" sz="500" dirty="0">
                <a:solidFill>
                  <a:srgbClr val="172982"/>
                </a:solidFill>
                <a:latin typeface="Arial" pitchFamily="-60" charset="0"/>
              </a:rPr>
            </a:br>
            <a:r>
              <a:rPr lang="en-GB" dirty="0" smtClean="0">
                <a:solidFill>
                  <a:srgbClr val="172982"/>
                </a:solidFill>
                <a:latin typeface="Arial" pitchFamily="-60" charset="0"/>
              </a:rPr>
              <a:t>Sharing Platform</a:t>
            </a:r>
          </a:p>
        </p:txBody>
      </p:sp>
      <p:sp>
        <p:nvSpPr>
          <p:cNvPr id="90" name="Rounded Rectangle 89"/>
          <p:cNvSpPr/>
          <p:nvPr/>
        </p:nvSpPr>
        <p:spPr bwMode="auto">
          <a:xfrm>
            <a:off x="1998574" y="2746556"/>
            <a:ext cx="3001825" cy="898805"/>
          </a:xfrm>
          <a:prstGeom prst="roundRect">
            <a:avLst/>
          </a:prstGeom>
          <a:solidFill>
            <a:schemeClr val="tx1">
              <a:lumMod val="20000"/>
              <a:lumOff val="80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algn="ctr" eaLnBrk="0" hangingPunct="0"/>
            <a:r>
              <a:rPr lang="en-GB" dirty="0" smtClean="0">
                <a:solidFill>
                  <a:srgbClr val="172982"/>
                </a:solidFill>
                <a:latin typeface="Arial" pitchFamily="-60" charset="0"/>
              </a:rPr>
              <a:t>Interfacing</a:t>
            </a:r>
          </a:p>
          <a:p>
            <a:pPr algn="ctr" eaLnBrk="0" hangingPunct="0"/>
            <a:r>
              <a:rPr lang="en-GB" dirty="0" smtClean="0">
                <a:solidFill>
                  <a:srgbClr val="172982"/>
                </a:solidFill>
                <a:latin typeface="Arial" pitchFamily="-60" charset="0"/>
              </a:rPr>
              <a:t>consistency</a:t>
            </a:r>
          </a:p>
        </p:txBody>
      </p:sp>
      <p:sp>
        <p:nvSpPr>
          <p:cNvPr id="92" name="Rounded Rectangle 91"/>
          <p:cNvSpPr/>
          <p:nvPr/>
        </p:nvSpPr>
        <p:spPr bwMode="auto">
          <a:xfrm>
            <a:off x="1998574" y="5624908"/>
            <a:ext cx="3001825" cy="511969"/>
          </a:xfrm>
          <a:prstGeom prst="roundRect">
            <a:avLst/>
          </a:prstGeom>
          <a:solidFill>
            <a:schemeClr val="tx1">
              <a:lumMod val="20000"/>
              <a:lumOff val="80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Up to date data</a:t>
            </a:r>
          </a:p>
        </p:txBody>
      </p:sp>
      <p:sp>
        <p:nvSpPr>
          <p:cNvPr id="94" name="Rounded Rectangle 93"/>
          <p:cNvSpPr/>
          <p:nvPr/>
        </p:nvSpPr>
        <p:spPr bwMode="auto">
          <a:xfrm>
            <a:off x="1998574" y="4701957"/>
            <a:ext cx="3001825" cy="820552"/>
          </a:xfrm>
          <a:prstGeom prst="roundRect">
            <a:avLst/>
          </a:prstGeom>
          <a:solidFill>
            <a:schemeClr val="tx1">
              <a:lumMod val="20000"/>
              <a:lumOff val="80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algn="ctr" eaLnBrk="0" hangingPunct="0"/>
            <a:r>
              <a:rPr lang="en-GB" dirty="0" smtClean="0">
                <a:solidFill>
                  <a:srgbClr val="172982"/>
                </a:solidFill>
                <a:latin typeface="Arial" pitchFamily="-60" charset="0"/>
              </a:rPr>
              <a:t>Tracing across </a:t>
            </a:r>
          </a:p>
          <a:p>
            <a:pPr algn="ctr" eaLnBrk="0" hangingPunct="0"/>
            <a:r>
              <a:rPr lang="en-GB" dirty="0" smtClean="0">
                <a:solidFill>
                  <a:srgbClr val="172982"/>
                </a:solidFill>
                <a:latin typeface="Arial" pitchFamily="-60" charset="0"/>
              </a:rPr>
              <a:t>organizations</a:t>
            </a:r>
          </a:p>
        </p:txBody>
      </p:sp>
      <p:sp>
        <p:nvSpPr>
          <p:cNvPr id="95" name="Rounded Rectangle 94"/>
          <p:cNvSpPr/>
          <p:nvPr/>
        </p:nvSpPr>
        <p:spPr bwMode="auto">
          <a:xfrm>
            <a:off x="1998574" y="873077"/>
            <a:ext cx="3001825" cy="803571"/>
          </a:xfrm>
          <a:prstGeom prst="roundRect">
            <a:avLst/>
          </a:prstGeom>
          <a:solidFill>
            <a:schemeClr val="tx1">
              <a:lumMod val="20000"/>
              <a:lumOff val="80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algn="ctr" eaLnBrk="0" hangingPunct="0"/>
            <a:r>
              <a:rPr lang="en-GB" dirty="0" smtClean="0">
                <a:solidFill>
                  <a:srgbClr val="172982"/>
                </a:solidFill>
                <a:latin typeface="Arial" pitchFamily="-60" charset="0"/>
              </a:rPr>
              <a:t>Clear responsibilities</a:t>
            </a:r>
          </a:p>
        </p:txBody>
      </p:sp>
      <p:sp>
        <p:nvSpPr>
          <p:cNvPr id="96" name="Rounded Rectangle 95"/>
          <p:cNvSpPr/>
          <p:nvPr/>
        </p:nvSpPr>
        <p:spPr bwMode="auto">
          <a:xfrm>
            <a:off x="1998574" y="1807342"/>
            <a:ext cx="3001825" cy="820552"/>
          </a:xfrm>
          <a:prstGeom prst="roundRect">
            <a:avLst/>
          </a:prstGeom>
          <a:solidFill>
            <a:schemeClr val="tx1">
              <a:lumMod val="20000"/>
              <a:lumOff val="80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algn="ctr" eaLnBrk="0" hangingPunct="0"/>
            <a:r>
              <a:rPr lang="en-GB" dirty="0" smtClean="0">
                <a:solidFill>
                  <a:srgbClr val="172982"/>
                </a:solidFill>
                <a:latin typeface="Arial" pitchFamily="-60" charset="0"/>
              </a:rPr>
              <a:t>Inter-process bridging</a:t>
            </a:r>
            <a:endParaRPr lang="en-GB" dirty="0">
              <a:solidFill>
                <a:srgbClr val="172982"/>
              </a:solidFill>
              <a:latin typeface="Arial" pitchFamily="-60" charset="0"/>
            </a:endParaRPr>
          </a:p>
        </p:txBody>
      </p:sp>
      <p:sp>
        <p:nvSpPr>
          <p:cNvPr id="97" name="Rounded Rectangle 96"/>
          <p:cNvSpPr/>
          <p:nvPr/>
        </p:nvSpPr>
        <p:spPr bwMode="auto">
          <a:xfrm>
            <a:off x="1998574" y="3740115"/>
            <a:ext cx="3001825" cy="803571"/>
          </a:xfrm>
          <a:prstGeom prst="roundRect">
            <a:avLst/>
          </a:prstGeom>
          <a:solidFill>
            <a:schemeClr val="tx1">
              <a:lumMod val="20000"/>
              <a:lumOff val="80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algn="ctr" eaLnBrk="0" hangingPunct="0"/>
            <a:r>
              <a:rPr lang="en-GB" dirty="0" smtClean="0">
                <a:solidFill>
                  <a:srgbClr val="172982"/>
                </a:solidFill>
                <a:latin typeface="Arial" pitchFamily="-60" charset="0"/>
              </a:rPr>
              <a:t>Clarity of ownership</a:t>
            </a:r>
          </a:p>
        </p:txBody>
      </p:sp>
      <p:grpSp>
        <p:nvGrpSpPr>
          <p:cNvPr id="87" name="Group 86"/>
          <p:cNvGrpSpPr/>
          <p:nvPr/>
        </p:nvGrpSpPr>
        <p:grpSpPr>
          <a:xfrm>
            <a:off x="5173589" y="4614246"/>
            <a:ext cx="3615184" cy="1320131"/>
            <a:chOff x="5173589" y="4614246"/>
            <a:chExt cx="3615184" cy="1320131"/>
          </a:xfrm>
        </p:grpSpPr>
        <p:pic>
          <p:nvPicPr>
            <p:cNvPr id="88" name="Picture 5" descr="C:\Users\nsw\AppData\Local\Microsoft\Windows\Temporary Internet Files\Content.IE5\N62NKWIZ\MP900444110[1].jpg"/>
            <p:cNvPicPr>
              <a:picLocks noChangeAspect="1" noChangeArrowheads="1"/>
            </p:cNvPicPr>
            <p:nvPr/>
          </p:nvPicPr>
          <p:blipFill rotWithShape="1">
            <a:blip r:embed="rId7">
              <a:extLst>
                <a:ext uri="{28A0092B-C50C-407E-A947-70E740481C1C}">
                  <a14:useLocalDpi xmlns:a14="http://schemas.microsoft.com/office/drawing/2010/main" val="0"/>
                </a:ext>
              </a:extLst>
            </a:blip>
            <a:srcRect l="13754"/>
            <a:stretch/>
          </p:blipFill>
          <p:spPr bwMode="auto">
            <a:xfrm>
              <a:off x="5173589" y="4980293"/>
              <a:ext cx="1241576" cy="95408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91" name="Picture 3" descr="C:\Users\nsw\AppData\Local\Microsoft\Windows\Temporary Internet Files\Content.IE5\41ZRXAEW\MP900443955[1].jpg"/>
            <p:cNvPicPr>
              <a:picLocks noChangeAspect="1" noChangeArrowheads="1"/>
            </p:cNvPicPr>
            <p:nvPr/>
          </p:nvPicPr>
          <p:blipFill rotWithShape="1">
            <a:blip r:embed="rId8">
              <a:extLst>
                <a:ext uri="{28A0092B-C50C-407E-A947-70E740481C1C}">
                  <a14:useLocalDpi xmlns:a14="http://schemas.microsoft.com/office/drawing/2010/main" val="0"/>
                </a:ext>
              </a:extLst>
            </a:blip>
            <a:srcRect r="15760"/>
            <a:stretch/>
          </p:blipFill>
          <p:spPr bwMode="auto">
            <a:xfrm>
              <a:off x="6435766" y="4980293"/>
              <a:ext cx="1209142" cy="954083"/>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101" name="Picture 4" descr="C:\Users\nsw\AppData\Local\Microsoft\Windows\Temporary Internet Files\Content.IE5\RDPKQOA3\MP900444522[1].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57962" y="4984659"/>
              <a:ext cx="1130811" cy="937686"/>
            </a:xfrm>
            <a:prstGeom prst="rect">
              <a:avLst/>
            </a:prstGeom>
            <a:noFill/>
            <a:ln w="31750" cmpd="sng">
              <a:noFill/>
            </a:ln>
            <a:effectLst>
              <a:softEdge rad="63500"/>
            </a:effectLst>
            <a:extLst>
              <a:ext uri="{909E8E84-426E-40DD-AFC4-6F175D3DCCD1}">
                <a14:hiddenFill xmlns:a14="http://schemas.microsoft.com/office/drawing/2010/main">
                  <a:solidFill>
                    <a:srgbClr val="FFFFFF"/>
                  </a:solidFill>
                </a14:hiddenFill>
              </a:ext>
            </a:extLst>
          </p:spPr>
        </p:pic>
        <p:sp>
          <p:nvSpPr>
            <p:cNvPr id="102" name="Up-Down Arrow 101"/>
            <p:cNvSpPr/>
            <p:nvPr/>
          </p:nvSpPr>
          <p:spPr bwMode="auto">
            <a:xfrm>
              <a:off x="5618747" y="4634310"/>
              <a:ext cx="424838" cy="535227"/>
            </a:xfrm>
            <a:prstGeom prst="upDownArrow">
              <a:avLst/>
            </a:prstGeom>
            <a:solidFill>
              <a:srgbClr val="7030A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endParaRPr>
            </a:p>
          </p:txBody>
        </p:sp>
        <p:sp>
          <p:nvSpPr>
            <p:cNvPr id="103" name="Up-Down Arrow 102"/>
            <p:cNvSpPr/>
            <p:nvPr/>
          </p:nvSpPr>
          <p:spPr bwMode="auto">
            <a:xfrm>
              <a:off x="6721675" y="4618262"/>
              <a:ext cx="424838" cy="535227"/>
            </a:xfrm>
            <a:prstGeom prst="upDownArrow">
              <a:avLst/>
            </a:prstGeom>
            <a:solidFill>
              <a:srgbClr val="7030A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endParaRPr>
            </a:p>
          </p:txBody>
        </p:sp>
        <p:sp>
          <p:nvSpPr>
            <p:cNvPr id="104" name="Up-Down Arrow 103"/>
            <p:cNvSpPr/>
            <p:nvPr/>
          </p:nvSpPr>
          <p:spPr bwMode="auto">
            <a:xfrm>
              <a:off x="7836635" y="4614246"/>
              <a:ext cx="424838" cy="535227"/>
            </a:xfrm>
            <a:prstGeom prst="upDownArrow">
              <a:avLst/>
            </a:prstGeom>
            <a:solidFill>
              <a:srgbClr val="7030A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endParaRPr>
            </a:p>
          </p:txBody>
        </p:sp>
      </p:grpSp>
    </p:spTree>
    <p:extLst>
      <p:ext uri="{BB962C8B-B14F-4D97-AF65-F5344CB8AC3E}">
        <p14:creationId xmlns:p14="http://schemas.microsoft.com/office/powerpoint/2010/main" val="153038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95"/>
                                        </p:tgtEl>
                                      </p:cBhvr>
                                    </p:animEffect>
                                    <p:set>
                                      <p:cBhvr>
                                        <p:cTn id="7" dur="1" fill="hold">
                                          <p:stCondLst>
                                            <p:cond delay="499"/>
                                          </p:stCondLst>
                                        </p:cTn>
                                        <p:tgtEl>
                                          <p:spTgt spid="95"/>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96"/>
                                        </p:tgtEl>
                                      </p:cBhvr>
                                    </p:animEffect>
                                    <p:set>
                                      <p:cBhvr>
                                        <p:cTn id="10" dur="1" fill="hold">
                                          <p:stCondLst>
                                            <p:cond delay="499"/>
                                          </p:stCondLst>
                                        </p:cTn>
                                        <p:tgtEl>
                                          <p:spTgt spid="96"/>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500"/>
                                        <p:tgtEl>
                                          <p:spTgt spid="90"/>
                                        </p:tgtEl>
                                      </p:cBhvr>
                                    </p:animEffect>
                                    <p:set>
                                      <p:cBhvr>
                                        <p:cTn id="13" dur="1" fill="hold">
                                          <p:stCondLst>
                                            <p:cond delay="499"/>
                                          </p:stCondLst>
                                        </p:cTn>
                                        <p:tgtEl>
                                          <p:spTgt spid="90"/>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500"/>
                                        <p:tgtEl>
                                          <p:spTgt spid="97"/>
                                        </p:tgtEl>
                                      </p:cBhvr>
                                    </p:animEffect>
                                    <p:set>
                                      <p:cBhvr>
                                        <p:cTn id="16" dur="1" fill="hold">
                                          <p:stCondLst>
                                            <p:cond delay="499"/>
                                          </p:stCondLst>
                                        </p:cTn>
                                        <p:tgtEl>
                                          <p:spTgt spid="97"/>
                                        </p:tgtEl>
                                        <p:attrNameLst>
                                          <p:attrName>style.visibility</p:attrName>
                                        </p:attrNameLst>
                                      </p:cBhvr>
                                      <p:to>
                                        <p:strVal val="hidden"/>
                                      </p:to>
                                    </p:set>
                                  </p:childTnLst>
                                </p:cTn>
                              </p:par>
                              <p:par>
                                <p:cTn id="17" presetID="10" presetClass="exit" presetSubtype="0" fill="hold" grpId="0" nodeType="withEffect">
                                  <p:stCondLst>
                                    <p:cond delay="0"/>
                                  </p:stCondLst>
                                  <p:childTnLst>
                                    <p:animEffect transition="out" filter="fade">
                                      <p:cBhvr>
                                        <p:cTn id="18" dur="500"/>
                                        <p:tgtEl>
                                          <p:spTgt spid="92"/>
                                        </p:tgtEl>
                                      </p:cBhvr>
                                    </p:animEffect>
                                    <p:set>
                                      <p:cBhvr>
                                        <p:cTn id="19" dur="1" fill="hold">
                                          <p:stCondLst>
                                            <p:cond delay="499"/>
                                          </p:stCondLst>
                                        </p:cTn>
                                        <p:tgtEl>
                                          <p:spTgt spid="92"/>
                                        </p:tgtEl>
                                        <p:attrNameLst>
                                          <p:attrName>style.visibility</p:attrName>
                                        </p:attrNameLst>
                                      </p:cBhvr>
                                      <p:to>
                                        <p:strVal val="hidden"/>
                                      </p:to>
                                    </p:set>
                                  </p:childTnLst>
                                </p:cTn>
                              </p:par>
                            </p:childTnLst>
                          </p:cTn>
                        </p:par>
                        <p:par>
                          <p:cTn id="20" fill="hold">
                            <p:stCondLst>
                              <p:cond delay="500"/>
                            </p:stCondLst>
                            <p:childTnLst>
                              <p:par>
                                <p:cTn id="21" presetID="42" presetClass="path" presetSubtype="0" accel="50000" decel="50000" fill="hold" grpId="0" nodeType="afterEffect">
                                  <p:stCondLst>
                                    <p:cond delay="0"/>
                                  </p:stCondLst>
                                  <p:childTnLst>
                                    <p:animMotion origin="layout" path="M 1.11111E-6 -3.7037E-7 L -0.00139 -0.56065 " pathEditMode="relative" rAng="0" ptsTypes="AA">
                                      <p:cBhvr>
                                        <p:cTn id="22" dur="2000" fill="hold"/>
                                        <p:tgtEl>
                                          <p:spTgt spid="94"/>
                                        </p:tgtEl>
                                        <p:attrNameLst>
                                          <p:attrName>ppt_x</p:attrName>
                                          <p:attrName>ppt_y</p:attrName>
                                        </p:attrNameLst>
                                      </p:cBhvr>
                                      <p:rCtr x="-69" y="-28032"/>
                                    </p:animMotion>
                                  </p:childTnLst>
                                </p:cTn>
                              </p:par>
                            </p:childTnLst>
                          </p:cTn>
                        </p:par>
                        <p:par>
                          <p:cTn id="23" fill="hold">
                            <p:stCondLst>
                              <p:cond delay="2500"/>
                            </p:stCondLst>
                            <p:childTnLst>
                              <p:par>
                                <p:cTn id="24" presetID="10" presetClass="exit" presetSubtype="0" fill="hold" nodeType="afterEffect">
                                  <p:stCondLst>
                                    <p:cond delay="0"/>
                                  </p:stCondLst>
                                  <p:childTnLst>
                                    <p:animEffect transition="out" filter="fade">
                                      <p:cBhvr>
                                        <p:cTn id="25" dur="500"/>
                                        <p:tgtEl>
                                          <p:spTgt spid="11"/>
                                        </p:tgtEl>
                                      </p:cBhvr>
                                    </p:animEffect>
                                    <p:set>
                                      <p:cBhvr>
                                        <p:cTn id="26" dur="1" fill="hold">
                                          <p:stCondLst>
                                            <p:cond delay="499"/>
                                          </p:stCondLst>
                                        </p:cTn>
                                        <p:tgtEl>
                                          <p:spTgt spid="11"/>
                                        </p:tgtEl>
                                        <p:attrNameLst>
                                          <p:attrName>style.visibility</p:attrName>
                                        </p:attrNameLst>
                                      </p:cBhvr>
                                      <p:to>
                                        <p:strVal val="hidden"/>
                                      </p:to>
                                    </p:set>
                                  </p:childTnLst>
                                </p:cTn>
                              </p:par>
                              <p:par>
                                <p:cTn id="27" presetID="10" presetClass="exit" presetSubtype="0" fill="hold" nodeType="withEffect">
                                  <p:stCondLst>
                                    <p:cond delay="0"/>
                                  </p:stCondLst>
                                  <p:childTnLst>
                                    <p:animEffect transition="out" filter="fade">
                                      <p:cBhvr>
                                        <p:cTn id="28" dur="500"/>
                                        <p:tgtEl>
                                          <p:spTgt spid="9"/>
                                        </p:tgtEl>
                                      </p:cBhvr>
                                    </p:animEffect>
                                    <p:set>
                                      <p:cBhvr>
                                        <p:cTn id="29" dur="1" fill="hold">
                                          <p:stCondLst>
                                            <p:cond delay="499"/>
                                          </p:stCondLst>
                                        </p:cTn>
                                        <p:tgtEl>
                                          <p:spTgt spid="9"/>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500"/>
                                        <p:tgtEl>
                                          <p:spTgt spid="115"/>
                                        </p:tgtEl>
                                      </p:cBhvr>
                                    </p:animEffect>
                                    <p:set>
                                      <p:cBhvr>
                                        <p:cTn id="32" dur="1" fill="hold">
                                          <p:stCondLst>
                                            <p:cond delay="499"/>
                                          </p:stCondLst>
                                        </p:cTn>
                                        <p:tgtEl>
                                          <p:spTgt spid="115"/>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500"/>
                                        <p:tgtEl>
                                          <p:spTgt spid="8"/>
                                        </p:tgtEl>
                                      </p:cBhvr>
                                    </p:animEffect>
                                    <p:set>
                                      <p:cBhvr>
                                        <p:cTn id="35" dur="1" fill="hold">
                                          <p:stCondLst>
                                            <p:cond delay="499"/>
                                          </p:stCondLst>
                                        </p:cTn>
                                        <p:tgtEl>
                                          <p:spTgt spid="8"/>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500"/>
                                        <p:tgtEl>
                                          <p:spTgt spid="10"/>
                                        </p:tgtEl>
                                      </p:cBhvr>
                                    </p:animEffect>
                                    <p:set>
                                      <p:cBhvr>
                                        <p:cTn id="38"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2" grpId="0" animBg="1"/>
      <p:bldP spid="94" grpId="0" animBg="1"/>
      <p:bldP spid="95" grpId="0" animBg="1"/>
      <p:bldP spid="96" grpId="0" animBg="1"/>
      <p:bldP spid="9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Working together </a:t>
            </a:r>
            <a:endParaRPr lang="en-GB" dirty="0"/>
          </a:p>
        </p:txBody>
      </p:sp>
      <p:sp>
        <p:nvSpPr>
          <p:cNvPr id="139" name="Title 1"/>
          <p:cNvSpPr txBox="1">
            <a:spLocks/>
          </p:cNvSpPr>
          <p:nvPr/>
        </p:nvSpPr>
        <p:spPr bwMode="auto">
          <a:xfrm>
            <a:off x="2386282" y="342382"/>
            <a:ext cx="4074516" cy="372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500">
                <a:solidFill>
                  <a:schemeClr val="tx1"/>
                </a:solidFill>
                <a:latin typeface="+mj-lt"/>
                <a:ea typeface="+mj-ea"/>
                <a:cs typeface="+mj-cs"/>
              </a:defRPr>
            </a:lvl1pPr>
            <a:lvl2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2pPr>
            <a:lvl3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3pPr>
            <a:lvl4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4pPr>
            <a:lvl5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5pPr>
            <a:lvl6pPr marL="4572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6pPr>
            <a:lvl7pPr marL="9144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7pPr>
            <a:lvl8pPr marL="13716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8pPr>
            <a:lvl9pPr marL="18288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9pPr>
          </a:lstStyle>
          <a:p>
            <a:pPr algn="r"/>
            <a:r>
              <a:rPr lang="en-GB" dirty="0" smtClean="0">
                <a:solidFill>
                  <a:srgbClr val="172982"/>
                </a:solidFill>
              </a:rPr>
              <a:t>- Effectively   </a:t>
            </a:r>
            <a:endParaRPr lang="en-GB" dirty="0">
              <a:solidFill>
                <a:srgbClr val="172982"/>
              </a:solidFill>
            </a:endParaRPr>
          </a:p>
        </p:txBody>
      </p:sp>
      <p:grpSp>
        <p:nvGrpSpPr>
          <p:cNvPr id="3" name="Group 2"/>
          <p:cNvGrpSpPr/>
          <p:nvPr/>
        </p:nvGrpSpPr>
        <p:grpSpPr>
          <a:xfrm>
            <a:off x="5067101" y="873077"/>
            <a:ext cx="3587261" cy="2634605"/>
            <a:chOff x="2781021" y="3183221"/>
            <a:chExt cx="3587261" cy="2634605"/>
          </a:xfrm>
        </p:grpSpPr>
        <p:sp>
          <p:nvSpPr>
            <p:cNvPr id="181" name="Rounded Rectangle 180"/>
            <p:cNvSpPr/>
            <p:nvPr/>
          </p:nvSpPr>
          <p:spPr bwMode="auto">
            <a:xfrm>
              <a:off x="3757505" y="4255157"/>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83" name="Rectangle 182"/>
            <p:cNvSpPr/>
            <p:nvPr/>
          </p:nvSpPr>
          <p:spPr bwMode="auto">
            <a:xfrm rot="5400000">
              <a:off x="4072158" y="4556548"/>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4" name="Rectangle 183"/>
            <p:cNvSpPr/>
            <p:nvPr/>
          </p:nvSpPr>
          <p:spPr bwMode="auto">
            <a:xfrm rot="5400000">
              <a:off x="4074430" y="5056972"/>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5" name="Rectangle 184"/>
            <p:cNvSpPr/>
            <p:nvPr/>
          </p:nvSpPr>
          <p:spPr bwMode="auto">
            <a:xfrm rot="5400000">
              <a:off x="4076702" y="526396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6" name="Rectangle 185"/>
            <p:cNvSpPr/>
            <p:nvPr/>
          </p:nvSpPr>
          <p:spPr bwMode="auto">
            <a:xfrm>
              <a:off x="4094419" y="4681326"/>
              <a:ext cx="45719" cy="360164"/>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7" name="Rectangle 186"/>
            <p:cNvSpPr/>
            <p:nvPr/>
          </p:nvSpPr>
          <p:spPr bwMode="auto">
            <a:xfrm rot="5400000">
              <a:off x="4226830" y="4711220"/>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8" name="Rectangle 187"/>
            <p:cNvSpPr/>
            <p:nvPr/>
          </p:nvSpPr>
          <p:spPr bwMode="auto">
            <a:xfrm rot="5400000">
              <a:off x="4235926" y="487044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9" name="Rectangle 188"/>
            <p:cNvSpPr/>
            <p:nvPr/>
          </p:nvSpPr>
          <p:spPr bwMode="auto">
            <a:xfrm>
              <a:off x="4096691" y="5409624"/>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90" name="Rectangle 189"/>
            <p:cNvSpPr/>
            <p:nvPr/>
          </p:nvSpPr>
          <p:spPr bwMode="auto">
            <a:xfrm rot="5400000">
              <a:off x="4238198" y="543228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91" name="Rectangle 190"/>
            <p:cNvSpPr/>
            <p:nvPr/>
          </p:nvSpPr>
          <p:spPr bwMode="auto">
            <a:xfrm>
              <a:off x="4271568" y="4627067"/>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2" name="Rectangle 191"/>
            <p:cNvSpPr/>
            <p:nvPr/>
          </p:nvSpPr>
          <p:spPr bwMode="auto">
            <a:xfrm>
              <a:off x="4396672" y="4786291"/>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3" name="Rectangle 192"/>
            <p:cNvSpPr/>
            <p:nvPr/>
          </p:nvSpPr>
          <p:spPr bwMode="auto">
            <a:xfrm>
              <a:off x="4405768" y="4945515"/>
              <a:ext cx="777928"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4" name="Rectangle 193"/>
            <p:cNvSpPr/>
            <p:nvPr/>
          </p:nvSpPr>
          <p:spPr bwMode="auto">
            <a:xfrm>
              <a:off x="4271560" y="5125211"/>
              <a:ext cx="591414"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5" name="Rectangle 194"/>
            <p:cNvSpPr/>
            <p:nvPr/>
          </p:nvSpPr>
          <p:spPr bwMode="auto">
            <a:xfrm>
              <a:off x="4260184" y="5339027"/>
              <a:ext cx="707420"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6" name="Rectangle 195"/>
            <p:cNvSpPr/>
            <p:nvPr/>
          </p:nvSpPr>
          <p:spPr bwMode="auto">
            <a:xfrm>
              <a:off x="4419408" y="5505075"/>
              <a:ext cx="696036"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37" name="Rounded Rectangle 136"/>
            <p:cNvSpPr/>
            <p:nvPr/>
          </p:nvSpPr>
          <p:spPr bwMode="auto">
            <a:xfrm>
              <a:off x="2781021" y="3183221"/>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Shared content</a:t>
              </a:r>
            </a:p>
          </p:txBody>
        </p:sp>
        <p:sp>
          <p:nvSpPr>
            <p:cNvPr id="140" name="Rectangle 139"/>
            <p:cNvSpPr/>
            <p:nvPr/>
          </p:nvSpPr>
          <p:spPr bwMode="auto">
            <a:xfrm rot="5400000">
              <a:off x="4079101" y="4374226"/>
              <a:ext cx="49227" cy="291321"/>
            </a:xfrm>
            <a:prstGeom prst="rect">
              <a:avLst/>
            </a:prstGeom>
            <a:solidFill>
              <a:srgbClr val="92D05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47" name="Rectangle 146"/>
            <p:cNvSpPr/>
            <p:nvPr/>
          </p:nvSpPr>
          <p:spPr bwMode="auto">
            <a:xfrm>
              <a:off x="4278944" y="4458425"/>
              <a:ext cx="791138" cy="121652"/>
            </a:xfrm>
            <a:prstGeom prst="rect">
              <a:avLst/>
            </a:prstGeom>
            <a:solidFill>
              <a:srgbClr val="008000"/>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82" name="Rectangle 181"/>
            <p:cNvSpPr/>
            <p:nvPr/>
          </p:nvSpPr>
          <p:spPr bwMode="auto">
            <a:xfrm>
              <a:off x="3935195" y="4426898"/>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sp>
        <p:nvSpPr>
          <p:cNvPr id="82" name="Rounded Rectangle 81"/>
          <p:cNvSpPr/>
          <p:nvPr/>
        </p:nvSpPr>
        <p:spPr bwMode="auto">
          <a:xfrm>
            <a:off x="5459680" y="3645361"/>
            <a:ext cx="3001825" cy="511969"/>
          </a:xfrm>
          <a:prstGeom prst="roundRect">
            <a:avLst/>
          </a:prstGeom>
          <a:no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Standards based</a:t>
            </a:r>
          </a:p>
        </p:txBody>
      </p:sp>
      <p:sp>
        <p:nvSpPr>
          <p:cNvPr id="93" name="Rounded Rectangle 92"/>
          <p:cNvSpPr/>
          <p:nvPr/>
        </p:nvSpPr>
        <p:spPr bwMode="auto">
          <a:xfrm>
            <a:off x="5459680" y="4158437"/>
            <a:ext cx="3001825" cy="511969"/>
          </a:xfrm>
          <a:prstGeom prst="roundRect">
            <a:avLst/>
          </a:prstGeom>
          <a:no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Hub</a:t>
            </a:r>
          </a:p>
        </p:txBody>
      </p:sp>
      <p:sp>
        <p:nvSpPr>
          <p:cNvPr id="89" name="Rounded Rectangle 88"/>
          <p:cNvSpPr/>
          <p:nvPr/>
        </p:nvSpPr>
        <p:spPr bwMode="auto">
          <a:xfrm>
            <a:off x="5459679" y="3650003"/>
            <a:ext cx="3001825" cy="1020403"/>
          </a:xfrm>
          <a:prstGeom prst="roundRect">
            <a:avLst>
              <a:gd name="adj" fmla="val 9076"/>
            </a:avLst>
          </a:prstGeom>
          <a:solidFill>
            <a:schemeClr val="bg1"/>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0" rIns="91440" bIns="36000" numCol="1" rtlCol="0" anchor="ctr" anchorCtr="1" compatLnSpc="1">
            <a:prstTxWarp prst="textNoShape">
              <a:avLst/>
            </a:prstTxWarp>
          </a:bodyPr>
          <a:lstStyle/>
          <a:p>
            <a:pPr algn="ctr" eaLnBrk="0" hangingPunct="0"/>
            <a:r>
              <a:rPr lang="en-GB" dirty="0" smtClean="0">
                <a:solidFill>
                  <a:srgbClr val="172982"/>
                </a:solidFill>
                <a:latin typeface="Arial" pitchFamily="-60" charset="0"/>
              </a:rPr>
              <a:t>Standards based</a:t>
            </a:r>
          </a:p>
          <a:p>
            <a:pPr algn="ctr" eaLnBrk="0" hangingPunct="0"/>
            <a:r>
              <a:rPr lang="en-GB" sz="500" dirty="0">
                <a:solidFill>
                  <a:srgbClr val="172982"/>
                </a:solidFill>
                <a:latin typeface="Arial" pitchFamily="-60" charset="0"/>
              </a:rPr>
              <a:t/>
            </a:r>
            <a:br>
              <a:rPr lang="en-GB" sz="500" dirty="0">
                <a:solidFill>
                  <a:srgbClr val="172982"/>
                </a:solidFill>
                <a:latin typeface="Arial" pitchFamily="-60" charset="0"/>
              </a:rPr>
            </a:br>
            <a:r>
              <a:rPr lang="en-GB" dirty="0" smtClean="0">
                <a:solidFill>
                  <a:srgbClr val="172982"/>
                </a:solidFill>
                <a:latin typeface="Arial" pitchFamily="-60" charset="0"/>
              </a:rPr>
              <a:t>Sharing Platform</a:t>
            </a:r>
          </a:p>
        </p:txBody>
      </p:sp>
      <p:sp>
        <p:nvSpPr>
          <p:cNvPr id="94" name="Rounded Rectangle 93"/>
          <p:cNvSpPr/>
          <p:nvPr/>
        </p:nvSpPr>
        <p:spPr bwMode="auto">
          <a:xfrm>
            <a:off x="1986542" y="851717"/>
            <a:ext cx="3001825" cy="820552"/>
          </a:xfrm>
          <a:prstGeom prst="roundRect">
            <a:avLst/>
          </a:prstGeom>
          <a:solidFill>
            <a:schemeClr val="tx1">
              <a:lumMod val="20000"/>
              <a:lumOff val="80000"/>
            </a:schemeClr>
          </a:solid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algn="ctr" eaLnBrk="0" hangingPunct="0"/>
            <a:r>
              <a:rPr lang="en-GB" dirty="0" smtClean="0">
                <a:solidFill>
                  <a:srgbClr val="172982"/>
                </a:solidFill>
                <a:latin typeface="Arial" pitchFamily="-60" charset="0"/>
              </a:rPr>
              <a:t>Tracing across </a:t>
            </a:r>
          </a:p>
          <a:p>
            <a:pPr algn="ctr" eaLnBrk="0" hangingPunct="0"/>
            <a:r>
              <a:rPr lang="en-GB" dirty="0" smtClean="0">
                <a:solidFill>
                  <a:srgbClr val="172982"/>
                </a:solidFill>
                <a:latin typeface="Arial" pitchFamily="-60" charset="0"/>
              </a:rPr>
              <a:t>organizations</a:t>
            </a:r>
          </a:p>
        </p:txBody>
      </p:sp>
      <p:pic>
        <p:nvPicPr>
          <p:cNvPr id="88" name="Picture 5" descr="C:\Users\nsw\AppData\Local\Microsoft\Windows\Temporary Internet Files\Content.IE5\N62NKWIZ\MP900444110[1].jpg"/>
          <p:cNvPicPr>
            <a:picLocks noChangeAspect="1" noChangeArrowheads="1"/>
          </p:cNvPicPr>
          <p:nvPr/>
        </p:nvPicPr>
        <p:blipFill rotWithShape="1">
          <a:blip r:embed="rId3">
            <a:extLst>
              <a:ext uri="{28A0092B-C50C-407E-A947-70E740481C1C}">
                <a14:useLocalDpi xmlns:a14="http://schemas.microsoft.com/office/drawing/2010/main" val="0"/>
              </a:ext>
            </a:extLst>
          </a:blip>
          <a:srcRect l="13754"/>
          <a:stretch/>
        </p:blipFill>
        <p:spPr bwMode="auto">
          <a:xfrm>
            <a:off x="5173589" y="4980293"/>
            <a:ext cx="1241576" cy="95408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91" name="Picture 3" descr="C:\Users\nsw\AppData\Local\Microsoft\Windows\Temporary Internet Files\Content.IE5\41ZRXAEW\MP900443955[1].jpg"/>
          <p:cNvPicPr>
            <a:picLocks noChangeAspect="1" noChangeArrowheads="1"/>
          </p:cNvPicPr>
          <p:nvPr/>
        </p:nvPicPr>
        <p:blipFill rotWithShape="1">
          <a:blip r:embed="rId4">
            <a:extLst>
              <a:ext uri="{28A0092B-C50C-407E-A947-70E740481C1C}">
                <a14:useLocalDpi xmlns:a14="http://schemas.microsoft.com/office/drawing/2010/main" val="0"/>
              </a:ext>
            </a:extLst>
          </a:blip>
          <a:srcRect r="15760"/>
          <a:stretch/>
        </p:blipFill>
        <p:spPr bwMode="auto">
          <a:xfrm>
            <a:off x="6435766" y="4980293"/>
            <a:ext cx="1209142" cy="954083"/>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101" name="Picture 4" descr="C:\Users\nsw\AppData\Local\Microsoft\Windows\Temporary Internet Files\Content.IE5\RDPKQOA3\MP900444522[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57962" y="4984659"/>
            <a:ext cx="1130811" cy="937686"/>
          </a:xfrm>
          <a:prstGeom prst="rect">
            <a:avLst/>
          </a:prstGeom>
          <a:noFill/>
          <a:ln w="31750" cmpd="sng">
            <a:noFill/>
          </a:ln>
          <a:effectLst>
            <a:softEdge rad="63500"/>
          </a:effectLst>
          <a:extLst>
            <a:ext uri="{909E8E84-426E-40DD-AFC4-6F175D3DCCD1}">
              <a14:hiddenFill xmlns:a14="http://schemas.microsoft.com/office/drawing/2010/main">
                <a:solidFill>
                  <a:srgbClr val="FFFFFF"/>
                </a:solidFill>
              </a14:hiddenFill>
            </a:ext>
          </a:extLst>
        </p:spPr>
      </p:pic>
      <p:sp>
        <p:nvSpPr>
          <p:cNvPr id="102" name="Up-Down Arrow 101"/>
          <p:cNvSpPr/>
          <p:nvPr/>
        </p:nvSpPr>
        <p:spPr bwMode="auto">
          <a:xfrm>
            <a:off x="5618747" y="4634310"/>
            <a:ext cx="424838" cy="535227"/>
          </a:xfrm>
          <a:prstGeom prst="upDownArrow">
            <a:avLst/>
          </a:prstGeom>
          <a:solidFill>
            <a:srgbClr val="7030A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endParaRPr>
          </a:p>
        </p:txBody>
      </p:sp>
      <p:sp>
        <p:nvSpPr>
          <p:cNvPr id="103" name="Up-Down Arrow 102"/>
          <p:cNvSpPr/>
          <p:nvPr/>
        </p:nvSpPr>
        <p:spPr bwMode="auto">
          <a:xfrm>
            <a:off x="6721675" y="4618262"/>
            <a:ext cx="424838" cy="535227"/>
          </a:xfrm>
          <a:prstGeom prst="upDownArrow">
            <a:avLst/>
          </a:prstGeom>
          <a:solidFill>
            <a:srgbClr val="7030A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endParaRPr>
          </a:p>
        </p:txBody>
      </p:sp>
      <p:sp>
        <p:nvSpPr>
          <p:cNvPr id="104" name="Up-Down Arrow 103"/>
          <p:cNvSpPr/>
          <p:nvPr/>
        </p:nvSpPr>
        <p:spPr bwMode="auto">
          <a:xfrm>
            <a:off x="7836635" y="4614246"/>
            <a:ext cx="424838" cy="535227"/>
          </a:xfrm>
          <a:prstGeom prst="upDownArrow">
            <a:avLst/>
          </a:prstGeom>
          <a:solidFill>
            <a:srgbClr val="7030A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endParaRPr>
          </a:p>
        </p:txBody>
      </p:sp>
      <p:pic>
        <p:nvPicPr>
          <p:cNvPr id="98" name="Picture 5" descr="C:\Users\nsw\AppData\Local\Microsoft\Windows\Temporary Internet Files\Content.IE5\N62NKWIZ\MP900444110[1].jpg"/>
          <p:cNvPicPr>
            <a:picLocks noChangeAspect="1" noChangeArrowheads="1"/>
          </p:cNvPicPr>
          <p:nvPr/>
        </p:nvPicPr>
        <p:blipFill rotWithShape="1">
          <a:blip r:embed="rId3">
            <a:extLst>
              <a:ext uri="{28A0092B-C50C-407E-A947-70E740481C1C}">
                <a14:useLocalDpi xmlns:a14="http://schemas.microsoft.com/office/drawing/2010/main" val="0"/>
              </a:ext>
            </a:extLst>
          </a:blip>
          <a:srcRect l="13754"/>
          <a:stretch/>
        </p:blipFill>
        <p:spPr bwMode="auto">
          <a:xfrm>
            <a:off x="120943" y="4048497"/>
            <a:ext cx="1241576" cy="95408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99" name="Picture 3" descr="C:\Users\nsw\AppData\Local\Microsoft\Windows\Temporary Internet Files\Content.IE5\41ZRXAEW\MP900443955[1].jpg"/>
          <p:cNvPicPr>
            <a:picLocks noChangeAspect="1" noChangeArrowheads="1"/>
          </p:cNvPicPr>
          <p:nvPr/>
        </p:nvPicPr>
        <p:blipFill rotWithShape="1">
          <a:blip r:embed="rId4">
            <a:extLst>
              <a:ext uri="{28A0092B-C50C-407E-A947-70E740481C1C}">
                <a14:useLocalDpi xmlns:a14="http://schemas.microsoft.com/office/drawing/2010/main" val="0"/>
              </a:ext>
            </a:extLst>
          </a:blip>
          <a:srcRect r="15760"/>
          <a:stretch/>
        </p:blipFill>
        <p:spPr bwMode="auto">
          <a:xfrm>
            <a:off x="120943" y="2945181"/>
            <a:ext cx="1209142" cy="954083"/>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100" name="Picture 4" descr="C:\Users\nsw\AppData\Local\Microsoft\Windows\Temporary Internet Files\Content.IE5\RDPKQOA3\MP900444522[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3002" y="1864663"/>
            <a:ext cx="1130811" cy="937686"/>
          </a:xfrm>
          <a:prstGeom prst="rect">
            <a:avLst/>
          </a:prstGeom>
          <a:noFill/>
          <a:ln w="31750" cmpd="sng">
            <a:noFill/>
          </a:ln>
          <a:effectLst>
            <a:softEdge rad="63500"/>
          </a:effectLst>
          <a:extLst>
            <a:ext uri="{909E8E84-426E-40DD-AFC4-6F175D3DCCD1}">
              <a14:hiddenFill xmlns:a14="http://schemas.microsoft.com/office/drawing/2010/main">
                <a:solidFill>
                  <a:srgbClr val="FFFFFF"/>
                </a:solidFill>
              </a14:hiddenFill>
            </a:ext>
          </a:extLst>
        </p:spPr>
      </p:pic>
      <p:grpSp>
        <p:nvGrpSpPr>
          <p:cNvPr id="105" name="Group 104"/>
          <p:cNvGrpSpPr/>
          <p:nvPr/>
        </p:nvGrpSpPr>
        <p:grpSpPr>
          <a:xfrm>
            <a:off x="1589136" y="2212006"/>
            <a:ext cx="2785918" cy="2454276"/>
            <a:chOff x="1431759" y="1311654"/>
            <a:chExt cx="3469424" cy="2454276"/>
          </a:xfrm>
        </p:grpSpPr>
        <p:sp>
          <p:nvSpPr>
            <p:cNvPr id="106" name="AutoShape 886"/>
            <p:cNvSpPr>
              <a:spLocks noChangeArrowheads="1"/>
            </p:cNvSpPr>
            <p:nvPr/>
          </p:nvSpPr>
          <p:spPr bwMode="auto">
            <a:xfrm>
              <a:off x="1431759" y="3329367"/>
              <a:ext cx="695328" cy="436563"/>
            </a:xfrm>
            <a:prstGeom prst="chevron">
              <a:avLst>
                <a:gd name="adj" fmla="val 17542"/>
              </a:avLst>
            </a:prstGeom>
            <a:ln>
              <a:headEnd/>
              <a:tailEnd/>
            </a:ln>
          </p:spPr>
          <p:style>
            <a:lnRef idx="3">
              <a:schemeClr val="lt1"/>
            </a:lnRef>
            <a:fillRef idx="1">
              <a:schemeClr val="accent5"/>
            </a:fillRef>
            <a:effectRef idx="1">
              <a:schemeClr val="accent5"/>
            </a:effectRef>
            <a:fontRef idx="minor">
              <a:schemeClr val="lt1"/>
            </a:fontRef>
          </p:style>
          <p:txBody>
            <a:bodyPr lIns="89993" tIns="46796" rIns="89993" bIns="46796" anchor="ctr"/>
            <a:lstStyle/>
            <a:p>
              <a:pPr defTabSz="912813">
                <a:defRPr/>
              </a:pPr>
              <a:endParaRPr lang="en-US" dirty="0">
                <a:solidFill>
                  <a:srgbClr val="FFFFFF"/>
                </a:solidFill>
                <a:latin typeface="Tahoma" charset="0"/>
              </a:endParaRPr>
            </a:p>
          </p:txBody>
        </p:sp>
        <p:sp>
          <p:nvSpPr>
            <p:cNvPr id="107" name="AutoShape 887"/>
            <p:cNvSpPr>
              <a:spLocks noChangeArrowheads="1"/>
            </p:cNvSpPr>
            <p:nvPr/>
          </p:nvSpPr>
          <p:spPr bwMode="auto">
            <a:xfrm>
              <a:off x="2248479" y="2321304"/>
              <a:ext cx="695325" cy="436563"/>
            </a:xfrm>
            <a:prstGeom prst="chevron">
              <a:avLst>
                <a:gd name="adj" fmla="val 17542"/>
              </a:avLst>
            </a:prstGeom>
            <a:ln>
              <a:headEnd/>
              <a:tailEnd/>
            </a:ln>
          </p:spPr>
          <p:style>
            <a:lnRef idx="3">
              <a:schemeClr val="lt1"/>
            </a:lnRef>
            <a:fillRef idx="1">
              <a:schemeClr val="accent5"/>
            </a:fillRef>
            <a:effectRef idx="1">
              <a:schemeClr val="accent5"/>
            </a:effectRef>
            <a:fontRef idx="minor">
              <a:schemeClr val="lt1"/>
            </a:fontRef>
          </p:style>
          <p:txBody>
            <a:bodyPr lIns="89993" tIns="46796" rIns="89993" bIns="46796" anchor="ctr"/>
            <a:lstStyle/>
            <a:p>
              <a:pPr defTabSz="912813">
                <a:defRPr/>
              </a:pPr>
              <a:endParaRPr lang="en-US" dirty="0">
                <a:solidFill>
                  <a:srgbClr val="FFFFFF"/>
                </a:solidFill>
                <a:latin typeface="Tahoma" charset="0"/>
              </a:endParaRPr>
            </a:p>
          </p:txBody>
        </p:sp>
        <p:sp>
          <p:nvSpPr>
            <p:cNvPr id="108" name="AutoShape 889"/>
            <p:cNvSpPr>
              <a:spLocks noChangeArrowheads="1"/>
            </p:cNvSpPr>
            <p:nvPr/>
          </p:nvSpPr>
          <p:spPr bwMode="auto">
            <a:xfrm>
              <a:off x="4205858" y="3329367"/>
              <a:ext cx="695325" cy="436563"/>
            </a:xfrm>
            <a:prstGeom prst="chevron">
              <a:avLst>
                <a:gd name="adj" fmla="val 17542"/>
              </a:avLst>
            </a:prstGeom>
            <a:ln>
              <a:headEnd/>
              <a:tailEnd/>
            </a:ln>
          </p:spPr>
          <p:style>
            <a:lnRef idx="3">
              <a:schemeClr val="lt1"/>
            </a:lnRef>
            <a:fillRef idx="1">
              <a:schemeClr val="accent5"/>
            </a:fillRef>
            <a:effectRef idx="1">
              <a:schemeClr val="accent5"/>
            </a:effectRef>
            <a:fontRef idx="minor">
              <a:schemeClr val="lt1"/>
            </a:fontRef>
          </p:style>
          <p:txBody>
            <a:bodyPr lIns="89993" tIns="46796" rIns="89993" bIns="46796" anchor="ctr"/>
            <a:lstStyle/>
            <a:p>
              <a:pPr defTabSz="912813">
                <a:defRPr/>
              </a:pPr>
              <a:endParaRPr lang="en-US" dirty="0">
                <a:solidFill>
                  <a:srgbClr val="FFFFFF"/>
                </a:solidFill>
                <a:latin typeface="Tahoma" charset="0"/>
              </a:endParaRPr>
            </a:p>
          </p:txBody>
        </p:sp>
        <p:sp>
          <p:nvSpPr>
            <p:cNvPr id="109" name="AutoShape 890"/>
            <p:cNvSpPr>
              <a:spLocks noChangeArrowheads="1"/>
            </p:cNvSpPr>
            <p:nvPr/>
          </p:nvSpPr>
          <p:spPr bwMode="auto">
            <a:xfrm>
              <a:off x="4065703" y="2321304"/>
              <a:ext cx="695325" cy="436563"/>
            </a:xfrm>
            <a:prstGeom prst="chevron">
              <a:avLst>
                <a:gd name="adj" fmla="val 17542"/>
              </a:avLst>
            </a:prstGeom>
            <a:ln>
              <a:headEnd/>
              <a:tailEnd/>
            </a:ln>
          </p:spPr>
          <p:style>
            <a:lnRef idx="3">
              <a:schemeClr val="lt1"/>
            </a:lnRef>
            <a:fillRef idx="1">
              <a:schemeClr val="accent5"/>
            </a:fillRef>
            <a:effectRef idx="1">
              <a:schemeClr val="accent5"/>
            </a:effectRef>
            <a:fontRef idx="minor">
              <a:schemeClr val="lt1"/>
            </a:fontRef>
          </p:style>
          <p:txBody>
            <a:bodyPr lIns="89993" tIns="46796" rIns="89993" bIns="46796" anchor="ctr"/>
            <a:lstStyle/>
            <a:p>
              <a:pPr defTabSz="912813">
                <a:defRPr/>
              </a:pPr>
              <a:endParaRPr lang="en-US" dirty="0">
                <a:solidFill>
                  <a:srgbClr val="FFFFFF"/>
                </a:solidFill>
                <a:latin typeface="Tahoma" charset="0"/>
              </a:endParaRPr>
            </a:p>
          </p:txBody>
        </p:sp>
        <p:sp>
          <p:nvSpPr>
            <p:cNvPr id="110" name="AutoShape 894"/>
            <p:cNvSpPr>
              <a:spLocks noChangeArrowheads="1"/>
            </p:cNvSpPr>
            <p:nvPr/>
          </p:nvSpPr>
          <p:spPr bwMode="auto">
            <a:xfrm>
              <a:off x="3034455" y="1311654"/>
              <a:ext cx="695325" cy="436563"/>
            </a:xfrm>
            <a:prstGeom prst="chevron">
              <a:avLst>
                <a:gd name="adj" fmla="val 17542"/>
              </a:avLst>
            </a:prstGeom>
            <a:ln>
              <a:headEnd/>
              <a:tailEnd/>
            </a:ln>
          </p:spPr>
          <p:style>
            <a:lnRef idx="3">
              <a:schemeClr val="lt1"/>
            </a:lnRef>
            <a:fillRef idx="1">
              <a:schemeClr val="accent5"/>
            </a:fillRef>
            <a:effectRef idx="1">
              <a:schemeClr val="accent5"/>
            </a:effectRef>
            <a:fontRef idx="minor">
              <a:schemeClr val="lt1"/>
            </a:fontRef>
          </p:style>
          <p:txBody>
            <a:bodyPr lIns="89993" tIns="46796" rIns="89993" bIns="46796" anchor="ctr"/>
            <a:lstStyle/>
            <a:p>
              <a:pPr defTabSz="912813">
                <a:defRPr/>
              </a:pPr>
              <a:endParaRPr lang="en-US" dirty="0">
                <a:solidFill>
                  <a:srgbClr val="FFFFFF"/>
                </a:solidFill>
                <a:latin typeface="Tahoma" charset="0"/>
              </a:endParaRPr>
            </a:p>
          </p:txBody>
        </p:sp>
      </p:grpSp>
      <p:grpSp>
        <p:nvGrpSpPr>
          <p:cNvPr id="111" name="Group 899"/>
          <p:cNvGrpSpPr>
            <a:grpSpLocks/>
          </p:cNvGrpSpPr>
          <p:nvPr/>
        </p:nvGrpSpPr>
        <p:grpSpPr bwMode="auto">
          <a:xfrm>
            <a:off x="1786397" y="4400790"/>
            <a:ext cx="168267" cy="166688"/>
            <a:chOff x="1219" y="1525"/>
            <a:chExt cx="132" cy="105"/>
          </a:xfrm>
        </p:grpSpPr>
        <p:sp>
          <p:nvSpPr>
            <p:cNvPr id="112" name="Rectangle 900"/>
            <p:cNvSpPr>
              <a:spLocks noChangeArrowheads="1"/>
            </p:cNvSpPr>
            <p:nvPr/>
          </p:nvSpPr>
          <p:spPr bwMode="auto">
            <a:xfrm>
              <a:off x="1246" y="1525"/>
              <a:ext cx="42" cy="24"/>
            </a:xfrm>
            <a:prstGeom prst="rect">
              <a:avLst/>
            </a:prstGeom>
            <a:solidFill>
              <a:srgbClr val="336699"/>
            </a:solidFill>
            <a:ln w="6350">
              <a:solidFill>
                <a:schemeClr val="folHlink"/>
              </a:solidFill>
              <a:miter lim="800000"/>
              <a:headEnd/>
              <a:tailEnd/>
            </a:ln>
          </p:spPr>
          <p:txBody>
            <a:bodyPr wrap="none" anchor="ctr"/>
            <a:lstStyle/>
            <a:p>
              <a:endParaRPr lang="en-US" dirty="0">
                <a:solidFill>
                  <a:srgbClr val="172982"/>
                </a:solidFill>
              </a:endParaRPr>
            </a:p>
          </p:txBody>
        </p:sp>
        <p:sp>
          <p:nvSpPr>
            <p:cNvPr id="113" name="Rectangle 901"/>
            <p:cNvSpPr>
              <a:spLocks noChangeArrowheads="1"/>
            </p:cNvSpPr>
            <p:nvPr/>
          </p:nvSpPr>
          <p:spPr bwMode="auto">
            <a:xfrm>
              <a:off x="1279" y="1565"/>
              <a:ext cx="41" cy="24"/>
            </a:xfrm>
            <a:prstGeom prst="rect">
              <a:avLst/>
            </a:prstGeom>
            <a:solidFill>
              <a:srgbClr val="336699"/>
            </a:solidFill>
            <a:ln w="6350">
              <a:solidFill>
                <a:schemeClr val="folHlink"/>
              </a:solidFill>
              <a:miter lim="800000"/>
              <a:headEnd/>
              <a:tailEnd/>
            </a:ln>
          </p:spPr>
          <p:txBody>
            <a:bodyPr wrap="none" anchor="ctr"/>
            <a:lstStyle/>
            <a:p>
              <a:endParaRPr lang="en-US" dirty="0">
                <a:solidFill>
                  <a:srgbClr val="172982"/>
                </a:solidFill>
              </a:endParaRPr>
            </a:p>
          </p:txBody>
        </p:sp>
        <p:sp>
          <p:nvSpPr>
            <p:cNvPr id="114" name="Rectangle 902"/>
            <p:cNvSpPr>
              <a:spLocks noChangeArrowheads="1"/>
            </p:cNvSpPr>
            <p:nvPr/>
          </p:nvSpPr>
          <p:spPr bwMode="auto">
            <a:xfrm>
              <a:off x="1310" y="1606"/>
              <a:ext cx="41" cy="24"/>
            </a:xfrm>
            <a:prstGeom prst="rect">
              <a:avLst/>
            </a:prstGeom>
            <a:solidFill>
              <a:srgbClr val="336699"/>
            </a:solidFill>
            <a:ln w="6350">
              <a:solidFill>
                <a:schemeClr val="folHlink"/>
              </a:solidFill>
              <a:miter lim="800000"/>
              <a:headEnd/>
              <a:tailEnd/>
            </a:ln>
          </p:spPr>
          <p:txBody>
            <a:bodyPr wrap="none" anchor="ctr"/>
            <a:lstStyle/>
            <a:p>
              <a:endParaRPr lang="en-US" dirty="0">
                <a:solidFill>
                  <a:srgbClr val="172982"/>
                </a:solidFill>
              </a:endParaRPr>
            </a:p>
          </p:txBody>
        </p:sp>
        <p:sp>
          <p:nvSpPr>
            <p:cNvPr id="136" name="Rectangle 903"/>
            <p:cNvSpPr>
              <a:spLocks noChangeArrowheads="1"/>
            </p:cNvSpPr>
            <p:nvPr/>
          </p:nvSpPr>
          <p:spPr bwMode="auto">
            <a:xfrm>
              <a:off x="1219" y="1565"/>
              <a:ext cx="42" cy="24"/>
            </a:xfrm>
            <a:prstGeom prst="rect">
              <a:avLst/>
            </a:prstGeom>
            <a:solidFill>
              <a:srgbClr val="336699"/>
            </a:solidFill>
            <a:ln w="6350">
              <a:solidFill>
                <a:schemeClr val="folHlink"/>
              </a:solidFill>
              <a:miter lim="800000"/>
              <a:headEnd/>
              <a:tailEnd/>
            </a:ln>
          </p:spPr>
          <p:txBody>
            <a:bodyPr wrap="none" anchor="ctr"/>
            <a:lstStyle/>
            <a:p>
              <a:endParaRPr lang="en-US" dirty="0">
                <a:solidFill>
                  <a:srgbClr val="172982"/>
                </a:solidFill>
              </a:endParaRPr>
            </a:p>
          </p:txBody>
        </p:sp>
        <p:cxnSp>
          <p:nvCxnSpPr>
            <p:cNvPr id="138" name="AutoShape 904"/>
            <p:cNvCxnSpPr>
              <a:cxnSpLocks noChangeShapeType="1"/>
              <a:stCxn id="112" idx="2"/>
              <a:endCxn id="136" idx="0"/>
            </p:cNvCxnSpPr>
            <p:nvPr/>
          </p:nvCxnSpPr>
          <p:spPr bwMode="auto">
            <a:xfrm rot="5400000">
              <a:off x="1246" y="1543"/>
              <a:ext cx="16" cy="27"/>
            </a:xfrm>
            <a:prstGeom prst="bentConnector3">
              <a:avLst>
                <a:gd name="adj1" fmla="val 50000"/>
              </a:avLst>
            </a:prstGeom>
            <a:noFill/>
            <a:ln w="6350">
              <a:solidFill>
                <a:schemeClr val="folHlink"/>
              </a:solidFill>
              <a:miter lim="800000"/>
              <a:headEnd/>
              <a:tailEnd/>
            </a:ln>
          </p:spPr>
        </p:cxnSp>
        <p:cxnSp>
          <p:nvCxnSpPr>
            <p:cNvPr id="141" name="AutoShape 905"/>
            <p:cNvCxnSpPr>
              <a:cxnSpLocks noChangeShapeType="1"/>
              <a:stCxn id="112" idx="2"/>
              <a:endCxn id="113" idx="0"/>
            </p:cNvCxnSpPr>
            <p:nvPr/>
          </p:nvCxnSpPr>
          <p:spPr bwMode="auto">
            <a:xfrm rot="16200000" flipH="1">
              <a:off x="1275" y="1541"/>
              <a:ext cx="16" cy="32"/>
            </a:xfrm>
            <a:prstGeom prst="bentConnector3">
              <a:avLst>
                <a:gd name="adj1" fmla="val 50000"/>
              </a:avLst>
            </a:prstGeom>
            <a:noFill/>
            <a:ln w="6350">
              <a:solidFill>
                <a:schemeClr val="folHlink"/>
              </a:solidFill>
              <a:miter lim="800000"/>
              <a:headEnd/>
              <a:tailEnd/>
            </a:ln>
          </p:spPr>
        </p:cxnSp>
        <p:cxnSp>
          <p:nvCxnSpPr>
            <p:cNvPr id="142" name="AutoShape 906"/>
            <p:cNvCxnSpPr>
              <a:cxnSpLocks noChangeShapeType="1"/>
              <a:stCxn id="113" idx="2"/>
              <a:endCxn id="114" idx="0"/>
            </p:cNvCxnSpPr>
            <p:nvPr/>
          </p:nvCxnSpPr>
          <p:spPr bwMode="auto">
            <a:xfrm rot="16200000" flipH="1">
              <a:off x="1306" y="1582"/>
              <a:ext cx="17" cy="31"/>
            </a:xfrm>
            <a:prstGeom prst="bentConnector3">
              <a:avLst>
                <a:gd name="adj1" fmla="val 50000"/>
              </a:avLst>
            </a:prstGeom>
            <a:noFill/>
            <a:ln w="6350">
              <a:solidFill>
                <a:schemeClr val="folHlink"/>
              </a:solidFill>
              <a:miter lim="800000"/>
              <a:headEnd/>
              <a:tailEnd/>
            </a:ln>
          </p:spPr>
        </p:cxnSp>
      </p:grpSp>
      <p:grpSp>
        <p:nvGrpSpPr>
          <p:cNvPr id="143" name="Group 907"/>
          <p:cNvGrpSpPr>
            <a:grpSpLocks/>
          </p:cNvGrpSpPr>
          <p:nvPr/>
        </p:nvGrpSpPr>
        <p:grpSpPr bwMode="auto">
          <a:xfrm>
            <a:off x="3048827" y="2328393"/>
            <a:ext cx="254951" cy="152400"/>
            <a:chOff x="-389" y="0"/>
            <a:chExt cx="200" cy="96"/>
          </a:xfrm>
        </p:grpSpPr>
        <p:sp>
          <p:nvSpPr>
            <p:cNvPr id="144" name="Rectangle 908"/>
            <p:cNvSpPr>
              <a:spLocks noChangeArrowheads="1"/>
            </p:cNvSpPr>
            <p:nvPr/>
          </p:nvSpPr>
          <p:spPr bwMode="auto">
            <a:xfrm>
              <a:off x="-355" y="0"/>
              <a:ext cx="53" cy="23"/>
            </a:xfrm>
            <a:prstGeom prst="rect">
              <a:avLst/>
            </a:prstGeom>
            <a:solidFill>
              <a:schemeClr val="accent2"/>
            </a:solidFill>
            <a:ln w="6350">
              <a:solidFill>
                <a:schemeClr val="folHlink"/>
              </a:solidFill>
              <a:miter lim="800000"/>
              <a:headEnd/>
              <a:tailEnd/>
            </a:ln>
          </p:spPr>
          <p:txBody>
            <a:bodyPr wrap="none" anchor="ctr"/>
            <a:lstStyle/>
            <a:p>
              <a:endParaRPr lang="en-US" dirty="0">
                <a:solidFill>
                  <a:srgbClr val="172982"/>
                </a:solidFill>
              </a:endParaRPr>
            </a:p>
          </p:txBody>
        </p:sp>
        <p:sp>
          <p:nvSpPr>
            <p:cNvPr id="145" name="Rectangle 909"/>
            <p:cNvSpPr>
              <a:spLocks noChangeArrowheads="1"/>
            </p:cNvSpPr>
            <p:nvPr/>
          </p:nvSpPr>
          <p:spPr bwMode="auto">
            <a:xfrm>
              <a:off x="-313" y="36"/>
              <a:ext cx="52" cy="23"/>
            </a:xfrm>
            <a:prstGeom prst="rect">
              <a:avLst/>
            </a:prstGeom>
            <a:solidFill>
              <a:schemeClr val="accent2"/>
            </a:solidFill>
            <a:ln w="6350">
              <a:solidFill>
                <a:schemeClr val="folHlink"/>
              </a:solidFill>
              <a:miter lim="800000"/>
              <a:headEnd/>
              <a:tailEnd/>
            </a:ln>
          </p:spPr>
          <p:txBody>
            <a:bodyPr wrap="none" anchor="ctr"/>
            <a:lstStyle/>
            <a:p>
              <a:endParaRPr lang="en-US" dirty="0">
                <a:solidFill>
                  <a:srgbClr val="172982"/>
                </a:solidFill>
              </a:endParaRPr>
            </a:p>
          </p:txBody>
        </p:sp>
        <p:sp>
          <p:nvSpPr>
            <p:cNvPr id="146" name="Rectangle 910"/>
            <p:cNvSpPr>
              <a:spLocks noChangeArrowheads="1"/>
            </p:cNvSpPr>
            <p:nvPr/>
          </p:nvSpPr>
          <p:spPr bwMode="auto">
            <a:xfrm>
              <a:off x="-339" y="74"/>
              <a:ext cx="52" cy="22"/>
            </a:xfrm>
            <a:prstGeom prst="rect">
              <a:avLst/>
            </a:prstGeom>
            <a:solidFill>
              <a:schemeClr val="accent2"/>
            </a:solidFill>
            <a:ln w="6350">
              <a:solidFill>
                <a:schemeClr val="folHlink"/>
              </a:solidFill>
              <a:miter lim="800000"/>
              <a:headEnd/>
              <a:tailEnd/>
            </a:ln>
          </p:spPr>
          <p:txBody>
            <a:bodyPr wrap="none" anchor="ctr"/>
            <a:lstStyle/>
            <a:p>
              <a:endParaRPr lang="en-US" dirty="0">
                <a:solidFill>
                  <a:srgbClr val="172982"/>
                </a:solidFill>
              </a:endParaRPr>
            </a:p>
          </p:txBody>
        </p:sp>
        <p:sp>
          <p:nvSpPr>
            <p:cNvPr id="148" name="Rectangle 911"/>
            <p:cNvSpPr>
              <a:spLocks noChangeArrowheads="1"/>
            </p:cNvSpPr>
            <p:nvPr/>
          </p:nvSpPr>
          <p:spPr bwMode="auto">
            <a:xfrm>
              <a:off x="-389" y="36"/>
              <a:ext cx="53" cy="23"/>
            </a:xfrm>
            <a:prstGeom prst="rect">
              <a:avLst/>
            </a:prstGeom>
            <a:solidFill>
              <a:schemeClr val="accent2"/>
            </a:solidFill>
            <a:ln w="6350">
              <a:solidFill>
                <a:schemeClr val="folHlink"/>
              </a:solidFill>
              <a:miter lim="800000"/>
              <a:headEnd/>
              <a:tailEnd/>
            </a:ln>
          </p:spPr>
          <p:txBody>
            <a:bodyPr wrap="none" anchor="ctr"/>
            <a:lstStyle/>
            <a:p>
              <a:endParaRPr lang="en-US" dirty="0">
                <a:solidFill>
                  <a:srgbClr val="172982"/>
                </a:solidFill>
              </a:endParaRPr>
            </a:p>
          </p:txBody>
        </p:sp>
        <p:cxnSp>
          <p:nvCxnSpPr>
            <p:cNvPr id="149" name="AutoShape 912"/>
            <p:cNvCxnSpPr>
              <a:cxnSpLocks noChangeShapeType="1"/>
            </p:cNvCxnSpPr>
            <p:nvPr/>
          </p:nvCxnSpPr>
          <p:spPr bwMode="auto">
            <a:xfrm rot="5400000">
              <a:off x="-352" y="12"/>
              <a:ext cx="13" cy="35"/>
            </a:xfrm>
            <a:prstGeom prst="bentConnector3">
              <a:avLst>
                <a:gd name="adj1" fmla="val 48718"/>
              </a:avLst>
            </a:prstGeom>
            <a:noFill/>
            <a:ln w="6350">
              <a:solidFill>
                <a:schemeClr val="folHlink"/>
              </a:solidFill>
              <a:miter lim="800000"/>
              <a:headEnd/>
              <a:tailEnd/>
            </a:ln>
          </p:spPr>
        </p:cxnSp>
        <p:cxnSp>
          <p:nvCxnSpPr>
            <p:cNvPr id="150" name="AutoShape 913"/>
            <p:cNvCxnSpPr>
              <a:cxnSpLocks noChangeShapeType="1"/>
            </p:cNvCxnSpPr>
            <p:nvPr/>
          </p:nvCxnSpPr>
          <p:spPr bwMode="auto">
            <a:xfrm rot="16200000" flipH="1">
              <a:off x="-314" y="9"/>
              <a:ext cx="13" cy="41"/>
            </a:xfrm>
            <a:prstGeom prst="bentConnector3">
              <a:avLst>
                <a:gd name="adj1" fmla="val 48718"/>
              </a:avLst>
            </a:prstGeom>
            <a:noFill/>
            <a:ln w="6350">
              <a:solidFill>
                <a:schemeClr val="folHlink"/>
              </a:solidFill>
              <a:miter lim="800000"/>
              <a:headEnd/>
              <a:tailEnd/>
            </a:ln>
          </p:spPr>
        </p:cxnSp>
        <p:cxnSp>
          <p:nvCxnSpPr>
            <p:cNvPr id="151" name="AutoShape 914"/>
            <p:cNvCxnSpPr>
              <a:cxnSpLocks noChangeShapeType="1"/>
            </p:cNvCxnSpPr>
            <p:nvPr/>
          </p:nvCxnSpPr>
          <p:spPr bwMode="auto">
            <a:xfrm rot="5400000">
              <a:off x="-308" y="54"/>
              <a:ext cx="15" cy="26"/>
            </a:xfrm>
            <a:prstGeom prst="bentConnector3">
              <a:avLst>
                <a:gd name="adj1" fmla="val 48782"/>
              </a:avLst>
            </a:prstGeom>
            <a:noFill/>
            <a:ln w="6350">
              <a:solidFill>
                <a:schemeClr val="folHlink"/>
              </a:solidFill>
              <a:miter lim="800000"/>
              <a:headEnd/>
              <a:tailEnd/>
            </a:ln>
          </p:spPr>
        </p:cxnSp>
        <p:sp>
          <p:nvSpPr>
            <p:cNvPr id="152" name="Rectangle 915"/>
            <p:cNvSpPr>
              <a:spLocks noChangeArrowheads="1"/>
            </p:cNvSpPr>
            <p:nvPr/>
          </p:nvSpPr>
          <p:spPr bwMode="auto">
            <a:xfrm>
              <a:off x="-242" y="36"/>
              <a:ext cx="53" cy="23"/>
            </a:xfrm>
            <a:prstGeom prst="rect">
              <a:avLst/>
            </a:prstGeom>
            <a:solidFill>
              <a:schemeClr val="accent2"/>
            </a:solidFill>
            <a:ln w="6350">
              <a:solidFill>
                <a:schemeClr val="folHlink"/>
              </a:solidFill>
              <a:miter lim="800000"/>
              <a:headEnd/>
              <a:tailEnd/>
            </a:ln>
          </p:spPr>
          <p:txBody>
            <a:bodyPr wrap="none" anchor="ctr"/>
            <a:lstStyle/>
            <a:p>
              <a:endParaRPr lang="en-US" dirty="0">
                <a:solidFill>
                  <a:srgbClr val="172982"/>
                </a:solidFill>
              </a:endParaRPr>
            </a:p>
          </p:txBody>
        </p:sp>
        <p:cxnSp>
          <p:nvCxnSpPr>
            <p:cNvPr id="153" name="AutoShape 916"/>
            <p:cNvCxnSpPr>
              <a:cxnSpLocks noChangeShapeType="1"/>
            </p:cNvCxnSpPr>
            <p:nvPr/>
          </p:nvCxnSpPr>
          <p:spPr bwMode="auto">
            <a:xfrm rot="16200000" flipH="1">
              <a:off x="-278" y="-27"/>
              <a:ext cx="13" cy="113"/>
            </a:xfrm>
            <a:prstGeom prst="bentConnector3">
              <a:avLst>
                <a:gd name="adj1" fmla="val 48718"/>
              </a:avLst>
            </a:prstGeom>
            <a:noFill/>
            <a:ln w="6350">
              <a:solidFill>
                <a:schemeClr val="folHlink"/>
              </a:solidFill>
              <a:miter lim="800000"/>
              <a:headEnd/>
              <a:tailEnd/>
            </a:ln>
          </p:spPr>
        </p:cxnSp>
      </p:grpSp>
      <p:grpSp>
        <p:nvGrpSpPr>
          <p:cNvPr id="154" name="Group 917"/>
          <p:cNvGrpSpPr>
            <a:grpSpLocks/>
          </p:cNvGrpSpPr>
          <p:nvPr/>
        </p:nvGrpSpPr>
        <p:grpSpPr bwMode="auto">
          <a:xfrm>
            <a:off x="3949226" y="4329352"/>
            <a:ext cx="285545" cy="95250"/>
            <a:chOff x="2325" y="542"/>
            <a:chExt cx="224" cy="60"/>
          </a:xfrm>
        </p:grpSpPr>
        <p:sp>
          <p:nvSpPr>
            <p:cNvPr id="155" name="Rectangle 918"/>
            <p:cNvSpPr>
              <a:spLocks noChangeArrowheads="1"/>
            </p:cNvSpPr>
            <p:nvPr/>
          </p:nvSpPr>
          <p:spPr bwMode="auto">
            <a:xfrm>
              <a:off x="2394" y="542"/>
              <a:ext cx="52" cy="22"/>
            </a:xfrm>
            <a:prstGeom prst="rect">
              <a:avLst/>
            </a:prstGeom>
            <a:solidFill>
              <a:schemeClr val="accent2"/>
            </a:solidFill>
            <a:ln w="6350">
              <a:solidFill>
                <a:schemeClr val="folHlink"/>
              </a:solidFill>
              <a:miter lim="800000"/>
              <a:headEnd/>
              <a:tailEnd/>
            </a:ln>
          </p:spPr>
          <p:txBody>
            <a:bodyPr wrap="none" anchor="ctr"/>
            <a:lstStyle/>
            <a:p>
              <a:endParaRPr lang="en-US" dirty="0">
                <a:solidFill>
                  <a:srgbClr val="172982"/>
                </a:solidFill>
              </a:endParaRPr>
            </a:p>
          </p:txBody>
        </p:sp>
        <p:sp>
          <p:nvSpPr>
            <p:cNvPr id="156" name="Rectangle 919"/>
            <p:cNvSpPr>
              <a:spLocks noChangeArrowheads="1"/>
            </p:cNvSpPr>
            <p:nvPr/>
          </p:nvSpPr>
          <p:spPr bwMode="auto">
            <a:xfrm>
              <a:off x="2325" y="542"/>
              <a:ext cx="53" cy="22"/>
            </a:xfrm>
            <a:prstGeom prst="rect">
              <a:avLst/>
            </a:prstGeom>
            <a:solidFill>
              <a:schemeClr val="accent2"/>
            </a:solidFill>
            <a:ln w="6350">
              <a:solidFill>
                <a:schemeClr val="folHlink"/>
              </a:solidFill>
              <a:miter lim="800000"/>
              <a:headEnd/>
              <a:tailEnd/>
            </a:ln>
          </p:spPr>
          <p:txBody>
            <a:bodyPr wrap="none" anchor="ctr"/>
            <a:lstStyle/>
            <a:p>
              <a:endParaRPr lang="en-US" dirty="0">
                <a:solidFill>
                  <a:srgbClr val="172982"/>
                </a:solidFill>
              </a:endParaRPr>
            </a:p>
          </p:txBody>
        </p:sp>
        <p:sp>
          <p:nvSpPr>
            <p:cNvPr id="157" name="Rectangle 920"/>
            <p:cNvSpPr>
              <a:spLocks noChangeArrowheads="1"/>
            </p:cNvSpPr>
            <p:nvPr/>
          </p:nvSpPr>
          <p:spPr bwMode="auto">
            <a:xfrm>
              <a:off x="2325" y="579"/>
              <a:ext cx="53" cy="23"/>
            </a:xfrm>
            <a:prstGeom prst="rect">
              <a:avLst/>
            </a:prstGeom>
            <a:solidFill>
              <a:schemeClr val="accent2"/>
            </a:solidFill>
            <a:ln w="6350">
              <a:solidFill>
                <a:schemeClr val="folHlink"/>
              </a:solidFill>
              <a:miter lim="800000"/>
              <a:headEnd/>
              <a:tailEnd/>
            </a:ln>
          </p:spPr>
          <p:txBody>
            <a:bodyPr wrap="none" anchor="ctr"/>
            <a:lstStyle/>
            <a:p>
              <a:endParaRPr lang="en-US" dirty="0">
                <a:solidFill>
                  <a:srgbClr val="172982"/>
                </a:solidFill>
              </a:endParaRPr>
            </a:p>
          </p:txBody>
        </p:sp>
        <p:sp>
          <p:nvSpPr>
            <p:cNvPr id="158" name="Rectangle 921"/>
            <p:cNvSpPr>
              <a:spLocks noChangeArrowheads="1"/>
            </p:cNvSpPr>
            <p:nvPr/>
          </p:nvSpPr>
          <p:spPr bwMode="auto">
            <a:xfrm>
              <a:off x="2394" y="579"/>
              <a:ext cx="52" cy="23"/>
            </a:xfrm>
            <a:prstGeom prst="rect">
              <a:avLst/>
            </a:prstGeom>
            <a:solidFill>
              <a:schemeClr val="accent2"/>
            </a:solidFill>
            <a:ln w="6350">
              <a:solidFill>
                <a:schemeClr val="folHlink"/>
              </a:solidFill>
              <a:miter lim="800000"/>
              <a:headEnd/>
              <a:tailEnd/>
            </a:ln>
          </p:spPr>
          <p:txBody>
            <a:bodyPr wrap="none" anchor="ctr"/>
            <a:lstStyle/>
            <a:p>
              <a:endParaRPr lang="en-US" dirty="0">
                <a:solidFill>
                  <a:srgbClr val="172982"/>
                </a:solidFill>
              </a:endParaRPr>
            </a:p>
          </p:txBody>
        </p:sp>
        <p:sp>
          <p:nvSpPr>
            <p:cNvPr id="159" name="Rectangle 922"/>
            <p:cNvSpPr>
              <a:spLocks noChangeArrowheads="1"/>
            </p:cNvSpPr>
            <p:nvPr/>
          </p:nvSpPr>
          <p:spPr bwMode="auto">
            <a:xfrm>
              <a:off x="2496" y="576"/>
              <a:ext cx="53" cy="23"/>
            </a:xfrm>
            <a:prstGeom prst="rect">
              <a:avLst/>
            </a:prstGeom>
            <a:solidFill>
              <a:schemeClr val="accent2"/>
            </a:solidFill>
            <a:ln w="6350">
              <a:solidFill>
                <a:schemeClr val="folHlink"/>
              </a:solidFill>
              <a:miter lim="800000"/>
              <a:headEnd/>
              <a:tailEnd/>
            </a:ln>
          </p:spPr>
          <p:txBody>
            <a:bodyPr wrap="none" anchor="ctr"/>
            <a:lstStyle/>
            <a:p>
              <a:endParaRPr lang="en-US" dirty="0">
                <a:solidFill>
                  <a:srgbClr val="172982"/>
                </a:solidFill>
              </a:endParaRPr>
            </a:p>
          </p:txBody>
        </p:sp>
      </p:grpSp>
      <p:grpSp>
        <p:nvGrpSpPr>
          <p:cNvPr id="160" name="Group 923"/>
          <p:cNvGrpSpPr>
            <a:grpSpLocks/>
          </p:cNvGrpSpPr>
          <p:nvPr/>
        </p:nvGrpSpPr>
        <p:grpSpPr bwMode="auto">
          <a:xfrm>
            <a:off x="3807448" y="3321290"/>
            <a:ext cx="367129" cy="273050"/>
            <a:chOff x="3306" y="2636"/>
            <a:chExt cx="701" cy="486"/>
          </a:xfrm>
        </p:grpSpPr>
        <p:sp>
          <p:nvSpPr>
            <p:cNvPr id="161" name="Rectangle 924"/>
            <p:cNvSpPr>
              <a:spLocks noChangeArrowheads="1"/>
            </p:cNvSpPr>
            <p:nvPr/>
          </p:nvSpPr>
          <p:spPr bwMode="auto">
            <a:xfrm>
              <a:off x="3604" y="2636"/>
              <a:ext cx="128" cy="64"/>
            </a:xfrm>
            <a:prstGeom prst="rect">
              <a:avLst/>
            </a:prstGeom>
            <a:solidFill>
              <a:schemeClr val="accent2"/>
            </a:solidFill>
            <a:ln w="6350">
              <a:solidFill>
                <a:schemeClr val="folHlink"/>
              </a:solidFill>
              <a:miter lim="800000"/>
              <a:headEnd/>
              <a:tailEnd/>
            </a:ln>
          </p:spPr>
          <p:txBody>
            <a:bodyPr wrap="none" anchor="ctr"/>
            <a:lstStyle/>
            <a:p>
              <a:endParaRPr lang="en-US" dirty="0">
                <a:solidFill>
                  <a:srgbClr val="172982"/>
                </a:solidFill>
              </a:endParaRPr>
            </a:p>
          </p:txBody>
        </p:sp>
        <p:sp>
          <p:nvSpPr>
            <p:cNvPr id="162" name="Rectangle 925"/>
            <p:cNvSpPr>
              <a:spLocks noChangeArrowheads="1"/>
            </p:cNvSpPr>
            <p:nvPr/>
          </p:nvSpPr>
          <p:spPr bwMode="auto">
            <a:xfrm>
              <a:off x="3704" y="2739"/>
              <a:ext cx="128" cy="64"/>
            </a:xfrm>
            <a:prstGeom prst="rect">
              <a:avLst/>
            </a:prstGeom>
            <a:solidFill>
              <a:schemeClr val="accent2"/>
            </a:solidFill>
            <a:ln w="6350">
              <a:solidFill>
                <a:schemeClr val="folHlink"/>
              </a:solidFill>
              <a:miter lim="800000"/>
              <a:headEnd/>
              <a:tailEnd/>
            </a:ln>
          </p:spPr>
          <p:txBody>
            <a:bodyPr wrap="none" anchor="ctr"/>
            <a:lstStyle/>
            <a:p>
              <a:endParaRPr lang="en-US" dirty="0">
                <a:solidFill>
                  <a:srgbClr val="172982"/>
                </a:solidFill>
              </a:endParaRPr>
            </a:p>
          </p:txBody>
        </p:sp>
        <p:sp>
          <p:nvSpPr>
            <p:cNvPr id="163" name="Rectangle 926"/>
            <p:cNvSpPr>
              <a:spLocks noChangeArrowheads="1"/>
            </p:cNvSpPr>
            <p:nvPr/>
          </p:nvSpPr>
          <p:spPr bwMode="auto">
            <a:xfrm>
              <a:off x="3641" y="2844"/>
              <a:ext cx="128" cy="64"/>
            </a:xfrm>
            <a:prstGeom prst="rect">
              <a:avLst/>
            </a:prstGeom>
            <a:solidFill>
              <a:schemeClr val="accent2"/>
            </a:solidFill>
            <a:ln w="6350">
              <a:solidFill>
                <a:schemeClr val="folHlink"/>
              </a:solidFill>
              <a:miter lim="800000"/>
              <a:headEnd/>
              <a:tailEnd/>
            </a:ln>
          </p:spPr>
          <p:txBody>
            <a:bodyPr wrap="none" anchor="ctr"/>
            <a:lstStyle/>
            <a:p>
              <a:endParaRPr lang="en-US" dirty="0">
                <a:solidFill>
                  <a:srgbClr val="172982"/>
                </a:solidFill>
              </a:endParaRPr>
            </a:p>
          </p:txBody>
        </p:sp>
        <p:sp>
          <p:nvSpPr>
            <p:cNvPr id="164" name="Rectangle 927"/>
            <p:cNvSpPr>
              <a:spLocks noChangeArrowheads="1"/>
            </p:cNvSpPr>
            <p:nvPr/>
          </p:nvSpPr>
          <p:spPr bwMode="auto">
            <a:xfrm>
              <a:off x="3641" y="2946"/>
              <a:ext cx="128" cy="64"/>
            </a:xfrm>
            <a:prstGeom prst="rect">
              <a:avLst/>
            </a:prstGeom>
            <a:solidFill>
              <a:schemeClr val="accent2"/>
            </a:solidFill>
            <a:ln w="6350">
              <a:solidFill>
                <a:schemeClr val="folHlink"/>
              </a:solidFill>
              <a:miter lim="800000"/>
              <a:headEnd/>
              <a:tailEnd/>
            </a:ln>
          </p:spPr>
          <p:txBody>
            <a:bodyPr wrap="none" anchor="ctr"/>
            <a:lstStyle/>
            <a:p>
              <a:endParaRPr lang="en-US" dirty="0">
                <a:solidFill>
                  <a:srgbClr val="172982"/>
                </a:solidFill>
              </a:endParaRPr>
            </a:p>
          </p:txBody>
        </p:sp>
        <p:sp>
          <p:nvSpPr>
            <p:cNvPr id="165" name="Rectangle 928"/>
            <p:cNvSpPr>
              <a:spLocks noChangeArrowheads="1"/>
            </p:cNvSpPr>
            <p:nvPr/>
          </p:nvSpPr>
          <p:spPr bwMode="auto">
            <a:xfrm>
              <a:off x="3474" y="2946"/>
              <a:ext cx="128" cy="64"/>
            </a:xfrm>
            <a:prstGeom prst="rect">
              <a:avLst/>
            </a:prstGeom>
            <a:solidFill>
              <a:schemeClr val="accent2"/>
            </a:solidFill>
            <a:ln w="6350">
              <a:solidFill>
                <a:schemeClr val="folHlink"/>
              </a:solidFill>
              <a:miter lim="800000"/>
              <a:headEnd/>
              <a:tailEnd/>
            </a:ln>
          </p:spPr>
          <p:txBody>
            <a:bodyPr wrap="none" anchor="ctr"/>
            <a:lstStyle/>
            <a:p>
              <a:endParaRPr lang="en-US" dirty="0">
                <a:solidFill>
                  <a:srgbClr val="172982"/>
                </a:solidFill>
              </a:endParaRPr>
            </a:p>
          </p:txBody>
        </p:sp>
        <p:sp>
          <p:nvSpPr>
            <p:cNvPr id="166" name="Rectangle 929"/>
            <p:cNvSpPr>
              <a:spLocks noChangeArrowheads="1"/>
            </p:cNvSpPr>
            <p:nvPr/>
          </p:nvSpPr>
          <p:spPr bwMode="auto">
            <a:xfrm>
              <a:off x="3520" y="2739"/>
              <a:ext cx="128" cy="64"/>
            </a:xfrm>
            <a:prstGeom prst="rect">
              <a:avLst/>
            </a:prstGeom>
            <a:solidFill>
              <a:schemeClr val="accent2"/>
            </a:solidFill>
            <a:ln w="6350">
              <a:solidFill>
                <a:schemeClr val="folHlink"/>
              </a:solidFill>
              <a:miter lim="800000"/>
              <a:headEnd/>
              <a:tailEnd/>
            </a:ln>
          </p:spPr>
          <p:txBody>
            <a:bodyPr wrap="none" anchor="ctr"/>
            <a:lstStyle/>
            <a:p>
              <a:endParaRPr lang="en-US" dirty="0">
                <a:solidFill>
                  <a:srgbClr val="172982"/>
                </a:solidFill>
              </a:endParaRPr>
            </a:p>
          </p:txBody>
        </p:sp>
        <p:sp>
          <p:nvSpPr>
            <p:cNvPr id="167" name="Rectangle 930"/>
            <p:cNvSpPr>
              <a:spLocks noChangeArrowheads="1"/>
            </p:cNvSpPr>
            <p:nvPr/>
          </p:nvSpPr>
          <p:spPr bwMode="auto">
            <a:xfrm>
              <a:off x="3879" y="2952"/>
              <a:ext cx="128" cy="64"/>
            </a:xfrm>
            <a:prstGeom prst="rect">
              <a:avLst/>
            </a:prstGeom>
            <a:solidFill>
              <a:schemeClr val="accent2"/>
            </a:solidFill>
            <a:ln w="6350">
              <a:solidFill>
                <a:schemeClr val="folHlink"/>
              </a:solidFill>
              <a:miter lim="800000"/>
              <a:headEnd/>
              <a:tailEnd/>
            </a:ln>
          </p:spPr>
          <p:txBody>
            <a:bodyPr wrap="none" anchor="ctr"/>
            <a:lstStyle/>
            <a:p>
              <a:endParaRPr lang="en-US" dirty="0">
                <a:solidFill>
                  <a:srgbClr val="172982"/>
                </a:solidFill>
              </a:endParaRPr>
            </a:p>
          </p:txBody>
        </p:sp>
        <p:sp>
          <p:nvSpPr>
            <p:cNvPr id="168" name="Rectangle 931"/>
            <p:cNvSpPr>
              <a:spLocks noChangeArrowheads="1"/>
            </p:cNvSpPr>
            <p:nvPr/>
          </p:nvSpPr>
          <p:spPr bwMode="auto">
            <a:xfrm>
              <a:off x="3474" y="3052"/>
              <a:ext cx="128" cy="64"/>
            </a:xfrm>
            <a:prstGeom prst="rect">
              <a:avLst/>
            </a:prstGeom>
            <a:solidFill>
              <a:schemeClr val="accent2"/>
            </a:solidFill>
            <a:ln w="6350">
              <a:solidFill>
                <a:schemeClr val="folHlink"/>
              </a:solidFill>
              <a:miter lim="800000"/>
              <a:headEnd/>
              <a:tailEnd/>
            </a:ln>
          </p:spPr>
          <p:txBody>
            <a:bodyPr wrap="none" anchor="ctr"/>
            <a:lstStyle/>
            <a:p>
              <a:endParaRPr lang="en-US" dirty="0">
                <a:solidFill>
                  <a:srgbClr val="172982"/>
                </a:solidFill>
              </a:endParaRPr>
            </a:p>
          </p:txBody>
        </p:sp>
        <p:sp>
          <p:nvSpPr>
            <p:cNvPr id="169" name="Rectangle 932"/>
            <p:cNvSpPr>
              <a:spLocks noChangeArrowheads="1"/>
            </p:cNvSpPr>
            <p:nvPr/>
          </p:nvSpPr>
          <p:spPr bwMode="auto">
            <a:xfrm>
              <a:off x="3641" y="3052"/>
              <a:ext cx="128" cy="64"/>
            </a:xfrm>
            <a:prstGeom prst="rect">
              <a:avLst/>
            </a:prstGeom>
            <a:solidFill>
              <a:schemeClr val="accent2"/>
            </a:solidFill>
            <a:ln w="6350">
              <a:solidFill>
                <a:schemeClr val="folHlink"/>
              </a:solidFill>
              <a:miter lim="800000"/>
              <a:headEnd/>
              <a:tailEnd/>
            </a:ln>
          </p:spPr>
          <p:txBody>
            <a:bodyPr wrap="none" anchor="ctr"/>
            <a:lstStyle/>
            <a:p>
              <a:endParaRPr lang="en-US" dirty="0">
                <a:solidFill>
                  <a:srgbClr val="172982"/>
                </a:solidFill>
              </a:endParaRPr>
            </a:p>
          </p:txBody>
        </p:sp>
        <p:sp>
          <p:nvSpPr>
            <p:cNvPr id="170" name="Rectangle 933"/>
            <p:cNvSpPr>
              <a:spLocks noChangeArrowheads="1"/>
            </p:cNvSpPr>
            <p:nvPr/>
          </p:nvSpPr>
          <p:spPr bwMode="auto">
            <a:xfrm>
              <a:off x="3306" y="3052"/>
              <a:ext cx="128" cy="64"/>
            </a:xfrm>
            <a:prstGeom prst="rect">
              <a:avLst/>
            </a:prstGeom>
            <a:solidFill>
              <a:schemeClr val="accent2"/>
            </a:solidFill>
            <a:ln w="6350">
              <a:solidFill>
                <a:schemeClr val="folHlink"/>
              </a:solidFill>
              <a:miter lim="800000"/>
              <a:headEnd/>
              <a:tailEnd/>
            </a:ln>
          </p:spPr>
          <p:txBody>
            <a:bodyPr wrap="none" anchor="ctr"/>
            <a:lstStyle/>
            <a:p>
              <a:endParaRPr lang="en-US" dirty="0">
                <a:solidFill>
                  <a:srgbClr val="172982"/>
                </a:solidFill>
              </a:endParaRPr>
            </a:p>
          </p:txBody>
        </p:sp>
        <p:cxnSp>
          <p:nvCxnSpPr>
            <p:cNvPr id="171" name="AutoShape 934"/>
            <p:cNvCxnSpPr>
              <a:cxnSpLocks noChangeShapeType="1"/>
              <a:stCxn id="161" idx="2"/>
              <a:endCxn id="166" idx="0"/>
            </p:cNvCxnSpPr>
            <p:nvPr/>
          </p:nvCxnSpPr>
          <p:spPr bwMode="auto">
            <a:xfrm rot="5400000">
              <a:off x="3606" y="2678"/>
              <a:ext cx="39" cy="84"/>
            </a:xfrm>
            <a:prstGeom prst="bentConnector3">
              <a:avLst>
                <a:gd name="adj1" fmla="val 48718"/>
              </a:avLst>
            </a:prstGeom>
            <a:noFill/>
            <a:ln w="6350">
              <a:solidFill>
                <a:schemeClr val="folHlink"/>
              </a:solidFill>
              <a:miter lim="800000"/>
              <a:headEnd/>
              <a:tailEnd/>
            </a:ln>
          </p:spPr>
        </p:cxnSp>
        <p:cxnSp>
          <p:nvCxnSpPr>
            <p:cNvPr id="172" name="AutoShape 935"/>
            <p:cNvCxnSpPr>
              <a:cxnSpLocks noChangeShapeType="1"/>
              <a:stCxn id="161" idx="2"/>
              <a:endCxn id="162" idx="0"/>
            </p:cNvCxnSpPr>
            <p:nvPr/>
          </p:nvCxnSpPr>
          <p:spPr bwMode="auto">
            <a:xfrm rot="16200000" flipH="1">
              <a:off x="3698" y="2670"/>
              <a:ext cx="39" cy="100"/>
            </a:xfrm>
            <a:prstGeom prst="bentConnector3">
              <a:avLst>
                <a:gd name="adj1" fmla="val 48718"/>
              </a:avLst>
            </a:prstGeom>
            <a:noFill/>
            <a:ln w="6350">
              <a:solidFill>
                <a:schemeClr val="folHlink"/>
              </a:solidFill>
              <a:miter lim="800000"/>
              <a:headEnd/>
              <a:tailEnd/>
            </a:ln>
          </p:spPr>
        </p:cxnSp>
        <p:cxnSp>
          <p:nvCxnSpPr>
            <p:cNvPr id="173" name="AutoShape 936"/>
            <p:cNvCxnSpPr>
              <a:cxnSpLocks noChangeShapeType="1"/>
              <a:stCxn id="162" idx="2"/>
              <a:endCxn id="163" idx="0"/>
            </p:cNvCxnSpPr>
            <p:nvPr/>
          </p:nvCxnSpPr>
          <p:spPr bwMode="auto">
            <a:xfrm rot="5400000">
              <a:off x="3716" y="2792"/>
              <a:ext cx="41" cy="63"/>
            </a:xfrm>
            <a:prstGeom prst="bentConnector3">
              <a:avLst>
                <a:gd name="adj1" fmla="val 48782"/>
              </a:avLst>
            </a:prstGeom>
            <a:noFill/>
            <a:ln w="6350">
              <a:solidFill>
                <a:schemeClr val="folHlink"/>
              </a:solidFill>
              <a:miter lim="800000"/>
              <a:headEnd/>
              <a:tailEnd/>
            </a:ln>
          </p:spPr>
        </p:cxnSp>
        <p:cxnSp>
          <p:nvCxnSpPr>
            <p:cNvPr id="174" name="AutoShape 937"/>
            <p:cNvCxnSpPr>
              <a:cxnSpLocks noChangeShapeType="1"/>
              <a:stCxn id="163" idx="2"/>
              <a:endCxn id="165" idx="0"/>
            </p:cNvCxnSpPr>
            <p:nvPr/>
          </p:nvCxnSpPr>
          <p:spPr bwMode="auto">
            <a:xfrm rot="5400000">
              <a:off x="3603" y="2843"/>
              <a:ext cx="38" cy="167"/>
            </a:xfrm>
            <a:prstGeom prst="bentConnector3">
              <a:avLst>
                <a:gd name="adj1" fmla="val 50000"/>
              </a:avLst>
            </a:prstGeom>
            <a:noFill/>
            <a:ln w="6350">
              <a:solidFill>
                <a:schemeClr val="folHlink"/>
              </a:solidFill>
              <a:miter lim="800000"/>
              <a:headEnd/>
              <a:tailEnd/>
            </a:ln>
          </p:spPr>
        </p:cxnSp>
        <p:cxnSp>
          <p:nvCxnSpPr>
            <p:cNvPr id="175" name="AutoShape 938"/>
            <p:cNvCxnSpPr>
              <a:cxnSpLocks noChangeShapeType="1"/>
              <a:stCxn id="163" idx="2"/>
              <a:endCxn id="164" idx="0"/>
            </p:cNvCxnSpPr>
            <p:nvPr/>
          </p:nvCxnSpPr>
          <p:spPr bwMode="auto">
            <a:xfrm rot="5400000">
              <a:off x="3686" y="2927"/>
              <a:ext cx="38" cy="0"/>
            </a:xfrm>
            <a:prstGeom prst="straightConnector1">
              <a:avLst/>
            </a:prstGeom>
            <a:noFill/>
            <a:ln w="6350">
              <a:solidFill>
                <a:schemeClr val="folHlink"/>
              </a:solidFill>
              <a:round/>
              <a:headEnd/>
              <a:tailEnd/>
            </a:ln>
          </p:spPr>
        </p:cxnSp>
        <p:cxnSp>
          <p:nvCxnSpPr>
            <p:cNvPr id="176" name="AutoShape 939"/>
            <p:cNvCxnSpPr>
              <a:cxnSpLocks noChangeShapeType="1"/>
              <a:stCxn id="165" idx="2"/>
              <a:endCxn id="170" idx="0"/>
            </p:cNvCxnSpPr>
            <p:nvPr/>
          </p:nvCxnSpPr>
          <p:spPr bwMode="auto">
            <a:xfrm rot="5400000">
              <a:off x="3433" y="2947"/>
              <a:ext cx="42" cy="168"/>
            </a:xfrm>
            <a:prstGeom prst="bentConnector3">
              <a:avLst>
                <a:gd name="adj1" fmla="val 50000"/>
              </a:avLst>
            </a:prstGeom>
            <a:noFill/>
            <a:ln w="6350">
              <a:solidFill>
                <a:schemeClr val="folHlink"/>
              </a:solidFill>
              <a:miter lim="800000"/>
              <a:headEnd/>
              <a:tailEnd/>
            </a:ln>
          </p:spPr>
        </p:cxnSp>
        <p:cxnSp>
          <p:nvCxnSpPr>
            <p:cNvPr id="177" name="AutoShape 940"/>
            <p:cNvCxnSpPr>
              <a:cxnSpLocks noChangeShapeType="1"/>
              <a:stCxn id="165" idx="2"/>
              <a:endCxn id="168" idx="0"/>
            </p:cNvCxnSpPr>
            <p:nvPr/>
          </p:nvCxnSpPr>
          <p:spPr bwMode="auto">
            <a:xfrm rot="5400000">
              <a:off x="3517" y="3031"/>
              <a:ext cx="42" cy="0"/>
            </a:xfrm>
            <a:prstGeom prst="straightConnector1">
              <a:avLst/>
            </a:prstGeom>
            <a:noFill/>
            <a:ln w="6350">
              <a:solidFill>
                <a:schemeClr val="folHlink"/>
              </a:solidFill>
              <a:round/>
              <a:headEnd/>
              <a:tailEnd/>
            </a:ln>
          </p:spPr>
        </p:cxnSp>
        <p:cxnSp>
          <p:nvCxnSpPr>
            <p:cNvPr id="178" name="AutoShape 941"/>
            <p:cNvCxnSpPr>
              <a:cxnSpLocks noChangeShapeType="1"/>
              <a:stCxn id="165" idx="2"/>
              <a:endCxn id="169" idx="0"/>
            </p:cNvCxnSpPr>
            <p:nvPr/>
          </p:nvCxnSpPr>
          <p:spPr bwMode="auto">
            <a:xfrm rot="16200000" flipH="1">
              <a:off x="3601" y="2947"/>
              <a:ext cx="42" cy="167"/>
            </a:xfrm>
            <a:prstGeom prst="bentConnector3">
              <a:avLst>
                <a:gd name="adj1" fmla="val 50000"/>
              </a:avLst>
            </a:prstGeom>
            <a:noFill/>
            <a:ln w="6350">
              <a:solidFill>
                <a:schemeClr val="folHlink"/>
              </a:solidFill>
              <a:miter lim="800000"/>
              <a:headEnd/>
              <a:tailEnd/>
            </a:ln>
          </p:spPr>
        </p:cxnSp>
        <p:sp>
          <p:nvSpPr>
            <p:cNvPr id="179" name="Rectangle 942"/>
            <p:cNvSpPr>
              <a:spLocks noChangeArrowheads="1"/>
            </p:cNvSpPr>
            <p:nvPr/>
          </p:nvSpPr>
          <p:spPr bwMode="auto">
            <a:xfrm>
              <a:off x="3879" y="3058"/>
              <a:ext cx="128" cy="64"/>
            </a:xfrm>
            <a:prstGeom prst="rect">
              <a:avLst/>
            </a:prstGeom>
            <a:solidFill>
              <a:schemeClr val="accent2"/>
            </a:solidFill>
            <a:ln w="6350">
              <a:solidFill>
                <a:schemeClr val="folHlink"/>
              </a:solidFill>
              <a:miter lim="800000"/>
              <a:headEnd/>
              <a:tailEnd/>
            </a:ln>
          </p:spPr>
          <p:txBody>
            <a:bodyPr wrap="none" anchor="ctr"/>
            <a:lstStyle/>
            <a:p>
              <a:endParaRPr lang="en-US" dirty="0">
                <a:solidFill>
                  <a:srgbClr val="172982"/>
                </a:solidFill>
              </a:endParaRPr>
            </a:p>
          </p:txBody>
        </p:sp>
        <p:cxnSp>
          <p:nvCxnSpPr>
            <p:cNvPr id="180" name="AutoShape 943"/>
            <p:cNvCxnSpPr>
              <a:cxnSpLocks noChangeShapeType="1"/>
              <a:stCxn id="167" idx="2"/>
              <a:endCxn id="179" idx="0"/>
            </p:cNvCxnSpPr>
            <p:nvPr/>
          </p:nvCxnSpPr>
          <p:spPr bwMode="auto">
            <a:xfrm rot="5400000">
              <a:off x="3922" y="3037"/>
              <a:ext cx="42" cy="0"/>
            </a:xfrm>
            <a:prstGeom prst="straightConnector1">
              <a:avLst/>
            </a:prstGeom>
            <a:noFill/>
            <a:ln w="6350">
              <a:solidFill>
                <a:schemeClr val="folHlink"/>
              </a:solidFill>
              <a:round/>
              <a:headEnd/>
              <a:tailEnd/>
            </a:ln>
          </p:spPr>
        </p:cxnSp>
        <p:sp>
          <p:nvSpPr>
            <p:cNvPr id="197" name="Rectangle 944"/>
            <p:cNvSpPr>
              <a:spLocks noChangeArrowheads="1"/>
            </p:cNvSpPr>
            <p:nvPr/>
          </p:nvSpPr>
          <p:spPr bwMode="auto">
            <a:xfrm>
              <a:off x="3879" y="2739"/>
              <a:ext cx="128" cy="64"/>
            </a:xfrm>
            <a:prstGeom prst="rect">
              <a:avLst/>
            </a:prstGeom>
            <a:solidFill>
              <a:schemeClr val="accent2"/>
            </a:solidFill>
            <a:ln w="6350">
              <a:solidFill>
                <a:schemeClr val="folHlink"/>
              </a:solidFill>
              <a:miter lim="800000"/>
              <a:headEnd/>
              <a:tailEnd/>
            </a:ln>
          </p:spPr>
          <p:txBody>
            <a:bodyPr wrap="none" anchor="ctr"/>
            <a:lstStyle/>
            <a:p>
              <a:endParaRPr lang="en-US" dirty="0">
                <a:solidFill>
                  <a:srgbClr val="172982"/>
                </a:solidFill>
              </a:endParaRPr>
            </a:p>
          </p:txBody>
        </p:sp>
        <p:cxnSp>
          <p:nvCxnSpPr>
            <p:cNvPr id="198" name="AutoShape 945"/>
            <p:cNvCxnSpPr>
              <a:cxnSpLocks noChangeShapeType="1"/>
              <a:stCxn id="197" idx="2"/>
              <a:endCxn id="167" idx="0"/>
            </p:cNvCxnSpPr>
            <p:nvPr/>
          </p:nvCxnSpPr>
          <p:spPr bwMode="auto">
            <a:xfrm rot="5400000">
              <a:off x="3868" y="2878"/>
              <a:ext cx="149" cy="0"/>
            </a:xfrm>
            <a:prstGeom prst="straightConnector1">
              <a:avLst/>
            </a:prstGeom>
            <a:noFill/>
            <a:ln w="6350">
              <a:solidFill>
                <a:schemeClr val="folHlink"/>
              </a:solidFill>
              <a:round/>
              <a:headEnd/>
              <a:tailEnd/>
            </a:ln>
          </p:spPr>
        </p:cxnSp>
        <p:cxnSp>
          <p:nvCxnSpPr>
            <p:cNvPr id="199" name="AutoShape 946"/>
            <p:cNvCxnSpPr>
              <a:cxnSpLocks noChangeShapeType="1"/>
              <a:stCxn id="161" idx="2"/>
              <a:endCxn id="197" idx="0"/>
            </p:cNvCxnSpPr>
            <p:nvPr/>
          </p:nvCxnSpPr>
          <p:spPr bwMode="auto">
            <a:xfrm rot="16200000" flipH="1">
              <a:off x="3786" y="2582"/>
              <a:ext cx="39" cy="275"/>
            </a:xfrm>
            <a:prstGeom prst="bentConnector3">
              <a:avLst>
                <a:gd name="adj1" fmla="val 48718"/>
              </a:avLst>
            </a:prstGeom>
            <a:noFill/>
            <a:ln w="6350">
              <a:solidFill>
                <a:schemeClr val="folHlink"/>
              </a:solidFill>
              <a:miter lim="800000"/>
              <a:headEnd/>
              <a:tailEnd/>
            </a:ln>
          </p:spPr>
        </p:cxnSp>
      </p:grpSp>
      <p:grpSp>
        <p:nvGrpSpPr>
          <p:cNvPr id="200" name="Group 1041"/>
          <p:cNvGrpSpPr>
            <a:grpSpLocks/>
          </p:cNvGrpSpPr>
          <p:nvPr/>
        </p:nvGrpSpPr>
        <p:grpSpPr bwMode="auto">
          <a:xfrm>
            <a:off x="2414623" y="3321290"/>
            <a:ext cx="262599" cy="293688"/>
            <a:chOff x="370" y="2788"/>
            <a:chExt cx="640" cy="484"/>
          </a:xfrm>
        </p:grpSpPr>
        <p:sp>
          <p:nvSpPr>
            <p:cNvPr id="201" name="Rectangle 1042"/>
            <p:cNvSpPr>
              <a:spLocks noChangeArrowheads="1"/>
            </p:cNvSpPr>
            <p:nvPr/>
          </p:nvSpPr>
          <p:spPr bwMode="auto">
            <a:xfrm>
              <a:off x="508" y="2788"/>
              <a:ext cx="128" cy="64"/>
            </a:xfrm>
            <a:prstGeom prst="rect">
              <a:avLst/>
            </a:prstGeom>
            <a:solidFill>
              <a:srgbClr val="336699"/>
            </a:solidFill>
            <a:ln w="6350">
              <a:solidFill>
                <a:schemeClr val="folHlink"/>
              </a:solidFill>
              <a:miter lim="800000"/>
              <a:headEnd/>
              <a:tailEnd/>
            </a:ln>
          </p:spPr>
          <p:txBody>
            <a:bodyPr wrap="none" anchor="ctr"/>
            <a:lstStyle/>
            <a:p>
              <a:endParaRPr lang="en-US" dirty="0">
                <a:solidFill>
                  <a:srgbClr val="172982"/>
                </a:solidFill>
              </a:endParaRPr>
            </a:p>
          </p:txBody>
        </p:sp>
        <p:sp>
          <p:nvSpPr>
            <p:cNvPr id="202" name="Rectangle 1043"/>
            <p:cNvSpPr>
              <a:spLocks noChangeArrowheads="1"/>
            </p:cNvSpPr>
            <p:nvPr/>
          </p:nvSpPr>
          <p:spPr bwMode="auto">
            <a:xfrm>
              <a:off x="608" y="2892"/>
              <a:ext cx="128" cy="64"/>
            </a:xfrm>
            <a:prstGeom prst="rect">
              <a:avLst/>
            </a:prstGeom>
            <a:solidFill>
              <a:srgbClr val="336699"/>
            </a:solidFill>
            <a:ln w="6350">
              <a:solidFill>
                <a:schemeClr val="folHlink"/>
              </a:solidFill>
              <a:miter lim="800000"/>
              <a:headEnd/>
              <a:tailEnd/>
            </a:ln>
          </p:spPr>
          <p:txBody>
            <a:bodyPr wrap="none" anchor="ctr"/>
            <a:lstStyle/>
            <a:p>
              <a:endParaRPr lang="en-US" dirty="0">
                <a:solidFill>
                  <a:srgbClr val="172982"/>
                </a:solidFill>
              </a:endParaRPr>
            </a:p>
          </p:txBody>
        </p:sp>
        <p:sp>
          <p:nvSpPr>
            <p:cNvPr id="203" name="Rectangle 1044"/>
            <p:cNvSpPr>
              <a:spLocks noChangeArrowheads="1"/>
            </p:cNvSpPr>
            <p:nvPr/>
          </p:nvSpPr>
          <p:spPr bwMode="auto">
            <a:xfrm>
              <a:off x="704" y="3000"/>
              <a:ext cx="128" cy="64"/>
            </a:xfrm>
            <a:prstGeom prst="rect">
              <a:avLst/>
            </a:prstGeom>
            <a:solidFill>
              <a:srgbClr val="336699"/>
            </a:solidFill>
            <a:ln w="6350">
              <a:solidFill>
                <a:schemeClr val="folHlink"/>
              </a:solidFill>
              <a:miter lim="800000"/>
              <a:headEnd/>
              <a:tailEnd/>
            </a:ln>
          </p:spPr>
          <p:txBody>
            <a:bodyPr wrap="none" anchor="ctr"/>
            <a:lstStyle/>
            <a:p>
              <a:endParaRPr lang="en-US" dirty="0">
                <a:solidFill>
                  <a:srgbClr val="172982"/>
                </a:solidFill>
              </a:endParaRPr>
            </a:p>
          </p:txBody>
        </p:sp>
        <p:sp>
          <p:nvSpPr>
            <p:cNvPr id="204" name="Rectangle 1045"/>
            <p:cNvSpPr>
              <a:spLocks noChangeArrowheads="1"/>
            </p:cNvSpPr>
            <p:nvPr/>
          </p:nvSpPr>
          <p:spPr bwMode="auto">
            <a:xfrm>
              <a:off x="706" y="3102"/>
              <a:ext cx="128" cy="64"/>
            </a:xfrm>
            <a:prstGeom prst="rect">
              <a:avLst/>
            </a:prstGeom>
            <a:solidFill>
              <a:srgbClr val="336699"/>
            </a:solidFill>
            <a:ln w="6350">
              <a:solidFill>
                <a:schemeClr val="folHlink"/>
              </a:solidFill>
              <a:miter lim="800000"/>
              <a:headEnd/>
              <a:tailEnd/>
            </a:ln>
          </p:spPr>
          <p:txBody>
            <a:bodyPr wrap="none" anchor="ctr"/>
            <a:lstStyle/>
            <a:p>
              <a:endParaRPr lang="en-US" dirty="0">
                <a:solidFill>
                  <a:srgbClr val="172982"/>
                </a:solidFill>
              </a:endParaRPr>
            </a:p>
          </p:txBody>
        </p:sp>
        <p:sp>
          <p:nvSpPr>
            <p:cNvPr id="205" name="Rectangle 1046"/>
            <p:cNvSpPr>
              <a:spLocks noChangeArrowheads="1"/>
            </p:cNvSpPr>
            <p:nvPr/>
          </p:nvSpPr>
          <p:spPr bwMode="auto">
            <a:xfrm>
              <a:off x="538" y="3102"/>
              <a:ext cx="128" cy="64"/>
            </a:xfrm>
            <a:prstGeom prst="rect">
              <a:avLst/>
            </a:prstGeom>
            <a:solidFill>
              <a:srgbClr val="336699"/>
            </a:solidFill>
            <a:ln w="6350">
              <a:solidFill>
                <a:schemeClr val="folHlink"/>
              </a:solidFill>
              <a:miter lim="800000"/>
              <a:headEnd/>
              <a:tailEnd/>
            </a:ln>
          </p:spPr>
          <p:txBody>
            <a:bodyPr wrap="none" anchor="ctr"/>
            <a:lstStyle/>
            <a:p>
              <a:endParaRPr lang="en-US" dirty="0">
                <a:solidFill>
                  <a:srgbClr val="172982"/>
                </a:solidFill>
              </a:endParaRPr>
            </a:p>
          </p:txBody>
        </p:sp>
        <p:sp>
          <p:nvSpPr>
            <p:cNvPr id="206" name="Rectangle 1047"/>
            <p:cNvSpPr>
              <a:spLocks noChangeArrowheads="1"/>
            </p:cNvSpPr>
            <p:nvPr/>
          </p:nvSpPr>
          <p:spPr bwMode="auto">
            <a:xfrm>
              <a:off x="424" y="2892"/>
              <a:ext cx="128" cy="64"/>
            </a:xfrm>
            <a:prstGeom prst="rect">
              <a:avLst/>
            </a:prstGeom>
            <a:solidFill>
              <a:srgbClr val="336699"/>
            </a:solidFill>
            <a:ln w="6350">
              <a:solidFill>
                <a:schemeClr val="folHlink"/>
              </a:solidFill>
              <a:miter lim="800000"/>
              <a:headEnd/>
              <a:tailEnd/>
            </a:ln>
          </p:spPr>
          <p:txBody>
            <a:bodyPr wrap="none" anchor="ctr"/>
            <a:lstStyle/>
            <a:p>
              <a:endParaRPr lang="en-US" dirty="0">
                <a:solidFill>
                  <a:srgbClr val="172982"/>
                </a:solidFill>
              </a:endParaRPr>
            </a:p>
          </p:txBody>
        </p:sp>
        <p:sp>
          <p:nvSpPr>
            <p:cNvPr id="207" name="Rectangle 1048"/>
            <p:cNvSpPr>
              <a:spLocks noChangeArrowheads="1"/>
            </p:cNvSpPr>
            <p:nvPr/>
          </p:nvSpPr>
          <p:spPr bwMode="auto">
            <a:xfrm>
              <a:off x="882" y="3102"/>
              <a:ext cx="128" cy="64"/>
            </a:xfrm>
            <a:prstGeom prst="rect">
              <a:avLst/>
            </a:prstGeom>
            <a:solidFill>
              <a:srgbClr val="336699"/>
            </a:solidFill>
            <a:ln w="6350">
              <a:solidFill>
                <a:schemeClr val="folHlink"/>
              </a:solidFill>
              <a:miter lim="800000"/>
              <a:headEnd/>
              <a:tailEnd/>
            </a:ln>
          </p:spPr>
          <p:txBody>
            <a:bodyPr wrap="none" anchor="ctr"/>
            <a:lstStyle/>
            <a:p>
              <a:endParaRPr lang="en-US" dirty="0">
                <a:solidFill>
                  <a:srgbClr val="172982"/>
                </a:solidFill>
              </a:endParaRPr>
            </a:p>
          </p:txBody>
        </p:sp>
        <p:sp>
          <p:nvSpPr>
            <p:cNvPr id="208" name="Rectangle 1049"/>
            <p:cNvSpPr>
              <a:spLocks noChangeArrowheads="1"/>
            </p:cNvSpPr>
            <p:nvPr/>
          </p:nvSpPr>
          <p:spPr bwMode="auto">
            <a:xfrm>
              <a:off x="538" y="3208"/>
              <a:ext cx="128" cy="64"/>
            </a:xfrm>
            <a:prstGeom prst="rect">
              <a:avLst/>
            </a:prstGeom>
            <a:solidFill>
              <a:srgbClr val="336699"/>
            </a:solidFill>
            <a:ln w="6350">
              <a:solidFill>
                <a:schemeClr val="folHlink"/>
              </a:solidFill>
              <a:miter lim="800000"/>
              <a:headEnd/>
              <a:tailEnd/>
            </a:ln>
          </p:spPr>
          <p:txBody>
            <a:bodyPr wrap="none" anchor="ctr"/>
            <a:lstStyle/>
            <a:p>
              <a:endParaRPr lang="en-US" dirty="0">
                <a:solidFill>
                  <a:srgbClr val="172982"/>
                </a:solidFill>
              </a:endParaRPr>
            </a:p>
          </p:txBody>
        </p:sp>
        <p:sp>
          <p:nvSpPr>
            <p:cNvPr id="209" name="Rectangle 1050"/>
            <p:cNvSpPr>
              <a:spLocks noChangeArrowheads="1"/>
            </p:cNvSpPr>
            <p:nvPr/>
          </p:nvSpPr>
          <p:spPr bwMode="auto">
            <a:xfrm>
              <a:off x="706" y="3208"/>
              <a:ext cx="128" cy="64"/>
            </a:xfrm>
            <a:prstGeom prst="rect">
              <a:avLst/>
            </a:prstGeom>
            <a:solidFill>
              <a:srgbClr val="336699"/>
            </a:solidFill>
            <a:ln w="6350">
              <a:solidFill>
                <a:schemeClr val="folHlink"/>
              </a:solidFill>
              <a:miter lim="800000"/>
              <a:headEnd/>
              <a:tailEnd/>
            </a:ln>
          </p:spPr>
          <p:txBody>
            <a:bodyPr wrap="none" anchor="ctr"/>
            <a:lstStyle/>
            <a:p>
              <a:endParaRPr lang="en-US" dirty="0">
                <a:solidFill>
                  <a:srgbClr val="172982"/>
                </a:solidFill>
              </a:endParaRPr>
            </a:p>
          </p:txBody>
        </p:sp>
        <p:sp>
          <p:nvSpPr>
            <p:cNvPr id="210" name="Rectangle 1051"/>
            <p:cNvSpPr>
              <a:spLocks noChangeArrowheads="1"/>
            </p:cNvSpPr>
            <p:nvPr/>
          </p:nvSpPr>
          <p:spPr bwMode="auto">
            <a:xfrm>
              <a:off x="370" y="3208"/>
              <a:ext cx="128" cy="64"/>
            </a:xfrm>
            <a:prstGeom prst="rect">
              <a:avLst/>
            </a:prstGeom>
            <a:solidFill>
              <a:srgbClr val="336699"/>
            </a:solidFill>
            <a:ln w="6350">
              <a:solidFill>
                <a:schemeClr val="folHlink"/>
              </a:solidFill>
              <a:miter lim="800000"/>
              <a:headEnd/>
              <a:tailEnd/>
            </a:ln>
          </p:spPr>
          <p:txBody>
            <a:bodyPr wrap="none" anchor="ctr"/>
            <a:lstStyle/>
            <a:p>
              <a:endParaRPr lang="en-US" dirty="0">
                <a:solidFill>
                  <a:srgbClr val="172982"/>
                </a:solidFill>
              </a:endParaRPr>
            </a:p>
          </p:txBody>
        </p:sp>
        <p:cxnSp>
          <p:nvCxnSpPr>
            <p:cNvPr id="211" name="AutoShape 1052"/>
            <p:cNvCxnSpPr>
              <a:cxnSpLocks noChangeShapeType="1"/>
              <a:stCxn id="201" idx="2"/>
              <a:endCxn id="206" idx="0"/>
            </p:cNvCxnSpPr>
            <p:nvPr/>
          </p:nvCxnSpPr>
          <p:spPr bwMode="auto">
            <a:xfrm rot="5400000">
              <a:off x="510" y="2830"/>
              <a:ext cx="40" cy="84"/>
            </a:xfrm>
            <a:prstGeom prst="bentConnector3">
              <a:avLst>
                <a:gd name="adj1" fmla="val 50000"/>
              </a:avLst>
            </a:prstGeom>
            <a:noFill/>
            <a:ln w="6350">
              <a:solidFill>
                <a:schemeClr val="folHlink"/>
              </a:solidFill>
              <a:miter lim="800000"/>
              <a:headEnd/>
              <a:tailEnd/>
            </a:ln>
          </p:spPr>
        </p:cxnSp>
        <p:cxnSp>
          <p:nvCxnSpPr>
            <p:cNvPr id="212" name="AutoShape 1053"/>
            <p:cNvCxnSpPr>
              <a:cxnSpLocks noChangeShapeType="1"/>
              <a:stCxn id="201" idx="2"/>
              <a:endCxn id="202" idx="0"/>
            </p:cNvCxnSpPr>
            <p:nvPr/>
          </p:nvCxnSpPr>
          <p:spPr bwMode="auto">
            <a:xfrm rot="16200000" flipH="1">
              <a:off x="602" y="2822"/>
              <a:ext cx="40" cy="100"/>
            </a:xfrm>
            <a:prstGeom prst="bentConnector3">
              <a:avLst>
                <a:gd name="adj1" fmla="val 50000"/>
              </a:avLst>
            </a:prstGeom>
            <a:noFill/>
            <a:ln w="6350">
              <a:solidFill>
                <a:schemeClr val="folHlink"/>
              </a:solidFill>
              <a:miter lim="800000"/>
              <a:headEnd/>
              <a:tailEnd/>
            </a:ln>
          </p:spPr>
        </p:cxnSp>
        <p:cxnSp>
          <p:nvCxnSpPr>
            <p:cNvPr id="213" name="AutoShape 1054"/>
            <p:cNvCxnSpPr>
              <a:cxnSpLocks noChangeShapeType="1"/>
              <a:stCxn id="202" idx="2"/>
              <a:endCxn id="203" idx="0"/>
            </p:cNvCxnSpPr>
            <p:nvPr/>
          </p:nvCxnSpPr>
          <p:spPr bwMode="auto">
            <a:xfrm rot="16200000" flipH="1">
              <a:off x="698" y="2930"/>
              <a:ext cx="44" cy="96"/>
            </a:xfrm>
            <a:prstGeom prst="bentConnector3">
              <a:avLst>
                <a:gd name="adj1" fmla="val 50000"/>
              </a:avLst>
            </a:prstGeom>
            <a:noFill/>
            <a:ln w="6350">
              <a:solidFill>
                <a:schemeClr val="folHlink"/>
              </a:solidFill>
              <a:miter lim="800000"/>
              <a:headEnd/>
              <a:tailEnd/>
            </a:ln>
          </p:spPr>
        </p:cxnSp>
        <p:cxnSp>
          <p:nvCxnSpPr>
            <p:cNvPr id="214" name="AutoShape 1055"/>
            <p:cNvCxnSpPr>
              <a:cxnSpLocks noChangeShapeType="1"/>
              <a:stCxn id="203" idx="2"/>
              <a:endCxn id="205" idx="0"/>
            </p:cNvCxnSpPr>
            <p:nvPr/>
          </p:nvCxnSpPr>
          <p:spPr bwMode="auto">
            <a:xfrm rot="5400000">
              <a:off x="666" y="3000"/>
              <a:ext cx="38" cy="166"/>
            </a:xfrm>
            <a:prstGeom prst="bentConnector3">
              <a:avLst>
                <a:gd name="adj1" fmla="val 50000"/>
              </a:avLst>
            </a:prstGeom>
            <a:noFill/>
            <a:ln w="6350">
              <a:solidFill>
                <a:schemeClr val="folHlink"/>
              </a:solidFill>
              <a:miter lim="800000"/>
              <a:headEnd/>
              <a:tailEnd/>
            </a:ln>
          </p:spPr>
        </p:cxnSp>
        <p:cxnSp>
          <p:nvCxnSpPr>
            <p:cNvPr id="215" name="AutoShape 1056"/>
            <p:cNvCxnSpPr>
              <a:cxnSpLocks noChangeShapeType="1"/>
              <a:stCxn id="203" idx="2"/>
              <a:endCxn id="204" idx="0"/>
            </p:cNvCxnSpPr>
            <p:nvPr/>
          </p:nvCxnSpPr>
          <p:spPr bwMode="auto">
            <a:xfrm rot="16200000" flipH="1">
              <a:off x="750" y="3082"/>
              <a:ext cx="38" cy="2"/>
            </a:xfrm>
            <a:prstGeom prst="bentConnector3">
              <a:avLst>
                <a:gd name="adj1" fmla="val 50000"/>
              </a:avLst>
            </a:prstGeom>
            <a:noFill/>
            <a:ln w="6350">
              <a:solidFill>
                <a:schemeClr val="folHlink"/>
              </a:solidFill>
              <a:miter lim="800000"/>
              <a:headEnd/>
              <a:tailEnd/>
            </a:ln>
          </p:spPr>
        </p:cxnSp>
        <p:cxnSp>
          <p:nvCxnSpPr>
            <p:cNvPr id="216" name="AutoShape 1057"/>
            <p:cNvCxnSpPr>
              <a:cxnSpLocks noChangeShapeType="1"/>
              <a:stCxn id="203" idx="2"/>
              <a:endCxn id="207" idx="0"/>
            </p:cNvCxnSpPr>
            <p:nvPr/>
          </p:nvCxnSpPr>
          <p:spPr bwMode="auto">
            <a:xfrm rot="16200000" flipH="1">
              <a:off x="838" y="2994"/>
              <a:ext cx="38" cy="178"/>
            </a:xfrm>
            <a:prstGeom prst="bentConnector3">
              <a:avLst>
                <a:gd name="adj1" fmla="val 50000"/>
              </a:avLst>
            </a:prstGeom>
            <a:noFill/>
            <a:ln w="6350">
              <a:solidFill>
                <a:schemeClr val="folHlink"/>
              </a:solidFill>
              <a:miter lim="800000"/>
              <a:headEnd/>
              <a:tailEnd/>
            </a:ln>
          </p:spPr>
        </p:cxnSp>
        <p:cxnSp>
          <p:nvCxnSpPr>
            <p:cNvPr id="217" name="AutoShape 1058"/>
            <p:cNvCxnSpPr>
              <a:cxnSpLocks noChangeShapeType="1"/>
              <a:stCxn id="205" idx="2"/>
              <a:endCxn id="210" idx="0"/>
            </p:cNvCxnSpPr>
            <p:nvPr/>
          </p:nvCxnSpPr>
          <p:spPr bwMode="auto">
            <a:xfrm rot="5400000">
              <a:off x="497" y="3103"/>
              <a:ext cx="42" cy="168"/>
            </a:xfrm>
            <a:prstGeom prst="bentConnector3">
              <a:avLst>
                <a:gd name="adj1" fmla="val 50000"/>
              </a:avLst>
            </a:prstGeom>
            <a:noFill/>
            <a:ln w="6350">
              <a:solidFill>
                <a:schemeClr val="folHlink"/>
              </a:solidFill>
              <a:miter lim="800000"/>
              <a:headEnd/>
              <a:tailEnd/>
            </a:ln>
          </p:spPr>
        </p:cxnSp>
        <p:cxnSp>
          <p:nvCxnSpPr>
            <p:cNvPr id="218" name="AutoShape 1059"/>
            <p:cNvCxnSpPr>
              <a:cxnSpLocks noChangeShapeType="1"/>
              <a:stCxn id="205" idx="2"/>
              <a:endCxn id="208" idx="0"/>
            </p:cNvCxnSpPr>
            <p:nvPr/>
          </p:nvCxnSpPr>
          <p:spPr bwMode="auto">
            <a:xfrm rot="5400000">
              <a:off x="581" y="3187"/>
              <a:ext cx="42" cy="0"/>
            </a:xfrm>
            <a:prstGeom prst="straightConnector1">
              <a:avLst/>
            </a:prstGeom>
            <a:noFill/>
            <a:ln w="6350">
              <a:solidFill>
                <a:schemeClr val="folHlink"/>
              </a:solidFill>
              <a:round/>
              <a:headEnd/>
              <a:tailEnd/>
            </a:ln>
          </p:spPr>
        </p:cxnSp>
        <p:cxnSp>
          <p:nvCxnSpPr>
            <p:cNvPr id="219" name="AutoShape 1060"/>
            <p:cNvCxnSpPr>
              <a:cxnSpLocks noChangeShapeType="1"/>
              <a:stCxn id="205" idx="2"/>
              <a:endCxn id="209" idx="0"/>
            </p:cNvCxnSpPr>
            <p:nvPr/>
          </p:nvCxnSpPr>
          <p:spPr bwMode="auto">
            <a:xfrm rot="16200000" flipH="1">
              <a:off x="665" y="3103"/>
              <a:ext cx="42" cy="168"/>
            </a:xfrm>
            <a:prstGeom prst="bentConnector3">
              <a:avLst>
                <a:gd name="adj1" fmla="val 50000"/>
              </a:avLst>
            </a:prstGeom>
            <a:noFill/>
            <a:ln w="6350">
              <a:solidFill>
                <a:schemeClr val="folHlink"/>
              </a:solidFill>
              <a:miter lim="800000"/>
              <a:headEnd/>
              <a:tailEnd/>
            </a:ln>
          </p:spPr>
        </p:cxnSp>
        <p:sp>
          <p:nvSpPr>
            <p:cNvPr id="220" name="Rectangle 1061"/>
            <p:cNvSpPr>
              <a:spLocks noChangeArrowheads="1"/>
            </p:cNvSpPr>
            <p:nvPr/>
          </p:nvSpPr>
          <p:spPr bwMode="auto">
            <a:xfrm>
              <a:off x="882" y="3208"/>
              <a:ext cx="128" cy="64"/>
            </a:xfrm>
            <a:prstGeom prst="rect">
              <a:avLst/>
            </a:prstGeom>
            <a:solidFill>
              <a:srgbClr val="336699"/>
            </a:solidFill>
            <a:ln w="6350">
              <a:solidFill>
                <a:schemeClr val="folHlink"/>
              </a:solidFill>
              <a:miter lim="800000"/>
              <a:headEnd/>
              <a:tailEnd/>
            </a:ln>
          </p:spPr>
          <p:txBody>
            <a:bodyPr wrap="none" anchor="ctr"/>
            <a:lstStyle/>
            <a:p>
              <a:endParaRPr lang="en-US" dirty="0">
                <a:solidFill>
                  <a:srgbClr val="172982"/>
                </a:solidFill>
              </a:endParaRPr>
            </a:p>
          </p:txBody>
        </p:sp>
        <p:cxnSp>
          <p:nvCxnSpPr>
            <p:cNvPr id="221" name="AutoShape 1062"/>
            <p:cNvCxnSpPr>
              <a:cxnSpLocks noChangeShapeType="1"/>
              <a:stCxn id="207" idx="2"/>
              <a:endCxn id="220" idx="0"/>
            </p:cNvCxnSpPr>
            <p:nvPr/>
          </p:nvCxnSpPr>
          <p:spPr bwMode="auto">
            <a:xfrm rot="5400000">
              <a:off x="925" y="3187"/>
              <a:ext cx="42" cy="0"/>
            </a:xfrm>
            <a:prstGeom prst="straightConnector1">
              <a:avLst/>
            </a:prstGeom>
            <a:noFill/>
            <a:ln w="6350">
              <a:solidFill>
                <a:schemeClr val="folHlink"/>
              </a:solidFill>
              <a:round/>
              <a:headEnd/>
              <a:tailEnd/>
            </a:ln>
          </p:spPr>
        </p:cxnSp>
      </p:grpSp>
      <p:pic>
        <p:nvPicPr>
          <p:cNvPr id="222" name="Picture 3" descr="C:\Users\mfd\AppData\Local\Microsoft\Windows\Temporary Internet Files\Content.IE5\FOY5R0DG\MCj04348450000[1].png"/>
          <p:cNvPicPr>
            <a:picLocks noChangeAspect="1" noChangeArrowheads="1"/>
          </p:cNvPicPr>
          <p:nvPr/>
        </p:nvPicPr>
        <p:blipFill>
          <a:blip r:embed="rId6" cstate="print"/>
          <a:srcRect/>
          <a:stretch>
            <a:fillRect/>
          </a:stretch>
        </p:blipFill>
        <p:spPr bwMode="auto">
          <a:xfrm>
            <a:off x="3963517" y="3386548"/>
            <a:ext cx="428625" cy="428625"/>
          </a:xfrm>
          <a:prstGeom prst="rect">
            <a:avLst/>
          </a:prstGeom>
          <a:noFill/>
          <a:ln w="9525">
            <a:noFill/>
            <a:miter lim="800000"/>
            <a:headEnd/>
            <a:tailEnd/>
          </a:ln>
        </p:spPr>
      </p:pic>
      <p:pic>
        <p:nvPicPr>
          <p:cNvPr id="223" name="Picture 133" descr="D:\Bilder\Microsoft Clip Organizer\j0431637.png"/>
          <p:cNvPicPr>
            <a:picLocks noChangeAspect="1" noChangeArrowheads="1"/>
          </p:cNvPicPr>
          <p:nvPr/>
        </p:nvPicPr>
        <p:blipFill>
          <a:blip r:embed="rId7" cstate="print"/>
          <a:srcRect/>
          <a:stretch>
            <a:fillRect/>
          </a:stretch>
        </p:blipFill>
        <p:spPr bwMode="auto">
          <a:xfrm>
            <a:off x="2566534" y="3513436"/>
            <a:ext cx="371475" cy="371475"/>
          </a:xfrm>
          <a:prstGeom prst="rect">
            <a:avLst/>
          </a:prstGeom>
          <a:noFill/>
          <a:ln w="9525">
            <a:noFill/>
            <a:miter lim="800000"/>
            <a:headEnd/>
            <a:tailEnd/>
          </a:ln>
        </p:spPr>
      </p:pic>
      <p:pic>
        <p:nvPicPr>
          <p:cNvPr id="224" name="Picture 135" descr="D:\Bilder\Microsoft Clip Organizer\j0431632.png"/>
          <p:cNvPicPr>
            <a:picLocks noChangeAspect="1" noChangeArrowheads="1"/>
          </p:cNvPicPr>
          <p:nvPr/>
        </p:nvPicPr>
        <p:blipFill>
          <a:blip r:embed="rId8" cstate="print"/>
          <a:srcRect/>
          <a:stretch>
            <a:fillRect/>
          </a:stretch>
        </p:blipFill>
        <p:spPr bwMode="auto">
          <a:xfrm>
            <a:off x="3178216" y="2356334"/>
            <a:ext cx="481012" cy="479425"/>
          </a:xfrm>
          <a:prstGeom prst="rect">
            <a:avLst/>
          </a:prstGeom>
          <a:noFill/>
          <a:ln w="9525">
            <a:noFill/>
            <a:miter lim="800000"/>
            <a:headEnd/>
            <a:tailEnd/>
          </a:ln>
        </p:spPr>
      </p:pic>
      <p:pic>
        <p:nvPicPr>
          <p:cNvPr id="225" name="Picture 134" descr="D:\Bilder\Microsoft Clip Organizer\j0431576.png"/>
          <p:cNvPicPr>
            <a:picLocks noChangeAspect="1" noChangeArrowheads="1"/>
          </p:cNvPicPr>
          <p:nvPr/>
        </p:nvPicPr>
        <p:blipFill>
          <a:blip r:embed="rId9" cstate="print"/>
          <a:srcRect/>
          <a:stretch>
            <a:fillRect/>
          </a:stretch>
        </p:blipFill>
        <p:spPr bwMode="auto">
          <a:xfrm>
            <a:off x="1951865" y="4367729"/>
            <a:ext cx="511175" cy="514350"/>
          </a:xfrm>
          <a:prstGeom prst="rect">
            <a:avLst/>
          </a:prstGeom>
          <a:noFill/>
          <a:ln w="9525">
            <a:noFill/>
            <a:miter lim="800000"/>
            <a:headEnd/>
            <a:tailEnd/>
          </a:ln>
        </p:spPr>
      </p:pic>
      <p:pic>
        <p:nvPicPr>
          <p:cNvPr id="226" name="Picture 133" descr="D:\Bilder\Microsoft Clip Organizer\j0431637.png"/>
          <p:cNvPicPr>
            <a:picLocks noChangeAspect="1" noChangeArrowheads="1"/>
          </p:cNvPicPr>
          <p:nvPr/>
        </p:nvPicPr>
        <p:blipFill>
          <a:blip r:embed="rId7" cstate="print"/>
          <a:srcRect/>
          <a:stretch>
            <a:fillRect/>
          </a:stretch>
        </p:blipFill>
        <p:spPr bwMode="auto">
          <a:xfrm>
            <a:off x="4140797" y="4430464"/>
            <a:ext cx="371475" cy="371475"/>
          </a:xfrm>
          <a:prstGeom prst="rect">
            <a:avLst/>
          </a:prstGeom>
          <a:noFill/>
          <a:ln w="9525">
            <a:noFill/>
            <a:miter lim="800000"/>
            <a:headEnd/>
            <a:tailEnd/>
          </a:ln>
        </p:spPr>
      </p:pic>
      <p:cxnSp>
        <p:nvCxnSpPr>
          <p:cNvPr id="5" name="Straight Connector 4"/>
          <p:cNvCxnSpPr/>
          <p:nvPr/>
        </p:nvCxnSpPr>
        <p:spPr bwMode="auto">
          <a:xfrm flipV="1">
            <a:off x="120943" y="3899264"/>
            <a:ext cx="4867424" cy="50913"/>
          </a:xfrm>
          <a:prstGeom prst="line">
            <a:avLst/>
          </a:prstGeom>
          <a:solidFill>
            <a:schemeClr val="accent1"/>
          </a:solidFill>
          <a:ln w="9525" cap="flat" cmpd="sng" algn="ctr">
            <a:solidFill>
              <a:schemeClr val="tx1"/>
            </a:solidFill>
            <a:prstDash val="dash"/>
            <a:round/>
            <a:headEnd type="none" w="med" len="med"/>
            <a:tailEnd type="none" w="med" len="med"/>
          </a:ln>
          <a:effectLst/>
        </p:spPr>
      </p:cxnSp>
      <p:cxnSp>
        <p:nvCxnSpPr>
          <p:cNvPr id="227" name="Straight Connector 226"/>
          <p:cNvCxnSpPr/>
          <p:nvPr/>
        </p:nvCxnSpPr>
        <p:spPr bwMode="auto">
          <a:xfrm flipV="1">
            <a:off x="76391" y="2813680"/>
            <a:ext cx="4867424" cy="50913"/>
          </a:xfrm>
          <a:prstGeom prst="line">
            <a:avLst/>
          </a:prstGeom>
          <a:solidFill>
            <a:schemeClr val="accent1"/>
          </a:solidFill>
          <a:ln w="9525" cap="flat" cmpd="sng" algn="ctr">
            <a:solidFill>
              <a:schemeClr val="tx1"/>
            </a:solidFill>
            <a:prstDash val="dash"/>
            <a:round/>
            <a:headEnd type="none" w="med" len="med"/>
            <a:tailEnd type="none" w="med" len="med"/>
          </a:ln>
          <a:effectLst/>
        </p:spPr>
      </p:cxnSp>
      <p:cxnSp>
        <p:nvCxnSpPr>
          <p:cNvPr id="229" name="Curved Connector 228"/>
          <p:cNvCxnSpPr>
            <a:stCxn id="112" idx="0"/>
            <a:endCxn id="203" idx="2"/>
          </p:cNvCxnSpPr>
          <p:nvPr/>
        </p:nvCxnSpPr>
        <p:spPr bwMode="auto">
          <a:xfrm rot="5400000" flipH="1" flipV="1">
            <a:off x="1756744" y="3579607"/>
            <a:ext cx="912025" cy="730342"/>
          </a:xfrm>
          <a:prstGeom prst="curvedConnector3">
            <a:avLst/>
          </a:prstGeom>
          <a:solidFill>
            <a:schemeClr val="accent1"/>
          </a:solidFill>
          <a:ln w="28575" cap="flat" cmpd="sng" algn="ctr">
            <a:solidFill>
              <a:srgbClr val="FF0000"/>
            </a:solidFill>
            <a:prstDash val="solid"/>
            <a:round/>
            <a:headEnd type="none" w="med" len="med"/>
            <a:tailEnd type="arrow"/>
          </a:ln>
          <a:effectLst/>
        </p:spPr>
      </p:cxnSp>
      <p:cxnSp>
        <p:nvCxnSpPr>
          <p:cNvPr id="231" name="Curved Connector 230"/>
          <p:cNvCxnSpPr/>
          <p:nvPr/>
        </p:nvCxnSpPr>
        <p:spPr bwMode="auto">
          <a:xfrm rot="5400000" flipH="1" flipV="1">
            <a:off x="1497181" y="2764119"/>
            <a:ext cx="1953041" cy="1285379"/>
          </a:xfrm>
          <a:prstGeom prst="curvedConnector3">
            <a:avLst>
              <a:gd name="adj1" fmla="val 70945"/>
            </a:avLst>
          </a:prstGeom>
          <a:solidFill>
            <a:schemeClr val="accent1"/>
          </a:solidFill>
          <a:ln w="28575" cap="flat" cmpd="sng" algn="ctr">
            <a:solidFill>
              <a:srgbClr val="FF0000"/>
            </a:solidFill>
            <a:prstDash val="solid"/>
            <a:round/>
            <a:headEnd type="none" w="med" len="med"/>
            <a:tailEnd type="arrow"/>
          </a:ln>
          <a:effectLst/>
        </p:spPr>
      </p:cxnSp>
      <p:cxnSp>
        <p:nvCxnSpPr>
          <p:cNvPr id="234" name="Curved Connector 233"/>
          <p:cNvCxnSpPr/>
          <p:nvPr/>
        </p:nvCxnSpPr>
        <p:spPr bwMode="auto">
          <a:xfrm rot="16200000" flipH="1">
            <a:off x="3063750" y="2618334"/>
            <a:ext cx="1028242" cy="683310"/>
          </a:xfrm>
          <a:prstGeom prst="curvedConnector3">
            <a:avLst/>
          </a:prstGeom>
          <a:solidFill>
            <a:schemeClr val="accent1"/>
          </a:solidFill>
          <a:ln w="28575" cap="flat" cmpd="sng" algn="ctr">
            <a:solidFill>
              <a:srgbClr val="FF0000"/>
            </a:solidFill>
            <a:prstDash val="solid"/>
            <a:round/>
            <a:headEnd type="none" w="med" len="med"/>
            <a:tailEnd type="arrow"/>
          </a:ln>
          <a:effectLst/>
        </p:spPr>
      </p:cxnSp>
      <p:cxnSp>
        <p:nvCxnSpPr>
          <p:cNvPr id="243" name="Curved Connector 242"/>
          <p:cNvCxnSpPr/>
          <p:nvPr/>
        </p:nvCxnSpPr>
        <p:spPr bwMode="auto">
          <a:xfrm flipV="1">
            <a:off x="1927896" y="3595562"/>
            <a:ext cx="1913072" cy="887779"/>
          </a:xfrm>
          <a:prstGeom prst="curvedConnector3">
            <a:avLst>
              <a:gd name="adj1" fmla="val 50000"/>
            </a:avLst>
          </a:prstGeom>
          <a:solidFill>
            <a:schemeClr val="accent1"/>
          </a:solidFill>
          <a:ln w="28575" cap="flat" cmpd="sng" algn="ctr">
            <a:solidFill>
              <a:srgbClr val="FF0000"/>
            </a:solidFill>
            <a:prstDash val="solid"/>
            <a:round/>
            <a:headEnd type="none" w="med" len="med"/>
            <a:tailEnd type="arrow"/>
          </a:ln>
          <a:effectLst/>
        </p:spPr>
      </p:cxnSp>
      <p:cxnSp>
        <p:nvCxnSpPr>
          <p:cNvPr id="246" name="Curved Connector 245"/>
          <p:cNvCxnSpPr>
            <a:endCxn id="156" idx="1"/>
          </p:cNvCxnSpPr>
          <p:nvPr/>
        </p:nvCxnSpPr>
        <p:spPr bwMode="auto">
          <a:xfrm>
            <a:off x="2578748" y="3531134"/>
            <a:ext cx="1370478" cy="815681"/>
          </a:xfrm>
          <a:prstGeom prst="curvedConnector3">
            <a:avLst>
              <a:gd name="adj1" fmla="val 50000"/>
            </a:avLst>
          </a:prstGeom>
          <a:solidFill>
            <a:schemeClr val="accent1"/>
          </a:solidFill>
          <a:ln w="28575" cap="flat" cmpd="sng" algn="ctr">
            <a:solidFill>
              <a:srgbClr val="FF0000"/>
            </a:solidFill>
            <a:prstDash val="solid"/>
            <a:round/>
            <a:headEnd type="none" w="med" len="med"/>
            <a:tailEnd type="arrow"/>
          </a:ln>
          <a:effectLst/>
        </p:spPr>
      </p:cxnSp>
      <p:sp>
        <p:nvSpPr>
          <p:cNvPr id="249" name="TextBox 248"/>
          <p:cNvSpPr txBox="1"/>
          <p:nvPr/>
        </p:nvSpPr>
        <p:spPr>
          <a:xfrm>
            <a:off x="631515" y="4827202"/>
            <a:ext cx="4845365" cy="1384995"/>
          </a:xfrm>
          <a:prstGeom prst="rect">
            <a:avLst/>
          </a:prstGeom>
          <a:noFill/>
        </p:spPr>
        <p:txBody>
          <a:bodyPr wrap="square" rtlCol="0">
            <a:spAutoFit/>
          </a:bodyPr>
          <a:lstStyle/>
          <a:p>
            <a:r>
              <a:rPr lang="en-GB" dirty="0" smtClean="0"/>
              <a:t>Relationships between data in diverse systems held in the Sharing Platform</a:t>
            </a:r>
            <a:endParaRPr lang="en-GB" dirty="0"/>
          </a:p>
        </p:txBody>
      </p:sp>
      <p:cxnSp>
        <p:nvCxnSpPr>
          <p:cNvPr id="250" name="Curved Connector 249"/>
          <p:cNvCxnSpPr>
            <a:endCxn id="193" idx="3"/>
          </p:cNvCxnSpPr>
          <p:nvPr/>
        </p:nvCxnSpPr>
        <p:spPr bwMode="auto">
          <a:xfrm rot="16200000" flipH="1">
            <a:off x="7150967" y="2390324"/>
            <a:ext cx="524004" cy="113614"/>
          </a:xfrm>
          <a:prstGeom prst="curvedConnector4">
            <a:avLst>
              <a:gd name="adj1" fmla="val 16667"/>
              <a:gd name="adj2" fmla="val 301208"/>
            </a:avLst>
          </a:prstGeom>
          <a:solidFill>
            <a:schemeClr val="accent1"/>
          </a:solidFill>
          <a:ln w="28575" cap="flat" cmpd="sng" algn="ctr">
            <a:solidFill>
              <a:srgbClr val="FF0000"/>
            </a:solidFill>
            <a:prstDash val="solid"/>
            <a:round/>
            <a:headEnd type="none" w="med" len="med"/>
            <a:tailEnd type="arrow"/>
          </a:ln>
          <a:effectLst/>
        </p:spPr>
      </p:cxnSp>
      <p:cxnSp>
        <p:nvCxnSpPr>
          <p:cNvPr id="253" name="Curved Connector 252"/>
          <p:cNvCxnSpPr>
            <a:stCxn id="196" idx="3"/>
          </p:cNvCxnSpPr>
          <p:nvPr/>
        </p:nvCxnSpPr>
        <p:spPr bwMode="auto">
          <a:xfrm flipH="1" flipV="1">
            <a:off x="7149054" y="2892488"/>
            <a:ext cx="252470" cy="376205"/>
          </a:xfrm>
          <a:prstGeom prst="curvedConnector4">
            <a:avLst>
              <a:gd name="adj1" fmla="val -90545"/>
              <a:gd name="adj2" fmla="val 99758"/>
            </a:avLst>
          </a:prstGeom>
          <a:solidFill>
            <a:schemeClr val="accent1"/>
          </a:solidFill>
          <a:ln w="28575" cap="flat" cmpd="sng" algn="ctr">
            <a:solidFill>
              <a:srgbClr val="FF0000"/>
            </a:solidFill>
            <a:prstDash val="solid"/>
            <a:round/>
            <a:headEnd type="none" w="med" len="med"/>
            <a:tailEnd type="arrow"/>
          </a:ln>
          <a:effectLst/>
        </p:spPr>
      </p:cxnSp>
      <p:sp>
        <p:nvSpPr>
          <p:cNvPr id="256" name="TextBox 255"/>
          <p:cNvSpPr txBox="1"/>
          <p:nvPr/>
        </p:nvSpPr>
        <p:spPr>
          <a:xfrm>
            <a:off x="1272429" y="3859014"/>
            <a:ext cx="1429738" cy="523220"/>
          </a:xfrm>
          <a:prstGeom prst="rect">
            <a:avLst/>
          </a:prstGeom>
          <a:noFill/>
        </p:spPr>
        <p:txBody>
          <a:bodyPr wrap="square" rtlCol="0">
            <a:spAutoFit/>
          </a:bodyPr>
          <a:lstStyle/>
          <a:p>
            <a:r>
              <a:rPr lang="en-GB" sz="1400" dirty="0" smtClean="0"/>
              <a:t>Requirement</a:t>
            </a:r>
            <a:br>
              <a:rPr lang="en-GB" sz="1400" dirty="0" smtClean="0"/>
            </a:br>
            <a:r>
              <a:rPr lang="en-GB" sz="1400" dirty="0" smtClean="0"/>
              <a:t>Management</a:t>
            </a:r>
            <a:endParaRPr lang="en-GB" sz="1400" dirty="0"/>
          </a:p>
        </p:txBody>
      </p:sp>
      <p:sp>
        <p:nvSpPr>
          <p:cNvPr id="257" name="TextBox 256"/>
          <p:cNvSpPr txBox="1"/>
          <p:nvPr/>
        </p:nvSpPr>
        <p:spPr>
          <a:xfrm>
            <a:off x="1913343" y="2827218"/>
            <a:ext cx="1429738" cy="307777"/>
          </a:xfrm>
          <a:prstGeom prst="rect">
            <a:avLst/>
          </a:prstGeom>
          <a:noFill/>
        </p:spPr>
        <p:txBody>
          <a:bodyPr wrap="square" rtlCol="0">
            <a:spAutoFit/>
          </a:bodyPr>
          <a:lstStyle/>
          <a:p>
            <a:r>
              <a:rPr lang="en-GB" sz="1400" dirty="0" smtClean="0"/>
              <a:t>Design</a:t>
            </a:r>
            <a:endParaRPr lang="en-GB" sz="1400" dirty="0"/>
          </a:p>
        </p:txBody>
      </p:sp>
      <p:sp>
        <p:nvSpPr>
          <p:cNvPr id="258" name="TextBox 257"/>
          <p:cNvSpPr txBox="1"/>
          <p:nvPr/>
        </p:nvSpPr>
        <p:spPr>
          <a:xfrm>
            <a:off x="2554257" y="1866981"/>
            <a:ext cx="1429738" cy="307777"/>
          </a:xfrm>
          <a:prstGeom prst="rect">
            <a:avLst/>
          </a:prstGeom>
          <a:noFill/>
        </p:spPr>
        <p:txBody>
          <a:bodyPr wrap="square" rtlCol="0">
            <a:spAutoFit/>
          </a:bodyPr>
          <a:lstStyle/>
          <a:p>
            <a:r>
              <a:rPr lang="en-GB" sz="1400" dirty="0" smtClean="0"/>
              <a:t>Manufacturing</a:t>
            </a:r>
            <a:endParaRPr lang="en-GB" sz="1400" dirty="0"/>
          </a:p>
        </p:txBody>
      </p:sp>
      <p:sp>
        <p:nvSpPr>
          <p:cNvPr id="259" name="TextBox 258"/>
          <p:cNvSpPr txBox="1"/>
          <p:nvPr/>
        </p:nvSpPr>
        <p:spPr>
          <a:xfrm>
            <a:off x="4097043" y="3647004"/>
            <a:ext cx="1429738" cy="523220"/>
          </a:xfrm>
          <a:prstGeom prst="rect">
            <a:avLst/>
          </a:prstGeom>
          <a:noFill/>
        </p:spPr>
        <p:txBody>
          <a:bodyPr wrap="square" rtlCol="0">
            <a:spAutoFit/>
          </a:bodyPr>
          <a:lstStyle/>
          <a:p>
            <a:r>
              <a:rPr lang="en-GB" sz="1400" dirty="0" smtClean="0"/>
              <a:t>MRO and Support</a:t>
            </a:r>
            <a:endParaRPr lang="en-GB" sz="1400" dirty="0"/>
          </a:p>
        </p:txBody>
      </p:sp>
    </p:spTree>
    <p:extLst>
      <p:ext uri="{BB962C8B-B14F-4D97-AF65-F5344CB8AC3E}">
        <p14:creationId xmlns:p14="http://schemas.microsoft.com/office/powerpoint/2010/main" val="2449619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05"/>
                                        </p:tgtEl>
                                        <p:attrNameLst>
                                          <p:attrName>style.visibility</p:attrName>
                                        </p:attrNameLst>
                                      </p:cBhvr>
                                      <p:to>
                                        <p:strVal val="visible"/>
                                      </p:to>
                                    </p:set>
                                    <p:animEffect transition="in" filter="wipe(down)">
                                      <p:cBhvr>
                                        <p:cTn id="7" dur="500"/>
                                        <p:tgtEl>
                                          <p:spTgt spid="10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56"/>
                                        </p:tgtEl>
                                        <p:attrNameLst>
                                          <p:attrName>style.visibility</p:attrName>
                                        </p:attrNameLst>
                                      </p:cBhvr>
                                      <p:to>
                                        <p:strVal val="visible"/>
                                      </p:to>
                                    </p:set>
                                    <p:animEffect transition="in" filter="wipe(down)">
                                      <p:cBhvr>
                                        <p:cTn id="11" dur="500"/>
                                        <p:tgtEl>
                                          <p:spTgt spid="25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257"/>
                                        </p:tgtEl>
                                        <p:attrNameLst>
                                          <p:attrName>style.visibility</p:attrName>
                                        </p:attrNameLst>
                                      </p:cBhvr>
                                      <p:to>
                                        <p:strVal val="visible"/>
                                      </p:to>
                                    </p:set>
                                    <p:animEffect transition="in" filter="wipe(down)">
                                      <p:cBhvr>
                                        <p:cTn id="14" dur="500"/>
                                        <p:tgtEl>
                                          <p:spTgt spid="257"/>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259"/>
                                        </p:tgtEl>
                                        <p:attrNameLst>
                                          <p:attrName>style.visibility</p:attrName>
                                        </p:attrNameLst>
                                      </p:cBhvr>
                                      <p:to>
                                        <p:strVal val="visible"/>
                                      </p:to>
                                    </p:set>
                                    <p:animEffect transition="in" filter="wipe(down)">
                                      <p:cBhvr>
                                        <p:cTn id="17" dur="500"/>
                                        <p:tgtEl>
                                          <p:spTgt spid="259"/>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258"/>
                                        </p:tgtEl>
                                        <p:attrNameLst>
                                          <p:attrName>style.visibility</p:attrName>
                                        </p:attrNameLst>
                                      </p:cBhvr>
                                      <p:to>
                                        <p:strVal val="visible"/>
                                      </p:to>
                                    </p:set>
                                    <p:animEffect transition="in" filter="wipe(down)">
                                      <p:cBhvr>
                                        <p:cTn id="20" dur="500"/>
                                        <p:tgtEl>
                                          <p:spTgt spid="258"/>
                                        </p:tgtEl>
                                      </p:cBhvr>
                                    </p:animEffect>
                                  </p:childTnLst>
                                </p:cTn>
                              </p:par>
                            </p:childTnLst>
                          </p:cTn>
                        </p:par>
                        <p:par>
                          <p:cTn id="21" fill="hold">
                            <p:stCondLst>
                              <p:cond delay="1000"/>
                            </p:stCondLst>
                            <p:childTnLst>
                              <p:par>
                                <p:cTn id="22" presetID="22" presetClass="entr" presetSubtype="4" fill="hold" nodeType="afterEffect">
                                  <p:stCondLst>
                                    <p:cond delay="0"/>
                                  </p:stCondLst>
                                  <p:childTnLst>
                                    <p:set>
                                      <p:cBhvr>
                                        <p:cTn id="23" dur="1" fill="hold">
                                          <p:stCondLst>
                                            <p:cond delay="0"/>
                                          </p:stCondLst>
                                        </p:cTn>
                                        <p:tgtEl>
                                          <p:spTgt spid="224"/>
                                        </p:tgtEl>
                                        <p:attrNameLst>
                                          <p:attrName>style.visibility</p:attrName>
                                        </p:attrNameLst>
                                      </p:cBhvr>
                                      <p:to>
                                        <p:strVal val="visible"/>
                                      </p:to>
                                    </p:set>
                                    <p:animEffect transition="in" filter="wipe(down)">
                                      <p:cBhvr>
                                        <p:cTn id="24" dur="500"/>
                                        <p:tgtEl>
                                          <p:spTgt spid="224"/>
                                        </p:tgtEl>
                                      </p:cBhvr>
                                    </p:animEffect>
                                  </p:childTnLst>
                                </p:cTn>
                              </p:par>
                              <p:par>
                                <p:cTn id="25" presetID="22" presetClass="entr" presetSubtype="4" fill="hold" nodeType="withEffect">
                                  <p:stCondLst>
                                    <p:cond delay="0"/>
                                  </p:stCondLst>
                                  <p:childTnLst>
                                    <p:set>
                                      <p:cBhvr>
                                        <p:cTn id="26" dur="1" fill="hold">
                                          <p:stCondLst>
                                            <p:cond delay="0"/>
                                          </p:stCondLst>
                                        </p:cTn>
                                        <p:tgtEl>
                                          <p:spTgt spid="223"/>
                                        </p:tgtEl>
                                        <p:attrNameLst>
                                          <p:attrName>style.visibility</p:attrName>
                                        </p:attrNameLst>
                                      </p:cBhvr>
                                      <p:to>
                                        <p:strVal val="visible"/>
                                      </p:to>
                                    </p:set>
                                    <p:animEffect transition="in" filter="wipe(down)">
                                      <p:cBhvr>
                                        <p:cTn id="27" dur="500"/>
                                        <p:tgtEl>
                                          <p:spTgt spid="223"/>
                                        </p:tgtEl>
                                      </p:cBhvr>
                                    </p:animEffect>
                                  </p:childTnLst>
                                </p:cTn>
                              </p:par>
                              <p:par>
                                <p:cTn id="28" presetID="22" presetClass="entr" presetSubtype="4" fill="hold" nodeType="withEffect">
                                  <p:stCondLst>
                                    <p:cond delay="0"/>
                                  </p:stCondLst>
                                  <p:childTnLst>
                                    <p:set>
                                      <p:cBhvr>
                                        <p:cTn id="29" dur="1" fill="hold">
                                          <p:stCondLst>
                                            <p:cond delay="0"/>
                                          </p:stCondLst>
                                        </p:cTn>
                                        <p:tgtEl>
                                          <p:spTgt spid="225"/>
                                        </p:tgtEl>
                                        <p:attrNameLst>
                                          <p:attrName>style.visibility</p:attrName>
                                        </p:attrNameLst>
                                      </p:cBhvr>
                                      <p:to>
                                        <p:strVal val="visible"/>
                                      </p:to>
                                    </p:set>
                                    <p:animEffect transition="in" filter="wipe(down)">
                                      <p:cBhvr>
                                        <p:cTn id="30" dur="500"/>
                                        <p:tgtEl>
                                          <p:spTgt spid="225"/>
                                        </p:tgtEl>
                                      </p:cBhvr>
                                    </p:animEffect>
                                  </p:childTnLst>
                                </p:cTn>
                              </p:par>
                              <p:par>
                                <p:cTn id="31" presetID="22" presetClass="entr" presetSubtype="4" fill="hold" nodeType="withEffect">
                                  <p:stCondLst>
                                    <p:cond delay="0"/>
                                  </p:stCondLst>
                                  <p:childTnLst>
                                    <p:set>
                                      <p:cBhvr>
                                        <p:cTn id="32" dur="1" fill="hold">
                                          <p:stCondLst>
                                            <p:cond delay="0"/>
                                          </p:stCondLst>
                                        </p:cTn>
                                        <p:tgtEl>
                                          <p:spTgt spid="226"/>
                                        </p:tgtEl>
                                        <p:attrNameLst>
                                          <p:attrName>style.visibility</p:attrName>
                                        </p:attrNameLst>
                                      </p:cBhvr>
                                      <p:to>
                                        <p:strVal val="visible"/>
                                      </p:to>
                                    </p:set>
                                    <p:animEffect transition="in" filter="wipe(down)">
                                      <p:cBhvr>
                                        <p:cTn id="33" dur="500"/>
                                        <p:tgtEl>
                                          <p:spTgt spid="226"/>
                                        </p:tgtEl>
                                      </p:cBhvr>
                                    </p:animEffect>
                                  </p:childTnLst>
                                </p:cTn>
                              </p:par>
                              <p:par>
                                <p:cTn id="34" presetID="22" presetClass="entr" presetSubtype="4" fill="hold" nodeType="withEffect">
                                  <p:stCondLst>
                                    <p:cond delay="0"/>
                                  </p:stCondLst>
                                  <p:childTnLst>
                                    <p:set>
                                      <p:cBhvr>
                                        <p:cTn id="35" dur="1" fill="hold">
                                          <p:stCondLst>
                                            <p:cond delay="0"/>
                                          </p:stCondLst>
                                        </p:cTn>
                                        <p:tgtEl>
                                          <p:spTgt spid="222"/>
                                        </p:tgtEl>
                                        <p:attrNameLst>
                                          <p:attrName>style.visibility</p:attrName>
                                        </p:attrNameLst>
                                      </p:cBhvr>
                                      <p:to>
                                        <p:strVal val="visible"/>
                                      </p:to>
                                    </p:set>
                                    <p:animEffect transition="in" filter="wipe(down)">
                                      <p:cBhvr>
                                        <p:cTn id="36" dur="500"/>
                                        <p:tgtEl>
                                          <p:spTgt spid="222"/>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nodeType="clickEffect">
                                  <p:stCondLst>
                                    <p:cond delay="0"/>
                                  </p:stCondLst>
                                  <p:childTnLst>
                                    <p:set>
                                      <p:cBhvr>
                                        <p:cTn id="40" dur="1" fill="hold">
                                          <p:stCondLst>
                                            <p:cond delay="0"/>
                                          </p:stCondLst>
                                        </p:cTn>
                                        <p:tgtEl>
                                          <p:spTgt spid="111"/>
                                        </p:tgtEl>
                                        <p:attrNameLst>
                                          <p:attrName>style.visibility</p:attrName>
                                        </p:attrNameLst>
                                      </p:cBhvr>
                                      <p:to>
                                        <p:strVal val="visible"/>
                                      </p:to>
                                    </p:set>
                                    <p:animEffect transition="in" filter="wipe(down)">
                                      <p:cBhvr>
                                        <p:cTn id="41" dur="500"/>
                                        <p:tgtEl>
                                          <p:spTgt spid="111"/>
                                        </p:tgtEl>
                                      </p:cBhvr>
                                    </p:animEffect>
                                  </p:childTnLst>
                                </p:cTn>
                              </p:par>
                              <p:par>
                                <p:cTn id="42" presetID="22" presetClass="entr" presetSubtype="4" fill="hold" nodeType="withEffect">
                                  <p:stCondLst>
                                    <p:cond delay="0"/>
                                  </p:stCondLst>
                                  <p:childTnLst>
                                    <p:set>
                                      <p:cBhvr>
                                        <p:cTn id="43" dur="1" fill="hold">
                                          <p:stCondLst>
                                            <p:cond delay="0"/>
                                          </p:stCondLst>
                                        </p:cTn>
                                        <p:tgtEl>
                                          <p:spTgt spid="154"/>
                                        </p:tgtEl>
                                        <p:attrNameLst>
                                          <p:attrName>style.visibility</p:attrName>
                                        </p:attrNameLst>
                                      </p:cBhvr>
                                      <p:to>
                                        <p:strVal val="visible"/>
                                      </p:to>
                                    </p:set>
                                    <p:animEffect transition="in" filter="wipe(down)">
                                      <p:cBhvr>
                                        <p:cTn id="44" dur="500"/>
                                        <p:tgtEl>
                                          <p:spTgt spid="154"/>
                                        </p:tgtEl>
                                      </p:cBhvr>
                                    </p:animEffect>
                                  </p:childTnLst>
                                </p:cTn>
                              </p:par>
                              <p:par>
                                <p:cTn id="45" presetID="22" presetClass="entr" presetSubtype="4" fill="hold" nodeType="withEffect">
                                  <p:stCondLst>
                                    <p:cond delay="0"/>
                                  </p:stCondLst>
                                  <p:childTnLst>
                                    <p:set>
                                      <p:cBhvr>
                                        <p:cTn id="46" dur="1" fill="hold">
                                          <p:stCondLst>
                                            <p:cond delay="0"/>
                                          </p:stCondLst>
                                        </p:cTn>
                                        <p:tgtEl>
                                          <p:spTgt spid="160"/>
                                        </p:tgtEl>
                                        <p:attrNameLst>
                                          <p:attrName>style.visibility</p:attrName>
                                        </p:attrNameLst>
                                      </p:cBhvr>
                                      <p:to>
                                        <p:strVal val="visible"/>
                                      </p:to>
                                    </p:set>
                                    <p:animEffect transition="in" filter="wipe(down)">
                                      <p:cBhvr>
                                        <p:cTn id="47" dur="500"/>
                                        <p:tgtEl>
                                          <p:spTgt spid="160"/>
                                        </p:tgtEl>
                                      </p:cBhvr>
                                    </p:animEffect>
                                  </p:childTnLst>
                                </p:cTn>
                              </p:par>
                              <p:par>
                                <p:cTn id="48" presetID="22" presetClass="entr" presetSubtype="4" fill="hold" nodeType="withEffect">
                                  <p:stCondLst>
                                    <p:cond delay="0"/>
                                  </p:stCondLst>
                                  <p:childTnLst>
                                    <p:set>
                                      <p:cBhvr>
                                        <p:cTn id="49" dur="1" fill="hold">
                                          <p:stCondLst>
                                            <p:cond delay="0"/>
                                          </p:stCondLst>
                                        </p:cTn>
                                        <p:tgtEl>
                                          <p:spTgt spid="200"/>
                                        </p:tgtEl>
                                        <p:attrNameLst>
                                          <p:attrName>style.visibility</p:attrName>
                                        </p:attrNameLst>
                                      </p:cBhvr>
                                      <p:to>
                                        <p:strVal val="visible"/>
                                      </p:to>
                                    </p:set>
                                    <p:animEffect transition="in" filter="wipe(down)">
                                      <p:cBhvr>
                                        <p:cTn id="50" dur="500"/>
                                        <p:tgtEl>
                                          <p:spTgt spid="200"/>
                                        </p:tgtEl>
                                      </p:cBhvr>
                                    </p:animEffect>
                                  </p:childTnLst>
                                </p:cTn>
                              </p:par>
                              <p:par>
                                <p:cTn id="51" presetID="22" presetClass="entr" presetSubtype="4" fill="hold" nodeType="withEffect">
                                  <p:stCondLst>
                                    <p:cond delay="0"/>
                                  </p:stCondLst>
                                  <p:childTnLst>
                                    <p:set>
                                      <p:cBhvr>
                                        <p:cTn id="52" dur="1" fill="hold">
                                          <p:stCondLst>
                                            <p:cond delay="0"/>
                                          </p:stCondLst>
                                        </p:cTn>
                                        <p:tgtEl>
                                          <p:spTgt spid="143"/>
                                        </p:tgtEl>
                                        <p:attrNameLst>
                                          <p:attrName>style.visibility</p:attrName>
                                        </p:attrNameLst>
                                      </p:cBhvr>
                                      <p:to>
                                        <p:strVal val="visible"/>
                                      </p:to>
                                    </p:set>
                                    <p:animEffect transition="in" filter="wipe(down)">
                                      <p:cBhvr>
                                        <p:cTn id="53" dur="500"/>
                                        <p:tgtEl>
                                          <p:spTgt spid="143"/>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nodeType="clickEffect">
                                  <p:stCondLst>
                                    <p:cond delay="0"/>
                                  </p:stCondLst>
                                  <p:childTnLst>
                                    <p:set>
                                      <p:cBhvr>
                                        <p:cTn id="57" dur="1" fill="hold">
                                          <p:stCondLst>
                                            <p:cond delay="0"/>
                                          </p:stCondLst>
                                        </p:cTn>
                                        <p:tgtEl>
                                          <p:spTgt spid="229"/>
                                        </p:tgtEl>
                                        <p:attrNameLst>
                                          <p:attrName>style.visibility</p:attrName>
                                        </p:attrNameLst>
                                      </p:cBhvr>
                                      <p:to>
                                        <p:strVal val="visible"/>
                                      </p:to>
                                    </p:set>
                                    <p:animEffect transition="in" filter="wipe(down)">
                                      <p:cBhvr>
                                        <p:cTn id="58" dur="500"/>
                                        <p:tgtEl>
                                          <p:spTgt spid="229"/>
                                        </p:tgtEl>
                                      </p:cBhvr>
                                    </p:animEffect>
                                  </p:childTnLst>
                                </p:cTn>
                              </p:par>
                            </p:childTnLst>
                          </p:cTn>
                        </p:par>
                        <p:par>
                          <p:cTn id="59" fill="hold">
                            <p:stCondLst>
                              <p:cond delay="500"/>
                            </p:stCondLst>
                            <p:childTnLst>
                              <p:par>
                                <p:cTn id="60" presetID="22" presetClass="entr" presetSubtype="4" fill="hold" nodeType="afterEffect">
                                  <p:stCondLst>
                                    <p:cond delay="0"/>
                                  </p:stCondLst>
                                  <p:childTnLst>
                                    <p:set>
                                      <p:cBhvr>
                                        <p:cTn id="61" dur="1" fill="hold">
                                          <p:stCondLst>
                                            <p:cond delay="0"/>
                                          </p:stCondLst>
                                        </p:cTn>
                                        <p:tgtEl>
                                          <p:spTgt spid="231"/>
                                        </p:tgtEl>
                                        <p:attrNameLst>
                                          <p:attrName>style.visibility</p:attrName>
                                        </p:attrNameLst>
                                      </p:cBhvr>
                                      <p:to>
                                        <p:strVal val="visible"/>
                                      </p:to>
                                    </p:set>
                                    <p:animEffect transition="in" filter="wipe(down)">
                                      <p:cBhvr>
                                        <p:cTn id="62" dur="500"/>
                                        <p:tgtEl>
                                          <p:spTgt spid="231"/>
                                        </p:tgtEl>
                                      </p:cBhvr>
                                    </p:animEffect>
                                  </p:childTnLst>
                                </p:cTn>
                              </p:par>
                            </p:childTnLst>
                          </p:cTn>
                        </p:par>
                        <p:par>
                          <p:cTn id="63" fill="hold">
                            <p:stCondLst>
                              <p:cond delay="1000"/>
                            </p:stCondLst>
                            <p:childTnLst>
                              <p:par>
                                <p:cTn id="64" presetID="22" presetClass="entr" presetSubtype="1" fill="hold" nodeType="afterEffect">
                                  <p:stCondLst>
                                    <p:cond delay="0"/>
                                  </p:stCondLst>
                                  <p:childTnLst>
                                    <p:set>
                                      <p:cBhvr>
                                        <p:cTn id="65" dur="1" fill="hold">
                                          <p:stCondLst>
                                            <p:cond delay="0"/>
                                          </p:stCondLst>
                                        </p:cTn>
                                        <p:tgtEl>
                                          <p:spTgt spid="234"/>
                                        </p:tgtEl>
                                        <p:attrNameLst>
                                          <p:attrName>style.visibility</p:attrName>
                                        </p:attrNameLst>
                                      </p:cBhvr>
                                      <p:to>
                                        <p:strVal val="visible"/>
                                      </p:to>
                                    </p:set>
                                    <p:animEffect transition="in" filter="wipe(up)">
                                      <p:cBhvr>
                                        <p:cTn id="66" dur="500"/>
                                        <p:tgtEl>
                                          <p:spTgt spid="234"/>
                                        </p:tgtEl>
                                      </p:cBhvr>
                                    </p:animEffect>
                                  </p:childTnLst>
                                </p:cTn>
                              </p:par>
                            </p:childTnLst>
                          </p:cTn>
                        </p:par>
                        <p:par>
                          <p:cTn id="67" fill="hold">
                            <p:stCondLst>
                              <p:cond delay="1500"/>
                            </p:stCondLst>
                            <p:childTnLst>
                              <p:par>
                                <p:cTn id="68" presetID="22" presetClass="entr" presetSubtype="4" fill="hold" nodeType="afterEffect">
                                  <p:stCondLst>
                                    <p:cond delay="0"/>
                                  </p:stCondLst>
                                  <p:childTnLst>
                                    <p:set>
                                      <p:cBhvr>
                                        <p:cTn id="69" dur="1" fill="hold">
                                          <p:stCondLst>
                                            <p:cond delay="0"/>
                                          </p:stCondLst>
                                        </p:cTn>
                                        <p:tgtEl>
                                          <p:spTgt spid="243"/>
                                        </p:tgtEl>
                                        <p:attrNameLst>
                                          <p:attrName>style.visibility</p:attrName>
                                        </p:attrNameLst>
                                      </p:cBhvr>
                                      <p:to>
                                        <p:strVal val="visible"/>
                                      </p:to>
                                    </p:set>
                                    <p:animEffect transition="in" filter="wipe(down)">
                                      <p:cBhvr>
                                        <p:cTn id="70" dur="500"/>
                                        <p:tgtEl>
                                          <p:spTgt spid="243"/>
                                        </p:tgtEl>
                                      </p:cBhvr>
                                    </p:animEffect>
                                  </p:childTnLst>
                                </p:cTn>
                              </p:par>
                            </p:childTnLst>
                          </p:cTn>
                        </p:par>
                        <p:par>
                          <p:cTn id="71" fill="hold">
                            <p:stCondLst>
                              <p:cond delay="2000"/>
                            </p:stCondLst>
                            <p:childTnLst>
                              <p:par>
                                <p:cTn id="72" presetID="22" presetClass="entr" presetSubtype="1" fill="hold" nodeType="afterEffect">
                                  <p:stCondLst>
                                    <p:cond delay="0"/>
                                  </p:stCondLst>
                                  <p:childTnLst>
                                    <p:set>
                                      <p:cBhvr>
                                        <p:cTn id="73" dur="1" fill="hold">
                                          <p:stCondLst>
                                            <p:cond delay="0"/>
                                          </p:stCondLst>
                                        </p:cTn>
                                        <p:tgtEl>
                                          <p:spTgt spid="246"/>
                                        </p:tgtEl>
                                        <p:attrNameLst>
                                          <p:attrName>style.visibility</p:attrName>
                                        </p:attrNameLst>
                                      </p:cBhvr>
                                      <p:to>
                                        <p:strVal val="visible"/>
                                      </p:to>
                                    </p:set>
                                    <p:animEffect transition="in" filter="wipe(up)">
                                      <p:cBhvr>
                                        <p:cTn id="74" dur="500"/>
                                        <p:tgtEl>
                                          <p:spTgt spid="246"/>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4" fill="hold" nodeType="clickEffect">
                                  <p:stCondLst>
                                    <p:cond delay="0"/>
                                  </p:stCondLst>
                                  <p:childTnLst>
                                    <p:set>
                                      <p:cBhvr>
                                        <p:cTn id="78" dur="1" fill="hold">
                                          <p:stCondLst>
                                            <p:cond delay="0"/>
                                          </p:stCondLst>
                                        </p:cTn>
                                        <p:tgtEl>
                                          <p:spTgt spid="253"/>
                                        </p:tgtEl>
                                        <p:attrNameLst>
                                          <p:attrName>style.visibility</p:attrName>
                                        </p:attrNameLst>
                                      </p:cBhvr>
                                      <p:to>
                                        <p:strVal val="visible"/>
                                      </p:to>
                                    </p:set>
                                    <p:animEffect transition="in" filter="wipe(down)">
                                      <p:cBhvr>
                                        <p:cTn id="79" dur="500"/>
                                        <p:tgtEl>
                                          <p:spTgt spid="253"/>
                                        </p:tgtEl>
                                      </p:cBhvr>
                                    </p:animEffect>
                                  </p:childTnLst>
                                </p:cTn>
                              </p:par>
                            </p:childTnLst>
                          </p:cTn>
                        </p:par>
                        <p:par>
                          <p:cTn id="80" fill="hold">
                            <p:stCondLst>
                              <p:cond delay="500"/>
                            </p:stCondLst>
                            <p:childTnLst>
                              <p:par>
                                <p:cTn id="81" presetID="22" presetClass="entr" presetSubtype="1" fill="hold" nodeType="afterEffect">
                                  <p:stCondLst>
                                    <p:cond delay="0"/>
                                  </p:stCondLst>
                                  <p:childTnLst>
                                    <p:set>
                                      <p:cBhvr>
                                        <p:cTn id="82" dur="1" fill="hold">
                                          <p:stCondLst>
                                            <p:cond delay="0"/>
                                          </p:stCondLst>
                                        </p:cTn>
                                        <p:tgtEl>
                                          <p:spTgt spid="250"/>
                                        </p:tgtEl>
                                        <p:attrNameLst>
                                          <p:attrName>style.visibility</p:attrName>
                                        </p:attrNameLst>
                                      </p:cBhvr>
                                      <p:to>
                                        <p:strVal val="visible"/>
                                      </p:to>
                                    </p:set>
                                    <p:animEffect transition="in" filter="wipe(up)">
                                      <p:cBhvr>
                                        <p:cTn id="83" dur="500"/>
                                        <p:tgtEl>
                                          <p:spTgt spid="250"/>
                                        </p:tgtEl>
                                      </p:cBhvr>
                                    </p:animEffect>
                                  </p:childTnLst>
                                </p:cTn>
                              </p:par>
                            </p:childTnLst>
                          </p:cTn>
                        </p:par>
                        <p:par>
                          <p:cTn id="84" fill="hold">
                            <p:stCondLst>
                              <p:cond delay="1000"/>
                            </p:stCondLst>
                            <p:childTnLst>
                              <p:par>
                                <p:cTn id="85" presetID="10" presetClass="entr" presetSubtype="0" fill="hold" grpId="0" nodeType="afterEffect">
                                  <p:stCondLst>
                                    <p:cond delay="0"/>
                                  </p:stCondLst>
                                  <p:childTnLst>
                                    <p:set>
                                      <p:cBhvr>
                                        <p:cTn id="86" dur="1" fill="hold">
                                          <p:stCondLst>
                                            <p:cond delay="0"/>
                                          </p:stCondLst>
                                        </p:cTn>
                                        <p:tgtEl>
                                          <p:spTgt spid="249"/>
                                        </p:tgtEl>
                                        <p:attrNameLst>
                                          <p:attrName>style.visibility</p:attrName>
                                        </p:attrNameLst>
                                      </p:cBhvr>
                                      <p:to>
                                        <p:strVal val="visible"/>
                                      </p:to>
                                    </p:set>
                                    <p:animEffect transition="in" filter="fade">
                                      <p:cBhvr>
                                        <p:cTn id="87" dur="500"/>
                                        <p:tgtEl>
                                          <p:spTgt spid="2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9" grpId="0"/>
      <p:bldP spid="256" grpId="0"/>
      <p:bldP spid="257" grpId="0"/>
      <p:bldP spid="258" grpId="0"/>
      <p:bldP spid="259" grpId="0"/>
    </p:bld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Working together </a:t>
            </a:r>
            <a:r>
              <a:rPr lang="en-GB" dirty="0">
                <a:solidFill>
                  <a:srgbClr val="172982"/>
                </a:solidFill>
              </a:rPr>
              <a:t>u</a:t>
            </a:r>
            <a:r>
              <a:rPr lang="en-GB" dirty="0" smtClean="0">
                <a:solidFill>
                  <a:srgbClr val="172982"/>
                </a:solidFill>
              </a:rPr>
              <a:t>sing Sharing</a:t>
            </a:r>
            <a:endParaRPr lang="en-GB" dirty="0"/>
          </a:p>
        </p:txBody>
      </p:sp>
      <p:sp>
        <p:nvSpPr>
          <p:cNvPr id="4" name="Content Placeholder 3"/>
          <p:cNvSpPr>
            <a:spLocks noGrp="1"/>
          </p:cNvSpPr>
          <p:nvPr>
            <p:ph sz="half" idx="1"/>
          </p:nvPr>
        </p:nvSpPr>
        <p:spPr>
          <a:xfrm>
            <a:off x="609600" y="1095690"/>
            <a:ext cx="3810000" cy="4908067"/>
          </a:xfrm>
        </p:spPr>
        <p:txBody>
          <a:bodyPr/>
          <a:lstStyle/>
          <a:p>
            <a:r>
              <a:rPr lang="en-GB" sz="2000" dirty="0" smtClean="0"/>
              <a:t>Single interface to the hub</a:t>
            </a:r>
          </a:p>
          <a:p>
            <a:pPr lvl="1"/>
            <a:r>
              <a:rPr lang="en-GB" sz="1600" dirty="0" smtClean="0"/>
              <a:t>Consistency of </a:t>
            </a:r>
          </a:p>
          <a:p>
            <a:r>
              <a:rPr lang="en-GB" sz="2000" dirty="0" smtClean="0"/>
              <a:t>Minimal </a:t>
            </a:r>
            <a:r>
              <a:rPr lang="en-GB" sz="2000" dirty="0"/>
              <a:t>impact on existing in-house </a:t>
            </a:r>
            <a:r>
              <a:rPr lang="en-GB" sz="2000" dirty="0" smtClean="0"/>
              <a:t>processes </a:t>
            </a:r>
            <a:r>
              <a:rPr lang="en-GB" sz="2000" dirty="0"/>
              <a:t>and systems</a:t>
            </a:r>
          </a:p>
          <a:p>
            <a:r>
              <a:rPr lang="en-GB" sz="2000" dirty="0"/>
              <a:t>Clear ownership and responsibility </a:t>
            </a:r>
            <a:r>
              <a:rPr lang="en-GB" sz="2000" dirty="0" smtClean="0"/>
              <a:t>of data</a:t>
            </a:r>
          </a:p>
          <a:p>
            <a:pPr lvl="1"/>
            <a:r>
              <a:rPr lang="en-GB" sz="1600" dirty="0" smtClean="0"/>
              <a:t>Publish, Notify, Pull</a:t>
            </a:r>
            <a:endParaRPr lang="en-GB" sz="1600" dirty="0"/>
          </a:p>
          <a:p>
            <a:r>
              <a:rPr lang="en-GB" sz="2000" dirty="0"/>
              <a:t>Security and IPR protection</a:t>
            </a:r>
          </a:p>
          <a:p>
            <a:r>
              <a:rPr lang="en-GB" sz="2000" dirty="0"/>
              <a:t>Consolidation</a:t>
            </a:r>
          </a:p>
          <a:p>
            <a:r>
              <a:rPr lang="en-GB" sz="2000" dirty="0" smtClean="0"/>
              <a:t>Reduced </a:t>
            </a:r>
            <a:r>
              <a:rPr lang="en-GB" sz="2000" dirty="0"/>
              <a:t>political and </a:t>
            </a:r>
            <a:r>
              <a:rPr lang="en-GB" sz="2000" dirty="0" smtClean="0"/>
              <a:t>technical discussions </a:t>
            </a:r>
            <a:r>
              <a:rPr lang="en-GB" sz="2000" dirty="0"/>
              <a:t>with a standards </a:t>
            </a:r>
            <a:r>
              <a:rPr lang="en-GB" sz="2000" dirty="0" smtClean="0"/>
              <a:t>based hub</a:t>
            </a:r>
            <a:endParaRPr lang="en-GB" sz="2000" dirty="0"/>
          </a:p>
          <a:p>
            <a:r>
              <a:rPr lang="en-GB" sz="2000" dirty="0" smtClean="0"/>
              <a:t>Engineering BI on integrated </a:t>
            </a:r>
            <a:br>
              <a:rPr lang="en-GB" sz="2000" dirty="0" smtClean="0"/>
            </a:br>
            <a:r>
              <a:rPr lang="en-GB" sz="2000" dirty="0" smtClean="0"/>
              <a:t>data set</a:t>
            </a:r>
          </a:p>
          <a:p>
            <a:endParaRPr lang="en-GB" sz="2000" dirty="0"/>
          </a:p>
        </p:txBody>
      </p:sp>
      <p:grpSp>
        <p:nvGrpSpPr>
          <p:cNvPr id="3" name="Group 2"/>
          <p:cNvGrpSpPr/>
          <p:nvPr/>
        </p:nvGrpSpPr>
        <p:grpSpPr>
          <a:xfrm>
            <a:off x="5067101" y="873077"/>
            <a:ext cx="3587261" cy="2634605"/>
            <a:chOff x="2781021" y="3183221"/>
            <a:chExt cx="3587261" cy="2634605"/>
          </a:xfrm>
        </p:grpSpPr>
        <p:sp>
          <p:nvSpPr>
            <p:cNvPr id="181" name="Rounded Rectangle 180"/>
            <p:cNvSpPr/>
            <p:nvPr/>
          </p:nvSpPr>
          <p:spPr bwMode="auto">
            <a:xfrm>
              <a:off x="3757505" y="4255157"/>
              <a:ext cx="1630908" cy="1562669"/>
            </a:xfrm>
            <a:prstGeom prst="roundRect">
              <a:avLst/>
            </a:prstGeom>
            <a:gradFill flip="none" rotWithShape="1">
              <a:gsLst>
                <a:gs pos="0">
                  <a:schemeClr val="tx1">
                    <a:lumMod val="20000"/>
                    <a:lumOff val="80000"/>
                  </a:schemeClr>
                </a:gs>
                <a:gs pos="18000">
                  <a:schemeClr val="tx1">
                    <a:lumMod val="20000"/>
                    <a:lumOff val="80000"/>
                  </a:schemeClr>
                </a:gs>
                <a:gs pos="100000">
                  <a:schemeClr val="lt1">
                    <a:shade val="100000"/>
                    <a:satMod val="115000"/>
                  </a:schemeClr>
                </a:gs>
              </a:gsLst>
              <a:path path="circle">
                <a:fillToRect r="100000" b="100000"/>
              </a:path>
              <a:tileRect l="-100000" t="-100000"/>
            </a:gradFill>
            <a:ln w="19050">
              <a:headEnd type="none" w="med" len="med"/>
              <a:tailEnd type="none" w="med" len="med"/>
            </a:ln>
            <a:effectLst>
              <a:outerShdw blurRad="50800" dist="38100" algn="l"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83" name="Rectangle 182"/>
            <p:cNvSpPr/>
            <p:nvPr/>
          </p:nvSpPr>
          <p:spPr bwMode="auto">
            <a:xfrm rot="5400000">
              <a:off x="4072158" y="4556548"/>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4" name="Rectangle 183"/>
            <p:cNvSpPr/>
            <p:nvPr/>
          </p:nvSpPr>
          <p:spPr bwMode="auto">
            <a:xfrm rot="5400000">
              <a:off x="4074430" y="5056972"/>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5" name="Rectangle 184"/>
            <p:cNvSpPr/>
            <p:nvPr/>
          </p:nvSpPr>
          <p:spPr bwMode="auto">
            <a:xfrm rot="5400000">
              <a:off x="4076702" y="526396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6" name="Rectangle 185"/>
            <p:cNvSpPr/>
            <p:nvPr/>
          </p:nvSpPr>
          <p:spPr bwMode="auto">
            <a:xfrm>
              <a:off x="4094419" y="4681326"/>
              <a:ext cx="45719" cy="360164"/>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7" name="Rectangle 186"/>
            <p:cNvSpPr/>
            <p:nvPr/>
          </p:nvSpPr>
          <p:spPr bwMode="auto">
            <a:xfrm rot="5400000">
              <a:off x="4226830" y="4711220"/>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8" name="Rectangle 187"/>
            <p:cNvSpPr/>
            <p:nvPr/>
          </p:nvSpPr>
          <p:spPr bwMode="auto">
            <a:xfrm rot="5400000">
              <a:off x="4235926" y="4870444"/>
              <a:ext cx="49227" cy="291321"/>
            </a:xfrm>
            <a:prstGeom prst="rect">
              <a:avLst/>
            </a:prstGeom>
            <a:solidFill>
              <a:schemeClr val="tx2">
                <a:lumMod val="40000"/>
                <a:lumOff val="60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89" name="Rectangle 188"/>
            <p:cNvSpPr/>
            <p:nvPr/>
          </p:nvSpPr>
          <p:spPr bwMode="auto">
            <a:xfrm>
              <a:off x="4096691" y="5409624"/>
              <a:ext cx="45719" cy="18688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90" name="Rectangle 189"/>
            <p:cNvSpPr/>
            <p:nvPr/>
          </p:nvSpPr>
          <p:spPr bwMode="auto">
            <a:xfrm rot="5400000">
              <a:off x="4238198" y="5432284"/>
              <a:ext cx="49227" cy="291321"/>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91" name="Rectangle 190"/>
            <p:cNvSpPr/>
            <p:nvPr/>
          </p:nvSpPr>
          <p:spPr bwMode="auto">
            <a:xfrm>
              <a:off x="4271568" y="4627067"/>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2" name="Rectangle 191"/>
            <p:cNvSpPr/>
            <p:nvPr/>
          </p:nvSpPr>
          <p:spPr bwMode="auto">
            <a:xfrm>
              <a:off x="4396672" y="4786291"/>
              <a:ext cx="696036"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3" name="Rectangle 192"/>
            <p:cNvSpPr/>
            <p:nvPr/>
          </p:nvSpPr>
          <p:spPr bwMode="auto">
            <a:xfrm>
              <a:off x="4405768" y="4945515"/>
              <a:ext cx="777928"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4" name="Rectangle 193"/>
            <p:cNvSpPr/>
            <p:nvPr/>
          </p:nvSpPr>
          <p:spPr bwMode="auto">
            <a:xfrm>
              <a:off x="4271560" y="5125211"/>
              <a:ext cx="591414" cy="147524"/>
            </a:xfrm>
            <a:prstGeom prst="rect">
              <a:avLst/>
            </a:prstGeom>
            <a:solidFill>
              <a:schemeClr val="tx2">
                <a:lumMod val="75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5" name="Rectangle 194"/>
            <p:cNvSpPr/>
            <p:nvPr/>
          </p:nvSpPr>
          <p:spPr bwMode="auto">
            <a:xfrm>
              <a:off x="4260184" y="5339027"/>
              <a:ext cx="707420"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96" name="Rectangle 195"/>
            <p:cNvSpPr/>
            <p:nvPr/>
          </p:nvSpPr>
          <p:spPr bwMode="auto">
            <a:xfrm>
              <a:off x="4419408" y="5505075"/>
              <a:ext cx="696036" cy="147524"/>
            </a:xfrm>
            <a:prstGeom prst="rect">
              <a:avLst/>
            </a:prstGeom>
            <a:solidFill>
              <a:schemeClr val="bg1">
                <a:lumMod val="50000"/>
              </a:schemeClr>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37" name="Rounded Rectangle 136"/>
            <p:cNvSpPr/>
            <p:nvPr/>
          </p:nvSpPr>
          <p:spPr bwMode="auto">
            <a:xfrm>
              <a:off x="2781021" y="3183221"/>
              <a:ext cx="3587261" cy="511969"/>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r>
                <a:rPr lang="en-GB" dirty="0" smtClean="0">
                  <a:solidFill>
                    <a:srgbClr val="172982"/>
                  </a:solidFill>
                  <a:latin typeface="Arial" pitchFamily="-60" charset="0"/>
                </a:rPr>
                <a:t>Shared content</a:t>
              </a:r>
            </a:p>
          </p:txBody>
        </p:sp>
        <p:sp>
          <p:nvSpPr>
            <p:cNvPr id="140" name="Rectangle 139"/>
            <p:cNvSpPr/>
            <p:nvPr/>
          </p:nvSpPr>
          <p:spPr bwMode="auto">
            <a:xfrm rot="5400000">
              <a:off x="4079101" y="4374226"/>
              <a:ext cx="49227" cy="291321"/>
            </a:xfrm>
            <a:prstGeom prst="rect">
              <a:avLst/>
            </a:prstGeom>
            <a:solidFill>
              <a:srgbClr val="92D05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sp>
          <p:nvSpPr>
            <p:cNvPr id="147" name="Rectangle 146"/>
            <p:cNvSpPr/>
            <p:nvPr/>
          </p:nvSpPr>
          <p:spPr bwMode="auto">
            <a:xfrm>
              <a:off x="4278944" y="4458425"/>
              <a:ext cx="791138" cy="121652"/>
            </a:xfrm>
            <a:prstGeom prst="rect">
              <a:avLst/>
            </a:prstGeom>
            <a:solidFill>
              <a:srgbClr val="008000"/>
            </a:solidFill>
            <a:ln>
              <a:noFill/>
              <a:headEnd type="none" w="med" len="med"/>
              <a:tailEnd type="none" w="med" len="med"/>
            </a:ln>
            <a:effectLst>
              <a:softEdge rad="25400"/>
            </a:effectLst>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dirty="0" smtClean="0">
                <a:solidFill>
                  <a:srgbClr val="172982"/>
                </a:solidFill>
                <a:latin typeface="Arial" pitchFamily="-60" charset="0"/>
              </a:endParaRPr>
            </a:p>
          </p:txBody>
        </p:sp>
        <p:sp>
          <p:nvSpPr>
            <p:cNvPr id="182" name="Rectangle 181"/>
            <p:cNvSpPr/>
            <p:nvPr/>
          </p:nvSpPr>
          <p:spPr bwMode="auto">
            <a:xfrm>
              <a:off x="3935195" y="4426898"/>
              <a:ext cx="45719" cy="1008112"/>
            </a:xfrm>
            <a:prstGeom prst="rect">
              <a:avLst/>
            </a:prstGeom>
            <a:solidFill>
              <a:srgbClr val="00B0F0"/>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en-GB" baseline="-25000" dirty="0" smtClean="0">
                <a:solidFill>
                  <a:srgbClr val="172982"/>
                </a:solidFill>
                <a:latin typeface="Arial" pitchFamily="-60" charset="0"/>
              </a:endParaRPr>
            </a:p>
          </p:txBody>
        </p:sp>
      </p:grpSp>
      <p:sp>
        <p:nvSpPr>
          <p:cNvPr id="89" name="Rounded Rectangle 88"/>
          <p:cNvSpPr/>
          <p:nvPr/>
        </p:nvSpPr>
        <p:spPr bwMode="auto">
          <a:xfrm>
            <a:off x="5291231" y="1768643"/>
            <a:ext cx="3154934" cy="2925827"/>
          </a:xfrm>
          <a:prstGeom prst="roundRect">
            <a:avLst>
              <a:gd name="adj" fmla="val 9076"/>
            </a:avLst>
          </a:prstGeom>
          <a:noFill/>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0" rIns="91440" bIns="36000" numCol="1" rtlCol="0" anchor="ctr" anchorCtr="1" compatLnSpc="1">
            <a:prstTxWarp prst="textNoShape">
              <a:avLst/>
            </a:prstTxWarp>
          </a:bodyPr>
          <a:lstStyle/>
          <a:p>
            <a:pPr algn="ctr" eaLnBrk="0" hangingPunct="0"/>
            <a:endParaRPr lang="en-GB" dirty="0" smtClean="0">
              <a:solidFill>
                <a:srgbClr val="172982"/>
              </a:solidFill>
              <a:latin typeface="Arial" pitchFamily="-60" charset="0"/>
            </a:endParaRPr>
          </a:p>
          <a:p>
            <a:pPr algn="ctr" eaLnBrk="0" hangingPunct="0"/>
            <a:endParaRPr lang="en-GB" dirty="0">
              <a:solidFill>
                <a:srgbClr val="172982"/>
              </a:solidFill>
              <a:latin typeface="Arial" pitchFamily="-60" charset="0"/>
            </a:endParaRPr>
          </a:p>
          <a:p>
            <a:pPr algn="ctr" eaLnBrk="0" hangingPunct="0"/>
            <a:endParaRPr lang="en-GB" dirty="0" smtClean="0">
              <a:solidFill>
                <a:srgbClr val="172982"/>
              </a:solidFill>
              <a:latin typeface="Arial" pitchFamily="-60" charset="0"/>
            </a:endParaRPr>
          </a:p>
          <a:p>
            <a:pPr algn="ctr" eaLnBrk="0" hangingPunct="0"/>
            <a:endParaRPr lang="en-GB" dirty="0">
              <a:solidFill>
                <a:srgbClr val="172982"/>
              </a:solidFill>
              <a:latin typeface="Arial" pitchFamily="-60" charset="0"/>
            </a:endParaRPr>
          </a:p>
          <a:p>
            <a:pPr algn="ctr" eaLnBrk="0" hangingPunct="0"/>
            <a:r>
              <a:rPr lang="en-GB" dirty="0" smtClean="0">
                <a:solidFill>
                  <a:srgbClr val="172982"/>
                </a:solidFill>
                <a:latin typeface="Arial" pitchFamily="-60" charset="0"/>
              </a:rPr>
              <a:t>Standards based</a:t>
            </a:r>
          </a:p>
          <a:p>
            <a:pPr algn="ctr" eaLnBrk="0" hangingPunct="0"/>
            <a:r>
              <a:rPr lang="en-GB" sz="500" dirty="0">
                <a:solidFill>
                  <a:srgbClr val="172982"/>
                </a:solidFill>
                <a:latin typeface="Arial" pitchFamily="-60" charset="0"/>
              </a:rPr>
              <a:t/>
            </a:r>
            <a:br>
              <a:rPr lang="en-GB" sz="500" dirty="0">
                <a:solidFill>
                  <a:srgbClr val="172982"/>
                </a:solidFill>
                <a:latin typeface="Arial" pitchFamily="-60" charset="0"/>
              </a:rPr>
            </a:br>
            <a:r>
              <a:rPr lang="en-GB" dirty="0" smtClean="0">
                <a:solidFill>
                  <a:srgbClr val="172982"/>
                </a:solidFill>
                <a:latin typeface="Arial" pitchFamily="-60" charset="0"/>
              </a:rPr>
              <a:t>Sharing Platform</a:t>
            </a:r>
          </a:p>
        </p:txBody>
      </p:sp>
      <p:pic>
        <p:nvPicPr>
          <p:cNvPr id="90" name="Picture 5" descr="C:\Users\nsw\AppData\Local\Microsoft\Windows\Temporary Internet Files\Content.IE5\N62NKWIZ\MP900444110[1].jpg"/>
          <p:cNvPicPr>
            <a:picLocks noChangeAspect="1" noChangeArrowheads="1"/>
          </p:cNvPicPr>
          <p:nvPr/>
        </p:nvPicPr>
        <p:blipFill rotWithShape="1">
          <a:blip r:embed="rId3">
            <a:extLst>
              <a:ext uri="{28A0092B-C50C-407E-A947-70E740481C1C}">
                <a14:useLocalDpi xmlns:a14="http://schemas.microsoft.com/office/drawing/2010/main" val="0"/>
              </a:ext>
            </a:extLst>
          </a:blip>
          <a:srcRect l="13754"/>
          <a:stretch/>
        </p:blipFill>
        <p:spPr bwMode="auto">
          <a:xfrm>
            <a:off x="4549245" y="4869591"/>
            <a:ext cx="1589184" cy="1221202"/>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92" name="Picture 3" descr="C:\Users\nsw\AppData\Local\Microsoft\Windows\Temporary Internet Files\Content.IE5\41ZRXAEW\MP900443955[1].jpg"/>
          <p:cNvPicPr>
            <a:picLocks noChangeAspect="1" noChangeArrowheads="1"/>
          </p:cNvPicPr>
          <p:nvPr/>
        </p:nvPicPr>
        <p:blipFill rotWithShape="1">
          <a:blip r:embed="rId4">
            <a:extLst>
              <a:ext uri="{28A0092B-C50C-407E-A947-70E740481C1C}">
                <a14:useLocalDpi xmlns:a14="http://schemas.microsoft.com/office/drawing/2010/main" val="0"/>
              </a:ext>
            </a:extLst>
          </a:blip>
          <a:srcRect r="15760"/>
          <a:stretch/>
        </p:blipFill>
        <p:spPr bwMode="auto">
          <a:xfrm>
            <a:off x="6097237" y="4869591"/>
            <a:ext cx="1547671" cy="1221201"/>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94" name="Picture 4" descr="C:\Users\nsw\AppData\Local\Microsoft\Windows\Temporary Internet Files\Content.IE5\RDPKQOA3\MP900444522[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06069" y="4890580"/>
            <a:ext cx="1447408" cy="1200213"/>
          </a:xfrm>
          <a:prstGeom prst="rect">
            <a:avLst/>
          </a:prstGeom>
          <a:noFill/>
          <a:ln w="31750" cmpd="sng">
            <a:noFill/>
          </a:ln>
          <a:effectLst>
            <a:softEdge rad="63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4730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 do slide</a:t>
            </a:r>
            <a:endParaRPr lang="en-GB" dirty="0"/>
          </a:p>
        </p:txBody>
      </p:sp>
      <p:sp>
        <p:nvSpPr>
          <p:cNvPr id="3" name="Content Placeholder 2"/>
          <p:cNvSpPr>
            <a:spLocks noGrp="1"/>
          </p:cNvSpPr>
          <p:nvPr>
            <p:ph idx="1"/>
          </p:nvPr>
        </p:nvSpPr>
        <p:spPr/>
        <p:txBody>
          <a:bodyPr/>
          <a:lstStyle/>
          <a:p>
            <a:endParaRPr lang="en-GB" dirty="0" smtClean="0"/>
          </a:p>
          <a:p>
            <a:r>
              <a:rPr lang="en-GB" dirty="0" smtClean="0"/>
              <a:t>Traceability and Change management</a:t>
            </a:r>
          </a:p>
          <a:p>
            <a:endParaRPr lang="en-GB" dirty="0"/>
          </a:p>
          <a:p>
            <a:r>
              <a:rPr lang="en-GB" dirty="0" smtClean="0"/>
              <a:t>Granularity – vs. file exchange</a:t>
            </a:r>
          </a:p>
          <a:p>
            <a:endParaRPr lang="en-GB" dirty="0"/>
          </a:p>
          <a:p>
            <a:r>
              <a:rPr lang="en-GB" dirty="0" smtClean="0"/>
              <a:t>Consolidation</a:t>
            </a:r>
          </a:p>
          <a:p>
            <a:endParaRPr lang="en-GB" dirty="0"/>
          </a:p>
          <a:p>
            <a:r>
              <a:rPr lang="en-GB" dirty="0" smtClean="0"/>
              <a:t>Asynchronous</a:t>
            </a:r>
          </a:p>
          <a:p>
            <a:endParaRPr lang="en-GB" dirty="0"/>
          </a:p>
          <a:p>
            <a:r>
              <a:rPr lang="en-GB" dirty="0" smtClean="0"/>
              <a:t>Add small company affect</a:t>
            </a:r>
          </a:p>
          <a:p>
            <a:pPr marL="0" indent="0">
              <a:buNone/>
            </a:pPr>
            <a:endParaRPr lang="en-GB" dirty="0"/>
          </a:p>
        </p:txBody>
      </p:sp>
    </p:spTree>
    <p:extLst>
      <p:ext uri="{BB962C8B-B14F-4D97-AF65-F5344CB8AC3E}">
        <p14:creationId xmlns:p14="http://schemas.microsoft.com/office/powerpoint/2010/main" val="5200722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Two examples of shared information</a:t>
            </a:r>
            <a:br>
              <a:rPr lang="en-GB" dirty="0" smtClean="0"/>
            </a:br>
            <a:r>
              <a:rPr lang="en-GB" dirty="0" smtClean="0"/>
              <a:t>in practice</a:t>
            </a:r>
            <a:endParaRPr lang="en-GB" dirty="0"/>
          </a:p>
        </p:txBody>
      </p:sp>
      <p:sp>
        <p:nvSpPr>
          <p:cNvPr id="5" name="Text Placeholder 4"/>
          <p:cNvSpPr>
            <a:spLocks noGrp="1"/>
          </p:cNvSpPr>
          <p:nvPr>
            <p:ph type="body" idx="1"/>
          </p:nvPr>
        </p:nvSpPr>
        <p:spPr/>
        <p:txBody>
          <a:bodyPr/>
          <a:lstStyle/>
          <a:p>
            <a:r>
              <a:rPr lang="en-GB" dirty="0" smtClean="0"/>
              <a:t>Crescendo</a:t>
            </a:r>
            <a:endParaRPr lang="en-GB" dirty="0"/>
          </a:p>
        </p:txBody>
      </p:sp>
      <p:pic>
        <p:nvPicPr>
          <p:cNvPr id="7" name="Content Placeholder 6"/>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44366" y="2935705"/>
            <a:ext cx="3431203" cy="1852167"/>
          </a:xfrm>
        </p:spPr>
      </p:pic>
      <p:sp>
        <p:nvSpPr>
          <p:cNvPr id="6" name="Text Placeholder 5"/>
          <p:cNvSpPr>
            <a:spLocks noGrp="1"/>
          </p:cNvSpPr>
          <p:nvPr>
            <p:ph type="body" sz="quarter" idx="3"/>
          </p:nvPr>
        </p:nvSpPr>
        <p:spPr/>
        <p:txBody>
          <a:bodyPr/>
          <a:lstStyle/>
          <a:p>
            <a:r>
              <a:rPr lang="en-GB" dirty="0"/>
              <a:t>BAE Systems </a:t>
            </a:r>
            <a:r>
              <a:rPr lang="en-GB" dirty="0" smtClean="0"/>
              <a:t>TLC</a:t>
            </a:r>
            <a:endParaRPr lang="en-GB" dirty="0"/>
          </a:p>
        </p:txBody>
      </p:sp>
      <p:pic>
        <p:nvPicPr>
          <p:cNvPr id="8" name="Content Placeholder 7"/>
          <p:cNvPicPr>
            <a:picLocks noGrp="1" noChangeAspect="1"/>
          </p:cNvPicPr>
          <p:nvPr>
            <p:ph sz="quarter" idx="4"/>
          </p:nvPr>
        </p:nvPicPr>
        <p:blipFill>
          <a:blip r:embed="rId4">
            <a:extLst>
              <a:ext uri="{28A0092B-C50C-407E-A947-70E740481C1C}">
                <a14:useLocalDpi xmlns:a14="http://schemas.microsoft.com/office/drawing/2010/main" val="0"/>
              </a:ext>
            </a:extLst>
          </a:blip>
          <a:stretch>
            <a:fillRect/>
          </a:stretch>
        </p:blipFill>
        <p:spPr>
          <a:xfrm>
            <a:off x="4645025" y="2803261"/>
            <a:ext cx="4041775" cy="2694516"/>
          </a:xfrm>
        </p:spPr>
      </p:pic>
      <p:sp>
        <p:nvSpPr>
          <p:cNvPr id="3" name="Rectangle 2"/>
          <p:cNvSpPr/>
          <p:nvPr/>
        </p:nvSpPr>
        <p:spPr bwMode="auto">
          <a:xfrm>
            <a:off x="209320" y="1465243"/>
            <a:ext cx="4120309" cy="4572000"/>
          </a:xfrm>
          <a:prstGeom prst="rect">
            <a:avLst/>
          </a:prstGeom>
          <a:noFill/>
          <a:ln w="57150">
            <a:solidFill>
              <a:srgbClr val="FF0000"/>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endParaRPr>
          </a:p>
        </p:txBody>
      </p:sp>
    </p:spTree>
    <p:extLst>
      <p:ext uri="{BB962C8B-B14F-4D97-AF65-F5344CB8AC3E}">
        <p14:creationId xmlns:p14="http://schemas.microsoft.com/office/powerpoint/2010/main" val="3311014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7" name="Rectangle 2"/>
          <p:cNvSpPr>
            <a:spLocks noGrp="1" noChangeArrowheads="1"/>
          </p:cNvSpPr>
          <p:nvPr>
            <p:ph type="title"/>
          </p:nvPr>
        </p:nvSpPr>
        <p:spPr/>
        <p:txBody>
          <a:bodyPr/>
          <a:lstStyle/>
          <a:p>
            <a:r>
              <a:rPr lang="en-GB" sz="2000" dirty="0" smtClean="0">
                <a:solidFill>
                  <a:srgbClr val="FF0000"/>
                </a:solidFill>
              </a:rPr>
              <a:t>C</a:t>
            </a:r>
            <a:r>
              <a:rPr lang="en-GB" sz="2000" dirty="0" smtClean="0"/>
              <a:t>OLLABORATIVE </a:t>
            </a:r>
            <a:r>
              <a:rPr lang="en-GB" sz="2000" dirty="0" smtClean="0">
                <a:solidFill>
                  <a:srgbClr val="FF0000"/>
                </a:solidFill>
              </a:rPr>
              <a:t>R</a:t>
            </a:r>
            <a:r>
              <a:rPr lang="en-GB" sz="2000" dirty="0" smtClean="0"/>
              <a:t>OBUST </a:t>
            </a:r>
            <a:r>
              <a:rPr lang="en-GB" sz="2000" dirty="0" smtClean="0">
                <a:solidFill>
                  <a:srgbClr val="FF0000"/>
                </a:solidFill>
              </a:rPr>
              <a:t>E</a:t>
            </a:r>
            <a:r>
              <a:rPr lang="en-GB" sz="2000" dirty="0" smtClean="0"/>
              <a:t>NGINEERING using </a:t>
            </a:r>
            <a:r>
              <a:rPr lang="en-GB" sz="2000" dirty="0" smtClean="0">
                <a:solidFill>
                  <a:srgbClr val="FF0000"/>
                </a:solidFill>
              </a:rPr>
              <a:t>S</a:t>
            </a:r>
            <a:r>
              <a:rPr lang="en-GB" sz="2000" dirty="0" smtClean="0"/>
              <a:t>IMULATION </a:t>
            </a:r>
            <a:r>
              <a:rPr lang="en-GB" sz="2000" dirty="0" smtClean="0">
                <a:solidFill>
                  <a:srgbClr val="FF0000"/>
                </a:solidFill>
              </a:rPr>
              <a:t>C</a:t>
            </a:r>
            <a:r>
              <a:rPr lang="en-GB" sz="2000" dirty="0" smtClean="0"/>
              <a:t>APABILITY </a:t>
            </a:r>
            <a:r>
              <a:rPr lang="en-GB" sz="2000" dirty="0" smtClean="0">
                <a:solidFill>
                  <a:srgbClr val="FF0000"/>
                </a:solidFill>
              </a:rPr>
              <a:t>E</a:t>
            </a:r>
            <a:r>
              <a:rPr lang="en-GB" sz="2000" dirty="0" smtClean="0"/>
              <a:t>NABLING </a:t>
            </a:r>
            <a:r>
              <a:rPr lang="en-GB" sz="2000" dirty="0" smtClean="0">
                <a:solidFill>
                  <a:srgbClr val="FF0000"/>
                </a:solidFill>
              </a:rPr>
              <a:t>N</a:t>
            </a:r>
            <a:r>
              <a:rPr lang="en-GB" sz="2000" dirty="0" smtClean="0"/>
              <a:t>EXT </a:t>
            </a:r>
            <a:r>
              <a:rPr lang="en-GB" sz="2000" dirty="0" smtClean="0">
                <a:solidFill>
                  <a:srgbClr val="FF0000"/>
                </a:solidFill>
              </a:rPr>
              <a:t>D</a:t>
            </a:r>
            <a:r>
              <a:rPr lang="en-GB" sz="2000" dirty="0" smtClean="0"/>
              <a:t>ESIGN </a:t>
            </a:r>
            <a:r>
              <a:rPr lang="en-GB" sz="2000" dirty="0" smtClean="0">
                <a:solidFill>
                  <a:srgbClr val="FF0000"/>
                </a:solidFill>
              </a:rPr>
              <a:t>O</a:t>
            </a:r>
            <a:r>
              <a:rPr lang="en-GB" sz="2000" dirty="0" smtClean="0"/>
              <a:t>PTIMISATION</a:t>
            </a:r>
          </a:p>
        </p:txBody>
      </p:sp>
      <p:sp>
        <p:nvSpPr>
          <p:cNvPr id="33797" name="Rectangle 5"/>
          <p:cNvSpPr>
            <a:spLocks noChangeArrowheads="1"/>
          </p:cNvSpPr>
          <p:nvPr/>
        </p:nvSpPr>
        <p:spPr bwMode="auto">
          <a:xfrm>
            <a:off x="4616896" y="1066800"/>
            <a:ext cx="4419600" cy="5334000"/>
          </a:xfrm>
          <a:prstGeom prst="rect">
            <a:avLst/>
          </a:prstGeom>
          <a:solidFill>
            <a:srgbClr val="3333CC">
              <a:alpha val="74902"/>
            </a:srgbClr>
          </a:solidFill>
          <a:ln w="9525">
            <a:noFill/>
            <a:miter lim="800000"/>
            <a:headEnd/>
            <a:tailEnd/>
          </a:ln>
        </p:spPr>
        <p:txBody>
          <a:bodyPr wrap="none" anchor="ctr"/>
          <a:lstStyle/>
          <a:p>
            <a:pPr algn="ctr"/>
            <a:r>
              <a:rPr lang="en-GB" sz="2400" b="1" dirty="0">
                <a:solidFill>
                  <a:srgbClr val="FFFFFF"/>
                </a:solidFill>
                <a:latin typeface="Calibri" pitchFamily="34" charset="0"/>
              </a:rPr>
              <a:t>The ambition of</a:t>
            </a:r>
          </a:p>
          <a:p>
            <a:pPr algn="ctr"/>
            <a:r>
              <a:rPr lang="en-GB" sz="2400" b="1" dirty="0">
                <a:solidFill>
                  <a:srgbClr val="FFFFFF"/>
                </a:solidFill>
                <a:latin typeface="Calibri" pitchFamily="34" charset="0"/>
              </a:rPr>
              <a:t>the consortium</a:t>
            </a:r>
          </a:p>
          <a:p>
            <a:pPr algn="ctr"/>
            <a:r>
              <a:rPr lang="en-GB" sz="2400" b="1" dirty="0">
                <a:solidFill>
                  <a:srgbClr val="FFFFFF"/>
                </a:solidFill>
                <a:latin typeface="Calibri" pitchFamily="34" charset="0"/>
              </a:rPr>
              <a:t>is to make a step change</a:t>
            </a:r>
          </a:p>
          <a:p>
            <a:pPr algn="ctr"/>
            <a:r>
              <a:rPr lang="en-GB" sz="2400" b="1" dirty="0">
                <a:solidFill>
                  <a:srgbClr val="FFFFFF"/>
                </a:solidFill>
                <a:latin typeface="Calibri" pitchFamily="34" charset="0"/>
              </a:rPr>
              <a:t>in the way that</a:t>
            </a:r>
          </a:p>
          <a:p>
            <a:pPr algn="ctr"/>
            <a:r>
              <a:rPr lang="en-GB" sz="3200" b="1" dirty="0">
                <a:solidFill>
                  <a:srgbClr val="FFFF00"/>
                </a:solidFill>
                <a:latin typeface="Calibri" pitchFamily="34" charset="0"/>
              </a:rPr>
              <a:t>Modelling &amp; Simulation</a:t>
            </a:r>
          </a:p>
          <a:p>
            <a:pPr algn="ctr"/>
            <a:r>
              <a:rPr lang="en-GB" sz="2400" b="1" dirty="0">
                <a:solidFill>
                  <a:srgbClr val="FFFFFF"/>
                </a:solidFill>
                <a:latin typeface="Calibri" pitchFamily="34" charset="0"/>
              </a:rPr>
              <a:t>activities are carried out,</a:t>
            </a:r>
          </a:p>
          <a:p>
            <a:pPr algn="ctr"/>
            <a:r>
              <a:rPr lang="en-GB" sz="2400" b="1" dirty="0">
                <a:solidFill>
                  <a:srgbClr val="FFFFFF"/>
                </a:solidFill>
                <a:latin typeface="Calibri" pitchFamily="34" charset="0"/>
              </a:rPr>
              <a:t>by </a:t>
            </a:r>
            <a:r>
              <a:rPr lang="en-GB" sz="3200" b="1" dirty="0">
                <a:solidFill>
                  <a:srgbClr val="FFFF00"/>
                </a:solidFill>
                <a:latin typeface="Calibri" pitchFamily="34" charset="0"/>
              </a:rPr>
              <a:t>multi-disciplinary</a:t>
            </a:r>
            <a:r>
              <a:rPr lang="en-GB" sz="2400" b="1" dirty="0">
                <a:solidFill>
                  <a:srgbClr val="FFFFFF"/>
                </a:solidFill>
                <a:latin typeface="Calibri" pitchFamily="34" charset="0"/>
              </a:rPr>
              <a:t> teams</a:t>
            </a:r>
          </a:p>
          <a:p>
            <a:pPr algn="ctr"/>
            <a:r>
              <a:rPr lang="en-GB" sz="2400" b="1" dirty="0">
                <a:solidFill>
                  <a:srgbClr val="FFFFFF"/>
                </a:solidFill>
                <a:latin typeface="Calibri" pitchFamily="34" charset="0"/>
              </a:rPr>
              <a:t>working as part of a</a:t>
            </a:r>
          </a:p>
          <a:p>
            <a:pPr algn="ctr"/>
            <a:r>
              <a:rPr lang="en-GB" sz="3200" b="1" dirty="0">
                <a:solidFill>
                  <a:srgbClr val="FFFF00"/>
                </a:solidFill>
                <a:latin typeface="Calibri" pitchFamily="34" charset="0"/>
              </a:rPr>
              <a:t>collaborative enterprise</a:t>
            </a:r>
            <a:r>
              <a:rPr lang="en-GB" sz="2400" b="1" dirty="0">
                <a:solidFill>
                  <a:srgbClr val="FFFFFF"/>
                </a:solidFill>
                <a:latin typeface="Calibri" pitchFamily="34" charset="0"/>
              </a:rPr>
              <a:t>,</a:t>
            </a:r>
          </a:p>
          <a:p>
            <a:pPr algn="ctr"/>
            <a:r>
              <a:rPr lang="en-GB" sz="2400" b="1" dirty="0">
                <a:solidFill>
                  <a:srgbClr val="FFFFFF"/>
                </a:solidFill>
                <a:latin typeface="Calibri" pitchFamily="34" charset="0"/>
              </a:rPr>
              <a:t>in order to develop</a:t>
            </a:r>
          </a:p>
          <a:p>
            <a:pPr algn="ctr"/>
            <a:r>
              <a:rPr lang="en-GB" sz="2400" b="1" dirty="0">
                <a:solidFill>
                  <a:srgbClr val="FFFFFF"/>
                </a:solidFill>
                <a:latin typeface="Calibri" pitchFamily="34" charset="0"/>
              </a:rPr>
              <a:t>new aeronautical products</a:t>
            </a:r>
          </a:p>
          <a:p>
            <a:pPr algn="ctr"/>
            <a:r>
              <a:rPr lang="en-GB" sz="2400" b="1" dirty="0">
                <a:solidFill>
                  <a:srgbClr val="FFFFFF"/>
                </a:solidFill>
                <a:latin typeface="Calibri" pitchFamily="34" charset="0"/>
              </a:rPr>
              <a:t>in a more </a:t>
            </a:r>
            <a:r>
              <a:rPr lang="en-GB" sz="2400" b="1" dirty="0">
                <a:solidFill>
                  <a:srgbClr val="FFFF00"/>
                </a:solidFill>
                <a:latin typeface="Calibri" pitchFamily="34" charset="0"/>
              </a:rPr>
              <a:t>cost and</a:t>
            </a:r>
          </a:p>
          <a:p>
            <a:pPr algn="ctr"/>
            <a:r>
              <a:rPr lang="en-GB" sz="2400" b="1" dirty="0">
                <a:solidFill>
                  <a:srgbClr val="FFFF00"/>
                </a:solidFill>
                <a:latin typeface="Calibri" pitchFamily="34" charset="0"/>
              </a:rPr>
              <a:t>time efficient</a:t>
            </a:r>
            <a:r>
              <a:rPr lang="en-GB" sz="2400" b="1" dirty="0">
                <a:solidFill>
                  <a:srgbClr val="FFFFFF"/>
                </a:solidFill>
                <a:latin typeface="Calibri" pitchFamily="34" charset="0"/>
              </a:rPr>
              <a:t> manner.</a:t>
            </a:r>
          </a:p>
        </p:txBody>
      </p:sp>
      <p:sp>
        <p:nvSpPr>
          <p:cNvPr id="7" name="Rectangle 5"/>
          <p:cNvSpPr>
            <a:spLocks noChangeArrowheads="1"/>
          </p:cNvSpPr>
          <p:nvPr/>
        </p:nvSpPr>
        <p:spPr bwMode="auto">
          <a:xfrm>
            <a:off x="179512" y="1052736"/>
            <a:ext cx="4320480" cy="3240360"/>
          </a:xfrm>
          <a:prstGeom prst="rect">
            <a:avLst/>
          </a:prstGeom>
          <a:noFill/>
          <a:ln w="9525">
            <a:noFill/>
            <a:miter lim="800000"/>
            <a:headEnd/>
            <a:tailEnd/>
          </a:ln>
        </p:spPr>
        <p:txBody>
          <a:bodyPr wrap="none" anchor="ctr"/>
          <a:lstStyle/>
          <a:p>
            <a:r>
              <a:rPr lang="en-GB" sz="2400" b="1" dirty="0" smtClean="0">
                <a:solidFill>
                  <a:srgbClr val="000066"/>
                </a:solidFill>
                <a:latin typeface="Calibri" pitchFamily="34" charset="0"/>
              </a:rPr>
              <a:t>CRESCENDO project - Key Facts:</a:t>
            </a:r>
          </a:p>
          <a:p>
            <a:endParaRPr lang="en-GB" sz="2000" b="1" dirty="0" smtClean="0">
              <a:solidFill>
                <a:srgbClr val="000066"/>
              </a:solidFill>
              <a:latin typeface="Calibri" pitchFamily="34" charset="0"/>
            </a:endParaRPr>
          </a:p>
          <a:p>
            <a:pPr>
              <a:buFont typeface="Wingdings" pitchFamily="2" charset="2"/>
              <a:buChar char="Ø"/>
            </a:pPr>
            <a:r>
              <a:rPr lang="en-GB" sz="2000" b="1" dirty="0" smtClean="0">
                <a:solidFill>
                  <a:srgbClr val="000066"/>
                </a:solidFill>
                <a:latin typeface="Calibri" pitchFamily="34" charset="0"/>
              </a:rPr>
              <a:t> </a:t>
            </a:r>
            <a:r>
              <a:rPr lang="en-US" sz="2000" b="1" dirty="0" smtClean="0">
                <a:solidFill>
                  <a:srgbClr val="000066"/>
                </a:solidFill>
                <a:latin typeface="Calibri" pitchFamily="34" charset="0"/>
              </a:rPr>
              <a:t>FP7 2</a:t>
            </a:r>
            <a:r>
              <a:rPr lang="en-US" sz="2000" b="1" baseline="30000" dirty="0" smtClean="0">
                <a:solidFill>
                  <a:srgbClr val="000066"/>
                </a:solidFill>
                <a:latin typeface="Calibri" pitchFamily="34" charset="0"/>
              </a:rPr>
              <a:t>nd</a:t>
            </a:r>
            <a:r>
              <a:rPr lang="en-US" sz="2000" b="1" dirty="0" smtClean="0">
                <a:solidFill>
                  <a:srgbClr val="000066"/>
                </a:solidFill>
                <a:latin typeface="Calibri" pitchFamily="34" charset="0"/>
              </a:rPr>
              <a:t> Call Integrated Project 234344</a:t>
            </a:r>
          </a:p>
          <a:p>
            <a:pPr>
              <a:buFont typeface="Wingdings" pitchFamily="2" charset="2"/>
              <a:buChar char="Ø"/>
            </a:pPr>
            <a:r>
              <a:rPr lang="en-US" sz="2000" b="1" dirty="0" smtClean="0">
                <a:solidFill>
                  <a:srgbClr val="000066"/>
                </a:solidFill>
                <a:latin typeface="Calibri" pitchFamily="34" charset="0"/>
              </a:rPr>
              <a:t> 55 M€ gross budget</a:t>
            </a:r>
          </a:p>
          <a:p>
            <a:pPr>
              <a:buFont typeface="Wingdings" pitchFamily="2" charset="2"/>
              <a:buChar char="Ø"/>
            </a:pPr>
            <a:r>
              <a:rPr lang="en-US" sz="2000" b="1" dirty="0" smtClean="0">
                <a:solidFill>
                  <a:srgbClr val="000066"/>
                </a:solidFill>
                <a:latin typeface="Calibri" pitchFamily="34" charset="0"/>
              </a:rPr>
              <a:t> 4198 Person Months effort</a:t>
            </a:r>
          </a:p>
          <a:p>
            <a:pPr>
              <a:buFont typeface="Wingdings" pitchFamily="2" charset="2"/>
              <a:buChar char="Ø"/>
            </a:pPr>
            <a:r>
              <a:rPr lang="en-US" sz="2000" b="1" dirty="0" smtClean="0">
                <a:solidFill>
                  <a:srgbClr val="000066"/>
                </a:solidFill>
                <a:latin typeface="Calibri" pitchFamily="34" charset="0"/>
              </a:rPr>
              <a:t> Start 1</a:t>
            </a:r>
            <a:r>
              <a:rPr lang="en-US" sz="2000" b="1" baseline="30000" dirty="0" smtClean="0">
                <a:solidFill>
                  <a:srgbClr val="000066"/>
                </a:solidFill>
                <a:latin typeface="Calibri" pitchFamily="34" charset="0"/>
              </a:rPr>
              <a:t>st</a:t>
            </a:r>
            <a:r>
              <a:rPr lang="en-US" sz="2000" b="1" dirty="0" smtClean="0">
                <a:solidFill>
                  <a:srgbClr val="000066"/>
                </a:solidFill>
                <a:latin typeface="Calibri" pitchFamily="34" charset="0"/>
              </a:rPr>
              <a:t> May 2009 for 42 months</a:t>
            </a:r>
          </a:p>
          <a:p>
            <a:pPr>
              <a:buFont typeface="Wingdings" pitchFamily="2" charset="2"/>
              <a:buChar char="Ø"/>
            </a:pPr>
            <a:r>
              <a:rPr lang="en-US" sz="2000" b="1" dirty="0" smtClean="0">
                <a:solidFill>
                  <a:srgbClr val="000066"/>
                </a:solidFill>
                <a:latin typeface="Calibri" pitchFamily="34" charset="0"/>
              </a:rPr>
              <a:t> 59 partners from 13 countries</a:t>
            </a:r>
          </a:p>
          <a:p>
            <a:pPr>
              <a:buFont typeface="Wingdings" pitchFamily="2" charset="2"/>
              <a:buChar char="Ø"/>
            </a:pPr>
            <a:r>
              <a:rPr lang="en-GB" sz="2000" b="1" dirty="0" smtClean="0">
                <a:solidFill>
                  <a:srgbClr val="000066"/>
                </a:solidFill>
                <a:latin typeface="Calibri" pitchFamily="34" charset="0"/>
              </a:rPr>
              <a:t> Airbus Coordinator – P. Coleman</a:t>
            </a:r>
          </a:p>
        </p:txBody>
      </p:sp>
      <p:pic>
        <p:nvPicPr>
          <p:cNvPr id="8" name="Picture 2"/>
          <p:cNvPicPr>
            <a:picLocks noChangeAspect="1" noChangeArrowheads="1"/>
          </p:cNvPicPr>
          <p:nvPr/>
        </p:nvPicPr>
        <p:blipFill>
          <a:blip r:embed="rId3" cstate="print"/>
          <a:srcRect l="44291" t="23622" r="19193" b="46772"/>
          <a:stretch>
            <a:fillRect/>
          </a:stretch>
        </p:blipFill>
        <p:spPr bwMode="auto">
          <a:xfrm>
            <a:off x="198555" y="4238150"/>
            <a:ext cx="4229429" cy="2143178"/>
          </a:xfrm>
          <a:prstGeom prst="rect">
            <a:avLst/>
          </a:prstGeom>
          <a:noFill/>
          <a:ln w="9525">
            <a:noFill/>
            <a:miter lim="800000"/>
            <a:headEnd/>
            <a:tailEnd/>
          </a:ln>
        </p:spPr>
      </p:pic>
    </p:spTree>
    <p:extLst>
      <p:ext uri="{BB962C8B-B14F-4D97-AF65-F5344CB8AC3E}">
        <p14:creationId xmlns:p14="http://schemas.microsoft.com/office/powerpoint/2010/main" val="3005752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par>
                          <p:cTn id="8" fill="hold">
                            <p:stCondLst>
                              <p:cond delay="2000"/>
                            </p:stCondLst>
                            <p:childTnLst>
                              <p:par>
                                <p:cTn id="9" presetID="9" presetClass="entr" presetSubtype="0" fill="hold" grpId="0" nodeType="afterEffect">
                                  <p:stCondLst>
                                    <p:cond delay="0"/>
                                  </p:stCondLst>
                                  <p:childTnLst>
                                    <p:set>
                                      <p:cBhvr>
                                        <p:cTn id="10" dur="1" fill="hold">
                                          <p:stCondLst>
                                            <p:cond delay="0"/>
                                          </p:stCondLst>
                                        </p:cTn>
                                        <p:tgtEl>
                                          <p:spTgt spid="33797"/>
                                        </p:tgtEl>
                                        <p:attrNameLst>
                                          <p:attrName>style.visibility</p:attrName>
                                        </p:attrNameLst>
                                      </p:cBhvr>
                                      <p:to>
                                        <p:strVal val="visible"/>
                                      </p:to>
                                    </p:set>
                                    <p:animEffect transition="in" filter="dissolve">
                                      <p:cBhvr>
                                        <p:cTn id="11" dur="1000"/>
                                        <p:tgtEl>
                                          <p:spTgt spid="337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7" grpId="0" animBg="1"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cstate="print"/>
          <a:srcRect/>
          <a:stretch>
            <a:fillRect/>
          </a:stretch>
        </p:blipFill>
        <p:spPr bwMode="auto">
          <a:xfrm>
            <a:off x="900251" y="2056214"/>
            <a:ext cx="7416165" cy="4469130"/>
          </a:xfrm>
          <a:prstGeom prst="rect">
            <a:avLst/>
          </a:prstGeom>
          <a:noFill/>
          <a:ln w="9525">
            <a:noFill/>
            <a:miter lim="800000"/>
            <a:headEnd/>
            <a:tailEnd/>
          </a:ln>
          <a:effectLst/>
        </p:spPr>
      </p:pic>
      <p:graphicFrame>
        <p:nvGraphicFramePr>
          <p:cNvPr id="13" name="Diagram 12"/>
          <p:cNvGraphicFramePr/>
          <p:nvPr/>
        </p:nvGraphicFramePr>
        <p:xfrm>
          <a:off x="224408" y="990600"/>
          <a:ext cx="8812088" cy="10702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147" name="Titre 1"/>
          <p:cNvSpPr>
            <a:spLocks noGrp="1"/>
          </p:cNvSpPr>
          <p:nvPr>
            <p:ph type="title"/>
          </p:nvPr>
        </p:nvSpPr>
        <p:spPr/>
        <p:txBody>
          <a:bodyPr/>
          <a:lstStyle/>
          <a:p>
            <a:r>
              <a:rPr lang="en-GB" dirty="0" smtClean="0"/>
              <a:t>CRESCENDO has brought together a unique Consortium</a:t>
            </a:r>
            <a:endParaRPr lang="en-GB" dirty="0" smtClean="0">
              <a:solidFill>
                <a:srgbClr val="FF0000"/>
              </a:solidFill>
            </a:endParaRPr>
          </a:p>
        </p:txBody>
      </p:sp>
      <p:grpSp>
        <p:nvGrpSpPr>
          <p:cNvPr id="2" name="Group 22"/>
          <p:cNvGrpSpPr/>
          <p:nvPr/>
        </p:nvGrpSpPr>
        <p:grpSpPr>
          <a:xfrm>
            <a:off x="827584" y="980728"/>
            <a:ext cx="7560840" cy="5472608"/>
            <a:chOff x="827584" y="980728"/>
            <a:chExt cx="7560840" cy="5472608"/>
          </a:xfrm>
        </p:grpSpPr>
        <p:sp>
          <p:nvSpPr>
            <p:cNvPr id="6" name="Rectangle 5"/>
            <p:cNvSpPr/>
            <p:nvPr/>
          </p:nvSpPr>
          <p:spPr bwMode="auto">
            <a:xfrm>
              <a:off x="827584" y="980728"/>
              <a:ext cx="1728192" cy="1080120"/>
            </a:xfrm>
            <a:prstGeom prst="rect">
              <a:avLst/>
            </a:prstGeom>
            <a:noFill/>
            <a:ln w="38100" cap="flat" cmpd="sng" algn="ctr">
              <a:solidFill>
                <a:srgbClr val="00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grpSp>
          <p:nvGrpSpPr>
            <p:cNvPr id="3" name="Group 21"/>
            <p:cNvGrpSpPr/>
            <p:nvPr/>
          </p:nvGrpSpPr>
          <p:grpSpPr>
            <a:xfrm>
              <a:off x="827584" y="2060848"/>
              <a:ext cx="7560840" cy="4392488"/>
              <a:chOff x="827584" y="2060848"/>
              <a:chExt cx="7560840" cy="4392488"/>
            </a:xfrm>
          </p:grpSpPr>
          <p:sp>
            <p:nvSpPr>
              <p:cNvPr id="7" name="Oval 6"/>
              <p:cNvSpPr/>
              <p:nvPr/>
            </p:nvSpPr>
            <p:spPr bwMode="auto">
              <a:xfrm>
                <a:off x="827584" y="2060848"/>
                <a:ext cx="1368152" cy="432048"/>
              </a:xfrm>
              <a:prstGeom prst="ellipse">
                <a:avLst/>
              </a:prstGeom>
              <a:noFill/>
              <a:ln w="38100" cap="flat" cmpd="sng" algn="ctr">
                <a:solidFill>
                  <a:srgbClr val="00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8" name="Oval 7"/>
              <p:cNvSpPr/>
              <p:nvPr/>
            </p:nvSpPr>
            <p:spPr bwMode="auto">
              <a:xfrm>
                <a:off x="827584" y="2636912"/>
                <a:ext cx="1368152" cy="432048"/>
              </a:xfrm>
              <a:prstGeom prst="ellipse">
                <a:avLst/>
              </a:prstGeom>
              <a:noFill/>
              <a:ln w="38100" cap="flat" cmpd="sng" algn="ctr">
                <a:solidFill>
                  <a:srgbClr val="00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9" name="Oval 8"/>
              <p:cNvSpPr/>
              <p:nvPr/>
            </p:nvSpPr>
            <p:spPr bwMode="auto">
              <a:xfrm>
                <a:off x="827584" y="3284984"/>
                <a:ext cx="1368152" cy="432048"/>
              </a:xfrm>
              <a:prstGeom prst="ellipse">
                <a:avLst/>
              </a:prstGeom>
              <a:noFill/>
              <a:ln w="38100" cap="flat" cmpd="sng" algn="ctr">
                <a:solidFill>
                  <a:srgbClr val="00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10" name="Oval 9"/>
              <p:cNvSpPr/>
              <p:nvPr/>
            </p:nvSpPr>
            <p:spPr bwMode="auto">
              <a:xfrm>
                <a:off x="827584" y="4869160"/>
                <a:ext cx="1368152" cy="432048"/>
              </a:xfrm>
              <a:prstGeom prst="ellipse">
                <a:avLst/>
              </a:prstGeom>
              <a:noFill/>
              <a:ln w="38100" cap="flat" cmpd="sng" algn="ctr">
                <a:solidFill>
                  <a:srgbClr val="00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11" name="Oval 10"/>
              <p:cNvSpPr/>
              <p:nvPr/>
            </p:nvSpPr>
            <p:spPr bwMode="auto">
              <a:xfrm>
                <a:off x="1907704" y="3717032"/>
                <a:ext cx="1368152" cy="432048"/>
              </a:xfrm>
              <a:prstGeom prst="ellipse">
                <a:avLst/>
              </a:prstGeom>
              <a:noFill/>
              <a:ln w="38100" cap="flat" cmpd="sng" algn="ctr">
                <a:solidFill>
                  <a:srgbClr val="00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12" name="Oval 11"/>
              <p:cNvSpPr/>
              <p:nvPr/>
            </p:nvSpPr>
            <p:spPr bwMode="auto">
              <a:xfrm>
                <a:off x="2915816" y="3212976"/>
                <a:ext cx="1368152" cy="432048"/>
              </a:xfrm>
              <a:prstGeom prst="ellipse">
                <a:avLst/>
              </a:prstGeom>
              <a:noFill/>
              <a:ln w="38100" cap="flat" cmpd="sng" algn="ctr">
                <a:solidFill>
                  <a:srgbClr val="00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14" name="Oval 13"/>
              <p:cNvSpPr/>
              <p:nvPr/>
            </p:nvSpPr>
            <p:spPr bwMode="auto">
              <a:xfrm>
                <a:off x="5148064" y="5445224"/>
                <a:ext cx="1368152" cy="432048"/>
              </a:xfrm>
              <a:prstGeom prst="ellipse">
                <a:avLst/>
              </a:prstGeom>
              <a:noFill/>
              <a:ln w="38100" cap="flat" cmpd="sng" algn="ctr">
                <a:solidFill>
                  <a:srgbClr val="00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15" name="Oval 14"/>
              <p:cNvSpPr/>
              <p:nvPr/>
            </p:nvSpPr>
            <p:spPr bwMode="auto">
              <a:xfrm>
                <a:off x="4067944" y="5445224"/>
                <a:ext cx="1080120" cy="432048"/>
              </a:xfrm>
              <a:prstGeom prst="ellipse">
                <a:avLst/>
              </a:prstGeom>
              <a:noFill/>
              <a:ln w="38100" cap="flat" cmpd="sng" algn="ctr">
                <a:solidFill>
                  <a:srgbClr val="00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16" name="Oval 15"/>
              <p:cNvSpPr/>
              <p:nvPr/>
            </p:nvSpPr>
            <p:spPr bwMode="auto">
              <a:xfrm>
                <a:off x="6948264" y="2060848"/>
                <a:ext cx="1368152" cy="432048"/>
              </a:xfrm>
              <a:prstGeom prst="ellipse">
                <a:avLst/>
              </a:prstGeom>
              <a:noFill/>
              <a:ln w="38100" cap="flat" cmpd="sng" algn="ctr">
                <a:solidFill>
                  <a:srgbClr val="00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17" name="Oval 16"/>
              <p:cNvSpPr/>
              <p:nvPr/>
            </p:nvSpPr>
            <p:spPr bwMode="auto">
              <a:xfrm>
                <a:off x="5796136" y="2060848"/>
                <a:ext cx="1368152" cy="432048"/>
              </a:xfrm>
              <a:prstGeom prst="ellipse">
                <a:avLst/>
              </a:prstGeom>
              <a:noFill/>
              <a:ln w="38100" cap="flat" cmpd="sng" algn="ctr">
                <a:solidFill>
                  <a:srgbClr val="00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18" name="Oval 17"/>
              <p:cNvSpPr/>
              <p:nvPr/>
            </p:nvSpPr>
            <p:spPr bwMode="auto">
              <a:xfrm>
                <a:off x="6948264" y="2636912"/>
                <a:ext cx="1368152" cy="432048"/>
              </a:xfrm>
              <a:prstGeom prst="ellipse">
                <a:avLst/>
              </a:prstGeom>
              <a:noFill/>
              <a:ln w="38100" cap="flat" cmpd="sng" algn="ctr">
                <a:solidFill>
                  <a:srgbClr val="00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19" name="Oval 18"/>
              <p:cNvSpPr/>
              <p:nvPr/>
            </p:nvSpPr>
            <p:spPr bwMode="auto">
              <a:xfrm>
                <a:off x="6948264" y="3212976"/>
                <a:ext cx="1368152" cy="432048"/>
              </a:xfrm>
              <a:prstGeom prst="ellipse">
                <a:avLst/>
              </a:prstGeom>
              <a:noFill/>
              <a:ln w="38100" cap="flat" cmpd="sng" algn="ctr">
                <a:solidFill>
                  <a:srgbClr val="00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20" name="Oval 19"/>
              <p:cNvSpPr/>
              <p:nvPr/>
            </p:nvSpPr>
            <p:spPr bwMode="auto">
              <a:xfrm>
                <a:off x="7020272" y="6021288"/>
                <a:ext cx="1368152" cy="432048"/>
              </a:xfrm>
              <a:prstGeom prst="ellipse">
                <a:avLst/>
              </a:prstGeom>
              <a:noFill/>
              <a:ln w="38100" cap="flat" cmpd="sng" algn="ctr">
                <a:solidFill>
                  <a:srgbClr val="00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21" name="Oval 20"/>
              <p:cNvSpPr/>
              <p:nvPr/>
            </p:nvSpPr>
            <p:spPr bwMode="auto">
              <a:xfrm>
                <a:off x="5796136" y="3717032"/>
                <a:ext cx="1368152" cy="432048"/>
              </a:xfrm>
              <a:prstGeom prst="ellipse">
                <a:avLst/>
              </a:prstGeom>
              <a:noFill/>
              <a:ln w="38100" cap="flat" cmpd="sng" algn="ctr">
                <a:solidFill>
                  <a:srgbClr val="00FF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grpSp>
      </p:grpSp>
      <p:grpSp>
        <p:nvGrpSpPr>
          <p:cNvPr id="4" name="Group 80"/>
          <p:cNvGrpSpPr/>
          <p:nvPr/>
        </p:nvGrpSpPr>
        <p:grpSpPr>
          <a:xfrm>
            <a:off x="2123728" y="980728"/>
            <a:ext cx="6120680" cy="5544616"/>
            <a:chOff x="2123728" y="980728"/>
            <a:chExt cx="6120680" cy="5544616"/>
          </a:xfrm>
        </p:grpSpPr>
        <p:sp>
          <p:nvSpPr>
            <p:cNvPr id="24" name="Rectangle 23"/>
            <p:cNvSpPr/>
            <p:nvPr/>
          </p:nvSpPr>
          <p:spPr bwMode="auto">
            <a:xfrm>
              <a:off x="2771800" y="980728"/>
              <a:ext cx="1728192" cy="1080120"/>
            </a:xfrm>
            <a:prstGeom prst="rect">
              <a:avLst/>
            </a:prstGeom>
            <a:noFill/>
            <a:ln w="38100" cap="flat" cmpd="sng" algn="ctr">
              <a:solidFill>
                <a:srgbClr val="FF66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29" name="Oval 28"/>
            <p:cNvSpPr/>
            <p:nvPr/>
          </p:nvSpPr>
          <p:spPr bwMode="auto">
            <a:xfrm>
              <a:off x="2123728" y="3212976"/>
              <a:ext cx="1080120" cy="432048"/>
            </a:xfrm>
            <a:prstGeom prst="ellipse">
              <a:avLst/>
            </a:prstGeom>
            <a:noFill/>
            <a:ln w="38100" cap="flat" cmpd="sng" algn="ctr">
              <a:solidFill>
                <a:srgbClr val="FF66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35" name="Oval 34"/>
            <p:cNvSpPr/>
            <p:nvPr/>
          </p:nvSpPr>
          <p:spPr bwMode="auto">
            <a:xfrm>
              <a:off x="4283968" y="2060848"/>
              <a:ext cx="648072" cy="576064"/>
            </a:xfrm>
            <a:prstGeom prst="ellipse">
              <a:avLst/>
            </a:prstGeom>
            <a:noFill/>
            <a:ln w="38100" cap="flat" cmpd="sng" algn="ctr">
              <a:solidFill>
                <a:srgbClr val="FF66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36" name="Oval 35"/>
            <p:cNvSpPr/>
            <p:nvPr/>
          </p:nvSpPr>
          <p:spPr bwMode="auto">
            <a:xfrm>
              <a:off x="4283968" y="2708920"/>
              <a:ext cx="648072" cy="576064"/>
            </a:xfrm>
            <a:prstGeom prst="ellipse">
              <a:avLst/>
            </a:prstGeom>
            <a:noFill/>
            <a:ln w="38100" cap="flat" cmpd="sng" algn="ctr">
              <a:solidFill>
                <a:srgbClr val="FF66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37" name="Oval 36"/>
            <p:cNvSpPr/>
            <p:nvPr/>
          </p:nvSpPr>
          <p:spPr bwMode="auto">
            <a:xfrm>
              <a:off x="4932040" y="2132856"/>
              <a:ext cx="1080120" cy="432048"/>
            </a:xfrm>
            <a:prstGeom prst="ellipse">
              <a:avLst/>
            </a:prstGeom>
            <a:noFill/>
            <a:ln w="38100" cap="flat" cmpd="sng" algn="ctr">
              <a:solidFill>
                <a:srgbClr val="FF66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38" name="Oval 37"/>
            <p:cNvSpPr/>
            <p:nvPr/>
          </p:nvSpPr>
          <p:spPr bwMode="auto">
            <a:xfrm>
              <a:off x="5724128" y="6021288"/>
              <a:ext cx="1368152" cy="504056"/>
            </a:xfrm>
            <a:prstGeom prst="ellipse">
              <a:avLst/>
            </a:prstGeom>
            <a:noFill/>
            <a:ln w="38100" cap="flat" cmpd="sng" algn="ctr">
              <a:solidFill>
                <a:srgbClr val="FF66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39" name="Oval 38"/>
            <p:cNvSpPr/>
            <p:nvPr/>
          </p:nvSpPr>
          <p:spPr bwMode="auto">
            <a:xfrm>
              <a:off x="2339752" y="5373216"/>
              <a:ext cx="648072" cy="576064"/>
            </a:xfrm>
            <a:prstGeom prst="ellipse">
              <a:avLst/>
            </a:prstGeom>
            <a:noFill/>
            <a:ln w="38100" cap="flat" cmpd="sng" algn="ctr">
              <a:solidFill>
                <a:srgbClr val="FF66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40" name="Oval 39"/>
            <p:cNvSpPr/>
            <p:nvPr/>
          </p:nvSpPr>
          <p:spPr bwMode="auto">
            <a:xfrm>
              <a:off x="5148064" y="4869160"/>
              <a:ext cx="648072" cy="576064"/>
            </a:xfrm>
            <a:prstGeom prst="ellipse">
              <a:avLst/>
            </a:prstGeom>
            <a:noFill/>
            <a:ln w="38100" cap="flat" cmpd="sng" algn="ctr">
              <a:solidFill>
                <a:srgbClr val="FF66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41" name="Oval 40"/>
            <p:cNvSpPr/>
            <p:nvPr/>
          </p:nvSpPr>
          <p:spPr bwMode="auto">
            <a:xfrm>
              <a:off x="6876256" y="4365104"/>
              <a:ext cx="1368152" cy="360040"/>
            </a:xfrm>
            <a:prstGeom prst="ellipse">
              <a:avLst/>
            </a:prstGeom>
            <a:noFill/>
            <a:ln w="38100" cap="flat" cmpd="sng" algn="ctr">
              <a:solidFill>
                <a:srgbClr val="FF66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49" name="Oval 48"/>
            <p:cNvSpPr/>
            <p:nvPr/>
          </p:nvSpPr>
          <p:spPr bwMode="auto">
            <a:xfrm>
              <a:off x="4932040" y="4437112"/>
              <a:ext cx="1224136" cy="504056"/>
            </a:xfrm>
            <a:prstGeom prst="ellipse">
              <a:avLst/>
            </a:prstGeom>
            <a:noFill/>
            <a:ln w="38100" cap="flat" cmpd="sng" algn="ctr">
              <a:solidFill>
                <a:srgbClr val="FF66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grpSp>
      <p:grpSp>
        <p:nvGrpSpPr>
          <p:cNvPr id="22" name="Group 79"/>
          <p:cNvGrpSpPr/>
          <p:nvPr/>
        </p:nvGrpSpPr>
        <p:grpSpPr>
          <a:xfrm>
            <a:off x="899592" y="980728"/>
            <a:ext cx="7416824" cy="5544616"/>
            <a:chOff x="899592" y="980728"/>
            <a:chExt cx="7416824" cy="5544616"/>
          </a:xfrm>
        </p:grpSpPr>
        <p:sp>
          <p:nvSpPr>
            <p:cNvPr id="25" name="Rectangle 24"/>
            <p:cNvSpPr/>
            <p:nvPr/>
          </p:nvSpPr>
          <p:spPr bwMode="auto">
            <a:xfrm>
              <a:off x="4716016" y="980728"/>
              <a:ext cx="1800200" cy="1080120"/>
            </a:xfrm>
            <a:prstGeom prst="rect">
              <a:avLst/>
            </a:prstGeom>
            <a:noFill/>
            <a:ln w="38100" cap="flat" cmpd="sng" algn="ctr">
              <a:solidFill>
                <a:srgbClr val="FF99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44" name="Oval 43"/>
            <p:cNvSpPr/>
            <p:nvPr/>
          </p:nvSpPr>
          <p:spPr bwMode="auto">
            <a:xfrm>
              <a:off x="4932040" y="2564904"/>
              <a:ext cx="1080120" cy="504056"/>
            </a:xfrm>
            <a:prstGeom prst="ellipse">
              <a:avLst/>
            </a:prstGeom>
            <a:noFill/>
            <a:ln w="38100" cap="flat" cmpd="sng" algn="ctr">
              <a:solidFill>
                <a:srgbClr val="FF99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45" name="Oval 44"/>
            <p:cNvSpPr/>
            <p:nvPr/>
          </p:nvSpPr>
          <p:spPr bwMode="auto">
            <a:xfrm>
              <a:off x="5940152" y="2564904"/>
              <a:ext cx="1080120" cy="504056"/>
            </a:xfrm>
            <a:prstGeom prst="ellipse">
              <a:avLst/>
            </a:prstGeom>
            <a:noFill/>
            <a:ln w="38100" cap="flat" cmpd="sng" algn="ctr">
              <a:solidFill>
                <a:srgbClr val="FF99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46" name="Oval 45"/>
            <p:cNvSpPr/>
            <p:nvPr/>
          </p:nvSpPr>
          <p:spPr bwMode="auto">
            <a:xfrm>
              <a:off x="5004048" y="3140968"/>
              <a:ext cx="1008112" cy="576064"/>
            </a:xfrm>
            <a:prstGeom prst="ellipse">
              <a:avLst/>
            </a:prstGeom>
            <a:noFill/>
            <a:ln w="38100" cap="flat" cmpd="sng" algn="ctr">
              <a:solidFill>
                <a:srgbClr val="FF99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47" name="Oval 46"/>
            <p:cNvSpPr/>
            <p:nvPr/>
          </p:nvSpPr>
          <p:spPr bwMode="auto">
            <a:xfrm>
              <a:off x="4355976" y="3212976"/>
              <a:ext cx="648072" cy="576064"/>
            </a:xfrm>
            <a:prstGeom prst="ellipse">
              <a:avLst/>
            </a:prstGeom>
            <a:noFill/>
            <a:ln w="38100" cap="flat" cmpd="sng" algn="ctr">
              <a:solidFill>
                <a:srgbClr val="FF99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48" name="Oval 47"/>
            <p:cNvSpPr/>
            <p:nvPr/>
          </p:nvSpPr>
          <p:spPr bwMode="auto">
            <a:xfrm>
              <a:off x="7092280" y="3789040"/>
              <a:ext cx="1224136" cy="504056"/>
            </a:xfrm>
            <a:prstGeom prst="ellipse">
              <a:avLst/>
            </a:prstGeom>
            <a:noFill/>
            <a:ln w="38100" cap="flat" cmpd="sng" algn="ctr">
              <a:solidFill>
                <a:srgbClr val="FF99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50" name="Oval 49"/>
            <p:cNvSpPr/>
            <p:nvPr/>
          </p:nvSpPr>
          <p:spPr bwMode="auto">
            <a:xfrm>
              <a:off x="899592" y="4293096"/>
              <a:ext cx="1224136" cy="504056"/>
            </a:xfrm>
            <a:prstGeom prst="ellipse">
              <a:avLst/>
            </a:prstGeom>
            <a:noFill/>
            <a:ln w="38100" cap="flat" cmpd="sng" algn="ctr">
              <a:solidFill>
                <a:srgbClr val="FF99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51" name="Oval 50"/>
            <p:cNvSpPr/>
            <p:nvPr/>
          </p:nvSpPr>
          <p:spPr bwMode="auto">
            <a:xfrm>
              <a:off x="3131840" y="5445224"/>
              <a:ext cx="1008112" cy="576064"/>
            </a:xfrm>
            <a:prstGeom prst="ellipse">
              <a:avLst/>
            </a:prstGeom>
            <a:noFill/>
            <a:ln w="38100" cap="flat" cmpd="sng" algn="ctr">
              <a:solidFill>
                <a:srgbClr val="FF99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52" name="Oval 51"/>
            <p:cNvSpPr/>
            <p:nvPr/>
          </p:nvSpPr>
          <p:spPr bwMode="auto">
            <a:xfrm>
              <a:off x="6948264" y="4869160"/>
              <a:ext cx="1368152" cy="576064"/>
            </a:xfrm>
            <a:prstGeom prst="ellipse">
              <a:avLst/>
            </a:prstGeom>
            <a:noFill/>
            <a:ln w="38100" cap="flat" cmpd="sng" algn="ctr">
              <a:solidFill>
                <a:srgbClr val="FF99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53" name="Oval 52"/>
            <p:cNvSpPr/>
            <p:nvPr/>
          </p:nvSpPr>
          <p:spPr bwMode="auto">
            <a:xfrm>
              <a:off x="3203848" y="4869160"/>
              <a:ext cx="1008112" cy="576064"/>
            </a:xfrm>
            <a:prstGeom prst="ellipse">
              <a:avLst/>
            </a:prstGeom>
            <a:noFill/>
            <a:ln w="38100" cap="flat" cmpd="sng" algn="ctr">
              <a:solidFill>
                <a:srgbClr val="FF99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54" name="Oval 53"/>
            <p:cNvSpPr/>
            <p:nvPr/>
          </p:nvSpPr>
          <p:spPr bwMode="auto">
            <a:xfrm>
              <a:off x="4139952" y="4869160"/>
              <a:ext cx="1008112" cy="576064"/>
            </a:xfrm>
            <a:prstGeom prst="ellipse">
              <a:avLst/>
            </a:prstGeom>
            <a:noFill/>
            <a:ln w="38100" cap="flat" cmpd="sng" algn="ctr">
              <a:solidFill>
                <a:srgbClr val="FF99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55" name="Oval 54"/>
            <p:cNvSpPr/>
            <p:nvPr/>
          </p:nvSpPr>
          <p:spPr bwMode="auto">
            <a:xfrm>
              <a:off x="4139952" y="5949280"/>
              <a:ext cx="1008112" cy="576064"/>
            </a:xfrm>
            <a:prstGeom prst="ellipse">
              <a:avLst/>
            </a:prstGeom>
            <a:noFill/>
            <a:ln w="38100" cap="flat" cmpd="sng" algn="ctr">
              <a:solidFill>
                <a:srgbClr val="FF99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56" name="Oval 55"/>
            <p:cNvSpPr/>
            <p:nvPr/>
          </p:nvSpPr>
          <p:spPr bwMode="auto">
            <a:xfrm>
              <a:off x="2051720" y="4293096"/>
              <a:ext cx="1008112" cy="576064"/>
            </a:xfrm>
            <a:prstGeom prst="ellipse">
              <a:avLst/>
            </a:prstGeom>
            <a:noFill/>
            <a:ln w="38100" cap="flat" cmpd="sng" algn="ctr">
              <a:solidFill>
                <a:srgbClr val="FF99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grpSp>
      <p:grpSp>
        <p:nvGrpSpPr>
          <p:cNvPr id="23" name="Group 73"/>
          <p:cNvGrpSpPr/>
          <p:nvPr/>
        </p:nvGrpSpPr>
        <p:grpSpPr>
          <a:xfrm>
            <a:off x="827584" y="980728"/>
            <a:ext cx="7632848" cy="5616624"/>
            <a:chOff x="827584" y="980728"/>
            <a:chExt cx="7632848" cy="5616624"/>
          </a:xfrm>
        </p:grpSpPr>
        <p:sp>
          <p:nvSpPr>
            <p:cNvPr id="26" name="Rectangle 25"/>
            <p:cNvSpPr/>
            <p:nvPr/>
          </p:nvSpPr>
          <p:spPr bwMode="auto">
            <a:xfrm>
              <a:off x="6732240" y="980728"/>
              <a:ext cx="1728192" cy="1080120"/>
            </a:xfrm>
            <a:prstGeom prst="rect">
              <a:avLst/>
            </a:prstGeom>
            <a:noFill/>
            <a:ln w="38100" cap="flat" cmpd="sng" algn="ctr">
              <a:solidFill>
                <a:srgbClr val="33CC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grpSp>
          <p:nvGrpSpPr>
            <p:cNvPr id="34" name="Group 72"/>
            <p:cNvGrpSpPr/>
            <p:nvPr/>
          </p:nvGrpSpPr>
          <p:grpSpPr>
            <a:xfrm>
              <a:off x="827584" y="2060848"/>
              <a:ext cx="7560840" cy="4536504"/>
              <a:chOff x="827584" y="2060848"/>
              <a:chExt cx="7560840" cy="4536504"/>
            </a:xfrm>
          </p:grpSpPr>
          <p:sp>
            <p:nvSpPr>
              <p:cNvPr id="27" name="Oval 26"/>
              <p:cNvSpPr/>
              <p:nvPr/>
            </p:nvSpPr>
            <p:spPr bwMode="auto">
              <a:xfrm>
                <a:off x="2123728" y="2060848"/>
                <a:ext cx="1080120" cy="432048"/>
              </a:xfrm>
              <a:prstGeom prst="ellipse">
                <a:avLst/>
              </a:prstGeom>
              <a:noFill/>
              <a:ln w="38100" cap="flat" cmpd="sng" algn="ctr">
                <a:solidFill>
                  <a:srgbClr val="33CC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28" name="Oval 27"/>
              <p:cNvSpPr/>
              <p:nvPr/>
            </p:nvSpPr>
            <p:spPr bwMode="auto">
              <a:xfrm>
                <a:off x="2123728" y="2708920"/>
                <a:ext cx="1080120" cy="432048"/>
              </a:xfrm>
              <a:prstGeom prst="ellipse">
                <a:avLst/>
              </a:prstGeom>
              <a:noFill/>
              <a:ln w="38100" cap="flat" cmpd="sng" algn="ctr">
                <a:solidFill>
                  <a:srgbClr val="33CC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30" name="Oval 29"/>
              <p:cNvSpPr/>
              <p:nvPr/>
            </p:nvSpPr>
            <p:spPr bwMode="auto">
              <a:xfrm>
                <a:off x="3203848" y="2060848"/>
                <a:ext cx="1080120" cy="576064"/>
              </a:xfrm>
              <a:prstGeom prst="ellipse">
                <a:avLst/>
              </a:prstGeom>
              <a:noFill/>
              <a:ln w="38100" cap="flat" cmpd="sng" algn="ctr">
                <a:solidFill>
                  <a:srgbClr val="33CC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31" name="Oval 30"/>
              <p:cNvSpPr/>
              <p:nvPr/>
            </p:nvSpPr>
            <p:spPr bwMode="auto">
              <a:xfrm>
                <a:off x="3059832" y="2636912"/>
                <a:ext cx="1080120" cy="432048"/>
              </a:xfrm>
              <a:prstGeom prst="ellipse">
                <a:avLst/>
              </a:prstGeom>
              <a:noFill/>
              <a:ln w="38100" cap="flat" cmpd="sng" algn="ctr">
                <a:solidFill>
                  <a:srgbClr val="33CC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32" name="Oval 31"/>
              <p:cNvSpPr/>
              <p:nvPr/>
            </p:nvSpPr>
            <p:spPr bwMode="auto">
              <a:xfrm>
                <a:off x="3059832" y="3717032"/>
                <a:ext cx="1080120" cy="576064"/>
              </a:xfrm>
              <a:prstGeom prst="ellipse">
                <a:avLst/>
              </a:prstGeom>
              <a:noFill/>
              <a:ln w="38100" cap="flat" cmpd="sng" algn="ctr">
                <a:solidFill>
                  <a:srgbClr val="33CC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33" name="Oval 32"/>
              <p:cNvSpPr/>
              <p:nvPr/>
            </p:nvSpPr>
            <p:spPr bwMode="auto">
              <a:xfrm>
                <a:off x="5868144" y="3140968"/>
                <a:ext cx="1080120" cy="576064"/>
              </a:xfrm>
              <a:prstGeom prst="ellipse">
                <a:avLst/>
              </a:prstGeom>
              <a:noFill/>
              <a:ln w="38100" cap="flat" cmpd="sng" algn="ctr">
                <a:solidFill>
                  <a:srgbClr val="33CC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59" name="Oval 58"/>
              <p:cNvSpPr/>
              <p:nvPr/>
            </p:nvSpPr>
            <p:spPr bwMode="auto">
              <a:xfrm>
                <a:off x="4139952" y="3645024"/>
                <a:ext cx="1800200" cy="360040"/>
              </a:xfrm>
              <a:prstGeom prst="ellipse">
                <a:avLst/>
              </a:prstGeom>
              <a:noFill/>
              <a:ln w="38100" cap="flat" cmpd="sng" algn="ctr">
                <a:solidFill>
                  <a:srgbClr val="33CC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60" name="Oval 59"/>
              <p:cNvSpPr/>
              <p:nvPr/>
            </p:nvSpPr>
            <p:spPr bwMode="auto">
              <a:xfrm>
                <a:off x="4932040" y="4005064"/>
                <a:ext cx="1080120" cy="432048"/>
              </a:xfrm>
              <a:prstGeom prst="ellipse">
                <a:avLst/>
              </a:prstGeom>
              <a:noFill/>
              <a:ln w="38100" cap="flat" cmpd="sng" algn="ctr">
                <a:solidFill>
                  <a:srgbClr val="33CC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61" name="Oval 60"/>
              <p:cNvSpPr/>
              <p:nvPr/>
            </p:nvSpPr>
            <p:spPr bwMode="auto">
              <a:xfrm>
                <a:off x="4211960" y="4293096"/>
                <a:ext cx="648072" cy="576064"/>
              </a:xfrm>
              <a:prstGeom prst="ellipse">
                <a:avLst/>
              </a:prstGeom>
              <a:noFill/>
              <a:ln w="38100" cap="flat" cmpd="sng" algn="ctr">
                <a:solidFill>
                  <a:srgbClr val="33CC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62" name="Oval 61"/>
              <p:cNvSpPr/>
              <p:nvPr/>
            </p:nvSpPr>
            <p:spPr bwMode="auto">
              <a:xfrm>
                <a:off x="2987824" y="4293096"/>
                <a:ext cx="1224136" cy="576064"/>
              </a:xfrm>
              <a:prstGeom prst="ellipse">
                <a:avLst/>
              </a:prstGeom>
              <a:noFill/>
              <a:ln w="38100" cap="flat" cmpd="sng" algn="ctr">
                <a:solidFill>
                  <a:srgbClr val="33CC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63" name="Oval 62"/>
              <p:cNvSpPr/>
              <p:nvPr/>
            </p:nvSpPr>
            <p:spPr bwMode="auto">
              <a:xfrm>
                <a:off x="2051720" y="4869160"/>
                <a:ext cx="1224136" cy="576064"/>
              </a:xfrm>
              <a:prstGeom prst="ellipse">
                <a:avLst/>
              </a:prstGeom>
              <a:noFill/>
              <a:ln w="38100" cap="flat" cmpd="sng" algn="ctr">
                <a:solidFill>
                  <a:srgbClr val="33CC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64" name="Oval 63"/>
              <p:cNvSpPr/>
              <p:nvPr/>
            </p:nvSpPr>
            <p:spPr bwMode="auto">
              <a:xfrm>
                <a:off x="827584" y="5373216"/>
                <a:ext cx="1224136" cy="576064"/>
              </a:xfrm>
              <a:prstGeom prst="ellipse">
                <a:avLst/>
              </a:prstGeom>
              <a:noFill/>
              <a:ln w="38100" cap="flat" cmpd="sng" algn="ctr">
                <a:solidFill>
                  <a:srgbClr val="33CC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65" name="Oval 64"/>
              <p:cNvSpPr/>
              <p:nvPr/>
            </p:nvSpPr>
            <p:spPr bwMode="auto">
              <a:xfrm>
                <a:off x="899592" y="5949280"/>
                <a:ext cx="1224136" cy="576064"/>
              </a:xfrm>
              <a:prstGeom prst="ellipse">
                <a:avLst/>
              </a:prstGeom>
              <a:noFill/>
              <a:ln w="38100" cap="flat" cmpd="sng" algn="ctr">
                <a:solidFill>
                  <a:srgbClr val="33CC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66" name="Oval 65"/>
              <p:cNvSpPr/>
              <p:nvPr/>
            </p:nvSpPr>
            <p:spPr bwMode="auto">
              <a:xfrm>
                <a:off x="2051720" y="5949280"/>
                <a:ext cx="1224136" cy="576064"/>
              </a:xfrm>
              <a:prstGeom prst="ellipse">
                <a:avLst/>
              </a:prstGeom>
              <a:noFill/>
              <a:ln w="38100" cap="flat" cmpd="sng" algn="ctr">
                <a:solidFill>
                  <a:srgbClr val="33CC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67" name="Oval 66"/>
              <p:cNvSpPr/>
              <p:nvPr/>
            </p:nvSpPr>
            <p:spPr bwMode="auto">
              <a:xfrm>
                <a:off x="3275856" y="6021288"/>
                <a:ext cx="720080" cy="576064"/>
              </a:xfrm>
              <a:prstGeom prst="ellipse">
                <a:avLst/>
              </a:prstGeom>
              <a:noFill/>
              <a:ln w="38100" cap="flat" cmpd="sng" algn="ctr">
                <a:solidFill>
                  <a:srgbClr val="33CC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68" name="Oval 67"/>
              <p:cNvSpPr/>
              <p:nvPr/>
            </p:nvSpPr>
            <p:spPr bwMode="auto">
              <a:xfrm>
                <a:off x="5724128" y="4869160"/>
                <a:ext cx="1224136" cy="576064"/>
              </a:xfrm>
              <a:prstGeom prst="ellipse">
                <a:avLst/>
              </a:prstGeom>
              <a:noFill/>
              <a:ln w="38100" cap="flat" cmpd="sng" algn="ctr">
                <a:solidFill>
                  <a:srgbClr val="33CC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69" name="Oval 68"/>
              <p:cNvSpPr/>
              <p:nvPr/>
            </p:nvSpPr>
            <p:spPr bwMode="auto">
              <a:xfrm>
                <a:off x="6588224" y="5517232"/>
                <a:ext cx="1800200" cy="360040"/>
              </a:xfrm>
              <a:prstGeom prst="ellipse">
                <a:avLst/>
              </a:prstGeom>
              <a:noFill/>
              <a:ln w="38100" cap="flat" cmpd="sng" algn="ctr">
                <a:solidFill>
                  <a:srgbClr val="33CC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70" name="Oval 69"/>
              <p:cNvSpPr/>
              <p:nvPr/>
            </p:nvSpPr>
            <p:spPr bwMode="auto">
              <a:xfrm>
                <a:off x="827584" y="3717032"/>
                <a:ext cx="1224136" cy="576064"/>
              </a:xfrm>
              <a:prstGeom prst="ellipse">
                <a:avLst/>
              </a:prstGeom>
              <a:noFill/>
              <a:ln w="38100" cap="flat" cmpd="sng" algn="ctr">
                <a:solidFill>
                  <a:srgbClr val="33CC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71" name="Oval 70"/>
              <p:cNvSpPr/>
              <p:nvPr/>
            </p:nvSpPr>
            <p:spPr bwMode="auto">
              <a:xfrm>
                <a:off x="6012160" y="4293096"/>
                <a:ext cx="1080120" cy="432048"/>
              </a:xfrm>
              <a:prstGeom prst="ellipse">
                <a:avLst/>
              </a:prstGeom>
              <a:noFill/>
              <a:ln w="38100" cap="flat" cmpd="sng" algn="ctr">
                <a:solidFill>
                  <a:srgbClr val="33CC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sp>
            <p:nvSpPr>
              <p:cNvPr id="72" name="Oval 71"/>
              <p:cNvSpPr/>
              <p:nvPr/>
            </p:nvSpPr>
            <p:spPr bwMode="auto">
              <a:xfrm>
                <a:off x="5148064" y="5949280"/>
                <a:ext cx="648072" cy="576064"/>
              </a:xfrm>
              <a:prstGeom prst="ellipse">
                <a:avLst/>
              </a:prstGeom>
              <a:noFill/>
              <a:ln w="38100" cap="flat" cmpd="sng" algn="ctr">
                <a:solidFill>
                  <a:srgbClr val="33CC33"/>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a:solidFill>
                    <a:srgbClr val="000000"/>
                  </a:solidFill>
                  <a:latin typeface="Times New Roman" pitchFamily="18" charset="0"/>
                  <a:ea typeface="+mn-ea"/>
                  <a:cs typeface="+mn-cs"/>
                </a:endParaRPr>
              </a:p>
            </p:txBody>
          </p:sp>
        </p:grpSp>
      </p:grpSp>
    </p:spTree>
    <p:extLst>
      <p:ext uri="{BB962C8B-B14F-4D97-AF65-F5344CB8AC3E}">
        <p14:creationId xmlns:p14="http://schemas.microsoft.com/office/powerpoint/2010/main" val="876251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subTnLst>
                                    <p:set>
                                      <p:cBhvr override="childStyle">
                                        <p:cTn dur="1" fill="hold" display="0" masterRel="nextClick" afterEffect="1"/>
                                        <p:tgtEl>
                                          <p:spTgt spid="22"/>
                                        </p:tgtEl>
                                        <p:attrNameLst>
                                          <p:attrName>style.visibility</p:attrName>
                                        </p:attrNameLst>
                                      </p:cBhvr>
                                      <p:to>
                                        <p:strVal val="hidden"/>
                                      </p:to>
                                    </p:set>
                                  </p:sub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subTnLst>
                                    <p:set>
                                      <p:cBhvr override="childStyle">
                                        <p:cTn dur="1" fill="hold" display="0" masterRel="nextClick" afterEffect="1"/>
                                        <p:tgtEl>
                                          <p:spTgt spid="23"/>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p:cNvSpPr>
            <a:spLocks noGrp="1" noChangeArrowheads="1"/>
          </p:cNvSpPr>
          <p:nvPr>
            <p:ph type="title"/>
          </p:nvPr>
        </p:nvSpPr>
        <p:spPr/>
        <p:txBody>
          <a:bodyPr/>
          <a:lstStyle/>
          <a:p>
            <a:r>
              <a:rPr lang="en-GB" dirty="0" smtClean="0"/>
              <a:t>Challenges faced by the Aeronautical industry</a:t>
            </a:r>
          </a:p>
        </p:txBody>
      </p:sp>
      <p:grpSp>
        <p:nvGrpSpPr>
          <p:cNvPr id="11" name="Group 10"/>
          <p:cNvGrpSpPr/>
          <p:nvPr/>
        </p:nvGrpSpPr>
        <p:grpSpPr>
          <a:xfrm>
            <a:off x="107504" y="5372447"/>
            <a:ext cx="8928992" cy="1224905"/>
            <a:chOff x="107504" y="5229200"/>
            <a:chExt cx="8928992" cy="1224905"/>
          </a:xfrm>
        </p:grpSpPr>
        <p:sp>
          <p:nvSpPr>
            <p:cNvPr id="10" name="Rectangle à coins arrondis 4"/>
            <p:cNvSpPr/>
            <p:nvPr/>
          </p:nvSpPr>
          <p:spPr>
            <a:xfrm>
              <a:off x="107504" y="5229200"/>
              <a:ext cx="8928992" cy="1152128"/>
            </a:xfrm>
            <a:prstGeom prst="roundRect">
              <a:avLst>
                <a:gd name="adj" fmla="val 34271"/>
              </a:avLst>
            </a:prstGeom>
            <a:solidFill>
              <a:srgbClr val="3333CC"/>
            </a:solidFill>
            <a:ln w="2857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hangingPunct="0">
                <a:spcBef>
                  <a:spcPts val="1200"/>
                </a:spcBef>
              </a:pPr>
              <a:r>
                <a:rPr lang="en-US" sz="2000" b="1" dirty="0" smtClean="0">
                  <a:solidFill>
                    <a:srgbClr val="FFFFFF"/>
                  </a:solidFill>
                  <a:latin typeface="Calibri" pitchFamily="34" charset="0"/>
                </a:rPr>
                <a:t>Managing the evolution of the </a:t>
              </a:r>
              <a:r>
                <a:rPr lang="en-US" sz="2400" b="1" dirty="0" smtClean="0">
                  <a:solidFill>
                    <a:srgbClr val="FFFF00"/>
                  </a:solidFill>
                  <a:latin typeface="Calibri" pitchFamily="34" charset="0"/>
                </a:rPr>
                <a:t>Aircraft </a:t>
              </a:r>
              <a:r>
                <a:rPr lang="en-US" sz="2400" b="1" dirty="0" err="1" smtClean="0">
                  <a:solidFill>
                    <a:srgbClr val="FFFF00"/>
                  </a:solidFill>
                  <a:latin typeface="Calibri" pitchFamily="34" charset="0"/>
                </a:rPr>
                <a:t>Behavioural</a:t>
              </a:r>
              <a:r>
                <a:rPr lang="en-US" sz="2400" b="1" dirty="0" smtClean="0">
                  <a:solidFill>
                    <a:srgbClr val="FFFF00"/>
                  </a:solidFill>
                  <a:latin typeface="Calibri" pitchFamily="34" charset="0"/>
                </a:rPr>
                <a:t> Dataset </a:t>
              </a:r>
              <a:r>
                <a:rPr lang="en-US" sz="2000" b="1" dirty="0" smtClean="0">
                  <a:solidFill>
                    <a:srgbClr val="FFFFFF"/>
                  </a:solidFill>
                  <a:latin typeface="Calibri" pitchFamily="34" charset="0"/>
                </a:rPr>
                <a:t>from concept to certification is a critical challenge to achieve maturity at entry into service</a:t>
              </a:r>
            </a:p>
            <a:p>
              <a:pPr algn="ctr" eaLnBrk="0" hangingPunct="0">
                <a:spcBef>
                  <a:spcPts val="1200"/>
                </a:spcBef>
              </a:pPr>
              <a:r>
                <a:rPr lang="en-US" sz="2400" b="1" dirty="0" smtClean="0">
                  <a:solidFill>
                    <a:srgbClr val="FFFFFF"/>
                  </a:solidFill>
                  <a:latin typeface="Calibri" pitchFamily="34" charset="0"/>
                </a:rPr>
                <a:t>CRESCENDO takes up the challenge!</a:t>
              </a:r>
            </a:p>
          </p:txBody>
        </p:sp>
        <p:sp>
          <p:nvSpPr>
            <p:cNvPr id="8197" name="AutoShape 4"/>
            <p:cNvSpPr>
              <a:spLocks noChangeArrowheads="1"/>
            </p:cNvSpPr>
            <p:nvPr/>
          </p:nvSpPr>
          <p:spPr bwMode="auto">
            <a:xfrm>
              <a:off x="1334170" y="5949280"/>
              <a:ext cx="717550" cy="504825"/>
            </a:xfrm>
            <a:prstGeom prst="rightArrow">
              <a:avLst>
                <a:gd name="adj1" fmla="val 50000"/>
                <a:gd name="adj2" fmla="val 35535"/>
              </a:avLst>
            </a:prstGeom>
            <a:solidFill>
              <a:srgbClr val="FFFF00"/>
            </a:solidFill>
            <a:ln w="9525">
              <a:noFill/>
              <a:miter lim="800000"/>
              <a:headEnd/>
              <a:tailEnd/>
            </a:ln>
          </p:spPr>
          <p:txBody>
            <a:bodyPr wrap="none" anchor="ctr"/>
            <a:lstStyle/>
            <a:p>
              <a:endParaRPr lang="fr-FR" sz="2400">
                <a:solidFill>
                  <a:srgbClr val="000000"/>
                </a:solidFill>
                <a:latin typeface="Times New Roman" pitchFamily="18" charset="0"/>
              </a:endParaRPr>
            </a:p>
          </p:txBody>
        </p:sp>
      </p:grpSp>
      <p:sp>
        <p:nvSpPr>
          <p:cNvPr id="8196" name="Rectangle 3"/>
          <p:cNvSpPr>
            <a:spLocks noGrp="1" noChangeArrowheads="1"/>
          </p:cNvSpPr>
          <p:nvPr>
            <p:ph type="body" idx="1"/>
          </p:nvPr>
        </p:nvSpPr>
        <p:spPr>
          <a:xfrm>
            <a:off x="304800" y="908721"/>
            <a:ext cx="8534400" cy="4392487"/>
          </a:xfrm>
          <a:noFill/>
          <a:ln>
            <a:noFill/>
          </a:ln>
        </p:spPr>
        <p:txBody>
          <a:bodyPr/>
          <a:lstStyle/>
          <a:p>
            <a:pPr>
              <a:spcBef>
                <a:spcPts val="600"/>
              </a:spcBef>
            </a:pPr>
            <a:r>
              <a:rPr lang="en-US" sz="1800" b="0" dirty="0" smtClean="0">
                <a:latin typeface="Calibri" pitchFamily="34" charset="0"/>
              </a:rPr>
              <a:t>Customers demand more </a:t>
            </a:r>
            <a:r>
              <a:rPr lang="en-US" sz="1800" dirty="0" smtClean="0">
                <a:latin typeface="Calibri" pitchFamily="34" charset="0"/>
              </a:rPr>
              <a:t>complex products </a:t>
            </a:r>
            <a:r>
              <a:rPr lang="en-US" sz="1800" b="0" dirty="0" smtClean="0">
                <a:latin typeface="Calibri" pitchFamily="34" charset="0"/>
              </a:rPr>
              <a:t>to be developed with </a:t>
            </a:r>
            <a:r>
              <a:rPr lang="en-US" sz="1800" dirty="0" smtClean="0">
                <a:latin typeface="Calibri" pitchFamily="34" charset="0"/>
              </a:rPr>
              <a:t>shorter lead times</a:t>
            </a:r>
            <a:r>
              <a:rPr lang="en-US" sz="1800" b="0" dirty="0" smtClean="0">
                <a:latin typeface="Calibri" pitchFamily="34" charset="0"/>
              </a:rPr>
              <a:t> and </a:t>
            </a:r>
            <a:r>
              <a:rPr lang="en-US" sz="1800" dirty="0" smtClean="0">
                <a:latin typeface="Calibri" pitchFamily="34" charset="0"/>
              </a:rPr>
              <a:t>more cost effectiveness</a:t>
            </a:r>
            <a:endParaRPr lang="en-GB" sz="1800" b="0" dirty="0" smtClean="0">
              <a:latin typeface="Calibri" pitchFamily="34" charset="0"/>
            </a:endParaRPr>
          </a:p>
          <a:p>
            <a:pPr>
              <a:spcBef>
                <a:spcPts val="600"/>
              </a:spcBef>
            </a:pPr>
            <a:r>
              <a:rPr lang="en-GB" sz="1800" dirty="0" smtClean="0">
                <a:latin typeface="Calibri" pitchFamily="34" charset="0"/>
              </a:rPr>
              <a:t>Environmental</a:t>
            </a:r>
            <a:r>
              <a:rPr lang="en-GB" sz="1800" b="0" dirty="0" smtClean="0">
                <a:latin typeface="Calibri" pitchFamily="34" charset="0"/>
              </a:rPr>
              <a:t> and </a:t>
            </a:r>
            <a:r>
              <a:rPr lang="en-GB" sz="1800" dirty="0" smtClean="0">
                <a:latin typeface="Calibri" pitchFamily="34" charset="0"/>
              </a:rPr>
              <a:t>regulatory</a:t>
            </a:r>
            <a:r>
              <a:rPr lang="en-GB" sz="1800" b="0" dirty="0" smtClean="0">
                <a:latin typeface="Calibri" pitchFamily="34" charset="0"/>
              </a:rPr>
              <a:t> constraints as well as </a:t>
            </a:r>
            <a:r>
              <a:rPr lang="en-GB" sz="1800" dirty="0" smtClean="0">
                <a:latin typeface="Calibri" pitchFamily="34" charset="0"/>
              </a:rPr>
              <a:t>market expectations</a:t>
            </a:r>
            <a:r>
              <a:rPr lang="en-GB" sz="1800" b="0" dirty="0" smtClean="0">
                <a:latin typeface="Calibri" pitchFamily="34" charset="0"/>
              </a:rPr>
              <a:t> demand </a:t>
            </a:r>
            <a:r>
              <a:rPr lang="en-GB" sz="1800" dirty="0" smtClean="0">
                <a:latin typeface="Calibri" pitchFamily="34" charset="0"/>
              </a:rPr>
              <a:t>more efficient aircraft behaviour</a:t>
            </a:r>
            <a:endParaRPr lang="en-GB" sz="1800" b="0" dirty="0" smtClean="0">
              <a:latin typeface="Calibri" pitchFamily="34" charset="0"/>
            </a:endParaRPr>
          </a:p>
          <a:p>
            <a:pPr>
              <a:spcBef>
                <a:spcPts val="600"/>
              </a:spcBef>
            </a:pPr>
            <a:r>
              <a:rPr lang="en-GB" sz="1800" dirty="0" smtClean="0">
                <a:latin typeface="Calibri" pitchFamily="34" charset="0"/>
              </a:rPr>
              <a:t>Trade-off decisions </a:t>
            </a:r>
            <a:r>
              <a:rPr lang="en-GB" sz="1800" b="0" dirty="0" smtClean="0">
                <a:latin typeface="Calibri" pitchFamily="34" charset="0"/>
              </a:rPr>
              <a:t>are needed to manage the impacts of </a:t>
            </a:r>
            <a:r>
              <a:rPr lang="en-GB" sz="1800" dirty="0" smtClean="0">
                <a:latin typeface="Calibri" pitchFamily="34" charset="0"/>
              </a:rPr>
              <a:t>customer expectations </a:t>
            </a:r>
            <a:r>
              <a:rPr lang="en-GB" sz="1800" b="0" dirty="0" smtClean="0">
                <a:latin typeface="Calibri" pitchFamily="34" charset="0"/>
              </a:rPr>
              <a:t>and introduction of </a:t>
            </a:r>
            <a:r>
              <a:rPr lang="en-GB" sz="1800" dirty="0" smtClean="0">
                <a:latin typeface="Calibri" pitchFamily="34" charset="0"/>
              </a:rPr>
              <a:t>new technologies </a:t>
            </a:r>
            <a:r>
              <a:rPr lang="en-GB" sz="1800" b="0" dirty="0" smtClean="0">
                <a:latin typeface="Calibri" pitchFamily="34" charset="0"/>
              </a:rPr>
              <a:t>on operational and functional behaviour</a:t>
            </a:r>
          </a:p>
          <a:p>
            <a:pPr>
              <a:spcBef>
                <a:spcPts val="600"/>
              </a:spcBef>
            </a:pPr>
            <a:r>
              <a:rPr lang="en-GB" sz="1800" b="0" dirty="0" smtClean="0">
                <a:latin typeface="Calibri" pitchFamily="34" charset="0"/>
              </a:rPr>
              <a:t>Globalisation means aircraft manufacturers &amp; suppliers need </a:t>
            </a:r>
            <a:r>
              <a:rPr lang="en-GB" sz="1800" dirty="0" smtClean="0">
                <a:latin typeface="Calibri" pitchFamily="34" charset="0"/>
              </a:rPr>
              <a:t>collaboration</a:t>
            </a:r>
            <a:r>
              <a:rPr lang="en-GB" sz="1800" b="0" dirty="0" smtClean="0">
                <a:latin typeface="Calibri" pitchFamily="34" charset="0"/>
              </a:rPr>
              <a:t> solutions to work together in multi-disciplinary teams across the </a:t>
            </a:r>
            <a:r>
              <a:rPr lang="en-GB" sz="1800" dirty="0" smtClean="0">
                <a:latin typeface="Calibri" pitchFamily="34" charset="0"/>
              </a:rPr>
              <a:t>extended enterprise</a:t>
            </a:r>
          </a:p>
          <a:p>
            <a:pPr>
              <a:spcBef>
                <a:spcPts val="600"/>
              </a:spcBef>
            </a:pPr>
            <a:r>
              <a:rPr lang="en-GB" sz="1800" b="0" dirty="0" smtClean="0">
                <a:latin typeface="Calibri" pitchFamily="34" charset="0"/>
              </a:rPr>
              <a:t>Behavioural characteristics need to be managed effectively throughout the development lifecycle to </a:t>
            </a:r>
            <a:r>
              <a:rPr lang="en-GB" sz="1800" dirty="0" smtClean="0">
                <a:latin typeface="Calibri" pitchFamily="34" charset="0"/>
              </a:rPr>
              <a:t>avoid rework</a:t>
            </a:r>
          </a:p>
          <a:p>
            <a:pPr>
              <a:spcBef>
                <a:spcPts val="600"/>
              </a:spcBef>
            </a:pPr>
            <a:r>
              <a:rPr lang="en-GB" sz="1800" dirty="0" smtClean="0">
                <a:latin typeface="Calibri" pitchFamily="34" charset="0"/>
              </a:rPr>
              <a:t>Multi-physics analysis </a:t>
            </a:r>
            <a:r>
              <a:rPr lang="en-GB" sz="1800" b="0" dirty="0" smtClean="0">
                <a:latin typeface="Calibri" pitchFamily="34" charset="0"/>
              </a:rPr>
              <a:t>is needed </a:t>
            </a:r>
            <a:r>
              <a:rPr lang="en-GB" sz="1800" dirty="0" smtClean="0">
                <a:latin typeface="Calibri" pitchFamily="34" charset="0"/>
              </a:rPr>
              <a:t>to eliminate risks </a:t>
            </a:r>
            <a:r>
              <a:rPr lang="en-GB" sz="1800" b="0" dirty="0" smtClean="0">
                <a:latin typeface="Calibri" pitchFamily="34" charset="0"/>
              </a:rPr>
              <a:t>early in the design process and </a:t>
            </a:r>
            <a:br>
              <a:rPr lang="en-GB" sz="1800" b="0" dirty="0" smtClean="0">
                <a:latin typeface="Calibri" pitchFamily="34" charset="0"/>
              </a:rPr>
            </a:br>
            <a:r>
              <a:rPr lang="en-GB" sz="1800" dirty="0" smtClean="0">
                <a:latin typeface="Calibri" pitchFamily="34" charset="0"/>
              </a:rPr>
              <a:t>to accurately predict </a:t>
            </a:r>
            <a:r>
              <a:rPr lang="en-GB" sz="1800" b="0" dirty="0" smtClean="0">
                <a:latin typeface="Calibri" pitchFamily="34" charset="0"/>
              </a:rPr>
              <a:t>functional behaviour in the detail definition phase</a:t>
            </a:r>
          </a:p>
          <a:p>
            <a:pPr>
              <a:spcBef>
                <a:spcPts val="600"/>
              </a:spcBef>
            </a:pPr>
            <a:r>
              <a:rPr lang="en-GB" sz="1800" dirty="0" smtClean="0">
                <a:latin typeface="Calibri" pitchFamily="34" charset="0"/>
              </a:rPr>
              <a:t>Testing </a:t>
            </a:r>
            <a:r>
              <a:rPr lang="en-GB" sz="1800" b="0" dirty="0" smtClean="0">
                <a:latin typeface="Calibri" pitchFamily="34" charset="0"/>
              </a:rPr>
              <a:t>and</a:t>
            </a:r>
            <a:r>
              <a:rPr lang="en-GB" sz="1800" dirty="0" smtClean="0">
                <a:latin typeface="Calibri" pitchFamily="34" charset="0"/>
              </a:rPr>
              <a:t> certification</a:t>
            </a:r>
            <a:r>
              <a:rPr lang="en-GB" sz="1800" b="0" dirty="0" smtClean="0">
                <a:latin typeface="Calibri" pitchFamily="34" charset="0"/>
              </a:rPr>
              <a:t> is more and more </a:t>
            </a:r>
            <a:r>
              <a:rPr lang="en-GB" sz="1800" dirty="0" smtClean="0">
                <a:latin typeface="Calibri" pitchFamily="34" charset="0"/>
              </a:rPr>
              <a:t>demanding</a:t>
            </a:r>
            <a:r>
              <a:rPr lang="en-GB" sz="1800" b="0" dirty="0" smtClean="0">
                <a:latin typeface="Calibri" pitchFamily="34" charset="0"/>
              </a:rPr>
              <a:t> and needs to be anticipated by simulation to reduce need for repeat physical testing</a:t>
            </a:r>
          </a:p>
        </p:txBody>
      </p:sp>
    </p:spTree>
    <p:extLst>
      <p:ext uri="{BB962C8B-B14F-4D97-AF65-F5344CB8AC3E}">
        <p14:creationId xmlns:p14="http://schemas.microsoft.com/office/powerpoint/2010/main" val="1016968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ssolve">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p:cNvSpPr>
            <a:spLocks noGrp="1" noChangeArrowheads="1"/>
          </p:cNvSpPr>
          <p:nvPr>
            <p:ph type="title"/>
          </p:nvPr>
        </p:nvSpPr>
        <p:spPr/>
        <p:txBody>
          <a:bodyPr/>
          <a:lstStyle/>
          <a:p>
            <a:r>
              <a:rPr lang="en-GB" dirty="0" smtClean="0"/>
              <a:t>Challenges faced by the </a:t>
            </a:r>
            <a:r>
              <a:rPr lang="en-GB" dirty="0" smtClean="0">
                <a:solidFill>
                  <a:srgbClr val="FF0000"/>
                </a:solidFill>
              </a:rPr>
              <a:t>Defence</a:t>
            </a:r>
            <a:r>
              <a:rPr lang="en-GB" dirty="0" smtClean="0"/>
              <a:t> industry</a:t>
            </a:r>
          </a:p>
        </p:txBody>
      </p:sp>
      <p:grpSp>
        <p:nvGrpSpPr>
          <p:cNvPr id="11" name="Group 10"/>
          <p:cNvGrpSpPr/>
          <p:nvPr/>
        </p:nvGrpSpPr>
        <p:grpSpPr>
          <a:xfrm>
            <a:off x="107504" y="5372447"/>
            <a:ext cx="8928992" cy="1224905"/>
            <a:chOff x="107504" y="5229200"/>
            <a:chExt cx="8928992" cy="1224905"/>
          </a:xfrm>
        </p:grpSpPr>
        <p:sp>
          <p:nvSpPr>
            <p:cNvPr id="10" name="Rectangle à coins arrondis 4"/>
            <p:cNvSpPr/>
            <p:nvPr/>
          </p:nvSpPr>
          <p:spPr>
            <a:xfrm>
              <a:off x="107504" y="5229200"/>
              <a:ext cx="8928992" cy="1152128"/>
            </a:xfrm>
            <a:prstGeom prst="roundRect">
              <a:avLst>
                <a:gd name="adj" fmla="val 34271"/>
              </a:avLst>
            </a:prstGeom>
            <a:solidFill>
              <a:srgbClr val="3333CC"/>
            </a:solidFill>
            <a:ln w="2857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hangingPunct="0">
                <a:spcBef>
                  <a:spcPts val="1200"/>
                </a:spcBef>
              </a:pPr>
              <a:r>
                <a:rPr lang="en-US" sz="2000" b="1" dirty="0" smtClean="0">
                  <a:solidFill>
                    <a:srgbClr val="FFFFFF"/>
                  </a:solidFill>
                  <a:latin typeface="Calibri" pitchFamily="34" charset="0"/>
                </a:rPr>
                <a:t>Managing the evolution of the </a:t>
              </a:r>
              <a:r>
                <a:rPr lang="en-US" sz="2400" b="1" dirty="0" smtClean="0">
                  <a:solidFill>
                    <a:srgbClr val="FF0000"/>
                  </a:solidFill>
                  <a:latin typeface="Calibri" pitchFamily="34" charset="0"/>
                </a:rPr>
                <a:t>System</a:t>
              </a:r>
              <a:r>
                <a:rPr lang="en-US" sz="2400" b="1" dirty="0" smtClean="0">
                  <a:solidFill>
                    <a:srgbClr val="FFFF00"/>
                  </a:solidFill>
                  <a:latin typeface="Calibri" pitchFamily="34" charset="0"/>
                </a:rPr>
                <a:t> </a:t>
              </a:r>
              <a:r>
                <a:rPr lang="en-US" sz="2400" b="1" dirty="0" err="1" smtClean="0">
                  <a:solidFill>
                    <a:srgbClr val="FFFF00"/>
                  </a:solidFill>
                  <a:latin typeface="Calibri" pitchFamily="34" charset="0"/>
                </a:rPr>
                <a:t>Behavioural</a:t>
              </a:r>
              <a:r>
                <a:rPr lang="en-US" sz="2400" b="1" dirty="0" smtClean="0">
                  <a:solidFill>
                    <a:srgbClr val="FFFF00"/>
                  </a:solidFill>
                  <a:latin typeface="Calibri" pitchFamily="34" charset="0"/>
                </a:rPr>
                <a:t> Dataset </a:t>
              </a:r>
              <a:r>
                <a:rPr lang="en-US" sz="2000" b="1" dirty="0" smtClean="0">
                  <a:solidFill>
                    <a:srgbClr val="FFFFFF"/>
                  </a:solidFill>
                  <a:latin typeface="Calibri" pitchFamily="34" charset="0"/>
                </a:rPr>
                <a:t>from concept </a:t>
              </a:r>
              <a:r>
                <a:rPr lang="en-US" sz="2000" b="1" dirty="0" smtClean="0">
                  <a:solidFill>
                    <a:srgbClr val="FF0000"/>
                  </a:solidFill>
                  <a:latin typeface="Calibri" pitchFamily="34" charset="0"/>
                </a:rPr>
                <a:t>to disposal </a:t>
              </a:r>
              <a:r>
                <a:rPr lang="en-US" sz="2000" b="1" dirty="0" smtClean="0">
                  <a:solidFill>
                    <a:srgbClr val="FFFFFF"/>
                  </a:solidFill>
                  <a:latin typeface="Calibri" pitchFamily="34" charset="0"/>
                </a:rPr>
                <a:t>is a critical challenge to achieve maturity </a:t>
              </a:r>
              <a:r>
                <a:rPr lang="en-US" sz="2000" b="1" dirty="0" smtClean="0">
                  <a:solidFill>
                    <a:srgbClr val="FF0000"/>
                  </a:solidFill>
                  <a:latin typeface="Calibri" pitchFamily="34" charset="0"/>
                </a:rPr>
                <a:t>and manage costs </a:t>
              </a:r>
            </a:p>
            <a:p>
              <a:pPr algn="ctr" eaLnBrk="0" hangingPunct="0">
                <a:spcBef>
                  <a:spcPts val="1200"/>
                </a:spcBef>
              </a:pPr>
              <a:r>
                <a:rPr lang="en-US" sz="2400" b="1" dirty="0" smtClean="0">
                  <a:solidFill>
                    <a:srgbClr val="FF0000"/>
                  </a:solidFill>
                  <a:latin typeface="Calibri" pitchFamily="34" charset="0"/>
                </a:rPr>
                <a:t>UK </a:t>
              </a:r>
              <a:r>
                <a:rPr lang="en-US" sz="2400" b="1" dirty="0" err="1" smtClean="0">
                  <a:solidFill>
                    <a:srgbClr val="FF0000"/>
                  </a:solidFill>
                  <a:latin typeface="Calibri" pitchFamily="34" charset="0"/>
                </a:rPr>
                <a:t>Defence</a:t>
              </a:r>
              <a:r>
                <a:rPr lang="en-US" sz="2400" b="1" dirty="0" smtClean="0">
                  <a:solidFill>
                    <a:srgbClr val="FF0000"/>
                  </a:solidFill>
                  <a:latin typeface="Calibri" pitchFamily="34" charset="0"/>
                </a:rPr>
                <a:t> </a:t>
              </a:r>
              <a:r>
                <a:rPr lang="en-US" sz="2400" b="1" dirty="0" smtClean="0">
                  <a:solidFill>
                    <a:srgbClr val="FFFFFF"/>
                  </a:solidFill>
                  <a:latin typeface="Calibri" pitchFamily="34" charset="0"/>
                </a:rPr>
                <a:t>takes up the challenge</a:t>
              </a:r>
              <a:r>
                <a:rPr lang="en-US" sz="2400" b="1" dirty="0" smtClean="0">
                  <a:solidFill>
                    <a:srgbClr val="FF0000"/>
                  </a:solidFill>
                  <a:latin typeface="Calibri" pitchFamily="34" charset="0"/>
                </a:rPr>
                <a:t>???</a:t>
              </a:r>
            </a:p>
          </p:txBody>
        </p:sp>
        <p:sp>
          <p:nvSpPr>
            <p:cNvPr id="8197" name="AutoShape 4"/>
            <p:cNvSpPr>
              <a:spLocks noChangeArrowheads="1"/>
            </p:cNvSpPr>
            <p:nvPr/>
          </p:nvSpPr>
          <p:spPr bwMode="auto">
            <a:xfrm>
              <a:off x="1334170" y="5949280"/>
              <a:ext cx="717550" cy="504825"/>
            </a:xfrm>
            <a:prstGeom prst="rightArrow">
              <a:avLst>
                <a:gd name="adj1" fmla="val 50000"/>
                <a:gd name="adj2" fmla="val 35535"/>
              </a:avLst>
            </a:prstGeom>
            <a:solidFill>
              <a:srgbClr val="FFFF00"/>
            </a:solidFill>
            <a:ln w="9525">
              <a:noFill/>
              <a:miter lim="800000"/>
              <a:headEnd/>
              <a:tailEnd/>
            </a:ln>
          </p:spPr>
          <p:txBody>
            <a:bodyPr wrap="none" anchor="ctr"/>
            <a:lstStyle/>
            <a:p>
              <a:endParaRPr lang="fr-FR" sz="2400">
                <a:solidFill>
                  <a:srgbClr val="000000"/>
                </a:solidFill>
                <a:latin typeface="Times New Roman" pitchFamily="18" charset="0"/>
              </a:endParaRPr>
            </a:p>
          </p:txBody>
        </p:sp>
      </p:grpSp>
      <p:sp>
        <p:nvSpPr>
          <p:cNvPr id="8196" name="Rectangle 3"/>
          <p:cNvSpPr>
            <a:spLocks noGrp="1" noChangeArrowheads="1"/>
          </p:cNvSpPr>
          <p:nvPr>
            <p:ph type="body" idx="1"/>
          </p:nvPr>
        </p:nvSpPr>
        <p:spPr>
          <a:xfrm>
            <a:off x="304800" y="908721"/>
            <a:ext cx="8534400" cy="4392487"/>
          </a:xfrm>
          <a:noFill/>
          <a:ln>
            <a:noFill/>
          </a:ln>
        </p:spPr>
        <p:txBody>
          <a:bodyPr/>
          <a:lstStyle/>
          <a:p>
            <a:pPr>
              <a:spcBef>
                <a:spcPts val="600"/>
              </a:spcBef>
            </a:pPr>
            <a:r>
              <a:rPr lang="en-US" sz="1800" b="0" dirty="0" smtClean="0">
                <a:solidFill>
                  <a:schemeClr val="bg1"/>
                </a:solidFill>
                <a:latin typeface="Calibri" pitchFamily="34" charset="0"/>
              </a:rPr>
              <a:t>Customers demand more </a:t>
            </a:r>
            <a:r>
              <a:rPr lang="en-US" sz="1800" dirty="0" smtClean="0">
                <a:latin typeface="Calibri" pitchFamily="34" charset="0"/>
              </a:rPr>
              <a:t>complex products </a:t>
            </a:r>
            <a:r>
              <a:rPr lang="en-US" sz="1800" b="0" dirty="0" smtClean="0">
                <a:latin typeface="Calibri" pitchFamily="34" charset="0"/>
              </a:rPr>
              <a:t>to be developed with </a:t>
            </a:r>
            <a:r>
              <a:rPr lang="en-US" sz="1800" dirty="0" smtClean="0">
                <a:latin typeface="Calibri" pitchFamily="34" charset="0"/>
              </a:rPr>
              <a:t>shorter lead times</a:t>
            </a:r>
            <a:r>
              <a:rPr lang="en-US" sz="1800" b="0" dirty="0" smtClean="0">
                <a:latin typeface="Calibri" pitchFamily="34" charset="0"/>
              </a:rPr>
              <a:t> and </a:t>
            </a:r>
            <a:r>
              <a:rPr lang="en-US" sz="1800" dirty="0" smtClean="0">
                <a:latin typeface="Calibri" pitchFamily="34" charset="0"/>
              </a:rPr>
              <a:t>more cost effectiveness</a:t>
            </a:r>
            <a:endParaRPr lang="en-GB" sz="1800" b="0" dirty="0" smtClean="0">
              <a:latin typeface="Calibri" pitchFamily="34" charset="0"/>
            </a:endParaRPr>
          </a:p>
          <a:p>
            <a:pPr>
              <a:spcBef>
                <a:spcPts val="600"/>
              </a:spcBef>
            </a:pPr>
            <a:r>
              <a:rPr lang="en-GB" sz="1800" dirty="0" smtClean="0">
                <a:solidFill>
                  <a:schemeClr val="bg1"/>
                </a:solidFill>
                <a:latin typeface="Calibri" pitchFamily="34" charset="0"/>
              </a:rPr>
              <a:t>Environmental</a:t>
            </a:r>
            <a:r>
              <a:rPr lang="en-GB" sz="1800" b="0" dirty="0" smtClean="0">
                <a:solidFill>
                  <a:schemeClr val="bg1"/>
                </a:solidFill>
                <a:latin typeface="Calibri" pitchFamily="34" charset="0"/>
              </a:rPr>
              <a:t> and </a:t>
            </a:r>
            <a:r>
              <a:rPr lang="en-GB" sz="1800" dirty="0" smtClean="0">
                <a:solidFill>
                  <a:schemeClr val="bg1"/>
                </a:solidFill>
                <a:latin typeface="Calibri" pitchFamily="34" charset="0"/>
              </a:rPr>
              <a:t>regulatory</a:t>
            </a:r>
            <a:r>
              <a:rPr lang="en-GB" sz="1800" b="0" dirty="0" smtClean="0">
                <a:solidFill>
                  <a:schemeClr val="bg1"/>
                </a:solidFill>
                <a:latin typeface="Calibri" pitchFamily="34" charset="0"/>
              </a:rPr>
              <a:t> constraints as well as </a:t>
            </a:r>
            <a:r>
              <a:rPr lang="en-GB" sz="1800" dirty="0" smtClean="0">
                <a:solidFill>
                  <a:schemeClr val="bg1"/>
                </a:solidFill>
                <a:latin typeface="Calibri" pitchFamily="34" charset="0"/>
              </a:rPr>
              <a:t>market expectations</a:t>
            </a:r>
            <a:r>
              <a:rPr lang="en-GB" sz="1800" b="0" dirty="0" smtClean="0">
                <a:solidFill>
                  <a:schemeClr val="bg1"/>
                </a:solidFill>
                <a:latin typeface="Calibri" pitchFamily="34" charset="0"/>
              </a:rPr>
              <a:t> demand </a:t>
            </a:r>
            <a:r>
              <a:rPr lang="en-GB" sz="1800" dirty="0" smtClean="0">
                <a:solidFill>
                  <a:schemeClr val="bg1"/>
                </a:solidFill>
                <a:latin typeface="Calibri" pitchFamily="34" charset="0"/>
              </a:rPr>
              <a:t>more efficient aircraft behaviour</a:t>
            </a:r>
            <a:endParaRPr lang="en-GB" sz="1800" b="0" dirty="0" smtClean="0">
              <a:solidFill>
                <a:schemeClr val="bg1"/>
              </a:solidFill>
              <a:latin typeface="Calibri" pitchFamily="34" charset="0"/>
            </a:endParaRPr>
          </a:p>
          <a:p>
            <a:pPr>
              <a:spcBef>
                <a:spcPts val="600"/>
              </a:spcBef>
            </a:pPr>
            <a:r>
              <a:rPr lang="en-GB" sz="1800" dirty="0" smtClean="0">
                <a:latin typeface="Calibri" pitchFamily="34" charset="0"/>
              </a:rPr>
              <a:t>Trade-off decisions </a:t>
            </a:r>
            <a:r>
              <a:rPr lang="en-GB" sz="1800" b="0" dirty="0" smtClean="0">
                <a:latin typeface="Calibri" pitchFamily="34" charset="0"/>
              </a:rPr>
              <a:t>are needed to manage the </a:t>
            </a:r>
            <a:r>
              <a:rPr lang="en-GB" sz="1800" b="0" dirty="0">
                <a:latin typeface="Calibri" pitchFamily="34" charset="0"/>
              </a:rPr>
              <a:t>impacts of </a:t>
            </a:r>
            <a:r>
              <a:rPr lang="en-GB" sz="1800" dirty="0" smtClean="0">
                <a:solidFill>
                  <a:schemeClr val="bg1"/>
                </a:solidFill>
                <a:latin typeface="Calibri" pitchFamily="34" charset="0"/>
              </a:rPr>
              <a:t>customer expectations </a:t>
            </a:r>
            <a:r>
              <a:rPr lang="en-GB" sz="1800" b="0" dirty="0" smtClean="0">
                <a:solidFill>
                  <a:schemeClr val="bg1"/>
                </a:solidFill>
                <a:latin typeface="Calibri" pitchFamily="34" charset="0"/>
              </a:rPr>
              <a:t>and </a:t>
            </a:r>
            <a:r>
              <a:rPr lang="en-GB" sz="1800" b="0" dirty="0" smtClean="0">
                <a:latin typeface="Calibri" pitchFamily="34" charset="0"/>
              </a:rPr>
              <a:t>introduction of </a:t>
            </a:r>
            <a:r>
              <a:rPr lang="en-GB" sz="1800" dirty="0" smtClean="0">
                <a:latin typeface="Calibri" pitchFamily="34" charset="0"/>
              </a:rPr>
              <a:t>new technologies </a:t>
            </a:r>
            <a:r>
              <a:rPr lang="en-GB" sz="1800" b="0" dirty="0" smtClean="0">
                <a:latin typeface="Calibri" pitchFamily="34" charset="0"/>
              </a:rPr>
              <a:t>on operational and functional behaviour</a:t>
            </a:r>
          </a:p>
          <a:p>
            <a:pPr>
              <a:spcBef>
                <a:spcPts val="600"/>
              </a:spcBef>
            </a:pPr>
            <a:r>
              <a:rPr lang="en-GB" sz="1800" b="0" dirty="0" smtClean="0">
                <a:solidFill>
                  <a:schemeClr val="bg1"/>
                </a:solidFill>
                <a:latin typeface="Calibri" pitchFamily="34" charset="0"/>
              </a:rPr>
              <a:t>Globalisation means aircraft manufacturers &amp; suppliers need </a:t>
            </a:r>
            <a:r>
              <a:rPr lang="en-GB" sz="1800" dirty="0" smtClean="0">
                <a:latin typeface="Calibri" pitchFamily="34" charset="0"/>
              </a:rPr>
              <a:t>collaboration</a:t>
            </a:r>
            <a:r>
              <a:rPr lang="en-GB" sz="1800" b="0" dirty="0" smtClean="0">
                <a:latin typeface="Calibri" pitchFamily="34" charset="0"/>
              </a:rPr>
              <a:t> solutions to work together in multi-disciplinary teams across the </a:t>
            </a:r>
            <a:r>
              <a:rPr lang="en-GB" sz="1800" dirty="0" smtClean="0">
                <a:latin typeface="Calibri" pitchFamily="34" charset="0"/>
              </a:rPr>
              <a:t>extended enterprise</a:t>
            </a:r>
          </a:p>
          <a:p>
            <a:pPr>
              <a:spcBef>
                <a:spcPts val="600"/>
              </a:spcBef>
            </a:pPr>
            <a:r>
              <a:rPr lang="en-GB" sz="1800" b="0" dirty="0" smtClean="0">
                <a:latin typeface="Calibri" pitchFamily="34" charset="0"/>
              </a:rPr>
              <a:t>Behavioural characteristics need to be managed effectively throughout the </a:t>
            </a:r>
            <a:r>
              <a:rPr lang="en-GB" sz="1800" b="0" strike="sngStrike" dirty="0" smtClean="0">
                <a:latin typeface="Calibri" pitchFamily="34" charset="0"/>
              </a:rPr>
              <a:t>development</a:t>
            </a:r>
            <a:r>
              <a:rPr lang="en-GB" sz="1800" b="0" dirty="0" smtClean="0">
                <a:latin typeface="Calibri" pitchFamily="34" charset="0"/>
              </a:rPr>
              <a:t> lifecycle </a:t>
            </a:r>
            <a:r>
              <a:rPr lang="en-GB" sz="1800" b="0" dirty="0" smtClean="0">
                <a:solidFill>
                  <a:schemeClr val="bg1"/>
                </a:solidFill>
                <a:latin typeface="Calibri" pitchFamily="34" charset="0"/>
              </a:rPr>
              <a:t>to </a:t>
            </a:r>
            <a:r>
              <a:rPr lang="en-GB" sz="1800" dirty="0" smtClean="0">
                <a:solidFill>
                  <a:schemeClr val="bg1"/>
                </a:solidFill>
                <a:latin typeface="Calibri" pitchFamily="34" charset="0"/>
              </a:rPr>
              <a:t>avoid rework</a:t>
            </a:r>
          </a:p>
          <a:p>
            <a:pPr>
              <a:spcBef>
                <a:spcPts val="600"/>
              </a:spcBef>
            </a:pPr>
            <a:r>
              <a:rPr lang="en-GB" sz="1800" dirty="0" smtClean="0">
                <a:solidFill>
                  <a:schemeClr val="bg1"/>
                </a:solidFill>
                <a:latin typeface="Calibri" pitchFamily="34" charset="0"/>
              </a:rPr>
              <a:t>Multi-physics analysis </a:t>
            </a:r>
            <a:r>
              <a:rPr lang="en-GB" sz="1800" b="0" dirty="0" smtClean="0">
                <a:solidFill>
                  <a:schemeClr val="bg1"/>
                </a:solidFill>
                <a:latin typeface="Calibri" pitchFamily="34" charset="0"/>
              </a:rPr>
              <a:t>is needed </a:t>
            </a:r>
            <a:r>
              <a:rPr lang="en-GB" sz="1800" dirty="0" smtClean="0">
                <a:latin typeface="Calibri" pitchFamily="34" charset="0"/>
              </a:rPr>
              <a:t>to eliminate risks </a:t>
            </a:r>
            <a:r>
              <a:rPr lang="en-GB" sz="1800" b="0" dirty="0" smtClean="0">
                <a:solidFill>
                  <a:schemeClr val="bg1"/>
                </a:solidFill>
                <a:latin typeface="Calibri" pitchFamily="34" charset="0"/>
              </a:rPr>
              <a:t>early in the design process and </a:t>
            </a:r>
            <a:br>
              <a:rPr lang="en-GB" sz="1800" b="0" dirty="0" smtClean="0">
                <a:solidFill>
                  <a:schemeClr val="bg1"/>
                </a:solidFill>
                <a:latin typeface="Calibri" pitchFamily="34" charset="0"/>
              </a:rPr>
            </a:br>
            <a:r>
              <a:rPr lang="en-GB" sz="1800" dirty="0" smtClean="0">
                <a:latin typeface="Calibri" pitchFamily="34" charset="0"/>
              </a:rPr>
              <a:t>to accurately predict </a:t>
            </a:r>
            <a:r>
              <a:rPr lang="en-GB" sz="1800" b="0" dirty="0" smtClean="0">
                <a:latin typeface="Calibri" pitchFamily="34" charset="0"/>
              </a:rPr>
              <a:t>functional behaviour</a:t>
            </a:r>
            <a:r>
              <a:rPr lang="en-GB" sz="1800" b="0" dirty="0" smtClean="0">
                <a:solidFill>
                  <a:schemeClr val="bg1"/>
                </a:solidFill>
                <a:latin typeface="Calibri" pitchFamily="34" charset="0"/>
              </a:rPr>
              <a:t> in the detail definition phase</a:t>
            </a:r>
          </a:p>
          <a:p>
            <a:pPr>
              <a:spcBef>
                <a:spcPts val="600"/>
              </a:spcBef>
            </a:pPr>
            <a:r>
              <a:rPr lang="en-GB" sz="1800" dirty="0" smtClean="0">
                <a:latin typeface="Calibri" pitchFamily="34" charset="0"/>
              </a:rPr>
              <a:t>Testing </a:t>
            </a:r>
            <a:r>
              <a:rPr lang="en-GB" sz="1800" b="0" dirty="0" smtClean="0">
                <a:latin typeface="Calibri" pitchFamily="34" charset="0"/>
              </a:rPr>
              <a:t>and</a:t>
            </a:r>
            <a:r>
              <a:rPr lang="en-GB" sz="1800" dirty="0" smtClean="0">
                <a:latin typeface="Calibri" pitchFamily="34" charset="0"/>
              </a:rPr>
              <a:t> certification</a:t>
            </a:r>
            <a:r>
              <a:rPr lang="en-GB" sz="1800" b="0" dirty="0" smtClean="0">
                <a:latin typeface="Calibri" pitchFamily="34" charset="0"/>
              </a:rPr>
              <a:t> is more and more </a:t>
            </a:r>
            <a:r>
              <a:rPr lang="en-GB" sz="1800" dirty="0" smtClean="0">
                <a:latin typeface="Calibri" pitchFamily="34" charset="0"/>
              </a:rPr>
              <a:t>demanding</a:t>
            </a:r>
            <a:r>
              <a:rPr lang="en-GB" sz="1800" b="0" dirty="0" smtClean="0">
                <a:latin typeface="Calibri" pitchFamily="34" charset="0"/>
              </a:rPr>
              <a:t> and needs to be anticipated by simulation </a:t>
            </a:r>
            <a:r>
              <a:rPr lang="en-GB" sz="1800" b="0" dirty="0" smtClean="0">
                <a:solidFill>
                  <a:schemeClr val="bg1"/>
                </a:solidFill>
                <a:latin typeface="Calibri" pitchFamily="34" charset="0"/>
              </a:rPr>
              <a:t>to reduce need for repeat physical testing</a:t>
            </a:r>
          </a:p>
        </p:txBody>
      </p:sp>
      <p:sp>
        <p:nvSpPr>
          <p:cNvPr id="2" name="Rectangle 1"/>
          <p:cNvSpPr/>
          <p:nvPr/>
        </p:nvSpPr>
        <p:spPr bwMode="auto">
          <a:xfrm>
            <a:off x="0" y="0"/>
            <a:ext cx="1515979" cy="926432"/>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smtClean="0">
              <a:solidFill>
                <a:srgbClr val="000000"/>
              </a:solidFill>
              <a:latin typeface="Times New Roman" pitchFamily="18" charset="0"/>
            </a:endParaRPr>
          </a:p>
        </p:txBody>
      </p:sp>
      <p:sp>
        <p:nvSpPr>
          <p:cNvPr id="8" name="Rectangle 7"/>
          <p:cNvSpPr/>
          <p:nvPr/>
        </p:nvSpPr>
        <p:spPr bwMode="auto">
          <a:xfrm>
            <a:off x="-2" y="6597352"/>
            <a:ext cx="9144002" cy="260648"/>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smtClean="0">
              <a:solidFill>
                <a:srgbClr val="000000"/>
              </a:solidFill>
              <a:latin typeface="Times New Roman" pitchFamily="18" charset="0"/>
            </a:endParaRPr>
          </a:p>
        </p:txBody>
      </p:sp>
    </p:spTree>
    <p:extLst>
      <p:ext uri="{BB962C8B-B14F-4D97-AF65-F5344CB8AC3E}">
        <p14:creationId xmlns:p14="http://schemas.microsoft.com/office/powerpoint/2010/main" val="15053863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ssolve">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3896749" y="1806353"/>
            <a:ext cx="5176911" cy="38826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3"/>
          <p:cNvSpPr>
            <a:spLocks noGrp="1"/>
          </p:cNvSpPr>
          <p:nvPr>
            <p:ph type="title"/>
          </p:nvPr>
        </p:nvSpPr>
        <p:spPr/>
        <p:txBody>
          <a:bodyPr/>
          <a:lstStyle/>
          <a:p>
            <a:r>
              <a:rPr lang="en-GB" dirty="0" smtClean="0"/>
              <a:t>CRESCENDO approach (1)</a:t>
            </a:r>
            <a:endParaRPr lang="en-GB" dirty="0"/>
          </a:p>
        </p:txBody>
      </p:sp>
      <p:sp>
        <p:nvSpPr>
          <p:cNvPr id="5" name="Content Placeholder 4"/>
          <p:cNvSpPr>
            <a:spLocks noGrp="1"/>
          </p:cNvSpPr>
          <p:nvPr>
            <p:ph sz="half" idx="1"/>
          </p:nvPr>
        </p:nvSpPr>
        <p:spPr/>
        <p:txBody>
          <a:bodyPr/>
          <a:lstStyle/>
          <a:p>
            <a:r>
              <a:rPr lang="en-GB" sz="2400" dirty="0"/>
              <a:t>Define a model of the data that is used and generated</a:t>
            </a:r>
          </a:p>
          <a:p>
            <a:pPr lvl="1"/>
            <a:r>
              <a:rPr lang="en-GB" sz="2000" dirty="0"/>
              <a:t>Make use of existing data models such as those from relevant standards (Systems Engineering, PLCS</a:t>
            </a:r>
            <a:r>
              <a:rPr lang="en-GB" sz="2000" dirty="0" smtClean="0"/>
              <a:t>)</a:t>
            </a:r>
            <a:endParaRPr lang="en-GB" sz="1600" dirty="0"/>
          </a:p>
          <a:p>
            <a:r>
              <a:rPr lang="en-GB" sz="2400" dirty="0"/>
              <a:t>Develop web services that enable creation, updating, search and read of the </a:t>
            </a:r>
            <a:r>
              <a:rPr lang="en-GB" sz="2400" dirty="0" smtClean="0"/>
              <a:t>data</a:t>
            </a:r>
            <a:endParaRPr lang="en-GB" sz="1800" dirty="0"/>
          </a:p>
          <a:p>
            <a:r>
              <a:rPr lang="en-GB" sz="2400" dirty="0"/>
              <a:t>Implement the web services against a </a:t>
            </a:r>
            <a:r>
              <a:rPr lang="en-GB" sz="2400" dirty="0" smtClean="0"/>
              <a:t>collaboration hub</a:t>
            </a:r>
            <a:endParaRPr lang="en-GB" sz="2400" dirty="0"/>
          </a:p>
        </p:txBody>
      </p:sp>
    </p:spTree>
    <p:extLst>
      <p:ext uri="{BB962C8B-B14F-4D97-AF65-F5344CB8AC3E}">
        <p14:creationId xmlns:p14="http://schemas.microsoft.com/office/powerpoint/2010/main" val="399148700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Business Object Model : BDA Dataset coverage</a:t>
            </a:r>
            <a:endParaRPr lang="en-GB" dirty="0"/>
          </a:p>
        </p:txBody>
      </p:sp>
      <p:pic>
        <p:nvPicPr>
          <p:cNvPr id="3" name="Picture 2" descr="BOM_large2.png"/>
          <p:cNvPicPr>
            <a:picLocks noChangeAspect="1"/>
          </p:cNvPicPr>
          <p:nvPr/>
        </p:nvPicPr>
        <p:blipFill>
          <a:blip r:embed="rId3" cstate="print"/>
          <a:stretch>
            <a:fillRect/>
          </a:stretch>
        </p:blipFill>
        <p:spPr>
          <a:xfrm>
            <a:off x="161640" y="1814732"/>
            <a:ext cx="4312189" cy="4251180"/>
          </a:xfrm>
          <a:prstGeom prst="rect">
            <a:avLst/>
          </a:prstGeom>
        </p:spPr>
      </p:pic>
      <p:sp>
        <p:nvSpPr>
          <p:cNvPr id="9" name="Rectangle 8"/>
          <p:cNvSpPr/>
          <p:nvPr/>
        </p:nvSpPr>
        <p:spPr bwMode="auto">
          <a:xfrm>
            <a:off x="7380312" y="4941168"/>
            <a:ext cx="1152128" cy="936104"/>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smtClean="0">
              <a:solidFill>
                <a:srgbClr val="000000"/>
              </a:solidFill>
              <a:latin typeface="Times New Roman" pitchFamily="18" charset="0"/>
            </a:endParaRPr>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2294633"/>
            <a:ext cx="4490232" cy="25480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4572000" y="2152367"/>
            <a:ext cx="4490232" cy="2862322"/>
          </a:xfrm>
          <a:prstGeom prst="rect">
            <a:avLst/>
          </a:prstGeom>
          <a:noFill/>
        </p:spPr>
        <p:txBody>
          <a:bodyPr wrap="square" rtlCol="0">
            <a:spAutoFit/>
          </a:bodyPr>
          <a:lstStyle/>
          <a:p>
            <a:r>
              <a:rPr lang="en-GB" sz="3600" dirty="0" smtClean="0">
                <a:solidFill>
                  <a:srgbClr val="000000"/>
                </a:solidFill>
              </a:rPr>
              <a:t>Rich model designed to enable </a:t>
            </a:r>
            <a:r>
              <a:rPr lang="en-GB" sz="3600" dirty="0" err="1" smtClean="0">
                <a:solidFill>
                  <a:srgbClr val="000000"/>
                </a:solidFill>
              </a:rPr>
              <a:t>traceabilty</a:t>
            </a:r>
            <a:r>
              <a:rPr lang="en-GB" sz="3600" dirty="0" smtClean="0">
                <a:solidFill>
                  <a:srgbClr val="000000"/>
                </a:solidFill>
              </a:rPr>
              <a:t> from customer expectations through to certification </a:t>
            </a:r>
            <a:endParaRPr lang="en-GB" sz="3600" dirty="0">
              <a:solidFill>
                <a:srgbClr val="000000"/>
              </a:solidFill>
            </a:endParaRPr>
          </a:p>
        </p:txBody>
      </p:sp>
    </p:spTree>
    <p:extLst>
      <p:ext uri="{BB962C8B-B14F-4D97-AF65-F5344CB8AC3E}">
        <p14:creationId xmlns:p14="http://schemas.microsoft.com/office/powerpoint/2010/main" val="346441829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CRESCENDO approach (2)</a:t>
            </a:r>
            <a:endParaRPr lang="en-GB" dirty="0"/>
          </a:p>
        </p:txBody>
      </p:sp>
      <p:sp>
        <p:nvSpPr>
          <p:cNvPr id="5" name="Content Placeholder 4"/>
          <p:cNvSpPr>
            <a:spLocks noGrp="1"/>
          </p:cNvSpPr>
          <p:nvPr>
            <p:ph sz="half" idx="1"/>
          </p:nvPr>
        </p:nvSpPr>
        <p:spPr/>
        <p:txBody>
          <a:bodyPr/>
          <a:lstStyle/>
          <a:p>
            <a:r>
              <a:rPr lang="en-GB" sz="2400" dirty="0" smtClean="0"/>
              <a:t>Implement a server for the </a:t>
            </a:r>
            <a:r>
              <a:rPr lang="en-GB" sz="2400" dirty="0"/>
              <a:t>web services against a </a:t>
            </a:r>
            <a:r>
              <a:rPr lang="en-GB" sz="2400" dirty="0" smtClean="0"/>
              <a:t>collaboration hub</a:t>
            </a:r>
          </a:p>
          <a:p>
            <a:endParaRPr lang="en-GB" sz="2400" dirty="0"/>
          </a:p>
          <a:p>
            <a:endParaRPr lang="en-GB" sz="2400" dirty="0" smtClean="0"/>
          </a:p>
          <a:p>
            <a:r>
              <a:rPr lang="en-GB" sz="2400" dirty="0" smtClean="0"/>
              <a:t>Implement clients in multiple tools</a:t>
            </a:r>
          </a:p>
          <a:p>
            <a:endParaRPr lang="en-GB" sz="2400" dirty="0"/>
          </a:p>
          <a:p>
            <a:r>
              <a:rPr lang="en-GB" sz="2400" dirty="0" smtClean="0"/>
              <a:t>Develop shared data sets within the collaboration hub that conform to the BDA model</a:t>
            </a:r>
            <a:endParaRPr lang="en-GB" sz="2400" dirty="0"/>
          </a:p>
        </p:txBody>
      </p:sp>
      <p:pic>
        <p:nvPicPr>
          <p:cNvPr id="18" name="Picture 2"/>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27158" t="26212" r="26308" b="57594"/>
          <a:stretch>
            <a:fillRect/>
          </a:stretch>
        </p:blipFill>
        <p:spPr bwMode="auto">
          <a:xfrm>
            <a:off x="1179541" y="2252308"/>
            <a:ext cx="2365526" cy="71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Content Placeholder 6" descr="CRESCENDOLabsPosterV1.1b.png"/>
          <p:cNvPicPr>
            <a:picLocks noGrp="1" noChangeAspect="1"/>
          </p:cNvPicPr>
          <p:nvPr>
            <p:ph sz="half" idx="2"/>
          </p:nvPr>
        </p:nvPicPr>
        <p:blipFill>
          <a:blip r:embed="rId4" cstate="print">
            <a:clrChange>
              <a:clrFrom>
                <a:srgbClr val="FFFFFF"/>
              </a:clrFrom>
              <a:clrTo>
                <a:srgbClr val="FFFFFF">
                  <a:alpha val="0"/>
                </a:srgbClr>
              </a:clrTo>
            </a:clrChange>
          </a:blip>
          <a:stretch>
            <a:fillRect/>
          </a:stretch>
        </p:blipFill>
        <p:spPr>
          <a:xfrm>
            <a:off x="4860927" y="1066800"/>
            <a:ext cx="3765545" cy="5334000"/>
          </a:xfrm>
          <a:prstGeom prst="rect">
            <a:avLst/>
          </a:prstGeom>
        </p:spPr>
      </p:pic>
    </p:spTree>
    <p:extLst>
      <p:ext uri="{BB962C8B-B14F-4D97-AF65-F5344CB8AC3E}">
        <p14:creationId xmlns:p14="http://schemas.microsoft.com/office/powerpoint/2010/main" val="361709112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bwMode="auto">
          <a:xfrm>
            <a:off x="4322725" y="1106903"/>
            <a:ext cx="4719697" cy="5354054"/>
          </a:xfrm>
          <a:prstGeom prst="rect">
            <a:avLst/>
          </a:prstGeom>
          <a:solidFill>
            <a:schemeClr val="bg1">
              <a:lumMod val="8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GB" sz="2400" smtClean="0">
              <a:solidFill>
                <a:srgbClr val="000000"/>
              </a:solidFill>
              <a:latin typeface="Times New Roman" pitchFamily="18" charset="0"/>
            </a:endParaRPr>
          </a:p>
        </p:txBody>
      </p:sp>
      <p:sp>
        <p:nvSpPr>
          <p:cNvPr id="2" name="Title 1"/>
          <p:cNvSpPr>
            <a:spLocks noGrp="1"/>
          </p:cNvSpPr>
          <p:nvPr>
            <p:ph type="title"/>
          </p:nvPr>
        </p:nvSpPr>
        <p:spPr/>
        <p:txBody>
          <a:bodyPr/>
          <a:lstStyle/>
          <a:p>
            <a:r>
              <a:rPr lang="en-GB" dirty="0" smtClean="0"/>
              <a:t>A CRESCENDO example (simplified)</a:t>
            </a:r>
            <a:endParaRPr lang="en-GB" dirty="0"/>
          </a:p>
        </p:txBody>
      </p:sp>
      <p:sp>
        <p:nvSpPr>
          <p:cNvPr id="3" name="Content Placeholder 2"/>
          <p:cNvSpPr>
            <a:spLocks noGrp="1"/>
          </p:cNvSpPr>
          <p:nvPr>
            <p:ph sz="half" idx="1"/>
          </p:nvPr>
        </p:nvSpPr>
        <p:spPr>
          <a:xfrm>
            <a:off x="304800" y="886320"/>
            <a:ext cx="4191000" cy="5334000"/>
          </a:xfrm>
        </p:spPr>
        <p:txBody>
          <a:bodyPr/>
          <a:lstStyle/>
          <a:p>
            <a:pPr marL="0" indent="0">
              <a:buNone/>
            </a:pPr>
            <a:r>
              <a:rPr lang="en-GB" sz="1600" dirty="0"/>
              <a:t>A typical example case in CRESCENDO: </a:t>
            </a:r>
          </a:p>
          <a:p>
            <a:r>
              <a:rPr lang="en-GB" sz="1600" dirty="0"/>
              <a:t>Airbus (France and UK) start to develop a new plane based on an analysis </a:t>
            </a:r>
            <a:r>
              <a:rPr lang="en-GB" sz="1600" dirty="0" smtClean="0"/>
              <a:t>of </a:t>
            </a:r>
            <a:r>
              <a:rPr lang="en-GB" sz="1600" dirty="0"/>
              <a:t>customer expectations </a:t>
            </a:r>
            <a:r>
              <a:rPr lang="en-GB" sz="1600" dirty="0" smtClean="0"/>
              <a:t>leading </a:t>
            </a:r>
            <a:r>
              <a:rPr lang="en-GB" sz="1600" dirty="0"/>
              <a:t>to requirements</a:t>
            </a:r>
          </a:p>
          <a:p>
            <a:r>
              <a:rPr lang="en-GB" sz="1600" dirty="0" err="1"/>
              <a:t>Cranfield</a:t>
            </a:r>
            <a:r>
              <a:rPr lang="en-GB" sz="1600" dirty="0"/>
              <a:t> (UK) are asked by Airbus to develop engine properties to match the requirements</a:t>
            </a:r>
          </a:p>
          <a:p>
            <a:r>
              <a:rPr lang="en-GB" sz="1600" dirty="0" smtClean="0"/>
              <a:t>DLR analyse power off-takes</a:t>
            </a:r>
          </a:p>
          <a:p>
            <a:r>
              <a:rPr lang="en-GB" sz="1600" dirty="0" smtClean="0"/>
              <a:t>The </a:t>
            </a:r>
            <a:r>
              <a:rPr lang="en-GB" sz="1600" dirty="0"/>
              <a:t>requirements and engine properties </a:t>
            </a:r>
            <a:r>
              <a:rPr lang="en-GB" sz="1600" dirty="0" smtClean="0"/>
              <a:t>are passed by Airbus to </a:t>
            </a:r>
            <a:r>
              <a:rPr lang="en-GB" sz="1600" dirty="0"/>
              <a:t>Rolls Royce </a:t>
            </a:r>
            <a:r>
              <a:rPr lang="en-GB" sz="1600" dirty="0" smtClean="0"/>
              <a:t>(D and UK</a:t>
            </a:r>
            <a:r>
              <a:rPr lang="en-GB" sz="1600" dirty="0"/>
              <a:t>) to propose a type of engine with more properties and requirements for which RR then </a:t>
            </a:r>
            <a:r>
              <a:rPr lang="en-GB" sz="1600" dirty="0" smtClean="0"/>
              <a:t>simulate</a:t>
            </a:r>
          </a:p>
          <a:p>
            <a:r>
              <a:rPr lang="en-GB" sz="1600" dirty="0" smtClean="0"/>
              <a:t>The </a:t>
            </a:r>
            <a:r>
              <a:rPr lang="en-GB" sz="1600" dirty="0"/>
              <a:t>results of the simulation are passed to NLR (Netherlands) who produce a “surrogate model” which is passed back to RR and then made available to Airbus</a:t>
            </a:r>
          </a:p>
          <a:p>
            <a:r>
              <a:rPr lang="en-GB" sz="1600" dirty="0"/>
              <a:t>Iterate taking into account thermal, noise, pylon structures,…</a:t>
            </a:r>
          </a:p>
          <a:p>
            <a:endParaRPr lang="en-GB" sz="1600" dirty="0"/>
          </a:p>
        </p:txBody>
      </p:sp>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34757" y="1106903"/>
            <a:ext cx="4719697" cy="53540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6367552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Next Steps</a:t>
            </a:r>
            <a:endParaRPr lang="en-GB" dirty="0"/>
          </a:p>
        </p:txBody>
      </p:sp>
      <p:grpSp>
        <p:nvGrpSpPr>
          <p:cNvPr id="88" name="Group 87"/>
          <p:cNvGrpSpPr/>
          <p:nvPr/>
        </p:nvGrpSpPr>
        <p:grpSpPr>
          <a:xfrm>
            <a:off x="2195552" y="1699520"/>
            <a:ext cx="4752528" cy="3312368"/>
            <a:chOff x="0" y="2132856"/>
            <a:chExt cx="3528392" cy="2448272"/>
          </a:xfrm>
        </p:grpSpPr>
        <p:sp>
          <p:nvSpPr>
            <p:cNvPr id="30" name="Rounded Rectangle 29"/>
            <p:cNvSpPr/>
            <p:nvPr/>
          </p:nvSpPr>
          <p:spPr bwMode="auto">
            <a:xfrm>
              <a:off x="0" y="2132856"/>
              <a:ext cx="3528392" cy="2448272"/>
            </a:xfrm>
            <a:prstGeom prst="roundRect">
              <a:avLst>
                <a:gd name="adj" fmla="val 3603"/>
              </a:avLst>
            </a:prstGeom>
            <a:ln>
              <a:headEnd type="none" w="med" len="med"/>
              <a:tailEnd type="triangle" w="med" len="lg"/>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en-GB" dirty="0">
                <a:solidFill>
                  <a:srgbClr val="FFFFFF"/>
                </a:solidFill>
              </a:endParaRPr>
            </a:p>
          </p:txBody>
        </p:sp>
        <p:grpSp>
          <p:nvGrpSpPr>
            <p:cNvPr id="87" name="Group 86"/>
            <p:cNvGrpSpPr/>
            <p:nvPr/>
          </p:nvGrpSpPr>
          <p:grpSpPr>
            <a:xfrm>
              <a:off x="179648" y="2312876"/>
              <a:ext cx="3168656" cy="2124236"/>
              <a:chOff x="179648" y="2312876"/>
              <a:chExt cx="3168656" cy="2124236"/>
            </a:xfrm>
          </p:grpSpPr>
          <p:grpSp>
            <p:nvGrpSpPr>
              <p:cNvPr id="5" name="Group 42"/>
              <p:cNvGrpSpPr/>
              <p:nvPr/>
            </p:nvGrpSpPr>
            <p:grpSpPr>
              <a:xfrm>
                <a:off x="2484344" y="2312876"/>
                <a:ext cx="863960" cy="720080"/>
                <a:chOff x="3563888" y="1412776"/>
                <a:chExt cx="1224000" cy="1008000"/>
              </a:xfrm>
            </p:grpSpPr>
            <p:sp>
              <p:nvSpPr>
                <p:cNvPr id="6" name="Rounded Rectangle 5"/>
                <p:cNvSpPr/>
                <p:nvPr/>
              </p:nvSpPr>
              <p:spPr bwMode="auto">
                <a:xfrm>
                  <a:off x="3563888" y="1412776"/>
                  <a:ext cx="1224000" cy="1008000"/>
                </a:xfrm>
                <a:prstGeom prst="roundRect">
                  <a:avLst>
                    <a:gd name="adj" fmla="val 7027"/>
                  </a:avLst>
                </a:prstGeom>
                <a:gradFill flip="none" rotWithShape="1">
                  <a:gsLst>
                    <a:gs pos="0">
                      <a:srgbClr val="5E9EFF"/>
                    </a:gs>
                    <a:gs pos="39999">
                      <a:srgbClr val="85C2FF"/>
                    </a:gs>
                    <a:gs pos="70000">
                      <a:srgbClr val="C4D6EB"/>
                    </a:gs>
                    <a:gs pos="100000">
                      <a:srgbClr val="FFEBFA"/>
                    </a:gs>
                  </a:gsLst>
                  <a:lin ang="16200000" scaled="1"/>
                  <a:tileRect/>
                </a:gradFill>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eaLnBrk="0" hangingPunct="0"/>
                  <a:endParaRPr lang="en-GB" sz="2400" smtClean="0">
                    <a:solidFill>
                      <a:srgbClr val="000000"/>
                    </a:solidFill>
                    <a:latin typeface="Times New Roman" pitchFamily="18" charset="0"/>
                  </a:endParaRPr>
                </a:p>
              </p:txBody>
            </p:sp>
            <p:pic>
              <p:nvPicPr>
                <p:cNvPr id="7" name="Picture 6" descr="organization.png"/>
                <p:cNvPicPr>
                  <a:picLocks noChangeAspect="1"/>
                </p:cNvPicPr>
                <p:nvPr/>
              </p:nvPicPr>
              <p:blipFill>
                <a:blip r:embed="rId3" cstate="print"/>
                <a:stretch>
                  <a:fillRect/>
                </a:stretch>
              </p:blipFill>
              <p:spPr>
                <a:xfrm>
                  <a:off x="3723020" y="1463908"/>
                  <a:ext cx="905737" cy="905737"/>
                </a:xfrm>
                <a:prstGeom prst="rect">
                  <a:avLst/>
                </a:prstGeom>
              </p:spPr>
            </p:pic>
          </p:grpSp>
          <p:pic>
            <p:nvPicPr>
              <p:cNvPr id="10" name="Picture 9" descr="BOM_large2.png"/>
              <p:cNvPicPr>
                <a:picLocks noChangeAspect="1"/>
              </p:cNvPicPr>
              <p:nvPr/>
            </p:nvPicPr>
            <p:blipFill>
              <a:blip r:embed="rId4" cstate="print"/>
              <a:stretch>
                <a:fillRect/>
              </a:stretch>
            </p:blipFill>
            <p:spPr>
              <a:xfrm>
                <a:off x="875368" y="2708920"/>
                <a:ext cx="1606910" cy="1584176"/>
              </a:xfrm>
              <a:prstGeom prst="rect">
                <a:avLst/>
              </a:prstGeom>
              <a:scene3d>
                <a:camera prst="isometricOffAxis2Top"/>
                <a:lightRig rig="threePt" dir="t"/>
              </a:scene3d>
            </p:spPr>
          </p:pic>
          <p:grpSp>
            <p:nvGrpSpPr>
              <p:cNvPr id="11" name="Group 39"/>
              <p:cNvGrpSpPr/>
              <p:nvPr/>
            </p:nvGrpSpPr>
            <p:grpSpPr>
              <a:xfrm>
                <a:off x="180088" y="2312876"/>
                <a:ext cx="863960" cy="720080"/>
                <a:chOff x="611560" y="1844824"/>
                <a:chExt cx="1224000" cy="1008000"/>
              </a:xfrm>
            </p:grpSpPr>
            <p:sp>
              <p:nvSpPr>
                <p:cNvPr id="12" name="Rounded Rectangle 11"/>
                <p:cNvSpPr/>
                <p:nvPr/>
              </p:nvSpPr>
              <p:spPr bwMode="auto">
                <a:xfrm>
                  <a:off x="611560" y="1844824"/>
                  <a:ext cx="1224000" cy="1008000"/>
                </a:xfrm>
                <a:prstGeom prst="roundRect">
                  <a:avLst>
                    <a:gd name="adj" fmla="val 7027"/>
                  </a:avLst>
                </a:prstGeom>
                <a:gradFill flip="none" rotWithShape="1">
                  <a:gsLst>
                    <a:gs pos="0">
                      <a:srgbClr val="DDEBCF"/>
                    </a:gs>
                    <a:gs pos="50000">
                      <a:srgbClr val="9CB86E"/>
                    </a:gs>
                    <a:gs pos="100000">
                      <a:srgbClr val="156B13"/>
                    </a:gs>
                  </a:gsLst>
                  <a:lin ang="5400000" scaled="1"/>
                  <a:tileRect/>
                </a:gradFill>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eaLnBrk="0" hangingPunct="0"/>
                  <a:endParaRPr lang="en-GB" sz="2400" smtClean="0">
                    <a:solidFill>
                      <a:srgbClr val="000000"/>
                    </a:solidFill>
                    <a:latin typeface="Times New Roman" pitchFamily="18" charset="0"/>
                  </a:endParaRPr>
                </a:p>
              </p:txBody>
            </p:sp>
            <p:pic>
              <p:nvPicPr>
                <p:cNvPr id="13" name="Picture 12" descr="organization.png"/>
                <p:cNvPicPr>
                  <a:picLocks noChangeAspect="1"/>
                </p:cNvPicPr>
                <p:nvPr/>
              </p:nvPicPr>
              <p:blipFill>
                <a:blip r:embed="rId3" cstate="print"/>
                <a:stretch>
                  <a:fillRect/>
                </a:stretch>
              </p:blipFill>
              <p:spPr>
                <a:xfrm>
                  <a:off x="770692" y="1895956"/>
                  <a:ext cx="905737" cy="905737"/>
                </a:xfrm>
                <a:prstGeom prst="rect">
                  <a:avLst/>
                </a:prstGeom>
              </p:spPr>
            </p:pic>
          </p:grpSp>
          <p:grpSp>
            <p:nvGrpSpPr>
              <p:cNvPr id="19" name="Group 18"/>
              <p:cNvGrpSpPr/>
              <p:nvPr/>
            </p:nvGrpSpPr>
            <p:grpSpPr>
              <a:xfrm>
                <a:off x="2411760" y="3717032"/>
                <a:ext cx="863960" cy="720080"/>
                <a:chOff x="3491880" y="2780928"/>
                <a:chExt cx="1224000" cy="1008000"/>
              </a:xfrm>
            </p:grpSpPr>
            <p:sp>
              <p:nvSpPr>
                <p:cNvPr id="17" name="Rounded Rectangle 16"/>
                <p:cNvSpPr/>
                <p:nvPr/>
              </p:nvSpPr>
              <p:spPr bwMode="auto">
                <a:xfrm>
                  <a:off x="3491880" y="2780928"/>
                  <a:ext cx="1224000" cy="1008000"/>
                </a:xfrm>
                <a:prstGeom prst="roundRect">
                  <a:avLst>
                    <a:gd name="adj" fmla="val 7027"/>
                  </a:avLst>
                </a:prstGeom>
                <a:gradFill flip="none" rotWithShape="1">
                  <a:gsLst>
                    <a:gs pos="0">
                      <a:srgbClr val="FFEFD1"/>
                    </a:gs>
                    <a:gs pos="64999">
                      <a:srgbClr val="F0EBD5"/>
                    </a:gs>
                    <a:gs pos="100000">
                      <a:srgbClr val="D1C39F"/>
                    </a:gs>
                  </a:gsLst>
                  <a:lin ang="5400000" scaled="1"/>
                  <a:tileRect/>
                </a:gradFill>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eaLnBrk="0" hangingPunct="0"/>
                  <a:endParaRPr lang="en-GB" smtClean="0">
                    <a:solidFill>
                      <a:srgbClr val="000000"/>
                    </a:solidFill>
                    <a:latin typeface="Times New Roman" pitchFamily="18" charset="0"/>
                  </a:endParaRPr>
                </a:p>
              </p:txBody>
            </p:sp>
            <p:pic>
              <p:nvPicPr>
                <p:cNvPr id="18" name="Picture 17" descr="organization.png"/>
                <p:cNvPicPr>
                  <a:picLocks noChangeAspect="1"/>
                </p:cNvPicPr>
                <p:nvPr/>
              </p:nvPicPr>
              <p:blipFill>
                <a:blip r:embed="rId3" cstate="print"/>
                <a:stretch>
                  <a:fillRect/>
                </a:stretch>
              </p:blipFill>
              <p:spPr>
                <a:xfrm>
                  <a:off x="3651012" y="2832060"/>
                  <a:ext cx="905737" cy="905737"/>
                </a:xfrm>
                <a:prstGeom prst="rect">
                  <a:avLst/>
                </a:prstGeom>
              </p:spPr>
            </p:pic>
          </p:grpSp>
          <p:grpSp>
            <p:nvGrpSpPr>
              <p:cNvPr id="23" name="Group 22"/>
              <p:cNvGrpSpPr/>
              <p:nvPr/>
            </p:nvGrpSpPr>
            <p:grpSpPr>
              <a:xfrm>
                <a:off x="179648" y="3717032"/>
                <a:ext cx="863960" cy="720080"/>
                <a:chOff x="2987824" y="3933056"/>
                <a:chExt cx="1224000" cy="1008000"/>
              </a:xfrm>
            </p:grpSpPr>
            <p:sp>
              <p:nvSpPr>
                <p:cNvPr id="21" name="Rounded Rectangle 20"/>
                <p:cNvSpPr/>
                <p:nvPr/>
              </p:nvSpPr>
              <p:spPr bwMode="auto">
                <a:xfrm>
                  <a:off x="2987824" y="3933056"/>
                  <a:ext cx="1224000" cy="1008000"/>
                </a:xfrm>
                <a:prstGeom prst="roundRect">
                  <a:avLst>
                    <a:gd name="adj" fmla="val 7027"/>
                  </a:avLst>
                </a:prstGeom>
                <a:gradFill>
                  <a:gsLst>
                    <a:gs pos="0">
                      <a:srgbClr val="FF9900"/>
                    </a:gs>
                    <a:gs pos="80000">
                      <a:srgbClr val="FFCC00"/>
                    </a:gs>
                    <a:gs pos="100000">
                      <a:srgbClr val="FFCC66"/>
                    </a:gs>
                  </a:gsLst>
                </a:gradFill>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vert="horz" wrap="square" lIns="0" tIns="0" rIns="0" bIns="0" numCol="1" rtlCol="0" anchor="ctr" anchorCtr="0" compatLnSpc="1">
                  <a:prstTxWarp prst="textNoShape">
                    <a:avLst/>
                  </a:prstTxWarp>
                </a:bodyPr>
                <a:lstStyle/>
                <a:p>
                  <a:pPr eaLnBrk="0" hangingPunct="0"/>
                  <a:endParaRPr lang="en-GB" sz="1600" dirty="0" smtClean="0">
                    <a:solidFill>
                      <a:srgbClr val="000000"/>
                    </a:solidFill>
                  </a:endParaRPr>
                </a:p>
              </p:txBody>
            </p:sp>
            <p:pic>
              <p:nvPicPr>
                <p:cNvPr id="22" name="Picture 21" descr="organization.png"/>
                <p:cNvPicPr>
                  <a:picLocks noChangeAspect="1"/>
                </p:cNvPicPr>
                <p:nvPr/>
              </p:nvPicPr>
              <p:blipFill>
                <a:blip r:embed="rId3" cstate="print"/>
                <a:stretch>
                  <a:fillRect/>
                </a:stretch>
              </p:blipFill>
              <p:spPr>
                <a:xfrm>
                  <a:off x="3146956" y="3984188"/>
                  <a:ext cx="905737" cy="905737"/>
                </a:xfrm>
                <a:prstGeom prst="rect">
                  <a:avLst/>
                </a:prstGeom>
              </p:spPr>
            </p:pic>
          </p:grpSp>
          <p:sp>
            <p:nvSpPr>
              <p:cNvPr id="8" name="Rounded Rectangle 7"/>
              <p:cNvSpPr/>
              <p:nvPr/>
            </p:nvSpPr>
            <p:spPr bwMode="auto">
              <a:xfrm>
                <a:off x="756152" y="2888940"/>
                <a:ext cx="1872208" cy="1116124"/>
              </a:xfrm>
              <a:prstGeom prst="roundRect">
                <a:avLst>
                  <a:gd name="adj" fmla="val 7153"/>
                </a:avLst>
              </a:prstGeom>
              <a:gradFill flip="none" rotWithShape="1">
                <a:gsLst>
                  <a:gs pos="100000">
                    <a:srgbClr val="C00000">
                      <a:alpha val="33000"/>
                    </a:srgbClr>
                  </a:gs>
                  <a:gs pos="41000">
                    <a:schemeClr val="bg1">
                      <a:alpha val="33000"/>
                    </a:schemeClr>
                  </a:gs>
                </a:gsLst>
                <a:path path="circle">
                  <a:fillToRect l="50000" t="50000" r="50000" b="50000"/>
                </a:path>
                <a:tileRect/>
              </a:gradFill>
              <a:ln w="57150">
                <a:solidFill>
                  <a:srgbClr val="C00000"/>
                </a:solidFill>
                <a:prstDash val="sysDash"/>
                <a:round/>
                <a:headEnd/>
                <a:tailEnd/>
              </a:ln>
              <a:effectLst/>
            </p:spPr>
            <p:txBody>
              <a:bodyPr wrap="none" anchor="ctr"/>
              <a:lstStyle/>
              <a:p>
                <a:pPr eaLnBrk="0" hangingPunct="0"/>
                <a:endParaRPr lang="en-GB">
                  <a:solidFill>
                    <a:srgbClr val="000000"/>
                  </a:solidFill>
                  <a:latin typeface="Times New Roman" pitchFamily="18" charset="0"/>
                </a:endParaRPr>
              </a:p>
            </p:txBody>
          </p:sp>
          <p:sp>
            <p:nvSpPr>
              <p:cNvPr id="24" name="Up-Down Arrow 23"/>
              <p:cNvSpPr/>
              <p:nvPr/>
            </p:nvSpPr>
            <p:spPr bwMode="auto">
              <a:xfrm rot="8100000">
                <a:off x="702294" y="2511646"/>
                <a:ext cx="396000" cy="828000"/>
              </a:xfrm>
              <a:prstGeom prst="upDownArrow">
                <a:avLst/>
              </a:prstGeom>
              <a:gradFill flip="none" rotWithShape="1">
                <a:gsLst>
                  <a:gs pos="0">
                    <a:srgbClr val="C00000"/>
                  </a:gs>
                  <a:gs pos="50000">
                    <a:srgbClr val="9CB86E"/>
                  </a:gs>
                  <a:gs pos="100000">
                    <a:srgbClr val="156B13"/>
                  </a:gs>
                </a:gsLst>
                <a:lin ang="5400000" scaled="1"/>
                <a:tileRect/>
              </a:gradFill>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eaLnBrk="0" hangingPunct="0"/>
                <a:endParaRPr lang="en-GB" dirty="0" smtClean="0">
                  <a:solidFill>
                    <a:srgbClr val="000000"/>
                  </a:solidFill>
                  <a:latin typeface="Times New Roman" pitchFamily="18" charset="0"/>
                </a:endParaRPr>
              </a:p>
            </p:txBody>
          </p:sp>
          <p:sp>
            <p:nvSpPr>
              <p:cNvPr id="25" name="Up-Down Arrow 24"/>
              <p:cNvSpPr/>
              <p:nvPr/>
            </p:nvSpPr>
            <p:spPr bwMode="auto">
              <a:xfrm rot="13500000">
                <a:off x="2357074" y="2511646"/>
                <a:ext cx="396000" cy="828000"/>
              </a:xfrm>
              <a:prstGeom prst="upDownArrow">
                <a:avLst/>
              </a:prstGeom>
              <a:gradFill flip="none" rotWithShape="1">
                <a:gsLst>
                  <a:gs pos="0">
                    <a:srgbClr val="5E9EFF"/>
                  </a:gs>
                  <a:gs pos="39999">
                    <a:srgbClr val="85C2FF"/>
                  </a:gs>
                  <a:gs pos="78000">
                    <a:srgbClr val="C00000"/>
                  </a:gs>
                  <a:gs pos="100000">
                    <a:srgbClr val="C00000"/>
                  </a:gs>
                </a:gsLst>
                <a:lin ang="16200000" scaled="1"/>
                <a:tileRect/>
              </a:gradFill>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eaLnBrk="0" hangingPunct="0"/>
                <a:endParaRPr lang="en-GB" dirty="0" smtClean="0">
                  <a:solidFill>
                    <a:srgbClr val="000000"/>
                  </a:solidFill>
                  <a:latin typeface="Times New Roman" pitchFamily="18" charset="0"/>
                </a:endParaRPr>
              </a:p>
            </p:txBody>
          </p:sp>
          <p:sp>
            <p:nvSpPr>
              <p:cNvPr id="26" name="Up-Down Arrow 25"/>
              <p:cNvSpPr/>
              <p:nvPr/>
            </p:nvSpPr>
            <p:spPr bwMode="auto">
              <a:xfrm rot="18900000">
                <a:off x="2357074" y="3447750"/>
                <a:ext cx="396000" cy="828000"/>
              </a:xfrm>
              <a:prstGeom prst="upDownArrow">
                <a:avLst/>
              </a:prstGeom>
              <a:gradFill flip="none" rotWithShape="1">
                <a:gsLst>
                  <a:gs pos="0">
                    <a:srgbClr val="C00000"/>
                  </a:gs>
                  <a:gs pos="64999">
                    <a:srgbClr val="F0EBD5"/>
                  </a:gs>
                  <a:gs pos="100000">
                    <a:srgbClr val="D1C39F"/>
                  </a:gs>
                </a:gsLst>
                <a:lin ang="5400000" scaled="1"/>
                <a:tileRect/>
              </a:gradFill>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eaLnBrk="0" hangingPunct="0"/>
                <a:endParaRPr lang="en-GB" dirty="0" smtClean="0">
                  <a:solidFill>
                    <a:srgbClr val="000000"/>
                  </a:solidFill>
                  <a:latin typeface="Times New Roman" pitchFamily="18" charset="0"/>
                </a:endParaRPr>
              </a:p>
            </p:txBody>
          </p:sp>
          <p:sp>
            <p:nvSpPr>
              <p:cNvPr id="27" name="Up-Down Arrow 26"/>
              <p:cNvSpPr/>
              <p:nvPr/>
            </p:nvSpPr>
            <p:spPr bwMode="auto">
              <a:xfrm rot="2700000">
                <a:off x="774302" y="3447749"/>
                <a:ext cx="396000" cy="828000"/>
              </a:xfrm>
              <a:prstGeom prst="upDownArrow">
                <a:avLst/>
              </a:prstGeom>
              <a:gradFill>
                <a:gsLst>
                  <a:gs pos="0">
                    <a:srgbClr val="FF9900"/>
                  </a:gs>
                  <a:gs pos="50000">
                    <a:srgbClr val="FFCC00"/>
                  </a:gs>
                  <a:gs pos="86000">
                    <a:srgbClr val="C00000"/>
                  </a:gs>
                </a:gsLst>
              </a:gradFill>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vert="horz" wrap="square" lIns="0" tIns="0" rIns="0" bIns="0" numCol="1" rtlCol="0" anchor="ctr" anchorCtr="0" compatLnSpc="1">
                <a:prstTxWarp prst="textNoShape">
                  <a:avLst/>
                </a:prstTxWarp>
              </a:bodyPr>
              <a:lstStyle/>
              <a:p>
                <a:pPr eaLnBrk="0" hangingPunct="0"/>
                <a:endParaRPr lang="en-GB" sz="1600" dirty="0" smtClean="0">
                  <a:solidFill>
                    <a:srgbClr val="000000"/>
                  </a:solidFill>
                </a:endParaRPr>
              </a:p>
            </p:txBody>
          </p:sp>
        </p:grpSp>
      </p:grpSp>
      <p:sp>
        <p:nvSpPr>
          <p:cNvPr id="129" name="Content Placeholder 2"/>
          <p:cNvSpPr txBox="1">
            <a:spLocks/>
          </p:cNvSpPr>
          <p:nvPr/>
        </p:nvSpPr>
        <p:spPr>
          <a:xfrm>
            <a:off x="144016" y="1080268"/>
            <a:ext cx="8748464" cy="1368152"/>
          </a:xfrm>
          <a:prstGeom prst="rect">
            <a:avLst/>
          </a:prstGeom>
          <a:noFill/>
        </p:spPr>
        <p:txBody>
          <a:bodyPr/>
          <a:lstStyle/>
          <a:p>
            <a:pPr marL="342900" indent="-342900" eaLnBrk="0" hangingPunct="0">
              <a:spcBef>
                <a:spcPts val="1200"/>
              </a:spcBef>
              <a:buFont typeface="Wingdings" pitchFamily="2" charset="2"/>
              <a:buChar char="Ø"/>
              <a:defRPr/>
            </a:pPr>
            <a:r>
              <a:rPr lang="en-GB" sz="2000" b="1" kern="0" dirty="0" smtClean="0">
                <a:solidFill>
                  <a:srgbClr val="000066"/>
                </a:solidFill>
                <a:latin typeface="Arial"/>
                <a:sym typeface="Wingdings"/>
              </a:rPr>
              <a:t>Common Approach : Standardised, Supported and Secure</a:t>
            </a:r>
          </a:p>
        </p:txBody>
      </p:sp>
      <p:sp>
        <p:nvSpPr>
          <p:cNvPr id="3" name="TextBox 2"/>
          <p:cNvSpPr txBox="1"/>
          <p:nvPr/>
        </p:nvSpPr>
        <p:spPr>
          <a:xfrm>
            <a:off x="312821" y="5233736"/>
            <a:ext cx="8579659" cy="1169551"/>
          </a:xfrm>
          <a:prstGeom prst="rect">
            <a:avLst/>
          </a:prstGeom>
          <a:noFill/>
        </p:spPr>
        <p:txBody>
          <a:bodyPr wrap="square" rtlCol="0">
            <a:spAutoFit/>
          </a:bodyPr>
          <a:lstStyle/>
          <a:p>
            <a:pPr marL="342900" indent="-342900" eaLnBrk="0" hangingPunct="0">
              <a:spcBef>
                <a:spcPts val="1200"/>
              </a:spcBef>
              <a:buFont typeface="Wingdings" pitchFamily="2" charset="2"/>
              <a:buChar char="Ø"/>
              <a:defRPr/>
            </a:pPr>
            <a:r>
              <a:rPr lang="en-GB" sz="2000" b="1" kern="0" dirty="0">
                <a:solidFill>
                  <a:srgbClr val="000066"/>
                </a:solidFill>
                <a:latin typeface="Arial"/>
              </a:rPr>
              <a:t>The </a:t>
            </a:r>
            <a:r>
              <a:rPr lang="en-GB" sz="2000" b="1" kern="0" dirty="0" smtClean="0">
                <a:solidFill>
                  <a:srgbClr val="000066"/>
                </a:solidFill>
                <a:latin typeface="Arial"/>
              </a:rPr>
              <a:t>CRESCENDO BDA </a:t>
            </a:r>
            <a:r>
              <a:rPr lang="en-GB" sz="2000" b="1" kern="0" dirty="0">
                <a:solidFill>
                  <a:srgbClr val="000066"/>
                </a:solidFill>
                <a:latin typeface="Arial"/>
              </a:rPr>
              <a:t>object model is being specified as a PLCS DEX and will be put up for </a:t>
            </a:r>
            <a:r>
              <a:rPr lang="en-GB" sz="2000" b="1" kern="0" dirty="0" smtClean="0">
                <a:solidFill>
                  <a:srgbClr val="000066"/>
                </a:solidFill>
                <a:latin typeface="Arial"/>
              </a:rPr>
              <a:t>standardization</a:t>
            </a:r>
          </a:p>
          <a:p>
            <a:pPr marL="342900" indent="-342900" eaLnBrk="0" hangingPunct="0">
              <a:spcBef>
                <a:spcPts val="1200"/>
              </a:spcBef>
              <a:buFont typeface="Wingdings" pitchFamily="2" charset="2"/>
              <a:buChar char="Ø"/>
              <a:defRPr/>
            </a:pPr>
            <a:endParaRPr lang="en-GB" sz="2000" b="1" kern="0" dirty="0">
              <a:solidFill>
                <a:srgbClr val="000066"/>
              </a:solidFill>
              <a:latin typeface="Arial"/>
            </a:endParaRPr>
          </a:p>
        </p:txBody>
      </p:sp>
    </p:spTree>
    <p:extLst>
      <p:ext uri="{BB962C8B-B14F-4D97-AF65-F5344CB8AC3E}">
        <p14:creationId xmlns:p14="http://schemas.microsoft.com/office/powerpoint/2010/main" val="364984596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Next Steps</a:t>
            </a:r>
            <a:endParaRPr lang="en-GB" dirty="0"/>
          </a:p>
        </p:txBody>
      </p:sp>
      <p:grpSp>
        <p:nvGrpSpPr>
          <p:cNvPr id="66" name="Group 65"/>
          <p:cNvGrpSpPr/>
          <p:nvPr/>
        </p:nvGrpSpPr>
        <p:grpSpPr>
          <a:xfrm>
            <a:off x="323528" y="2996952"/>
            <a:ext cx="3528392" cy="2448272"/>
            <a:chOff x="323528" y="2996952"/>
            <a:chExt cx="3528392" cy="2448272"/>
          </a:xfrm>
        </p:grpSpPr>
        <p:sp>
          <p:nvSpPr>
            <p:cNvPr id="30" name="Rounded Rectangle 29"/>
            <p:cNvSpPr/>
            <p:nvPr/>
          </p:nvSpPr>
          <p:spPr bwMode="auto">
            <a:xfrm>
              <a:off x="323528" y="2996952"/>
              <a:ext cx="3528392" cy="2448272"/>
            </a:xfrm>
            <a:prstGeom prst="roundRect">
              <a:avLst>
                <a:gd name="adj" fmla="val 3603"/>
              </a:avLst>
            </a:prstGeom>
            <a:ln>
              <a:headEnd type="none" w="med" len="med"/>
              <a:tailEnd type="triangle" w="med" len="lg"/>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en-GB" dirty="0"/>
            </a:p>
          </p:txBody>
        </p:sp>
        <p:grpSp>
          <p:nvGrpSpPr>
            <p:cNvPr id="5" name="Group 86"/>
            <p:cNvGrpSpPr/>
            <p:nvPr/>
          </p:nvGrpSpPr>
          <p:grpSpPr>
            <a:xfrm>
              <a:off x="503176" y="3176972"/>
              <a:ext cx="3168656" cy="2124236"/>
              <a:chOff x="179648" y="2312876"/>
              <a:chExt cx="3168656" cy="2124236"/>
            </a:xfrm>
          </p:grpSpPr>
          <p:grpSp>
            <p:nvGrpSpPr>
              <p:cNvPr id="9" name="Group 42"/>
              <p:cNvGrpSpPr/>
              <p:nvPr/>
            </p:nvGrpSpPr>
            <p:grpSpPr>
              <a:xfrm>
                <a:off x="2484344" y="2312876"/>
                <a:ext cx="863960" cy="720080"/>
                <a:chOff x="3563888" y="1412776"/>
                <a:chExt cx="1224000" cy="1008000"/>
              </a:xfrm>
            </p:grpSpPr>
            <p:sp>
              <p:nvSpPr>
                <p:cNvPr id="6" name="Rounded Rectangle 5"/>
                <p:cNvSpPr/>
                <p:nvPr/>
              </p:nvSpPr>
              <p:spPr bwMode="auto">
                <a:xfrm>
                  <a:off x="3563888" y="1412776"/>
                  <a:ext cx="1224000" cy="1008000"/>
                </a:xfrm>
                <a:prstGeom prst="roundRect">
                  <a:avLst>
                    <a:gd name="adj" fmla="val 7027"/>
                  </a:avLst>
                </a:prstGeom>
                <a:gradFill flip="none" rotWithShape="1">
                  <a:gsLst>
                    <a:gs pos="0">
                      <a:srgbClr val="5E9EFF"/>
                    </a:gs>
                    <a:gs pos="39999">
                      <a:srgbClr val="85C2FF"/>
                    </a:gs>
                    <a:gs pos="70000">
                      <a:srgbClr val="C4D6EB"/>
                    </a:gs>
                    <a:gs pos="100000">
                      <a:srgbClr val="FFEBFA"/>
                    </a:gs>
                  </a:gsLst>
                  <a:lin ang="16200000" scaled="1"/>
                  <a:tileRect/>
                </a:gradFill>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pitchFamily="18" charset="0"/>
                  </a:endParaRPr>
                </a:p>
              </p:txBody>
            </p:sp>
            <p:pic>
              <p:nvPicPr>
                <p:cNvPr id="7" name="Picture 6" descr="organization.png"/>
                <p:cNvPicPr>
                  <a:picLocks noChangeAspect="1"/>
                </p:cNvPicPr>
                <p:nvPr/>
              </p:nvPicPr>
              <p:blipFill>
                <a:blip r:embed="rId3" cstate="print"/>
                <a:stretch>
                  <a:fillRect/>
                </a:stretch>
              </p:blipFill>
              <p:spPr>
                <a:xfrm>
                  <a:off x="3723020" y="1463908"/>
                  <a:ext cx="905737" cy="905737"/>
                </a:xfrm>
                <a:prstGeom prst="rect">
                  <a:avLst/>
                </a:prstGeom>
              </p:spPr>
            </p:pic>
          </p:grpSp>
          <p:pic>
            <p:nvPicPr>
              <p:cNvPr id="10" name="Picture 9" descr="BOM_large2.png"/>
              <p:cNvPicPr>
                <a:picLocks noChangeAspect="1"/>
              </p:cNvPicPr>
              <p:nvPr/>
            </p:nvPicPr>
            <p:blipFill>
              <a:blip r:embed="rId4" cstate="print"/>
              <a:stretch>
                <a:fillRect/>
              </a:stretch>
            </p:blipFill>
            <p:spPr>
              <a:xfrm>
                <a:off x="875368" y="2708920"/>
                <a:ext cx="1606910" cy="1584176"/>
              </a:xfrm>
              <a:prstGeom prst="rect">
                <a:avLst/>
              </a:prstGeom>
              <a:scene3d>
                <a:camera prst="isometricOffAxis2Top"/>
                <a:lightRig rig="threePt" dir="t"/>
              </a:scene3d>
            </p:spPr>
          </p:pic>
          <p:grpSp>
            <p:nvGrpSpPr>
              <p:cNvPr id="11" name="Group 39"/>
              <p:cNvGrpSpPr/>
              <p:nvPr/>
            </p:nvGrpSpPr>
            <p:grpSpPr>
              <a:xfrm>
                <a:off x="180088" y="2312876"/>
                <a:ext cx="863960" cy="720080"/>
                <a:chOff x="611560" y="1844824"/>
                <a:chExt cx="1224000" cy="1008000"/>
              </a:xfrm>
            </p:grpSpPr>
            <p:sp>
              <p:nvSpPr>
                <p:cNvPr id="12" name="Rounded Rectangle 11"/>
                <p:cNvSpPr/>
                <p:nvPr/>
              </p:nvSpPr>
              <p:spPr bwMode="auto">
                <a:xfrm>
                  <a:off x="611560" y="1844824"/>
                  <a:ext cx="1224000" cy="1008000"/>
                </a:xfrm>
                <a:prstGeom prst="roundRect">
                  <a:avLst>
                    <a:gd name="adj" fmla="val 7027"/>
                  </a:avLst>
                </a:prstGeom>
                <a:gradFill flip="none" rotWithShape="1">
                  <a:gsLst>
                    <a:gs pos="0">
                      <a:srgbClr val="DDEBCF"/>
                    </a:gs>
                    <a:gs pos="50000">
                      <a:srgbClr val="9CB86E"/>
                    </a:gs>
                    <a:gs pos="100000">
                      <a:srgbClr val="156B13"/>
                    </a:gs>
                  </a:gsLst>
                  <a:lin ang="5400000" scaled="1"/>
                  <a:tileRect/>
                </a:gradFill>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pitchFamily="18" charset="0"/>
                  </a:endParaRPr>
                </a:p>
              </p:txBody>
            </p:sp>
            <p:pic>
              <p:nvPicPr>
                <p:cNvPr id="13" name="Picture 12" descr="organization.png"/>
                <p:cNvPicPr>
                  <a:picLocks noChangeAspect="1"/>
                </p:cNvPicPr>
                <p:nvPr/>
              </p:nvPicPr>
              <p:blipFill>
                <a:blip r:embed="rId3" cstate="print"/>
                <a:stretch>
                  <a:fillRect/>
                </a:stretch>
              </p:blipFill>
              <p:spPr>
                <a:xfrm>
                  <a:off x="770692" y="1895956"/>
                  <a:ext cx="905737" cy="905737"/>
                </a:xfrm>
                <a:prstGeom prst="rect">
                  <a:avLst/>
                </a:prstGeom>
              </p:spPr>
            </p:pic>
          </p:grpSp>
          <p:grpSp>
            <p:nvGrpSpPr>
              <p:cNvPr id="14" name="Group 18"/>
              <p:cNvGrpSpPr/>
              <p:nvPr/>
            </p:nvGrpSpPr>
            <p:grpSpPr>
              <a:xfrm>
                <a:off x="2411760" y="3717032"/>
                <a:ext cx="863960" cy="720080"/>
                <a:chOff x="3491880" y="2780928"/>
                <a:chExt cx="1224000" cy="1008000"/>
              </a:xfrm>
            </p:grpSpPr>
            <p:sp>
              <p:nvSpPr>
                <p:cNvPr id="17" name="Rounded Rectangle 16"/>
                <p:cNvSpPr/>
                <p:nvPr/>
              </p:nvSpPr>
              <p:spPr bwMode="auto">
                <a:xfrm>
                  <a:off x="3491880" y="2780928"/>
                  <a:ext cx="1224000" cy="1008000"/>
                </a:xfrm>
                <a:prstGeom prst="roundRect">
                  <a:avLst>
                    <a:gd name="adj" fmla="val 7027"/>
                  </a:avLst>
                </a:prstGeom>
                <a:gradFill flip="none" rotWithShape="1">
                  <a:gsLst>
                    <a:gs pos="0">
                      <a:srgbClr val="FFEFD1"/>
                    </a:gs>
                    <a:gs pos="64999">
                      <a:srgbClr val="F0EBD5"/>
                    </a:gs>
                    <a:gs pos="100000">
                      <a:srgbClr val="D1C39F"/>
                    </a:gs>
                  </a:gsLst>
                  <a:lin ang="5400000" scaled="1"/>
                  <a:tileRect/>
                </a:gradFill>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eaLnBrk="0" hangingPunct="0"/>
                  <a:endParaRPr lang="en-GB" smtClean="0">
                    <a:solidFill>
                      <a:schemeClr val="tx1"/>
                    </a:solidFill>
                    <a:latin typeface="Times New Roman" pitchFamily="18" charset="0"/>
                  </a:endParaRPr>
                </a:p>
              </p:txBody>
            </p:sp>
            <p:pic>
              <p:nvPicPr>
                <p:cNvPr id="18" name="Picture 17" descr="organization.png"/>
                <p:cNvPicPr>
                  <a:picLocks noChangeAspect="1"/>
                </p:cNvPicPr>
                <p:nvPr/>
              </p:nvPicPr>
              <p:blipFill>
                <a:blip r:embed="rId3" cstate="print"/>
                <a:stretch>
                  <a:fillRect/>
                </a:stretch>
              </p:blipFill>
              <p:spPr>
                <a:xfrm>
                  <a:off x="3651012" y="2832060"/>
                  <a:ext cx="905737" cy="905737"/>
                </a:xfrm>
                <a:prstGeom prst="rect">
                  <a:avLst/>
                </a:prstGeom>
              </p:spPr>
            </p:pic>
          </p:grpSp>
          <p:grpSp>
            <p:nvGrpSpPr>
              <p:cNvPr id="15" name="Group 22"/>
              <p:cNvGrpSpPr/>
              <p:nvPr/>
            </p:nvGrpSpPr>
            <p:grpSpPr>
              <a:xfrm>
                <a:off x="179648" y="3717032"/>
                <a:ext cx="863960" cy="720080"/>
                <a:chOff x="2987824" y="3933056"/>
                <a:chExt cx="1224000" cy="1008000"/>
              </a:xfrm>
            </p:grpSpPr>
            <p:sp>
              <p:nvSpPr>
                <p:cNvPr id="21" name="Rounded Rectangle 20"/>
                <p:cNvSpPr/>
                <p:nvPr/>
              </p:nvSpPr>
              <p:spPr bwMode="auto">
                <a:xfrm>
                  <a:off x="2987824" y="3933056"/>
                  <a:ext cx="1224000" cy="1008000"/>
                </a:xfrm>
                <a:prstGeom prst="roundRect">
                  <a:avLst>
                    <a:gd name="adj" fmla="val 7027"/>
                  </a:avLst>
                </a:prstGeom>
                <a:gradFill>
                  <a:gsLst>
                    <a:gs pos="0">
                      <a:srgbClr val="FF9900"/>
                    </a:gs>
                    <a:gs pos="80000">
                      <a:srgbClr val="FFCC00"/>
                    </a:gs>
                    <a:gs pos="100000">
                      <a:srgbClr val="FFCC66"/>
                    </a:gs>
                  </a:gsLst>
                </a:gradFill>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vert="horz" wrap="square" lIns="0" tIns="0" rIns="0" bIns="0" numCol="1" rtlCol="0" anchor="ctr" anchorCtr="0" compatLnSpc="1">
                  <a:prstTxWarp prst="textNoShape">
                    <a:avLst/>
                  </a:prstTxWarp>
                </a:bodyPr>
                <a:lstStyle/>
                <a:p>
                  <a:pPr eaLnBrk="0" hangingPunct="0"/>
                  <a:endParaRPr lang="en-GB" sz="1600" dirty="0" smtClean="0">
                    <a:solidFill>
                      <a:schemeClr val="tx1"/>
                    </a:solidFill>
                  </a:endParaRPr>
                </a:p>
              </p:txBody>
            </p:sp>
            <p:pic>
              <p:nvPicPr>
                <p:cNvPr id="22" name="Picture 21" descr="organization.png"/>
                <p:cNvPicPr>
                  <a:picLocks noChangeAspect="1"/>
                </p:cNvPicPr>
                <p:nvPr/>
              </p:nvPicPr>
              <p:blipFill>
                <a:blip r:embed="rId3" cstate="print"/>
                <a:stretch>
                  <a:fillRect/>
                </a:stretch>
              </p:blipFill>
              <p:spPr>
                <a:xfrm>
                  <a:off x="3146956" y="3984188"/>
                  <a:ext cx="905737" cy="905737"/>
                </a:xfrm>
                <a:prstGeom prst="rect">
                  <a:avLst/>
                </a:prstGeom>
              </p:spPr>
            </p:pic>
          </p:grpSp>
          <p:sp>
            <p:nvSpPr>
              <p:cNvPr id="8" name="Rounded Rectangle 7"/>
              <p:cNvSpPr/>
              <p:nvPr/>
            </p:nvSpPr>
            <p:spPr bwMode="auto">
              <a:xfrm>
                <a:off x="756152" y="2888940"/>
                <a:ext cx="1872208" cy="1116124"/>
              </a:xfrm>
              <a:prstGeom prst="roundRect">
                <a:avLst>
                  <a:gd name="adj" fmla="val 7153"/>
                </a:avLst>
              </a:prstGeom>
              <a:gradFill flip="none" rotWithShape="1">
                <a:gsLst>
                  <a:gs pos="100000">
                    <a:srgbClr val="C00000">
                      <a:alpha val="33000"/>
                    </a:srgbClr>
                  </a:gs>
                  <a:gs pos="41000">
                    <a:schemeClr val="bg1">
                      <a:alpha val="33000"/>
                    </a:schemeClr>
                  </a:gs>
                </a:gsLst>
                <a:path path="circle">
                  <a:fillToRect l="50000" t="50000" r="50000" b="50000"/>
                </a:path>
                <a:tileRect/>
              </a:gradFill>
              <a:ln w="57150">
                <a:solidFill>
                  <a:srgbClr val="C00000"/>
                </a:solidFill>
                <a:prstDash val="sysDash"/>
                <a:round/>
                <a:headEnd/>
                <a:tailEnd/>
              </a:ln>
              <a:effectLst/>
            </p:spPr>
            <p:txBody>
              <a:bodyPr wrap="none" anchor="ctr"/>
              <a:lstStyle/>
              <a:p>
                <a:pPr eaLnBrk="0" hangingPunct="0"/>
                <a:endParaRPr lang="en-GB">
                  <a:latin typeface="Times New Roman" pitchFamily="18" charset="0"/>
                </a:endParaRPr>
              </a:p>
            </p:txBody>
          </p:sp>
          <p:sp>
            <p:nvSpPr>
              <p:cNvPr id="24" name="Up-Down Arrow 23"/>
              <p:cNvSpPr/>
              <p:nvPr/>
            </p:nvSpPr>
            <p:spPr bwMode="auto">
              <a:xfrm rot="8100000">
                <a:off x="702294" y="2511646"/>
                <a:ext cx="396000" cy="828000"/>
              </a:xfrm>
              <a:prstGeom prst="upDownArrow">
                <a:avLst/>
              </a:prstGeom>
              <a:gradFill flip="none" rotWithShape="1">
                <a:gsLst>
                  <a:gs pos="0">
                    <a:srgbClr val="C00000"/>
                  </a:gs>
                  <a:gs pos="50000">
                    <a:srgbClr val="9CB86E"/>
                  </a:gs>
                  <a:gs pos="100000">
                    <a:srgbClr val="156B13"/>
                  </a:gs>
                </a:gsLst>
                <a:lin ang="5400000" scaled="1"/>
                <a:tileRect/>
              </a:gradFill>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eaLnBrk="0" hangingPunct="0"/>
                <a:endParaRPr lang="en-GB" dirty="0" smtClean="0">
                  <a:solidFill>
                    <a:schemeClr val="tx1"/>
                  </a:solidFill>
                  <a:latin typeface="Times New Roman" pitchFamily="18" charset="0"/>
                </a:endParaRPr>
              </a:p>
            </p:txBody>
          </p:sp>
          <p:sp>
            <p:nvSpPr>
              <p:cNvPr id="25" name="Up-Down Arrow 24"/>
              <p:cNvSpPr/>
              <p:nvPr/>
            </p:nvSpPr>
            <p:spPr bwMode="auto">
              <a:xfrm rot="13500000">
                <a:off x="2357074" y="2511646"/>
                <a:ext cx="396000" cy="828000"/>
              </a:xfrm>
              <a:prstGeom prst="upDownArrow">
                <a:avLst/>
              </a:prstGeom>
              <a:gradFill flip="none" rotWithShape="1">
                <a:gsLst>
                  <a:gs pos="0">
                    <a:srgbClr val="5E9EFF"/>
                  </a:gs>
                  <a:gs pos="39999">
                    <a:srgbClr val="85C2FF"/>
                  </a:gs>
                  <a:gs pos="78000">
                    <a:srgbClr val="C00000"/>
                  </a:gs>
                  <a:gs pos="100000">
                    <a:srgbClr val="C00000"/>
                  </a:gs>
                </a:gsLst>
                <a:lin ang="16200000" scaled="1"/>
                <a:tileRect/>
              </a:gradFill>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eaLnBrk="0" hangingPunct="0"/>
                <a:endParaRPr lang="en-GB" dirty="0" smtClean="0">
                  <a:solidFill>
                    <a:schemeClr val="tx1"/>
                  </a:solidFill>
                  <a:latin typeface="Times New Roman" pitchFamily="18" charset="0"/>
                </a:endParaRPr>
              </a:p>
            </p:txBody>
          </p:sp>
          <p:sp>
            <p:nvSpPr>
              <p:cNvPr id="26" name="Up-Down Arrow 25"/>
              <p:cNvSpPr/>
              <p:nvPr/>
            </p:nvSpPr>
            <p:spPr bwMode="auto">
              <a:xfrm rot="18900000">
                <a:off x="2357074" y="3447750"/>
                <a:ext cx="396000" cy="828000"/>
              </a:xfrm>
              <a:prstGeom prst="upDownArrow">
                <a:avLst/>
              </a:prstGeom>
              <a:gradFill flip="none" rotWithShape="1">
                <a:gsLst>
                  <a:gs pos="0">
                    <a:srgbClr val="C00000"/>
                  </a:gs>
                  <a:gs pos="64999">
                    <a:srgbClr val="F0EBD5"/>
                  </a:gs>
                  <a:gs pos="100000">
                    <a:srgbClr val="D1C39F"/>
                  </a:gs>
                </a:gsLst>
                <a:lin ang="5400000" scaled="1"/>
                <a:tileRect/>
              </a:gradFill>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eaLnBrk="0" hangingPunct="0"/>
                <a:endParaRPr lang="en-GB" dirty="0" smtClean="0">
                  <a:solidFill>
                    <a:schemeClr val="tx1"/>
                  </a:solidFill>
                  <a:latin typeface="Times New Roman" pitchFamily="18" charset="0"/>
                </a:endParaRPr>
              </a:p>
            </p:txBody>
          </p:sp>
          <p:sp>
            <p:nvSpPr>
              <p:cNvPr id="27" name="Up-Down Arrow 26"/>
              <p:cNvSpPr/>
              <p:nvPr/>
            </p:nvSpPr>
            <p:spPr bwMode="auto">
              <a:xfrm rot="2700000">
                <a:off x="774302" y="3447749"/>
                <a:ext cx="396000" cy="828000"/>
              </a:xfrm>
              <a:prstGeom prst="upDownArrow">
                <a:avLst/>
              </a:prstGeom>
              <a:gradFill>
                <a:gsLst>
                  <a:gs pos="0">
                    <a:srgbClr val="FF9900"/>
                  </a:gs>
                  <a:gs pos="50000">
                    <a:srgbClr val="FFCC00"/>
                  </a:gs>
                  <a:gs pos="86000">
                    <a:srgbClr val="C00000"/>
                  </a:gs>
                </a:gsLst>
              </a:gradFill>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vert="horz" wrap="square" lIns="0" tIns="0" rIns="0" bIns="0" numCol="1" rtlCol="0" anchor="ctr" anchorCtr="0" compatLnSpc="1">
                <a:prstTxWarp prst="textNoShape">
                  <a:avLst/>
                </a:prstTxWarp>
              </a:bodyPr>
              <a:lstStyle/>
              <a:p>
                <a:pPr eaLnBrk="0" hangingPunct="0"/>
                <a:endParaRPr lang="en-GB" sz="1600" dirty="0" smtClean="0">
                  <a:solidFill>
                    <a:schemeClr val="tx1"/>
                  </a:solidFill>
                </a:endParaRPr>
              </a:p>
            </p:txBody>
          </p:sp>
        </p:grpSp>
      </p:grpSp>
      <p:pic>
        <p:nvPicPr>
          <p:cNvPr id="29" name="Picture 14" descr="C:\Home\pcoleman\CEC_FP7 CRESCENDO\Crescendo Presentations\crescendo logo#1-2.jpg"/>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971600" y="2276872"/>
            <a:ext cx="1368152" cy="739086"/>
          </a:xfrm>
          <a:prstGeom prst="rect">
            <a:avLst/>
          </a:prstGeom>
          <a:noFill/>
          <a:ln w="9525">
            <a:noFill/>
            <a:miter lim="800000"/>
            <a:headEnd/>
            <a:tailEnd/>
          </a:ln>
          <a:effectLst/>
        </p:spPr>
      </p:pic>
      <p:sp>
        <p:nvSpPr>
          <p:cNvPr id="129" name="Content Placeholder 2"/>
          <p:cNvSpPr txBox="1">
            <a:spLocks/>
          </p:cNvSpPr>
          <p:nvPr/>
        </p:nvSpPr>
        <p:spPr>
          <a:xfrm>
            <a:off x="144016" y="1124744"/>
            <a:ext cx="8748464" cy="1368152"/>
          </a:xfrm>
          <a:prstGeom prst="rect">
            <a:avLst/>
          </a:prstGeom>
          <a:noFill/>
        </p:spPr>
        <p:txBody>
          <a:bodyPr/>
          <a:lstStyle/>
          <a:p>
            <a:pPr marL="342900" indent="-342900" eaLnBrk="0" hangingPunct="0">
              <a:spcBef>
                <a:spcPts val="1200"/>
              </a:spcBef>
              <a:buFont typeface="Wingdings" pitchFamily="2" charset="2"/>
              <a:buChar char="Ø"/>
              <a:defRPr/>
            </a:pPr>
            <a:r>
              <a:rPr lang="en-GB" sz="2000" b="1" kern="0" dirty="0" smtClean="0">
                <a:solidFill>
                  <a:srgbClr val="000066"/>
                </a:solidFill>
                <a:latin typeface="+mn-lt"/>
                <a:sym typeface="Wingdings"/>
              </a:rPr>
              <a:t>Common Approach : Standardised, Supported and Secure</a:t>
            </a:r>
          </a:p>
          <a:p>
            <a:pPr marL="800100" lvl="1" indent="-342900" eaLnBrk="0" hangingPunct="0">
              <a:spcBef>
                <a:spcPts val="1200"/>
              </a:spcBef>
              <a:buFont typeface="Wingdings" pitchFamily="2" charset="2"/>
              <a:buChar char="è"/>
              <a:defRPr/>
            </a:pPr>
            <a:r>
              <a:rPr lang="en-GB" sz="2000" b="1" kern="0" dirty="0" smtClean="0">
                <a:solidFill>
                  <a:srgbClr val="000066"/>
                </a:solidFill>
                <a:latin typeface="+mn-lt"/>
                <a:sym typeface="Wingdings" pitchFamily="2" charset="2"/>
              </a:rPr>
              <a:t>Exploitable by other projects</a:t>
            </a:r>
            <a:endParaRPr lang="en-GB" sz="2000" b="1" kern="0" dirty="0" smtClean="0">
              <a:solidFill>
                <a:srgbClr val="000066"/>
              </a:solidFill>
              <a:latin typeface="Arial"/>
              <a:sym typeface="Wingdings"/>
            </a:endParaRPr>
          </a:p>
        </p:txBody>
      </p:sp>
      <p:pic>
        <p:nvPicPr>
          <p:cNvPr id="50" name="Picture 3"/>
          <p:cNvPicPr>
            <a:picLocks noChangeAspect="1" noChangeArrowheads="1"/>
          </p:cNvPicPr>
          <p:nvPr/>
        </p:nvPicPr>
        <p:blipFill>
          <a:blip r:embed="rId6" cstate="print"/>
          <a:stretch>
            <a:fillRect/>
          </a:stretch>
        </p:blipFill>
        <p:spPr bwMode="auto">
          <a:xfrm>
            <a:off x="7164288" y="3356992"/>
            <a:ext cx="1728192" cy="1296144"/>
          </a:xfrm>
          <a:prstGeom prst="rect">
            <a:avLst/>
          </a:prstGeom>
          <a:noFill/>
          <a:ln>
            <a:noFill/>
          </a:ln>
        </p:spPr>
      </p:pic>
      <p:grpSp>
        <p:nvGrpSpPr>
          <p:cNvPr id="89" name="Group 88"/>
          <p:cNvGrpSpPr/>
          <p:nvPr/>
        </p:nvGrpSpPr>
        <p:grpSpPr>
          <a:xfrm>
            <a:off x="3686111" y="1992764"/>
            <a:ext cx="3334161" cy="1508244"/>
            <a:chOff x="3686111" y="1992764"/>
            <a:chExt cx="3334161" cy="1508244"/>
          </a:xfrm>
        </p:grpSpPr>
        <p:pic>
          <p:nvPicPr>
            <p:cNvPr id="47" name="Picture 3"/>
            <p:cNvPicPr>
              <a:picLocks noChangeAspect="1" noChangeArrowheads="1"/>
            </p:cNvPicPr>
            <p:nvPr/>
          </p:nvPicPr>
          <p:blipFill>
            <a:blip r:embed="rId6" cstate="print"/>
            <a:stretch>
              <a:fillRect/>
            </a:stretch>
          </p:blipFill>
          <p:spPr bwMode="auto">
            <a:xfrm>
              <a:off x="5292080" y="2204864"/>
              <a:ext cx="1728192" cy="1296144"/>
            </a:xfrm>
            <a:prstGeom prst="rect">
              <a:avLst/>
            </a:prstGeom>
            <a:noFill/>
            <a:ln>
              <a:noFill/>
            </a:ln>
          </p:spPr>
        </p:pic>
        <p:pic>
          <p:nvPicPr>
            <p:cNvPr id="2052" name="Picture 4" descr="c:\Users\jcrockford1\Local Settings\Temporary Internet Files\Content.IE5\JQGFUMBH\MC900434818[1].png"/>
            <p:cNvPicPr>
              <a:picLocks noChangeAspect="1" noChangeArrowheads="1"/>
            </p:cNvPicPr>
            <p:nvPr/>
          </p:nvPicPr>
          <p:blipFill>
            <a:blip r:embed="rId7" cstate="print"/>
            <a:stretch>
              <a:fillRect/>
            </a:stretch>
          </p:blipFill>
          <p:spPr bwMode="auto">
            <a:xfrm flipH="1">
              <a:off x="3686111" y="1992764"/>
              <a:ext cx="2110025" cy="1436235"/>
            </a:xfrm>
            <a:prstGeom prst="rect">
              <a:avLst/>
            </a:prstGeom>
            <a:noFill/>
          </p:spPr>
        </p:pic>
      </p:grpSp>
      <p:grpSp>
        <p:nvGrpSpPr>
          <p:cNvPr id="90" name="Group 89"/>
          <p:cNvGrpSpPr/>
          <p:nvPr/>
        </p:nvGrpSpPr>
        <p:grpSpPr>
          <a:xfrm>
            <a:off x="3535376" y="5085184"/>
            <a:ext cx="3484896" cy="1656184"/>
            <a:chOff x="3535376" y="5085184"/>
            <a:chExt cx="3484896" cy="1656184"/>
          </a:xfrm>
        </p:grpSpPr>
        <p:pic>
          <p:nvPicPr>
            <p:cNvPr id="114" name="Picture 3"/>
            <p:cNvPicPr>
              <a:picLocks noChangeAspect="1" noChangeArrowheads="1"/>
            </p:cNvPicPr>
            <p:nvPr/>
          </p:nvPicPr>
          <p:blipFill>
            <a:blip r:embed="rId6" cstate="print"/>
            <a:stretch>
              <a:fillRect/>
            </a:stretch>
          </p:blipFill>
          <p:spPr bwMode="auto">
            <a:xfrm>
              <a:off x="5292080" y="5085184"/>
              <a:ext cx="1728192" cy="1296144"/>
            </a:xfrm>
            <a:prstGeom prst="rect">
              <a:avLst/>
            </a:prstGeom>
            <a:noFill/>
            <a:ln>
              <a:noFill/>
            </a:ln>
          </p:spPr>
        </p:pic>
        <p:pic>
          <p:nvPicPr>
            <p:cNvPr id="2053" name="Picture 5" descr="c:\Users\jcrockford1\Local Settings\Temporary Internet Files\Content.IE5\YZOJQ9ST\MC900440390[1].png"/>
            <p:cNvPicPr>
              <a:picLocks noChangeAspect="1" noChangeArrowheads="1"/>
            </p:cNvPicPr>
            <p:nvPr/>
          </p:nvPicPr>
          <p:blipFill>
            <a:blip r:embed="rId8" cstate="print"/>
            <a:stretch>
              <a:fillRect/>
            </a:stretch>
          </p:blipFill>
          <p:spPr bwMode="auto">
            <a:xfrm flipH="1">
              <a:off x="3535376" y="5188770"/>
              <a:ext cx="3196863" cy="1552598"/>
            </a:xfrm>
            <a:prstGeom prst="rect">
              <a:avLst/>
            </a:prstGeom>
            <a:noFill/>
          </p:spPr>
        </p:pic>
      </p:grpSp>
      <p:pic>
        <p:nvPicPr>
          <p:cNvPr id="91" name="Picture 90" descr="A380-800_RR_AIRBUS_V02.png"/>
          <p:cNvPicPr>
            <a:picLocks noChangeAspect="1"/>
          </p:cNvPicPr>
          <p:nvPr/>
        </p:nvPicPr>
        <p:blipFill>
          <a:blip r:embed="rId9" cstate="email"/>
          <a:stretch>
            <a:fillRect/>
          </a:stretch>
        </p:blipFill>
        <p:spPr>
          <a:xfrm>
            <a:off x="323528" y="2564904"/>
            <a:ext cx="3296430" cy="744355"/>
          </a:xfrm>
          <a:prstGeom prst="rect">
            <a:avLst/>
          </a:prstGeom>
        </p:spPr>
      </p:pic>
      <p:pic>
        <p:nvPicPr>
          <p:cNvPr id="2056" name="Picture 8" descr="c:\Users\jcrockford1\Local Settings\Temporary Internet Files\Content.IE5\KPC3K7YO\MC900441739[1].png"/>
          <p:cNvPicPr>
            <a:picLocks noChangeAspect="1" noChangeArrowheads="1"/>
          </p:cNvPicPr>
          <p:nvPr/>
        </p:nvPicPr>
        <p:blipFill>
          <a:blip r:embed="rId10" cstate="print"/>
          <a:stretch>
            <a:fillRect/>
          </a:stretch>
        </p:blipFill>
        <p:spPr bwMode="auto">
          <a:xfrm>
            <a:off x="7092280" y="4535411"/>
            <a:ext cx="1879104" cy="1250458"/>
          </a:xfrm>
          <a:prstGeom prst="rect">
            <a:avLst/>
          </a:prstGeom>
          <a:noFill/>
        </p:spPr>
      </p:pic>
      <p:grpSp>
        <p:nvGrpSpPr>
          <p:cNvPr id="88" name="Group 87"/>
          <p:cNvGrpSpPr/>
          <p:nvPr/>
        </p:nvGrpSpPr>
        <p:grpSpPr>
          <a:xfrm>
            <a:off x="3347864" y="2780928"/>
            <a:ext cx="4032448" cy="2952328"/>
            <a:chOff x="3347864" y="2780928"/>
            <a:chExt cx="4032448" cy="2952328"/>
          </a:xfrm>
        </p:grpSpPr>
        <p:sp>
          <p:nvSpPr>
            <p:cNvPr id="61" name="Rounded Rectangle 7"/>
            <p:cNvSpPr/>
            <p:nvPr/>
          </p:nvSpPr>
          <p:spPr bwMode="auto">
            <a:xfrm>
              <a:off x="3347864" y="3212976"/>
              <a:ext cx="4032448" cy="2088232"/>
            </a:xfrm>
            <a:prstGeom prst="roundRect">
              <a:avLst>
                <a:gd name="adj" fmla="val 7153"/>
              </a:avLst>
            </a:prstGeom>
            <a:gradFill flip="none" rotWithShape="1">
              <a:gsLst>
                <a:gs pos="100000">
                  <a:srgbClr val="C00000">
                    <a:alpha val="33000"/>
                  </a:srgbClr>
                </a:gs>
                <a:gs pos="41000">
                  <a:schemeClr val="bg1">
                    <a:alpha val="33000"/>
                  </a:schemeClr>
                </a:gs>
              </a:gsLst>
              <a:path path="circle">
                <a:fillToRect l="50000" t="50000" r="50000" b="50000"/>
              </a:path>
              <a:tileRect/>
            </a:gradFill>
            <a:ln w="57150">
              <a:solidFill>
                <a:srgbClr val="C00000"/>
              </a:solidFill>
              <a:prstDash val="sysDash"/>
              <a:round/>
              <a:headEnd/>
              <a:tailEnd/>
            </a:ln>
            <a:effectLst/>
          </p:spPr>
          <p:txBody>
            <a:bodyPr wrap="none" anchor="ctr"/>
            <a:lstStyle/>
            <a:p>
              <a:pPr eaLnBrk="0" hangingPunct="0"/>
              <a:endParaRPr lang="en-GB">
                <a:latin typeface="Times New Roman" pitchFamily="18" charset="0"/>
              </a:endParaRPr>
            </a:p>
          </p:txBody>
        </p:sp>
        <p:pic>
          <p:nvPicPr>
            <p:cNvPr id="62" name="Picture 61" descr="BOM_large2.png"/>
            <p:cNvPicPr>
              <a:picLocks noChangeAspect="1"/>
            </p:cNvPicPr>
            <p:nvPr/>
          </p:nvPicPr>
          <p:blipFill>
            <a:blip r:embed="rId4" cstate="print"/>
            <a:stretch>
              <a:fillRect/>
            </a:stretch>
          </p:blipFill>
          <p:spPr>
            <a:xfrm>
              <a:off x="3851920" y="2780928"/>
              <a:ext cx="2994696" cy="2952328"/>
            </a:xfrm>
            <a:prstGeom prst="rect">
              <a:avLst/>
            </a:prstGeom>
            <a:scene3d>
              <a:camera prst="isometricOffAxis2Top"/>
              <a:lightRig rig="threePt" dir="t"/>
            </a:scene3d>
          </p:spPr>
        </p:pic>
      </p:grpSp>
    </p:spTree>
    <p:extLst>
      <p:ext uri="{BB962C8B-B14F-4D97-AF65-F5344CB8AC3E}">
        <p14:creationId xmlns:p14="http://schemas.microsoft.com/office/powerpoint/2010/main" val="3307926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afterEffect">
                                  <p:stCondLst>
                                    <p:cond delay="0"/>
                                  </p:stCondLst>
                                  <p:childTnLst>
                                    <p:animMotion origin="layout" path="M 0.28351 -0.06289 L -4.44444E-6 -4.62428E-7 " pathEditMode="relative" ptsTypes="AA">
                                      <p:cBhvr>
                                        <p:cTn id="6" dur="500" fill="hold"/>
                                        <p:tgtEl>
                                          <p:spTgt spid="66"/>
                                        </p:tgtEl>
                                        <p:attrNameLst>
                                          <p:attrName>ppt_x</p:attrName>
                                          <p:attrName>ppt_y</p:attrName>
                                        </p:attrNameLst>
                                      </p:cBhvr>
                                    </p:animMotion>
                                  </p:childTnLst>
                                </p:cTn>
                              </p:par>
                            </p:childTnLst>
                          </p:cTn>
                        </p:par>
                        <p:par>
                          <p:cTn id="7" fill="hold">
                            <p:stCondLst>
                              <p:cond delay="500"/>
                            </p:stCondLst>
                            <p:childTnLst>
                              <p:par>
                                <p:cTn id="8" presetID="10" presetClass="entr" presetSubtype="0" fill="hold" nodeType="after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10" presetClass="entr" presetSubtype="0" fill="hold" nodeType="withEffect">
                                  <p:stCondLst>
                                    <p:cond delay="0"/>
                                  </p:stCondLst>
                                  <p:childTnLst>
                                    <p:set>
                                      <p:cBhvr>
                                        <p:cTn id="12" dur="1" fill="hold">
                                          <p:stCondLst>
                                            <p:cond delay="0"/>
                                          </p:stCondLst>
                                        </p:cTn>
                                        <p:tgtEl>
                                          <p:spTgt spid="91"/>
                                        </p:tgtEl>
                                        <p:attrNameLst>
                                          <p:attrName>style.visibility</p:attrName>
                                        </p:attrNameLst>
                                      </p:cBhvr>
                                      <p:to>
                                        <p:strVal val="visible"/>
                                      </p:to>
                                    </p:set>
                                    <p:animEffect transition="in" filter="fade">
                                      <p:cBhvr>
                                        <p:cTn id="13" dur="500"/>
                                        <p:tgtEl>
                                          <p:spTgt spid="91"/>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50"/>
                                        </p:tgtEl>
                                        <p:attrNameLst>
                                          <p:attrName>style.visibility</p:attrName>
                                        </p:attrNameLst>
                                      </p:cBhvr>
                                      <p:to>
                                        <p:strVal val="visible"/>
                                      </p:to>
                                    </p:set>
                                    <p:animEffect transition="in" filter="wipe(left)">
                                      <p:cBhvr>
                                        <p:cTn id="17" dur="500"/>
                                        <p:tgtEl>
                                          <p:spTgt spid="50"/>
                                        </p:tgtEl>
                                      </p:cBhvr>
                                    </p:animEffect>
                                  </p:childTnLst>
                                </p:cTn>
                              </p:par>
                              <p:par>
                                <p:cTn id="18" presetID="22" presetClass="entr" presetSubtype="8" fill="hold" nodeType="withEffect">
                                  <p:stCondLst>
                                    <p:cond delay="0"/>
                                  </p:stCondLst>
                                  <p:childTnLst>
                                    <p:set>
                                      <p:cBhvr>
                                        <p:cTn id="19" dur="1" fill="hold">
                                          <p:stCondLst>
                                            <p:cond delay="0"/>
                                          </p:stCondLst>
                                        </p:cTn>
                                        <p:tgtEl>
                                          <p:spTgt spid="2056"/>
                                        </p:tgtEl>
                                        <p:attrNameLst>
                                          <p:attrName>style.visibility</p:attrName>
                                        </p:attrNameLst>
                                      </p:cBhvr>
                                      <p:to>
                                        <p:strVal val="visible"/>
                                      </p:to>
                                    </p:set>
                                    <p:animEffect transition="in" filter="wipe(left)">
                                      <p:cBhvr>
                                        <p:cTn id="20" dur="500"/>
                                        <p:tgtEl>
                                          <p:spTgt spid="2056"/>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88"/>
                                        </p:tgtEl>
                                        <p:attrNameLst>
                                          <p:attrName>style.visibility</p:attrName>
                                        </p:attrNameLst>
                                      </p:cBhvr>
                                      <p:to>
                                        <p:strVal val="visible"/>
                                      </p:to>
                                    </p:set>
                                    <p:animEffect transition="in" filter="wipe(left)">
                                      <p:cBhvr>
                                        <p:cTn id="24" dur="500"/>
                                        <p:tgtEl>
                                          <p:spTgt spid="88"/>
                                        </p:tgtEl>
                                      </p:cBhvr>
                                    </p:animEffect>
                                  </p:childTnLst>
                                </p:cTn>
                              </p:par>
                            </p:childTnLst>
                          </p:cTn>
                        </p:par>
                        <p:par>
                          <p:cTn id="25" fill="hold">
                            <p:stCondLst>
                              <p:cond delay="2000"/>
                            </p:stCondLst>
                            <p:childTnLst>
                              <p:par>
                                <p:cTn id="26" presetID="22" presetClass="entr" presetSubtype="4" fill="hold" nodeType="afterEffect">
                                  <p:stCondLst>
                                    <p:cond delay="0"/>
                                  </p:stCondLst>
                                  <p:childTnLst>
                                    <p:set>
                                      <p:cBhvr>
                                        <p:cTn id="27" dur="1" fill="hold">
                                          <p:stCondLst>
                                            <p:cond delay="0"/>
                                          </p:stCondLst>
                                        </p:cTn>
                                        <p:tgtEl>
                                          <p:spTgt spid="89"/>
                                        </p:tgtEl>
                                        <p:attrNameLst>
                                          <p:attrName>style.visibility</p:attrName>
                                        </p:attrNameLst>
                                      </p:cBhvr>
                                      <p:to>
                                        <p:strVal val="visible"/>
                                      </p:to>
                                    </p:set>
                                    <p:animEffect transition="in" filter="wipe(down)">
                                      <p:cBhvr>
                                        <p:cTn id="28" dur="500"/>
                                        <p:tgtEl>
                                          <p:spTgt spid="89"/>
                                        </p:tgtEl>
                                      </p:cBhvr>
                                    </p:animEffect>
                                  </p:childTnLst>
                                </p:cTn>
                              </p:par>
                            </p:childTnLst>
                          </p:cTn>
                        </p:par>
                        <p:par>
                          <p:cTn id="29" fill="hold">
                            <p:stCondLst>
                              <p:cond delay="2500"/>
                            </p:stCondLst>
                            <p:childTnLst>
                              <p:par>
                                <p:cTn id="30" presetID="22" presetClass="entr" presetSubtype="1" fill="hold" nodeType="afterEffect">
                                  <p:stCondLst>
                                    <p:cond delay="0"/>
                                  </p:stCondLst>
                                  <p:childTnLst>
                                    <p:set>
                                      <p:cBhvr>
                                        <p:cTn id="31" dur="1" fill="hold">
                                          <p:stCondLst>
                                            <p:cond delay="0"/>
                                          </p:stCondLst>
                                        </p:cTn>
                                        <p:tgtEl>
                                          <p:spTgt spid="90"/>
                                        </p:tgtEl>
                                        <p:attrNameLst>
                                          <p:attrName>style.visibility</p:attrName>
                                        </p:attrNameLst>
                                      </p:cBhvr>
                                      <p:to>
                                        <p:strVal val="visible"/>
                                      </p:to>
                                    </p:set>
                                    <p:animEffect transition="in" filter="wipe(up)">
                                      <p:cBhvr>
                                        <p:cTn id="32"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Two examples of shared information</a:t>
            </a:r>
            <a:br>
              <a:rPr lang="en-GB" dirty="0" smtClean="0"/>
            </a:br>
            <a:r>
              <a:rPr lang="en-GB" dirty="0" smtClean="0"/>
              <a:t>in practice</a:t>
            </a:r>
            <a:endParaRPr lang="en-GB" dirty="0"/>
          </a:p>
        </p:txBody>
      </p:sp>
      <p:sp>
        <p:nvSpPr>
          <p:cNvPr id="5" name="Text Placeholder 4"/>
          <p:cNvSpPr>
            <a:spLocks noGrp="1"/>
          </p:cNvSpPr>
          <p:nvPr>
            <p:ph type="body" idx="1"/>
          </p:nvPr>
        </p:nvSpPr>
        <p:spPr/>
        <p:txBody>
          <a:bodyPr/>
          <a:lstStyle/>
          <a:p>
            <a:r>
              <a:rPr lang="en-GB" dirty="0" smtClean="0"/>
              <a:t>Crescendo</a:t>
            </a:r>
            <a:endParaRPr lang="en-GB" dirty="0"/>
          </a:p>
        </p:txBody>
      </p:sp>
      <p:pic>
        <p:nvPicPr>
          <p:cNvPr id="7" name="Content Placeholder 6"/>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44366" y="2935705"/>
            <a:ext cx="3431203" cy="1852167"/>
          </a:xfrm>
        </p:spPr>
      </p:pic>
      <p:sp>
        <p:nvSpPr>
          <p:cNvPr id="6" name="Text Placeholder 5"/>
          <p:cNvSpPr>
            <a:spLocks noGrp="1"/>
          </p:cNvSpPr>
          <p:nvPr>
            <p:ph type="body" sz="quarter" idx="3"/>
          </p:nvPr>
        </p:nvSpPr>
        <p:spPr/>
        <p:txBody>
          <a:bodyPr/>
          <a:lstStyle/>
          <a:p>
            <a:r>
              <a:rPr lang="en-GB" dirty="0"/>
              <a:t>BAE Systems </a:t>
            </a:r>
            <a:r>
              <a:rPr lang="en-GB" dirty="0" smtClean="0"/>
              <a:t>TLC</a:t>
            </a:r>
            <a:endParaRPr lang="en-GB" dirty="0"/>
          </a:p>
        </p:txBody>
      </p:sp>
      <p:pic>
        <p:nvPicPr>
          <p:cNvPr id="8" name="Content Placeholder 7"/>
          <p:cNvPicPr>
            <a:picLocks noGrp="1" noChangeAspect="1"/>
          </p:cNvPicPr>
          <p:nvPr>
            <p:ph sz="quarter" idx="4"/>
          </p:nvPr>
        </p:nvPicPr>
        <p:blipFill>
          <a:blip r:embed="rId4">
            <a:extLst>
              <a:ext uri="{28A0092B-C50C-407E-A947-70E740481C1C}">
                <a14:useLocalDpi xmlns:a14="http://schemas.microsoft.com/office/drawing/2010/main" val="0"/>
              </a:ext>
            </a:extLst>
          </a:blip>
          <a:stretch>
            <a:fillRect/>
          </a:stretch>
        </p:blipFill>
        <p:spPr>
          <a:xfrm>
            <a:off x="4645025" y="2803261"/>
            <a:ext cx="4041775" cy="2694516"/>
          </a:xfrm>
        </p:spPr>
      </p:pic>
      <p:sp>
        <p:nvSpPr>
          <p:cNvPr id="9" name="Rectangle 8"/>
          <p:cNvSpPr/>
          <p:nvPr/>
        </p:nvSpPr>
        <p:spPr bwMode="auto">
          <a:xfrm>
            <a:off x="4605063" y="1465243"/>
            <a:ext cx="4120309" cy="4572000"/>
          </a:xfrm>
          <a:prstGeom prst="rect">
            <a:avLst/>
          </a:prstGeom>
          <a:noFill/>
          <a:ln w="57150">
            <a:solidFill>
              <a:srgbClr val="FF0000"/>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endParaRPr>
          </a:p>
        </p:txBody>
      </p:sp>
    </p:spTree>
    <p:extLst>
      <p:ext uri="{BB962C8B-B14F-4D97-AF65-F5344CB8AC3E}">
        <p14:creationId xmlns:p14="http://schemas.microsoft.com/office/powerpoint/2010/main" val="534534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Footer Placeholder 4"/>
          <p:cNvSpPr>
            <a:spLocks noGrp="1"/>
          </p:cNvSpPr>
          <p:nvPr>
            <p:ph type="ftr" sz="quarter" idx="4294967295"/>
          </p:nvPr>
        </p:nvSpPr>
        <p:spPr>
          <a:xfrm>
            <a:off x="5508625" y="6577013"/>
            <a:ext cx="2684463" cy="279400"/>
          </a:xfrm>
          <a:prstGeom prst="rect">
            <a:avLst/>
          </a:prstGeom>
          <a:noFill/>
        </p:spPr>
        <p:txBody>
          <a:bodyPr/>
          <a:lstStyle/>
          <a:p>
            <a:pPr defTabSz="911225"/>
            <a:r>
              <a:rPr lang="en-GB" altLang="en-GB">
                <a:solidFill>
                  <a:srgbClr val="000000"/>
                </a:solidFill>
              </a:rPr>
              <a:t>Håkan Sundell/Open</a:t>
            </a:r>
          </a:p>
        </p:txBody>
      </p:sp>
      <p:sp>
        <p:nvSpPr>
          <p:cNvPr id="12291" name="Slide Number Placeholder 5"/>
          <p:cNvSpPr>
            <a:spLocks noGrp="1"/>
          </p:cNvSpPr>
          <p:nvPr>
            <p:ph type="sldNum" sz="quarter" idx="4294967295"/>
          </p:nvPr>
        </p:nvSpPr>
        <p:spPr>
          <a:xfrm>
            <a:off x="8556625" y="6586538"/>
            <a:ext cx="525463" cy="231775"/>
          </a:xfrm>
          <a:prstGeom prst="rect">
            <a:avLst/>
          </a:prstGeom>
          <a:noFill/>
        </p:spPr>
        <p:txBody>
          <a:bodyPr/>
          <a:lstStyle/>
          <a:p>
            <a:pPr defTabSz="966788"/>
            <a:fld id="{04504662-17DF-4C47-90E2-B621BB11F3C2}" type="slidenum">
              <a:rPr lang="sv-SE">
                <a:solidFill>
                  <a:srgbClr val="000000"/>
                </a:solidFill>
              </a:rPr>
              <a:pPr defTabSz="966788"/>
              <a:t>39</a:t>
            </a:fld>
            <a:endParaRPr lang="sv-SE">
              <a:solidFill>
                <a:srgbClr val="000000"/>
              </a:solidFill>
            </a:endParaRPr>
          </a:p>
        </p:txBody>
      </p:sp>
      <p:sp>
        <p:nvSpPr>
          <p:cNvPr id="12292" name="Date Placeholder 6"/>
          <p:cNvSpPr>
            <a:spLocks noGrp="1"/>
          </p:cNvSpPr>
          <p:nvPr>
            <p:ph type="dt" sz="quarter" idx="4294967295"/>
          </p:nvPr>
        </p:nvSpPr>
        <p:spPr>
          <a:xfrm>
            <a:off x="8029575" y="6577013"/>
            <a:ext cx="841375" cy="233362"/>
          </a:xfrm>
          <a:prstGeom prst="rect">
            <a:avLst/>
          </a:prstGeom>
          <a:noFill/>
        </p:spPr>
        <p:txBody>
          <a:bodyPr/>
          <a:lstStyle/>
          <a:p>
            <a:pPr defTabSz="966788"/>
            <a:r>
              <a:rPr lang="sv-SE">
                <a:solidFill>
                  <a:srgbClr val="000000"/>
                </a:solidFill>
              </a:rPr>
              <a:t>2009-05-20</a:t>
            </a:r>
          </a:p>
        </p:txBody>
      </p:sp>
      <p:grpSp>
        <p:nvGrpSpPr>
          <p:cNvPr id="2" name="Group 2"/>
          <p:cNvGrpSpPr>
            <a:grpSpLocks/>
          </p:cNvGrpSpPr>
          <p:nvPr/>
        </p:nvGrpSpPr>
        <p:grpSpPr bwMode="auto">
          <a:xfrm>
            <a:off x="4908867" y="796657"/>
            <a:ext cx="3645585" cy="4557396"/>
            <a:chOff x="3995" y="805"/>
            <a:chExt cx="1467" cy="2060"/>
          </a:xfrm>
        </p:grpSpPr>
        <p:pic>
          <p:nvPicPr>
            <p:cNvPr id="12297" name="Picture 4" descr="BvS10 Afgh_2"/>
            <p:cNvPicPr>
              <a:picLocks noChangeAspect="1" noChangeArrowheads="1"/>
            </p:cNvPicPr>
            <p:nvPr/>
          </p:nvPicPr>
          <p:blipFill>
            <a:blip r:embed="rId3" cstate="print"/>
            <a:srcRect t="11134"/>
            <a:stretch>
              <a:fillRect/>
            </a:stretch>
          </p:blipFill>
          <p:spPr bwMode="auto">
            <a:xfrm>
              <a:off x="3995" y="1902"/>
              <a:ext cx="1467" cy="963"/>
            </a:xfrm>
            <a:prstGeom prst="rect">
              <a:avLst/>
            </a:prstGeom>
            <a:noFill/>
            <a:ln w="9525">
              <a:noFill/>
              <a:miter lim="800000"/>
              <a:headEnd/>
              <a:tailEnd/>
            </a:ln>
          </p:spPr>
        </p:pic>
        <p:pic>
          <p:nvPicPr>
            <p:cNvPr id="12298" name="Picture 5" descr="CV90---"/>
            <p:cNvPicPr>
              <a:picLocks noChangeAspect="1" noChangeArrowheads="1"/>
            </p:cNvPicPr>
            <p:nvPr/>
          </p:nvPicPr>
          <p:blipFill>
            <a:blip r:embed="rId4" cstate="print"/>
            <a:srcRect/>
            <a:stretch>
              <a:fillRect/>
            </a:stretch>
          </p:blipFill>
          <p:spPr bwMode="auto">
            <a:xfrm>
              <a:off x="3996" y="805"/>
              <a:ext cx="1460" cy="975"/>
            </a:xfrm>
            <a:prstGeom prst="rect">
              <a:avLst/>
            </a:prstGeom>
            <a:noFill/>
            <a:ln w="9525">
              <a:noFill/>
              <a:miter lim="800000"/>
              <a:headEnd/>
              <a:tailEnd/>
            </a:ln>
          </p:spPr>
        </p:pic>
      </p:grpSp>
      <p:sp>
        <p:nvSpPr>
          <p:cNvPr id="12294" name="Rectangle 6"/>
          <p:cNvSpPr>
            <a:spLocks noGrp="1" noChangeArrowheads="1"/>
          </p:cNvSpPr>
          <p:nvPr>
            <p:ph type="title"/>
          </p:nvPr>
        </p:nvSpPr>
        <p:spPr/>
        <p:txBody>
          <a:bodyPr/>
          <a:lstStyle/>
          <a:p>
            <a:pPr eaLnBrk="1" hangingPunct="1"/>
            <a:r>
              <a:rPr lang="en-US" smtClean="0"/>
              <a:t>The products</a:t>
            </a:r>
          </a:p>
        </p:txBody>
      </p:sp>
      <p:sp>
        <p:nvSpPr>
          <p:cNvPr id="12295" name="Rectangle 7"/>
          <p:cNvSpPr>
            <a:spLocks noGrp="1" noChangeArrowheads="1"/>
          </p:cNvSpPr>
          <p:nvPr>
            <p:ph type="body" sz="half" idx="1"/>
          </p:nvPr>
        </p:nvSpPr>
        <p:spPr>
          <a:xfrm>
            <a:off x="277813" y="1359820"/>
            <a:ext cx="5954712" cy="4770437"/>
          </a:xfrm>
        </p:spPr>
        <p:txBody>
          <a:bodyPr/>
          <a:lstStyle/>
          <a:p>
            <a:pPr eaLnBrk="1" hangingPunct="1">
              <a:lnSpc>
                <a:spcPct val="90000"/>
              </a:lnSpc>
            </a:pPr>
            <a:r>
              <a:rPr lang="en-US" sz="2000" dirty="0" smtClean="0"/>
              <a:t>Infantry Fighting Vehicles</a:t>
            </a:r>
          </a:p>
          <a:p>
            <a:pPr lvl="1" eaLnBrk="1" hangingPunct="1">
              <a:lnSpc>
                <a:spcPct val="90000"/>
              </a:lnSpc>
            </a:pPr>
            <a:r>
              <a:rPr lang="en-US" sz="2000" dirty="0" smtClean="0"/>
              <a:t>CV90 family</a:t>
            </a:r>
          </a:p>
          <a:p>
            <a:pPr eaLnBrk="1" hangingPunct="1">
              <a:lnSpc>
                <a:spcPct val="90000"/>
              </a:lnSpc>
            </a:pPr>
            <a:endParaRPr lang="en-US" sz="2000" dirty="0" smtClean="0"/>
          </a:p>
          <a:p>
            <a:pPr eaLnBrk="1" hangingPunct="1">
              <a:lnSpc>
                <a:spcPct val="90000"/>
              </a:lnSpc>
            </a:pPr>
            <a:r>
              <a:rPr lang="en-US" sz="2000" dirty="0" smtClean="0"/>
              <a:t>Armored All-Terrain Vehicles</a:t>
            </a:r>
          </a:p>
          <a:p>
            <a:pPr lvl="1" eaLnBrk="1" hangingPunct="1">
              <a:lnSpc>
                <a:spcPct val="90000"/>
              </a:lnSpc>
            </a:pPr>
            <a:r>
              <a:rPr lang="en-US" sz="2000" dirty="0" smtClean="0"/>
              <a:t>BvS10</a:t>
            </a:r>
            <a:br>
              <a:rPr lang="en-US" sz="2000" dirty="0" smtClean="0"/>
            </a:br>
            <a:endParaRPr lang="en-US" sz="2000" dirty="0" smtClean="0"/>
          </a:p>
          <a:p>
            <a:pPr eaLnBrk="1" hangingPunct="1">
              <a:lnSpc>
                <a:spcPct val="90000"/>
              </a:lnSpc>
            </a:pPr>
            <a:r>
              <a:rPr lang="en-US" sz="2000" dirty="0" smtClean="0"/>
              <a:t>Hybrid Technology</a:t>
            </a:r>
          </a:p>
          <a:p>
            <a:pPr eaLnBrk="1" hangingPunct="1">
              <a:lnSpc>
                <a:spcPct val="90000"/>
              </a:lnSpc>
            </a:pPr>
            <a:endParaRPr lang="en-US" sz="2000" dirty="0" smtClean="0"/>
          </a:p>
          <a:p>
            <a:pPr eaLnBrk="1" hangingPunct="1">
              <a:lnSpc>
                <a:spcPct val="90000"/>
              </a:lnSpc>
            </a:pPr>
            <a:r>
              <a:rPr lang="en-US" sz="2000" dirty="0" smtClean="0"/>
              <a:t>Through Life Capability Services</a:t>
            </a:r>
          </a:p>
          <a:p>
            <a:pPr eaLnBrk="1" hangingPunct="1">
              <a:buFontTx/>
              <a:buNone/>
            </a:pPr>
            <a:endParaRPr lang="en-US" sz="2000" dirty="0" smtClean="0"/>
          </a:p>
        </p:txBody>
      </p:sp>
      <p:sp>
        <p:nvSpPr>
          <p:cNvPr id="11" name="Rounded Rectangle 10"/>
          <p:cNvSpPr/>
          <p:nvPr/>
        </p:nvSpPr>
        <p:spPr bwMode="auto">
          <a:xfrm>
            <a:off x="571472" y="3832024"/>
            <a:ext cx="3981828" cy="666114"/>
          </a:xfrm>
          <a:prstGeom prst="roundRect">
            <a:avLst/>
          </a:prstGeom>
          <a:noFill/>
          <a:ln>
            <a:solidFill>
              <a:srgbClr val="C00000"/>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sv-SE" dirty="0">
              <a:solidFill>
                <a:srgbClr val="000000"/>
              </a:solidFill>
              <a:ea typeface="ＭＳ Ｐゴシック" pitchFamily="-60" charset="-128"/>
              <a:cs typeface="ＭＳ Ｐゴシック" pitchFamily="-60" charset="-128"/>
            </a:endParaRPr>
          </a:p>
        </p:txBody>
      </p:sp>
    </p:spTree>
    <p:extLst>
      <p:ext uri="{BB962C8B-B14F-4D97-AF65-F5344CB8AC3E}">
        <p14:creationId xmlns:p14="http://schemas.microsoft.com/office/powerpoint/2010/main" val="1137737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sv-SE" dirty="0" smtClean="0"/>
              <a:t>Challenge</a:t>
            </a:r>
            <a:endParaRPr lang="sv-SE" dirty="0"/>
          </a:p>
        </p:txBody>
      </p:sp>
      <p:grpSp>
        <p:nvGrpSpPr>
          <p:cNvPr id="2" name="Group 8"/>
          <p:cNvGrpSpPr/>
          <p:nvPr/>
        </p:nvGrpSpPr>
        <p:grpSpPr>
          <a:xfrm>
            <a:off x="721783" y="4937951"/>
            <a:ext cx="1056700" cy="1062817"/>
            <a:chOff x="785786" y="4643446"/>
            <a:chExt cx="1056700" cy="1062817"/>
          </a:xfrm>
        </p:grpSpPr>
        <p:sp>
          <p:nvSpPr>
            <p:cNvPr id="6" name="TextBox 5"/>
            <p:cNvSpPr txBox="1"/>
            <p:nvPr/>
          </p:nvSpPr>
          <p:spPr>
            <a:xfrm>
              <a:off x="785786" y="5429264"/>
              <a:ext cx="1056700" cy="276999"/>
            </a:xfrm>
            <a:prstGeom prst="rect">
              <a:avLst/>
            </a:prstGeom>
            <a:noFill/>
          </p:spPr>
          <p:txBody>
            <a:bodyPr wrap="none" rtlCol="0">
              <a:spAutoFit/>
            </a:bodyPr>
            <a:lstStyle/>
            <a:p>
              <a:pPr algn="ctr"/>
              <a:r>
                <a:rPr lang="sv-SE" sz="1200" dirty="0" smtClean="0">
                  <a:solidFill>
                    <a:srgbClr val="172982"/>
                  </a:solidFill>
                  <a:ea typeface="ＭＳ Ｐゴシック"/>
                </a:rPr>
                <a:t>PDM system</a:t>
              </a:r>
              <a:endParaRPr lang="sv-SE" sz="1200" dirty="0">
                <a:solidFill>
                  <a:srgbClr val="172982"/>
                </a:solidFill>
                <a:ea typeface="ＭＳ Ｐゴシック"/>
              </a:endParaRPr>
            </a:p>
          </p:txBody>
        </p:sp>
        <p:pic>
          <p:nvPicPr>
            <p:cNvPr id="7" name="Picture 2" descr="Z:\Licensed Software\Icon Library\All icons\data.png"/>
            <p:cNvPicPr>
              <a:picLocks noChangeAspect="1" noChangeArrowheads="1"/>
            </p:cNvPicPr>
            <p:nvPr/>
          </p:nvPicPr>
          <p:blipFill>
            <a:blip r:embed="rId3" cstate="print"/>
            <a:srcRect/>
            <a:stretch>
              <a:fillRect/>
            </a:stretch>
          </p:blipFill>
          <p:spPr bwMode="auto">
            <a:xfrm>
              <a:off x="943455" y="4643446"/>
              <a:ext cx="741362" cy="741362"/>
            </a:xfrm>
            <a:prstGeom prst="rect">
              <a:avLst/>
            </a:prstGeom>
            <a:noFill/>
          </p:spPr>
        </p:pic>
      </p:grpSp>
      <p:sp>
        <p:nvSpPr>
          <p:cNvPr id="16" name="Rounded Rectangle 15"/>
          <p:cNvSpPr/>
          <p:nvPr/>
        </p:nvSpPr>
        <p:spPr bwMode="auto">
          <a:xfrm>
            <a:off x="428596" y="3857628"/>
            <a:ext cx="1643074" cy="1000132"/>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36000" tIns="36000" rIns="36000" bIns="36000" numCol="1" rtlCol="0" anchor="t" anchorCtr="0" compatLnSpc="1">
            <a:prstTxWarp prst="textNoShape">
              <a:avLst/>
            </a:prstTxWarp>
          </a:bodyPr>
          <a:lstStyle/>
          <a:p>
            <a:pPr eaLnBrk="0" hangingPunct="0">
              <a:buFont typeface="Arial" pitchFamily="34" charset="0"/>
              <a:buChar char="•"/>
            </a:pPr>
            <a:r>
              <a:rPr lang="sv-SE" sz="1100" dirty="0" smtClean="0">
                <a:solidFill>
                  <a:srgbClr val="172982"/>
                </a:solidFill>
                <a:latin typeface="Arial" pitchFamily="-60" charset="0"/>
              </a:rPr>
              <a:t> Design configuration</a:t>
            </a:r>
          </a:p>
          <a:p>
            <a:pPr eaLnBrk="0" hangingPunct="0">
              <a:buFont typeface="Arial" pitchFamily="34" charset="0"/>
              <a:buChar char="•"/>
            </a:pPr>
            <a:r>
              <a:rPr lang="sv-SE" sz="1100" dirty="0" smtClean="0">
                <a:solidFill>
                  <a:srgbClr val="C00000"/>
                </a:solidFill>
                <a:latin typeface="Arial" pitchFamily="-60" charset="0"/>
              </a:rPr>
              <a:t> Engineering changes</a:t>
            </a:r>
          </a:p>
        </p:txBody>
      </p:sp>
      <p:grpSp>
        <p:nvGrpSpPr>
          <p:cNvPr id="3" name="Group 9"/>
          <p:cNvGrpSpPr/>
          <p:nvPr/>
        </p:nvGrpSpPr>
        <p:grpSpPr>
          <a:xfrm>
            <a:off x="3022592" y="4937951"/>
            <a:ext cx="741362" cy="1062817"/>
            <a:chOff x="943455" y="4643446"/>
            <a:chExt cx="741362" cy="1062817"/>
          </a:xfrm>
        </p:grpSpPr>
        <p:sp>
          <p:nvSpPr>
            <p:cNvPr id="11" name="TextBox 10"/>
            <p:cNvSpPr txBox="1"/>
            <p:nvPr/>
          </p:nvSpPr>
          <p:spPr>
            <a:xfrm>
              <a:off x="1021427" y="5429264"/>
              <a:ext cx="585417" cy="276999"/>
            </a:xfrm>
            <a:prstGeom prst="rect">
              <a:avLst/>
            </a:prstGeom>
            <a:noFill/>
          </p:spPr>
          <p:txBody>
            <a:bodyPr wrap="none" rtlCol="0">
              <a:spAutoFit/>
            </a:bodyPr>
            <a:lstStyle/>
            <a:p>
              <a:pPr algn="ctr"/>
              <a:r>
                <a:rPr lang="sv-SE" sz="1200" dirty="0" smtClean="0">
                  <a:solidFill>
                    <a:srgbClr val="172982"/>
                  </a:solidFill>
                  <a:ea typeface="ＭＳ Ｐゴシック"/>
                </a:rPr>
                <a:t>LSAR</a:t>
              </a:r>
              <a:endParaRPr lang="sv-SE" sz="1200" dirty="0">
                <a:solidFill>
                  <a:srgbClr val="172982"/>
                </a:solidFill>
                <a:ea typeface="ＭＳ Ｐゴシック"/>
              </a:endParaRPr>
            </a:p>
          </p:txBody>
        </p:sp>
        <p:pic>
          <p:nvPicPr>
            <p:cNvPr id="12" name="Picture 2" descr="Z:\Licensed Software\Icon Library\All icons\data.png"/>
            <p:cNvPicPr>
              <a:picLocks noChangeAspect="1" noChangeArrowheads="1"/>
            </p:cNvPicPr>
            <p:nvPr/>
          </p:nvPicPr>
          <p:blipFill>
            <a:blip r:embed="rId3" cstate="print"/>
            <a:srcRect/>
            <a:stretch>
              <a:fillRect/>
            </a:stretch>
          </p:blipFill>
          <p:spPr bwMode="auto">
            <a:xfrm>
              <a:off x="943455" y="4643446"/>
              <a:ext cx="741362" cy="741362"/>
            </a:xfrm>
            <a:prstGeom prst="rect">
              <a:avLst/>
            </a:prstGeom>
            <a:noFill/>
          </p:spPr>
        </p:pic>
      </p:grpSp>
      <p:sp>
        <p:nvSpPr>
          <p:cNvPr id="17" name="Rounded Rectangle 16"/>
          <p:cNvSpPr/>
          <p:nvPr/>
        </p:nvSpPr>
        <p:spPr bwMode="auto">
          <a:xfrm>
            <a:off x="2571736" y="3857628"/>
            <a:ext cx="1643074" cy="1000132"/>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36000" tIns="36000" rIns="36000" bIns="36000" numCol="1" rtlCol="0" anchor="t" anchorCtr="0" compatLnSpc="1">
            <a:prstTxWarp prst="textNoShape">
              <a:avLst/>
            </a:prstTxWarp>
          </a:bodyPr>
          <a:lstStyle/>
          <a:p>
            <a:pPr eaLnBrk="0" hangingPunct="0">
              <a:buFont typeface="Arial" pitchFamily="34" charset="0"/>
              <a:buChar char="•"/>
            </a:pPr>
            <a:r>
              <a:rPr lang="sv-SE" sz="1100" dirty="0" smtClean="0">
                <a:solidFill>
                  <a:srgbClr val="172982"/>
                </a:solidFill>
                <a:latin typeface="Arial" pitchFamily="-60" charset="0"/>
              </a:rPr>
              <a:t> LCN structure</a:t>
            </a:r>
          </a:p>
          <a:p>
            <a:pPr eaLnBrk="0" hangingPunct="0">
              <a:buFont typeface="Arial" pitchFamily="34" charset="0"/>
              <a:buChar char="•"/>
            </a:pPr>
            <a:r>
              <a:rPr lang="sv-SE" sz="1100" dirty="0" smtClean="0">
                <a:solidFill>
                  <a:srgbClr val="172982"/>
                </a:solidFill>
                <a:latin typeface="Arial" pitchFamily="-60" charset="0"/>
              </a:rPr>
              <a:t> Maintenance tasks</a:t>
            </a:r>
          </a:p>
          <a:p>
            <a:pPr eaLnBrk="0" hangingPunct="0">
              <a:buFont typeface="Arial" pitchFamily="34" charset="0"/>
              <a:buChar char="•"/>
            </a:pPr>
            <a:r>
              <a:rPr lang="sv-SE" sz="1100" dirty="0" smtClean="0">
                <a:solidFill>
                  <a:srgbClr val="172982"/>
                </a:solidFill>
                <a:latin typeface="Arial" pitchFamily="-60" charset="0"/>
              </a:rPr>
              <a:t> Service schemes</a:t>
            </a:r>
          </a:p>
          <a:p>
            <a:pPr eaLnBrk="0" hangingPunct="0">
              <a:buFont typeface="Arial" pitchFamily="34" charset="0"/>
              <a:buChar char="•"/>
            </a:pPr>
            <a:r>
              <a:rPr lang="sv-SE" sz="1100" dirty="0" smtClean="0">
                <a:solidFill>
                  <a:srgbClr val="172982"/>
                </a:solidFill>
                <a:latin typeface="Arial" pitchFamily="-60" charset="0"/>
              </a:rPr>
              <a:t> Failure modes</a:t>
            </a:r>
          </a:p>
          <a:p>
            <a:pPr eaLnBrk="0" hangingPunct="0">
              <a:buFont typeface="Arial" pitchFamily="34" charset="0"/>
              <a:buChar char="•"/>
            </a:pPr>
            <a:r>
              <a:rPr lang="sv-SE" sz="1100" dirty="0" smtClean="0">
                <a:solidFill>
                  <a:srgbClr val="C00000"/>
                </a:solidFill>
                <a:latin typeface="Arial" pitchFamily="-60" charset="0"/>
              </a:rPr>
              <a:t> Engineering changes</a:t>
            </a:r>
          </a:p>
        </p:txBody>
      </p:sp>
      <p:grpSp>
        <p:nvGrpSpPr>
          <p:cNvPr id="5" name="Group 12"/>
          <p:cNvGrpSpPr/>
          <p:nvPr/>
        </p:nvGrpSpPr>
        <p:grpSpPr>
          <a:xfrm>
            <a:off x="4792387" y="4937951"/>
            <a:ext cx="1511952" cy="1062817"/>
            <a:chOff x="558162" y="4643446"/>
            <a:chExt cx="1511952" cy="1062817"/>
          </a:xfrm>
        </p:grpSpPr>
        <p:sp>
          <p:nvSpPr>
            <p:cNvPr id="14" name="TextBox 13"/>
            <p:cNvSpPr txBox="1"/>
            <p:nvPr/>
          </p:nvSpPr>
          <p:spPr>
            <a:xfrm>
              <a:off x="558162" y="5429264"/>
              <a:ext cx="1511952" cy="276999"/>
            </a:xfrm>
            <a:prstGeom prst="rect">
              <a:avLst/>
            </a:prstGeom>
            <a:noFill/>
          </p:spPr>
          <p:txBody>
            <a:bodyPr wrap="none" rtlCol="0">
              <a:spAutoFit/>
            </a:bodyPr>
            <a:lstStyle/>
            <a:p>
              <a:pPr algn="ctr"/>
              <a:r>
                <a:rPr lang="sv-SE" sz="1200" dirty="0" smtClean="0">
                  <a:solidFill>
                    <a:srgbClr val="172982"/>
                  </a:solidFill>
                  <a:ea typeface="ＭＳ Ｐゴシック"/>
                </a:rPr>
                <a:t>Physical individuals</a:t>
              </a:r>
              <a:endParaRPr lang="sv-SE" sz="1200" dirty="0">
                <a:solidFill>
                  <a:srgbClr val="172982"/>
                </a:solidFill>
                <a:ea typeface="ＭＳ Ｐゴシック"/>
              </a:endParaRPr>
            </a:p>
          </p:txBody>
        </p:sp>
        <p:pic>
          <p:nvPicPr>
            <p:cNvPr id="15" name="Picture 2" descr="Z:\Licensed Software\Icon Library\All icons\data.png"/>
            <p:cNvPicPr>
              <a:picLocks noChangeAspect="1" noChangeArrowheads="1"/>
            </p:cNvPicPr>
            <p:nvPr/>
          </p:nvPicPr>
          <p:blipFill>
            <a:blip r:embed="rId3" cstate="print"/>
            <a:srcRect/>
            <a:stretch>
              <a:fillRect/>
            </a:stretch>
          </p:blipFill>
          <p:spPr bwMode="auto">
            <a:xfrm>
              <a:off x="943455" y="4643446"/>
              <a:ext cx="741362" cy="741362"/>
            </a:xfrm>
            <a:prstGeom prst="rect">
              <a:avLst/>
            </a:prstGeom>
            <a:noFill/>
          </p:spPr>
        </p:pic>
      </p:grpSp>
      <p:sp>
        <p:nvSpPr>
          <p:cNvPr id="18" name="Rounded Rectangle 17"/>
          <p:cNvSpPr/>
          <p:nvPr/>
        </p:nvSpPr>
        <p:spPr bwMode="auto">
          <a:xfrm>
            <a:off x="4726826" y="3857628"/>
            <a:ext cx="1643074" cy="1000132"/>
          </a:xfrm>
          <a:prstGeom prst="round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36000" tIns="36000" rIns="36000" bIns="36000" numCol="1" rtlCol="0" anchor="t" anchorCtr="0" compatLnSpc="1">
            <a:prstTxWarp prst="textNoShape">
              <a:avLst/>
            </a:prstTxWarp>
          </a:bodyPr>
          <a:lstStyle/>
          <a:p>
            <a:pPr eaLnBrk="0" hangingPunct="0">
              <a:buFont typeface="Arial" pitchFamily="34" charset="0"/>
              <a:buChar char="•"/>
            </a:pPr>
            <a:r>
              <a:rPr lang="sv-SE" sz="1100" dirty="0" smtClean="0">
                <a:solidFill>
                  <a:srgbClr val="172982"/>
                </a:solidFill>
                <a:latin typeface="Arial" pitchFamily="-60" charset="0"/>
              </a:rPr>
              <a:t> Physical configuration</a:t>
            </a:r>
          </a:p>
          <a:p>
            <a:pPr eaLnBrk="0" hangingPunct="0">
              <a:buFont typeface="Arial" pitchFamily="34" charset="0"/>
              <a:buChar char="•"/>
            </a:pPr>
            <a:r>
              <a:rPr lang="sv-SE" sz="1100" dirty="0" smtClean="0">
                <a:solidFill>
                  <a:srgbClr val="C00000"/>
                </a:solidFill>
                <a:latin typeface="Arial" pitchFamily="-60" charset="0"/>
              </a:rPr>
              <a:t>Updated configuration</a:t>
            </a:r>
          </a:p>
        </p:txBody>
      </p:sp>
      <p:grpSp>
        <p:nvGrpSpPr>
          <p:cNvPr id="8" name="Group 60"/>
          <p:cNvGrpSpPr/>
          <p:nvPr/>
        </p:nvGrpSpPr>
        <p:grpSpPr>
          <a:xfrm>
            <a:off x="1250132" y="875868"/>
            <a:ext cx="6107982" cy="2981761"/>
            <a:chOff x="1250132" y="875868"/>
            <a:chExt cx="6107982" cy="2981761"/>
          </a:xfrm>
        </p:grpSpPr>
        <p:pic>
          <p:nvPicPr>
            <p:cNvPr id="1028" name="Picture 4" descr="http://swedishforces.bf2.se/Screenshots/cv90.jpg"/>
            <p:cNvPicPr>
              <a:picLocks noChangeAspect="1" noChangeArrowheads="1"/>
            </p:cNvPicPr>
            <p:nvPr/>
          </p:nvPicPr>
          <p:blipFill>
            <a:blip r:embed="rId4" cstate="print">
              <a:duotone>
                <a:schemeClr val="accent1">
                  <a:shade val="45000"/>
                  <a:satMod val="135000"/>
                </a:schemeClr>
                <a:prstClr val="white"/>
              </a:duotone>
            </a:blip>
            <a:srcRect t="23750" b="26250"/>
            <a:stretch>
              <a:fillRect/>
            </a:stretch>
          </p:blipFill>
          <p:spPr bwMode="auto">
            <a:xfrm>
              <a:off x="3738613" y="1343906"/>
              <a:ext cx="3619501" cy="1357322"/>
            </a:xfrm>
            <a:prstGeom prst="roundRect">
              <a:avLst/>
            </a:prstGeom>
            <a:noFill/>
          </p:spPr>
        </p:pic>
        <p:sp>
          <p:nvSpPr>
            <p:cNvPr id="27" name="TextBox 26"/>
            <p:cNvSpPr txBox="1"/>
            <p:nvPr/>
          </p:nvSpPr>
          <p:spPr>
            <a:xfrm>
              <a:off x="4260991" y="875868"/>
              <a:ext cx="2574744" cy="338554"/>
            </a:xfrm>
            <a:prstGeom prst="rect">
              <a:avLst/>
            </a:prstGeom>
            <a:noFill/>
          </p:spPr>
          <p:txBody>
            <a:bodyPr wrap="none" rtlCol="0">
              <a:spAutoFit/>
            </a:bodyPr>
            <a:lstStyle/>
            <a:p>
              <a:pPr algn="ctr"/>
              <a:r>
                <a:rPr lang="sv-SE" sz="1600" dirty="0" smtClean="0">
                  <a:solidFill>
                    <a:srgbClr val="172982"/>
                  </a:solidFill>
                  <a:ea typeface="ＭＳ Ｐゴシック"/>
                </a:rPr>
                <a:t>Fleet of individual vehicles</a:t>
              </a:r>
              <a:endParaRPr lang="sv-SE" sz="1600" dirty="0">
                <a:solidFill>
                  <a:srgbClr val="172982"/>
                </a:solidFill>
                <a:ea typeface="ＭＳ Ｐゴシック"/>
              </a:endParaRPr>
            </a:p>
          </p:txBody>
        </p:sp>
        <p:cxnSp>
          <p:nvCxnSpPr>
            <p:cNvPr id="31" name="Elbow Connector 30"/>
            <p:cNvCxnSpPr>
              <a:stCxn id="16" idx="0"/>
              <a:endCxn id="1028" idx="2"/>
            </p:cNvCxnSpPr>
            <p:nvPr/>
          </p:nvCxnSpPr>
          <p:spPr bwMode="auto">
            <a:xfrm rot="5400000" flipH="1" flipV="1">
              <a:off x="2821048" y="1130313"/>
              <a:ext cx="1156400" cy="4298231"/>
            </a:xfrm>
            <a:prstGeom prst="bentConnector3">
              <a:avLst>
                <a:gd name="adj1" fmla="val 50000"/>
              </a:avLst>
            </a:prstGeom>
            <a:solidFill>
              <a:schemeClr val="accent1"/>
            </a:solidFill>
            <a:ln w="57150" cap="flat" cmpd="sng" algn="ctr">
              <a:solidFill>
                <a:schemeClr val="tx1"/>
              </a:solidFill>
              <a:prstDash val="solid"/>
              <a:round/>
              <a:headEnd type="none" w="med" len="med"/>
              <a:tailEnd type="triangle" w="med" len="med"/>
            </a:ln>
            <a:effectLst/>
          </p:spPr>
        </p:cxnSp>
        <p:cxnSp>
          <p:nvCxnSpPr>
            <p:cNvPr id="33" name="Elbow Connector 32"/>
            <p:cNvCxnSpPr>
              <a:stCxn id="17" idx="0"/>
              <a:endCxn id="1028" idx="2"/>
            </p:cNvCxnSpPr>
            <p:nvPr/>
          </p:nvCxnSpPr>
          <p:spPr bwMode="auto">
            <a:xfrm rot="5400000" flipH="1" flipV="1">
              <a:off x="3892618" y="2201883"/>
              <a:ext cx="1156400" cy="2155091"/>
            </a:xfrm>
            <a:prstGeom prst="bentConnector3">
              <a:avLst>
                <a:gd name="adj1" fmla="val 50000"/>
              </a:avLst>
            </a:prstGeom>
            <a:solidFill>
              <a:schemeClr val="accent1"/>
            </a:solidFill>
            <a:ln w="57150" cap="flat" cmpd="sng" algn="ctr">
              <a:solidFill>
                <a:schemeClr val="tx1"/>
              </a:solidFill>
              <a:prstDash val="solid"/>
              <a:round/>
              <a:headEnd type="none" w="med" len="med"/>
              <a:tailEnd type="triangle" w="med" len="med"/>
            </a:ln>
            <a:effectLst/>
          </p:spPr>
        </p:cxnSp>
        <p:cxnSp>
          <p:nvCxnSpPr>
            <p:cNvPr id="35" name="Elbow Connector 34"/>
            <p:cNvCxnSpPr>
              <a:stCxn id="18" idx="0"/>
              <a:endCxn id="1028" idx="2"/>
            </p:cNvCxnSpPr>
            <p:nvPr/>
          </p:nvCxnSpPr>
          <p:spPr bwMode="auto">
            <a:xfrm rot="5400000" flipH="1" flipV="1">
              <a:off x="4970163" y="3279428"/>
              <a:ext cx="1156400" cy="1"/>
            </a:xfrm>
            <a:prstGeom prst="bentConnector3">
              <a:avLst>
                <a:gd name="adj1" fmla="val 50000"/>
              </a:avLst>
            </a:prstGeom>
            <a:solidFill>
              <a:schemeClr val="accent1"/>
            </a:solidFill>
            <a:ln w="57150" cap="flat" cmpd="sng" algn="ctr">
              <a:solidFill>
                <a:schemeClr val="tx1"/>
              </a:solidFill>
              <a:prstDash val="solid"/>
              <a:round/>
              <a:headEnd type="none" w="med" len="med"/>
              <a:tailEnd type="triangle" w="med" len="med"/>
            </a:ln>
            <a:effectLst/>
          </p:spPr>
        </p:cxnSp>
      </p:grpSp>
      <p:grpSp>
        <p:nvGrpSpPr>
          <p:cNvPr id="9" name="Group 66"/>
          <p:cNvGrpSpPr/>
          <p:nvPr/>
        </p:nvGrpSpPr>
        <p:grpSpPr>
          <a:xfrm>
            <a:off x="5548364" y="2701228"/>
            <a:ext cx="2952726" cy="3299540"/>
            <a:chOff x="5548364" y="2701228"/>
            <a:chExt cx="2952726" cy="3299540"/>
          </a:xfrm>
        </p:grpSpPr>
        <p:grpSp>
          <p:nvGrpSpPr>
            <p:cNvPr id="10" name="Group 18"/>
            <p:cNvGrpSpPr/>
            <p:nvPr/>
          </p:nvGrpSpPr>
          <p:grpSpPr>
            <a:xfrm>
              <a:off x="7208687" y="4937951"/>
              <a:ext cx="941733" cy="1062817"/>
              <a:chOff x="843277" y="4643446"/>
              <a:chExt cx="941733" cy="1062817"/>
            </a:xfrm>
          </p:grpSpPr>
          <p:sp>
            <p:nvSpPr>
              <p:cNvPr id="20" name="TextBox 19"/>
              <p:cNvSpPr txBox="1"/>
              <p:nvPr/>
            </p:nvSpPr>
            <p:spPr>
              <a:xfrm>
                <a:off x="843277" y="5429264"/>
                <a:ext cx="941733" cy="276999"/>
              </a:xfrm>
              <a:prstGeom prst="rect">
                <a:avLst/>
              </a:prstGeom>
              <a:noFill/>
            </p:spPr>
            <p:txBody>
              <a:bodyPr wrap="none" rtlCol="0">
                <a:spAutoFit/>
              </a:bodyPr>
              <a:lstStyle/>
              <a:p>
                <a:pPr algn="ctr"/>
                <a:r>
                  <a:rPr lang="sv-SE" sz="1200" dirty="0" smtClean="0">
                    <a:solidFill>
                      <a:srgbClr val="172982"/>
                    </a:solidFill>
                    <a:ea typeface="ＭＳ Ｐゴシック"/>
                  </a:rPr>
                  <a:t>Work order</a:t>
                </a:r>
                <a:endParaRPr lang="sv-SE" sz="1200" dirty="0">
                  <a:solidFill>
                    <a:srgbClr val="172982"/>
                  </a:solidFill>
                  <a:ea typeface="ＭＳ Ｐゴシック"/>
                </a:endParaRPr>
              </a:p>
            </p:txBody>
          </p:sp>
          <p:pic>
            <p:nvPicPr>
              <p:cNvPr id="21" name="Picture 2" descr="Z:\Licensed Software\Icon Library\All icons\data.png"/>
              <p:cNvPicPr>
                <a:picLocks noChangeAspect="1" noChangeArrowheads="1"/>
              </p:cNvPicPr>
              <p:nvPr/>
            </p:nvPicPr>
            <p:blipFill>
              <a:blip r:embed="rId3" cstate="print">
                <a:duotone>
                  <a:prstClr val="black"/>
                  <a:srgbClr val="FF0000">
                    <a:tint val="45000"/>
                    <a:satMod val="400000"/>
                  </a:srgbClr>
                </a:duotone>
              </a:blip>
              <a:srcRect/>
              <a:stretch>
                <a:fillRect/>
              </a:stretch>
            </p:blipFill>
            <p:spPr bwMode="auto">
              <a:xfrm>
                <a:off x="943455" y="4643446"/>
                <a:ext cx="741362" cy="741362"/>
              </a:xfrm>
              <a:prstGeom prst="rect">
                <a:avLst/>
              </a:prstGeom>
              <a:noFill/>
            </p:spPr>
          </p:pic>
        </p:grpSp>
        <p:sp>
          <p:nvSpPr>
            <p:cNvPr id="22" name="Rounded Rectangle 21"/>
            <p:cNvSpPr/>
            <p:nvPr/>
          </p:nvSpPr>
          <p:spPr bwMode="auto">
            <a:xfrm>
              <a:off x="6858016" y="3857628"/>
              <a:ext cx="1643074" cy="1000132"/>
            </a:xfrm>
            <a:prstGeom prst="roundRect">
              <a:avLst/>
            </a:prstGeom>
            <a:ln>
              <a:solidFill>
                <a:srgbClr val="C00000"/>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36000" tIns="36000" rIns="36000" bIns="36000" numCol="1" rtlCol="0" anchor="t" anchorCtr="0" compatLnSpc="1">
              <a:prstTxWarp prst="textNoShape">
                <a:avLst/>
              </a:prstTxWarp>
            </a:bodyPr>
            <a:lstStyle/>
            <a:p>
              <a:pPr eaLnBrk="0" hangingPunct="0">
                <a:buFont typeface="Arial" pitchFamily="34" charset="0"/>
                <a:buChar char="•"/>
              </a:pPr>
              <a:r>
                <a:rPr lang="sv-SE" sz="1100" dirty="0" smtClean="0">
                  <a:solidFill>
                    <a:srgbClr val="C00000"/>
                  </a:solidFill>
                  <a:latin typeface="Arial" pitchFamily="-60" charset="0"/>
                </a:rPr>
                <a:t> Work order issuing</a:t>
              </a:r>
            </a:p>
          </p:txBody>
        </p:sp>
        <p:cxnSp>
          <p:nvCxnSpPr>
            <p:cNvPr id="38" name="Elbow Connector 37"/>
            <p:cNvCxnSpPr>
              <a:stCxn id="22" idx="0"/>
              <a:endCxn id="1028" idx="2"/>
            </p:cNvCxnSpPr>
            <p:nvPr/>
          </p:nvCxnSpPr>
          <p:spPr bwMode="auto">
            <a:xfrm rot="16200000" flipV="1">
              <a:off x="6035759" y="2213833"/>
              <a:ext cx="1156400" cy="2131189"/>
            </a:xfrm>
            <a:prstGeom prst="bentConnector3">
              <a:avLst>
                <a:gd name="adj1" fmla="val 50000"/>
              </a:avLst>
            </a:prstGeom>
            <a:solidFill>
              <a:schemeClr val="accent1"/>
            </a:solidFill>
            <a:ln w="57150" cap="flat" cmpd="sng" algn="ctr">
              <a:solidFill>
                <a:srgbClr val="C00000"/>
              </a:solidFill>
              <a:prstDash val="solid"/>
              <a:round/>
              <a:headEnd type="none" w="med" len="med"/>
              <a:tailEnd type="triangle" w="med" len="med"/>
            </a:ln>
            <a:effectLst/>
          </p:spPr>
        </p:cxnSp>
      </p:grpSp>
      <p:grpSp>
        <p:nvGrpSpPr>
          <p:cNvPr id="13" name="Group 65"/>
          <p:cNvGrpSpPr/>
          <p:nvPr/>
        </p:nvGrpSpPr>
        <p:grpSpPr>
          <a:xfrm>
            <a:off x="357158" y="1500174"/>
            <a:ext cx="3381455" cy="1049243"/>
            <a:chOff x="357158" y="1500174"/>
            <a:chExt cx="3381455" cy="1049243"/>
          </a:xfrm>
        </p:grpSpPr>
        <p:sp>
          <p:nvSpPr>
            <p:cNvPr id="39" name="Rounded Rectangle 38"/>
            <p:cNvSpPr/>
            <p:nvPr/>
          </p:nvSpPr>
          <p:spPr bwMode="auto">
            <a:xfrm>
              <a:off x="357158" y="1500174"/>
              <a:ext cx="1785950" cy="1049243"/>
            </a:xfrm>
            <a:prstGeom prst="roundRect">
              <a:avLst/>
            </a:prstGeom>
            <a:ln>
              <a:solidFill>
                <a:srgbClr val="C00000"/>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36000" tIns="36000" rIns="36000" bIns="36000" numCol="1" rtlCol="0" anchor="t" anchorCtr="0" compatLnSpc="1">
              <a:prstTxWarp prst="textNoShape">
                <a:avLst/>
              </a:prstTxWarp>
            </a:bodyPr>
            <a:lstStyle/>
            <a:p>
              <a:pPr eaLnBrk="0" hangingPunct="0">
                <a:buFont typeface="Arial" pitchFamily="34" charset="0"/>
                <a:buChar char="•"/>
              </a:pPr>
              <a:r>
                <a:rPr lang="sv-SE" sz="1100" dirty="0" smtClean="0">
                  <a:solidFill>
                    <a:srgbClr val="C00000"/>
                  </a:solidFill>
                  <a:latin typeface="Arial" pitchFamily="-60" charset="0"/>
                </a:rPr>
                <a:t> Failure reports</a:t>
              </a:r>
            </a:p>
            <a:p>
              <a:pPr eaLnBrk="0" hangingPunct="0">
                <a:buFont typeface="Arial" pitchFamily="34" charset="0"/>
                <a:buChar char="•"/>
              </a:pPr>
              <a:r>
                <a:rPr lang="sv-SE" sz="1100" dirty="0" smtClean="0">
                  <a:solidFill>
                    <a:srgbClr val="C00000"/>
                  </a:solidFill>
                  <a:latin typeface="Arial" pitchFamily="-60" charset="0"/>
                </a:rPr>
                <a:t> Warranty claims</a:t>
              </a:r>
            </a:p>
            <a:p>
              <a:pPr eaLnBrk="0" hangingPunct="0">
                <a:buFont typeface="Arial" pitchFamily="34" charset="0"/>
                <a:buChar char="•"/>
              </a:pPr>
              <a:r>
                <a:rPr lang="sv-SE" sz="1100" dirty="0" smtClean="0">
                  <a:solidFill>
                    <a:srgbClr val="C00000"/>
                  </a:solidFill>
                  <a:latin typeface="Arial" pitchFamily="-60" charset="0"/>
                </a:rPr>
                <a:t> Operational data</a:t>
              </a:r>
            </a:p>
            <a:p>
              <a:pPr eaLnBrk="0" hangingPunct="0">
                <a:buFont typeface="Arial" pitchFamily="34" charset="0"/>
                <a:buChar char="•"/>
              </a:pPr>
              <a:r>
                <a:rPr lang="sv-SE" sz="1100" dirty="0" smtClean="0">
                  <a:solidFill>
                    <a:srgbClr val="C00000"/>
                  </a:solidFill>
                  <a:latin typeface="Arial" pitchFamily="-60" charset="0"/>
                </a:rPr>
                <a:t> Performed maintenance</a:t>
              </a:r>
            </a:p>
            <a:p>
              <a:pPr eaLnBrk="0" hangingPunct="0">
                <a:buFont typeface="Arial" pitchFamily="34" charset="0"/>
                <a:buChar char="•"/>
              </a:pPr>
              <a:r>
                <a:rPr lang="sv-SE" sz="1100" dirty="0" smtClean="0">
                  <a:solidFill>
                    <a:srgbClr val="C00000"/>
                  </a:solidFill>
                  <a:latin typeface="Arial" pitchFamily="-60" charset="0"/>
                </a:rPr>
                <a:t> Performed service</a:t>
              </a:r>
            </a:p>
          </p:txBody>
        </p:sp>
        <p:cxnSp>
          <p:nvCxnSpPr>
            <p:cNvPr id="40" name="Elbow Connector 39"/>
            <p:cNvCxnSpPr>
              <a:stCxn id="39" idx="3"/>
              <a:endCxn id="1028" idx="1"/>
            </p:cNvCxnSpPr>
            <p:nvPr/>
          </p:nvCxnSpPr>
          <p:spPr bwMode="auto">
            <a:xfrm flipV="1">
              <a:off x="2143108" y="2022567"/>
              <a:ext cx="1595505" cy="2229"/>
            </a:xfrm>
            <a:prstGeom prst="bentConnector3">
              <a:avLst>
                <a:gd name="adj1" fmla="val 50000"/>
              </a:avLst>
            </a:prstGeom>
            <a:solidFill>
              <a:schemeClr val="accent1"/>
            </a:solidFill>
            <a:ln w="57150" cap="flat" cmpd="sng" algn="ctr">
              <a:solidFill>
                <a:srgbClr val="C00000"/>
              </a:solidFill>
              <a:prstDash val="solid"/>
              <a:round/>
              <a:headEnd type="none" w="med" len="med"/>
              <a:tailEnd type="triangle" w="med" len="med"/>
            </a:ln>
            <a:effectLst/>
          </p:spPr>
        </p:cxnSp>
      </p:grpSp>
      <p:cxnSp>
        <p:nvCxnSpPr>
          <p:cNvPr id="63" name="Elbow Connector 62"/>
          <p:cNvCxnSpPr>
            <a:stCxn id="1028" idx="2"/>
            <a:endCxn id="18" idx="0"/>
          </p:cNvCxnSpPr>
          <p:nvPr/>
        </p:nvCxnSpPr>
        <p:spPr bwMode="auto">
          <a:xfrm rot="5400000">
            <a:off x="4970164" y="3279428"/>
            <a:ext cx="1156400" cy="1"/>
          </a:xfrm>
          <a:prstGeom prst="bentConnector3">
            <a:avLst>
              <a:gd name="adj1" fmla="val 50000"/>
            </a:avLst>
          </a:prstGeom>
          <a:solidFill>
            <a:schemeClr val="accent1"/>
          </a:solidFill>
          <a:ln w="57150" cap="flat" cmpd="sng" algn="ctr">
            <a:solidFill>
              <a:srgbClr val="C00000"/>
            </a:solidFill>
            <a:prstDash val="solid"/>
            <a:round/>
            <a:headEnd type="none" w="med" len="med"/>
            <a:tailEnd type="triangle" w="med" len="med"/>
          </a:ln>
          <a:effectLst/>
        </p:spPr>
      </p:cxnSp>
      <p:cxnSp>
        <p:nvCxnSpPr>
          <p:cNvPr id="69" name="Straight Connector 68"/>
          <p:cNvCxnSpPr/>
          <p:nvPr/>
        </p:nvCxnSpPr>
        <p:spPr bwMode="auto">
          <a:xfrm>
            <a:off x="178579" y="3500438"/>
            <a:ext cx="8786842" cy="0"/>
          </a:xfrm>
          <a:prstGeom prst="line">
            <a:avLst/>
          </a:prstGeom>
          <a:solidFill>
            <a:schemeClr val="accent1"/>
          </a:solidFill>
          <a:ln w="28575" cap="flat" cmpd="sng" algn="ctr">
            <a:solidFill>
              <a:schemeClr val="tx1"/>
            </a:solidFill>
            <a:prstDash val="dash"/>
            <a:round/>
            <a:headEnd type="none" w="med" len="med"/>
            <a:tailEnd type="none" w="med" len="med"/>
          </a:ln>
          <a:effectLst/>
        </p:spPr>
      </p:cxnSp>
      <p:sp>
        <p:nvSpPr>
          <p:cNvPr id="70" name="TextBox 69"/>
          <p:cNvSpPr txBox="1"/>
          <p:nvPr/>
        </p:nvSpPr>
        <p:spPr>
          <a:xfrm>
            <a:off x="71406" y="3500438"/>
            <a:ext cx="652743" cy="338554"/>
          </a:xfrm>
          <a:prstGeom prst="rect">
            <a:avLst/>
          </a:prstGeom>
          <a:noFill/>
        </p:spPr>
        <p:txBody>
          <a:bodyPr wrap="none" rtlCol="0">
            <a:spAutoFit/>
          </a:bodyPr>
          <a:lstStyle/>
          <a:p>
            <a:pPr algn="ctr"/>
            <a:r>
              <a:rPr lang="sv-SE" sz="1600" dirty="0" smtClean="0">
                <a:solidFill>
                  <a:srgbClr val="172982"/>
                </a:solidFill>
                <a:ea typeface="ＭＳ Ｐゴシック"/>
              </a:rPr>
              <a:t>OEM</a:t>
            </a:r>
            <a:endParaRPr lang="sv-SE" sz="1600" dirty="0">
              <a:solidFill>
                <a:srgbClr val="172982"/>
              </a:solidFill>
              <a:ea typeface="ＭＳ Ｐゴシック"/>
            </a:endParaRPr>
          </a:p>
        </p:txBody>
      </p:sp>
      <p:pic>
        <p:nvPicPr>
          <p:cNvPr id="1026" name="Picture 2" descr="C:\Users\nsw\AppData\Local\Microsoft\Windows\Temporary Internet Files\Content.IE5\88JFUPIL\MC900001020[1].wm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44943" y="1243843"/>
            <a:ext cx="716048" cy="48066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C:\Users\nsw\AppData\Local\Microsoft\Windows\Temporary Internet Files\Content.IE5\V6YYDFBI\MC900001204[1].wm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87607" y="1243842"/>
            <a:ext cx="739677" cy="480661"/>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Users\nsw\AppData\Local\Microsoft\Windows\Temporary Internet Files\Content.IE5\88JFUPIL\MP900362838[1].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38883" y="1243843"/>
            <a:ext cx="769056" cy="480660"/>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4" descr="BvS10 Afgh_2"/>
          <p:cNvPicPr>
            <a:picLocks noChangeAspect="1" noChangeArrowheads="1"/>
          </p:cNvPicPr>
          <p:nvPr/>
        </p:nvPicPr>
        <p:blipFill>
          <a:blip r:embed="rId8" cstate="print"/>
          <a:srcRect t="11134"/>
          <a:stretch>
            <a:fillRect/>
          </a:stretch>
        </p:blipFill>
        <p:spPr bwMode="auto">
          <a:xfrm>
            <a:off x="7381110" y="2049591"/>
            <a:ext cx="1338234" cy="878472"/>
          </a:xfrm>
          <a:prstGeom prst="rect">
            <a:avLst/>
          </a:prstGeom>
          <a:noFill/>
          <a:ln w="9525">
            <a:noFill/>
            <a:miter lim="800000"/>
            <a:headEnd/>
            <a:tailEnd/>
          </a:ln>
        </p:spPr>
      </p:pic>
      <p:pic>
        <p:nvPicPr>
          <p:cNvPr id="2051" name="Picture 3" descr="C:\Users\nsw\AppData\Local\Microsoft\Windows\Temporary Internet Files\Content.IE5\DQBUU6B1\MP900362858[1].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827107" y="2488827"/>
            <a:ext cx="852439" cy="4247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514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8">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xit" presetSubtype="0" fill="hold" nodeType="withEffect">
                                  <p:stCondLst>
                                    <p:cond delay="0"/>
                                  </p:stCondLst>
                                  <p:childTnLst>
                                    <p:set>
                                      <p:cBhvr>
                                        <p:cTn id="14" dur="1" fill="hold">
                                          <p:stCondLst>
                                            <p:cond delay="0"/>
                                          </p:stCondLst>
                                        </p:cTn>
                                        <p:tgtEl>
                                          <p:spTgt spid="18">
                                            <p:txEl>
                                              <p:pRg st="1" end="1"/>
                                            </p:txEl>
                                          </p:spTgt>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0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5" presetClass="entr" presetSubtype="10" fill="hold" nodeType="clickEffect">
                                  <p:stCondLst>
                                    <p:cond delay="0"/>
                                  </p:stCondLst>
                                  <p:childTnLst>
                                    <p:set>
                                      <p:cBhvr>
                                        <p:cTn id="23" dur="1" fill="hold">
                                          <p:stCondLst>
                                            <p:cond delay="0"/>
                                          </p:stCondLst>
                                        </p:cTn>
                                        <p:tgtEl>
                                          <p:spTgt spid="16">
                                            <p:txEl>
                                              <p:pRg st="1" end="1"/>
                                            </p:txEl>
                                          </p:spTgt>
                                        </p:tgtEl>
                                        <p:attrNameLst>
                                          <p:attrName>style.visibility</p:attrName>
                                        </p:attrNameLst>
                                      </p:cBhvr>
                                      <p:to>
                                        <p:strVal val="visible"/>
                                      </p:to>
                                    </p:set>
                                    <p:animEffect transition="in" filter="checkerboard(across)">
                                      <p:cBhvr>
                                        <p:cTn id="24" dur="1000"/>
                                        <p:tgtEl>
                                          <p:spTgt spid="16">
                                            <p:txEl>
                                              <p:pRg st="1" end="1"/>
                                            </p:txEl>
                                          </p:spTgt>
                                        </p:tgtEl>
                                      </p:cBhvr>
                                    </p:animEffect>
                                  </p:childTnLst>
                                </p:cTn>
                              </p:par>
                              <p:par>
                                <p:cTn id="25" presetID="5" presetClass="entr" presetSubtype="10" fill="hold" nodeType="withEffect">
                                  <p:stCondLst>
                                    <p:cond delay="0"/>
                                  </p:stCondLst>
                                  <p:childTnLst>
                                    <p:set>
                                      <p:cBhvr>
                                        <p:cTn id="26" dur="1" fill="hold">
                                          <p:stCondLst>
                                            <p:cond delay="0"/>
                                          </p:stCondLst>
                                        </p:cTn>
                                        <p:tgtEl>
                                          <p:spTgt spid="17">
                                            <p:txEl>
                                              <p:pRg st="4" end="4"/>
                                            </p:txEl>
                                          </p:spTgt>
                                        </p:tgtEl>
                                        <p:attrNameLst>
                                          <p:attrName>style.visibility</p:attrName>
                                        </p:attrNameLst>
                                      </p:cBhvr>
                                      <p:to>
                                        <p:strVal val="visible"/>
                                      </p:to>
                                    </p:set>
                                    <p:animEffect transition="in" filter="checkerboard(across)">
                                      <p:cBhvr>
                                        <p:cTn id="27" dur="1000"/>
                                        <p:tgtEl>
                                          <p:spTgt spid="1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1026"/>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2050"/>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wipe(down)">
                                      <p:cBhvr>
                                        <p:cTn id="40" dur="10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1000"/>
                                        <p:tgtEl>
                                          <p:spTgt spid="13"/>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1" fill="hold" nodeType="clickEffect">
                                  <p:stCondLst>
                                    <p:cond delay="0"/>
                                  </p:stCondLst>
                                  <p:childTnLst>
                                    <p:set>
                                      <p:cBhvr>
                                        <p:cTn id="49" dur="1" fill="hold">
                                          <p:stCondLst>
                                            <p:cond delay="0"/>
                                          </p:stCondLst>
                                        </p:cTn>
                                        <p:tgtEl>
                                          <p:spTgt spid="63"/>
                                        </p:tgtEl>
                                        <p:attrNameLst>
                                          <p:attrName>style.visibility</p:attrName>
                                        </p:attrNameLst>
                                      </p:cBhvr>
                                      <p:to>
                                        <p:strVal val="visible"/>
                                      </p:to>
                                    </p:set>
                                    <p:animEffect transition="in" filter="wipe(up)">
                                      <p:cBhvr>
                                        <p:cTn id="50" dur="500"/>
                                        <p:tgtEl>
                                          <p:spTgt spid="63"/>
                                        </p:tgtEl>
                                      </p:cBhvr>
                                    </p:animEffect>
                                  </p:childTnLst>
                                </p:cTn>
                              </p:par>
                              <p:par>
                                <p:cTn id="51" presetID="5" presetClass="entr" presetSubtype="10" fill="hold" nodeType="withEffect">
                                  <p:stCondLst>
                                    <p:cond delay="0"/>
                                  </p:stCondLst>
                                  <p:childTnLst>
                                    <p:set>
                                      <p:cBhvr>
                                        <p:cTn id="52" dur="1" fill="hold">
                                          <p:stCondLst>
                                            <p:cond delay="0"/>
                                          </p:stCondLst>
                                        </p:cTn>
                                        <p:tgtEl>
                                          <p:spTgt spid="18">
                                            <p:txEl>
                                              <p:pRg st="1" end="1"/>
                                            </p:txEl>
                                          </p:spTgt>
                                        </p:tgtEl>
                                        <p:attrNameLst>
                                          <p:attrName>style.visibility</p:attrName>
                                        </p:attrNameLst>
                                      </p:cBhvr>
                                      <p:to>
                                        <p:strVal val="visible"/>
                                      </p:to>
                                    </p:set>
                                    <p:animEffect transition="in" filter="checkerboard(across)">
                                      <p:cBhvr>
                                        <p:cTn id="53" dur="1000"/>
                                        <p:tgtEl>
                                          <p:spTgt spid="18">
                                            <p:txEl>
                                              <p:pRg st="1" end="1"/>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1" presetClass="entr" presetSubtype="0" fill="hold" nodeType="clickEffect">
                                  <p:stCondLst>
                                    <p:cond delay="0"/>
                                  </p:stCondLst>
                                  <p:childTnLst>
                                    <p:set>
                                      <p:cBhvr>
                                        <p:cTn id="57" dur="1" fill="hold">
                                          <p:stCondLst>
                                            <p:cond delay="0"/>
                                          </p:stCondLst>
                                        </p:cTn>
                                        <p:tgtEl>
                                          <p:spTgt spid="2051"/>
                                        </p:tgtEl>
                                        <p:attrNameLst>
                                          <p:attrName>style.visibility</p:attrName>
                                        </p:attrNameLst>
                                      </p:cBhvr>
                                      <p:to>
                                        <p:strVal val="visible"/>
                                      </p:to>
                                    </p:set>
                                  </p:childTnLst>
                                </p:cTn>
                              </p:par>
                              <p:par>
                                <p:cTn id="58" presetID="1" presetClass="entr" presetSubtype="0" fill="hold" nodeType="withEffect">
                                  <p:stCondLst>
                                    <p:cond delay="0"/>
                                  </p:stCondLst>
                                  <p:childTnLst>
                                    <p:set>
                                      <p:cBhvr>
                                        <p:cTn id="59"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uild="allAtOnce"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 name="Pentagon 367"/>
          <p:cNvSpPr/>
          <p:nvPr/>
        </p:nvSpPr>
        <p:spPr bwMode="auto">
          <a:xfrm rot="16200000">
            <a:off x="4941888" y="2701925"/>
            <a:ext cx="4475162" cy="1214438"/>
          </a:xfrm>
          <a:prstGeom prst="homePlate">
            <a:avLst>
              <a:gd name="adj" fmla="val 29141"/>
            </a:avLst>
          </a:prstGeom>
          <a:gradFill flip="none" rotWithShape="0">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tileRect/>
          </a:gradFill>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lIns="90000" tIns="46800" rIns="90000" bIns="46800"/>
          <a:lstStyle/>
          <a:p>
            <a:pPr algn="ctr" eaLnBrk="0" hangingPunct="0">
              <a:defRPr/>
            </a:pPr>
            <a:endParaRPr lang="sv-SE">
              <a:solidFill>
                <a:srgbClr val="172982"/>
              </a:solidFill>
            </a:endParaRPr>
          </a:p>
        </p:txBody>
      </p:sp>
      <p:sp>
        <p:nvSpPr>
          <p:cNvPr id="367" name="Pentagon 366"/>
          <p:cNvSpPr/>
          <p:nvPr/>
        </p:nvSpPr>
        <p:spPr bwMode="auto">
          <a:xfrm rot="16200000">
            <a:off x="3656013" y="2701925"/>
            <a:ext cx="4475162" cy="1214438"/>
          </a:xfrm>
          <a:prstGeom prst="homePlate">
            <a:avLst>
              <a:gd name="adj" fmla="val 29141"/>
            </a:avLst>
          </a:prstGeom>
          <a:gradFill flip="none" rotWithShape="0">
            <a:gsLst>
              <a:gs pos="0">
                <a:schemeClr val="accent2">
                  <a:tint val="50000"/>
                  <a:satMod val="300000"/>
                </a:schemeClr>
              </a:gs>
              <a:gs pos="35000">
                <a:schemeClr val="accent2">
                  <a:tint val="37000"/>
                  <a:satMod val="300000"/>
                </a:schemeClr>
              </a:gs>
              <a:gs pos="100000">
                <a:schemeClr val="accent2">
                  <a:tint val="15000"/>
                  <a:satMod val="350000"/>
                </a:schemeClr>
              </a:gs>
            </a:gsLst>
            <a:lin ang="16200000" scaled="1"/>
            <a:tileRect/>
          </a:gradFill>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lIns="90000" tIns="46800" rIns="90000" bIns="46800"/>
          <a:lstStyle/>
          <a:p>
            <a:pPr algn="ctr" eaLnBrk="0" hangingPunct="0">
              <a:defRPr/>
            </a:pPr>
            <a:endParaRPr lang="sv-SE">
              <a:solidFill>
                <a:srgbClr val="172982"/>
              </a:solidFill>
            </a:endParaRPr>
          </a:p>
        </p:txBody>
      </p:sp>
      <p:sp>
        <p:nvSpPr>
          <p:cNvPr id="366" name="Pentagon 365"/>
          <p:cNvSpPr/>
          <p:nvPr/>
        </p:nvSpPr>
        <p:spPr bwMode="auto">
          <a:xfrm rot="16200000">
            <a:off x="2370138" y="2701925"/>
            <a:ext cx="4475162" cy="1214438"/>
          </a:xfrm>
          <a:prstGeom prst="homePlate">
            <a:avLst>
              <a:gd name="adj" fmla="val 29141"/>
            </a:avLst>
          </a:prstGeom>
          <a:gradFill flip="none" rotWithShape="0">
            <a:gsLst>
              <a:gs pos="0">
                <a:schemeClr val="accent3">
                  <a:tint val="50000"/>
                  <a:satMod val="300000"/>
                </a:schemeClr>
              </a:gs>
              <a:gs pos="35000">
                <a:schemeClr val="accent3">
                  <a:tint val="37000"/>
                  <a:satMod val="300000"/>
                </a:schemeClr>
              </a:gs>
              <a:gs pos="100000">
                <a:schemeClr val="accent3">
                  <a:tint val="15000"/>
                  <a:satMod val="350000"/>
                </a:schemeClr>
              </a:gs>
            </a:gsLst>
            <a:lin ang="16200000" scaled="1"/>
            <a:tileRect/>
          </a:gradFill>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lIns="90000" tIns="46800" rIns="90000" bIns="46800"/>
          <a:lstStyle/>
          <a:p>
            <a:pPr algn="ctr" eaLnBrk="0" hangingPunct="0">
              <a:defRPr/>
            </a:pPr>
            <a:endParaRPr lang="sv-SE">
              <a:solidFill>
                <a:srgbClr val="172982"/>
              </a:solidFill>
            </a:endParaRPr>
          </a:p>
        </p:txBody>
      </p:sp>
      <p:sp>
        <p:nvSpPr>
          <p:cNvPr id="365" name="Pentagon 364"/>
          <p:cNvSpPr/>
          <p:nvPr/>
        </p:nvSpPr>
        <p:spPr bwMode="auto">
          <a:xfrm rot="16200000">
            <a:off x="1084263" y="2701925"/>
            <a:ext cx="4475162" cy="1214438"/>
          </a:xfrm>
          <a:prstGeom prst="homePlate">
            <a:avLst>
              <a:gd name="adj" fmla="val 29141"/>
            </a:avLst>
          </a:prstGeom>
          <a:gradFill flip="none" rotWithShape="0">
            <a:gsLst>
              <a:gs pos="0">
                <a:schemeClr val="accent4">
                  <a:tint val="50000"/>
                  <a:satMod val="300000"/>
                </a:schemeClr>
              </a:gs>
              <a:gs pos="35000">
                <a:schemeClr val="accent4">
                  <a:tint val="37000"/>
                  <a:satMod val="300000"/>
                </a:schemeClr>
              </a:gs>
              <a:gs pos="100000">
                <a:schemeClr val="accent4">
                  <a:tint val="15000"/>
                  <a:satMod val="350000"/>
                </a:schemeClr>
              </a:gs>
            </a:gsLst>
            <a:lin ang="16200000" scaled="1"/>
            <a:tileRect/>
          </a:gradFill>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lIns="90000" tIns="46800" rIns="90000" bIns="46800"/>
          <a:lstStyle/>
          <a:p>
            <a:pPr algn="ctr" eaLnBrk="0" hangingPunct="0">
              <a:defRPr/>
            </a:pPr>
            <a:endParaRPr lang="sv-SE">
              <a:solidFill>
                <a:srgbClr val="172982"/>
              </a:solidFill>
            </a:endParaRPr>
          </a:p>
        </p:txBody>
      </p:sp>
      <p:sp>
        <p:nvSpPr>
          <p:cNvPr id="349" name="Pentagon 348"/>
          <p:cNvSpPr/>
          <p:nvPr/>
        </p:nvSpPr>
        <p:spPr bwMode="auto">
          <a:xfrm rot="16200000">
            <a:off x="-201612" y="2701925"/>
            <a:ext cx="4475162" cy="1214438"/>
          </a:xfrm>
          <a:prstGeom prst="homePlate">
            <a:avLst>
              <a:gd name="adj" fmla="val 29141"/>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lIns="90000" tIns="46800" rIns="90000" bIns="46800"/>
          <a:lstStyle/>
          <a:p>
            <a:pPr algn="ctr" eaLnBrk="0" hangingPunct="0">
              <a:defRPr/>
            </a:pPr>
            <a:endParaRPr lang="sv-SE">
              <a:solidFill>
                <a:srgbClr val="172982"/>
              </a:solidFill>
            </a:endParaRPr>
          </a:p>
        </p:txBody>
      </p:sp>
      <p:grpSp>
        <p:nvGrpSpPr>
          <p:cNvPr id="2" name="Group 369"/>
          <p:cNvGrpSpPr>
            <a:grpSpLocks/>
          </p:cNvGrpSpPr>
          <p:nvPr/>
        </p:nvGrpSpPr>
        <p:grpSpPr bwMode="auto">
          <a:xfrm>
            <a:off x="714375" y="3714765"/>
            <a:ext cx="7643813" cy="1857375"/>
            <a:chOff x="714348" y="3857628"/>
            <a:chExt cx="7643866" cy="1857388"/>
          </a:xfrm>
        </p:grpSpPr>
        <p:sp>
          <p:nvSpPr>
            <p:cNvPr id="342" name="Pentagon 341"/>
            <p:cNvSpPr/>
            <p:nvPr/>
          </p:nvSpPr>
          <p:spPr bwMode="auto">
            <a:xfrm>
              <a:off x="928662" y="4000504"/>
              <a:ext cx="7429552" cy="1714512"/>
            </a:xfrm>
            <a:prstGeom prst="homePlate">
              <a:avLst>
                <a:gd name="adj" fmla="val 29141"/>
              </a:avLst>
            </a:prstGeom>
            <a:solidFill>
              <a:schemeClr val="bg1">
                <a:alpha val="80000"/>
              </a:schemeClr>
            </a:solidFill>
            <a:ln>
              <a:noFill/>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lIns="90000" tIns="46800" rIns="90000" bIns="46800"/>
            <a:lstStyle/>
            <a:p>
              <a:pPr algn="ctr" eaLnBrk="0" hangingPunct="0">
                <a:defRPr/>
              </a:pPr>
              <a:endParaRPr lang="sv-SE">
                <a:solidFill>
                  <a:srgbClr val="172982"/>
                </a:solidFill>
              </a:endParaRPr>
            </a:p>
          </p:txBody>
        </p:sp>
        <p:pic>
          <p:nvPicPr>
            <p:cNvPr id="1028" name="Picture 4"/>
            <p:cNvPicPr>
              <a:picLocks noChangeAspect="1" noChangeArrowheads="1"/>
            </p:cNvPicPr>
            <p:nvPr/>
          </p:nvPicPr>
          <p:blipFill>
            <a:blip r:embed="rId3" cstate="screen">
              <a:clrChange>
                <a:clrFrom>
                  <a:srgbClr val="FFFFFF"/>
                </a:clrFrom>
                <a:clrTo>
                  <a:srgbClr val="FFFFFF">
                    <a:alpha val="0"/>
                  </a:srgbClr>
                </a:clrTo>
              </a:clrChange>
              <a:lum bright="70000" contrast="-70000"/>
            </a:blip>
            <a:srcRect/>
            <a:stretch>
              <a:fillRect/>
            </a:stretch>
          </p:blipFill>
          <p:spPr bwMode="auto">
            <a:xfrm>
              <a:off x="714348" y="3857628"/>
              <a:ext cx="500066" cy="500065"/>
            </a:xfrm>
            <a:prstGeom prst="rect">
              <a:avLst/>
            </a:prstGeom>
            <a:noFill/>
            <a:ln w="9525">
              <a:noFill/>
              <a:miter lim="800000"/>
              <a:headEnd/>
              <a:tailEnd/>
            </a:ln>
            <a:effectLst>
              <a:outerShdw blurRad="50800" dist="38100" dir="2700000" algn="tl" rotWithShape="0">
                <a:prstClr val="black">
                  <a:alpha val="40000"/>
                </a:prstClr>
              </a:outerShdw>
            </a:effectLst>
          </p:spPr>
        </p:pic>
      </p:grpSp>
      <p:grpSp>
        <p:nvGrpSpPr>
          <p:cNvPr id="3" name="Group 368"/>
          <p:cNvGrpSpPr>
            <a:grpSpLocks/>
          </p:cNvGrpSpPr>
          <p:nvPr/>
        </p:nvGrpSpPr>
        <p:grpSpPr bwMode="auto">
          <a:xfrm>
            <a:off x="642938" y="1285875"/>
            <a:ext cx="7715250" cy="1857375"/>
            <a:chOff x="642910" y="1500174"/>
            <a:chExt cx="7715304" cy="1857388"/>
          </a:xfrm>
        </p:grpSpPr>
        <p:sp>
          <p:nvSpPr>
            <p:cNvPr id="343" name="Pentagon 342"/>
            <p:cNvSpPr/>
            <p:nvPr/>
          </p:nvSpPr>
          <p:spPr bwMode="auto">
            <a:xfrm>
              <a:off x="928662" y="1714489"/>
              <a:ext cx="7429552" cy="1643073"/>
            </a:xfrm>
            <a:prstGeom prst="homePlate">
              <a:avLst>
                <a:gd name="adj" fmla="val 29141"/>
              </a:avLst>
            </a:prstGeom>
            <a:solidFill>
              <a:schemeClr val="bg1">
                <a:alpha val="80000"/>
              </a:schemeClr>
            </a:solidFill>
            <a:ln>
              <a:noFill/>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lIns="90000" tIns="46800" rIns="90000" bIns="46800"/>
            <a:lstStyle/>
            <a:p>
              <a:pPr algn="ctr" eaLnBrk="0" hangingPunct="0">
                <a:defRPr/>
              </a:pPr>
              <a:endParaRPr lang="sv-SE">
                <a:solidFill>
                  <a:srgbClr val="172982"/>
                </a:solidFill>
              </a:endParaRPr>
            </a:p>
          </p:txBody>
        </p:sp>
        <p:pic>
          <p:nvPicPr>
            <p:cNvPr id="1029" name="Picture 5"/>
            <p:cNvPicPr>
              <a:picLocks noChangeAspect="1" noChangeArrowheads="1"/>
            </p:cNvPicPr>
            <p:nvPr/>
          </p:nvPicPr>
          <p:blipFill>
            <a:blip r:embed="rId4" cstate="screen">
              <a:clrChange>
                <a:clrFrom>
                  <a:srgbClr val="FFFFFF"/>
                </a:clrFrom>
                <a:clrTo>
                  <a:srgbClr val="FFFFFF">
                    <a:alpha val="0"/>
                  </a:srgbClr>
                </a:clrTo>
              </a:clrChange>
              <a:lum bright="70000" contrast="-70000"/>
            </a:blip>
            <a:srcRect/>
            <a:stretch>
              <a:fillRect/>
            </a:stretch>
          </p:blipFill>
          <p:spPr bwMode="auto">
            <a:xfrm>
              <a:off x="642910" y="1500174"/>
              <a:ext cx="818290" cy="559882"/>
            </a:xfrm>
            <a:prstGeom prst="rect">
              <a:avLst/>
            </a:prstGeom>
            <a:noFill/>
            <a:ln w="9525">
              <a:noFill/>
              <a:miter lim="800000"/>
              <a:headEnd/>
              <a:tailEnd/>
            </a:ln>
            <a:effectLst>
              <a:outerShdw blurRad="50800" dist="38100" dir="2700000" algn="tl" rotWithShape="0">
                <a:prstClr val="black">
                  <a:alpha val="40000"/>
                </a:prstClr>
              </a:outerShdw>
              <a:softEdge rad="31750"/>
            </a:effectLst>
          </p:spPr>
        </p:pic>
      </p:grpSp>
      <p:sp>
        <p:nvSpPr>
          <p:cNvPr id="157" name="Freeform 156"/>
          <p:cNvSpPr/>
          <p:nvPr/>
        </p:nvSpPr>
        <p:spPr bwMode="auto">
          <a:xfrm>
            <a:off x="605932" y="1428736"/>
            <a:ext cx="7752282" cy="4143404"/>
          </a:xfrm>
          <a:custGeom>
            <a:avLst/>
            <a:gdLst>
              <a:gd name="connsiteX0" fmla="*/ 0 w 4786346"/>
              <a:gd name="connsiteY0" fmla="*/ 690581 h 4143404"/>
              <a:gd name="connsiteX1" fmla="*/ 202267 w 4786346"/>
              <a:gd name="connsiteY1" fmla="*/ 202267 h 4143404"/>
              <a:gd name="connsiteX2" fmla="*/ 690582 w 4786346"/>
              <a:gd name="connsiteY2" fmla="*/ 1 h 4143404"/>
              <a:gd name="connsiteX3" fmla="*/ 4095765 w 4786346"/>
              <a:gd name="connsiteY3" fmla="*/ 0 h 4143404"/>
              <a:gd name="connsiteX4" fmla="*/ 4584079 w 4786346"/>
              <a:gd name="connsiteY4" fmla="*/ 202267 h 4143404"/>
              <a:gd name="connsiteX5" fmla="*/ 4786345 w 4786346"/>
              <a:gd name="connsiteY5" fmla="*/ 690582 h 4143404"/>
              <a:gd name="connsiteX6" fmla="*/ 4786346 w 4786346"/>
              <a:gd name="connsiteY6" fmla="*/ 3452823 h 4143404"/>
              <a:gd name="connsiteX7" fmla="*/ 4584079 w 4786346"/>
              <a:gd name="connsiteY7" fmla="*/ 3941138 h 4143404"/>
              <a:gd name="connsiteX8" fmla="*/ 4095764 w 4786346"/>
              <a:gd name="connsiteY8" fmla="*/ 4143404 h 4143404"/>
              <a:gd name="connsiteX9" fmla="*/ 690581 w 4786346"/>
              <a:gd name="connsiteY9" fmla="*/ 4143404 h 4143404"/>
              <a:gd name="connsiteX10" fmla="*/ 202266 w 4786346"/>
              <a:gd name="connsiteY10" fmla="*/ 3941137 h 4143404"/>
              <a:gd name="connsiteX11" fmla="*/ 0 w 4786346"/>
              <a:gd name="connsiteY11" fmla="*/ 3452822 h 4143404"/>
              <a:gd name="connsiteX12" fmla="*/ 0 w 4786346"/>
              <a:gd name="connsiteY12" fmla="*/ 690581 h 4143404"/>
              <a:gd name="connsiteX0" fmla="*/ 9159 w 4795505"/>
              <a:gd name="connsiteY0" fmla="*/ 690581 h 4143404"/>
              <a:gd name="connsiteX1" fmla="*/ 211426 w 4795505"/>
              <a:gd name="connsiteY1" fmla="*/ 202267 h 4143404"/>
              <a:gd name="connsiteX2" fmla="*/ 699741 w 4795505"/>
              <a:gd name="connsiteY2" fmla="*/ 1 h 4143404"/>
              <a:gd name="connsiteX3" fmla="*/ 4104924 w 4795505"/>
              <a:gd name="connsiteY3" fmla="*/ 0 h 4143404"/>
              <a:gd name="connsiteX4" fmla="*/ 4593238 w 4795505"/>
              <a:gd name="connsiteY4" fmla="*/ 202267 h 4143404"/>
              <a:gd name="connsiteX5" fmla="*/ 4795504 w 4795505"/>
              <a:gd name="connsiteY5" fmla="*/ 690582 h 4143404"/>
              <a:gd name="connsiteX6" fmla="*/ 4795505 w 4795505"/>
              <a:gd name="connsiteY6" fmla="*/ 3452823 h 4143404"/>
              <a:gd name="connsiteX7" fmla="*/ 4593238 w 4795505"/>
              <a:gd name="connsiteY7" fmla="*/ 3941138 h 4143404"/>
              <a:gd name="connsiteX8" fmla="*/ 4104923 w 4795505"/>
              <a:gd name="connsiteY8" fmla="*/ 4143404 h 4143404"/>
              <a:gd name="connsiteX9" fmla="*/ 699740 w 4795505"/>
              <a:gd name="connsiteY9" fmla="*/ 4143404 h 4143404"/>
              <a:gd name="connsiteX10" fmla="*/ 211425 w 4795505"/>
              <a:gd name="connsiteY10" fmla="*/ 3941137 h 4143404"/>
              <a:gd name="connsiteX11" fmla="*/ 9159 w 4795505"/>
              <a:gd name="connsiteY11" fmla="*/ 3452822 h 4143404"/>
              <a:gd name="connsiteX12" fmla="*/ 0 w 4795505"/>
              <a:gd name="connsiteY12" fmla="*/ 2729196 h 4143404"/>
              <a:gd name="connsiteX13" fmla="*/ 9159 w 4795505"/>
              <a:gd name="connsiteY13" fmla="*/ 690581 h 4143404"/>
              <a:gd name="connsiteX0" fmla="*/ 808895 w 5595241"/>
              <a:gd name="connsiteY0" fmla="*/ 690581 h 4143404"/>
              <a:gd name="connsiteX1" fmla="*/ 1011162 w 5595241"/>
              <a:gd name="connsiteY1" fmla="*/ 202267 h 4143404"/>
              <a:gd name="connsiteX2" fmla="*/ 1499477 w 5595241"/>
              <a:gd name="connsiteY2" fmla="*/ 1 h 4143404"/>
              <a:gd name="connsiteX3" fmla="*/ 4904660 w 5595241"/>
              <a:gd name="connsiteY3" fmla="*/ 0 h 4143404"/>
              <a:gd name="connsiteX4" fmla="*/ 5392974 w 5595241"/>
              <a:gd name="connsiteY4" fmla="*/ 202267 h 4143404"/>
              <a:gd name="connsiteX5" fmla="*/ 5595240 w 5595241"/>
              <a:gd name="connsiteY5" fmla="*/ 690582 h 4143404"/>
              <a:gd name="connsiteX6" fmla="*/ 5595241 w 5595241"/>
              <a:gd name="connsiteY6" fmla="*/ 3452823 h 4143404"/>
              <a:gd name="connsiteX7" fmla="*/ 5392974 w 5595241"/>
              <a:gd name="connsiteY7" fmla="*/ 3941138 h 4143404"/>
              <a:gd name="connsiteX8" fmla="*/ 4904659 w 5595241"/>
              <a:gd name="connsiteY8" fmla="*/ 4143404 h 4143404"/>
              <a:gd name="connsiteX9" fmla="*/ 1499476 w 5595241"/>
              <a:gd name="connsiteY9" fmla="*/ 4143404 h 4143404"/>
              <a:gd name="connsiteX10" fmla="*/ 1011161 w 5595241"/>
              <a:gd name="connsiteY10" fmla="*/ 3941137 h 4143404"/>
              <a:gd name="connsiteX11" fmla="*/ 808895 w 5595241"/>
              <a:gd name="connsiteY11" fmla="*/ 3452822 h 4143404"/>
              <a:gd name="connsiteX12" fmla="*/ 799736 w 5595241"/>
              <a:gd name="connsiteY12" fmla="*/ 2729196 h 4143404"/>
              <a:gd name="connsiteX13" fmla="*/ 808895 w 5595241"/>
              <a:gd name="connsiteY13" fmla="*/ 690581 h 4143404"/>
              <a:gd name="connsiteX0" fmla="*/ 364367 w 5150713"/>
              <a:gd name="connsiteY0" fmla="*/ 690581 h 4143404"/>
              <a:gd name="connsiteX1" fmla="*/ 566634 w 5150713"/>
              <a:gd name="connsiteY1" fmla="*/ 202267 h 4143404"/>
              <a:gd name="connsiteX2" fmla="*/ 1054949 w 5150713"/>
              <a:gd name="connsiteY2" fmla="*/ 1 h 4143404"/>
              <a:gd name="connsiteX3" fmla="*/ 4460132 w 5150713"/>
              <a:gd name="connsiteY3" fmla="*/ 0 h 4143404"/>
              <a:gd name="connsiteX4" fmla="*/ 4948446 w 5150713"/>
              <a:gd name="connsiteY4" fmla="*/ 202267 h 4143404"/>
              <a:gd name="connsiteX5" fmla="*/ 5150712 w 5150713"/>
              <a:gd name="connsiteY5" fmla="*/ 690582 h 4143404"/>
              <a:gd name="connsiteX6" fmla="*/ 5150713 w 5150713"/>
              <a:gd name="connsiteY6" fmla="*/ 3452823 h 4143404"/>
              <a:gd name="connsiteX7" fmla="*/ 4948446 w 5150713"/>
              <a:gd name="connsiteY7" fmla="*/ 3941138 h 4143404"/>
              <a:gd name="connsiteX8" fmla="*/ 4460131 w 5150713"/>
              <a:gd name="connsiteY8" fmla="*/ 4143404 h 4143404"/>
              <a:gd name="connsiteX9" fmla="*/ 1054948 w 5150713"/>
              <a:gd name="connsiteY9" fmla="*/ 4143404 h 4143404"/>
              <a:gd name="connsiteX10" fmla="*/ 566633 w 5150713"/>
              <a:gd name="connsiteY10" fmla="*/ 3941137 h 4143404"/>
              <a:gd name="connsiteX11" fmla="*/ 364367 w 5150713"/>
              <a:gd name="connsiteY11" fmla="*/ 3452822 h 4143404"/>
              <a:gd name="connsiteX12" fmla="*/ 1526 w 5150713"/>
              <a:gd name="connsiteY12" fmla="*/ 2841339 h 4143404"/>
              <a:gd name="connsiteX13" fmla="*/ 355208 w 5150713"/>
              <a:gd name="connsiteY13" fmla="*/ 2729196 h 4143404"/>
              <a:gd name="connsiteX14" fmla="*/ 364367 w 5150713"/>
              <a:gd name="connsiteY14" fmla="*/ 690581 h 4143404"/>
              <a:gd name="connsiteX0" fmla="*/ 858781 w 5645127"/>
              <a:gd name="connsiteY0" fmla="*/ 690581 h 4143404"/>
              <a:gd name="connsiteX1" fmla="*/ 1061048 w 5645127"/>
              <a:gd name="connsiteY1" fmla="*/ 202267 h 4143404"/>
              <a:gd name="connsiteX2" fmla="*/ 1549363 w 5645127"/>
              <a:gd name="connsiteY2" fmla="*/ 1 h 4143404"/>
              <a:gd name="connsiteX3" fmla="*/ 4954546 w 5645127"/>
              <a:gd name="connsiteY3" fmla="*/ 0 h 4143404"/>
              <a:gd name="connsiteX4" fmla="*/ 5442860 w 5645127"/>
              <a:gd name="connsiteY4" fmla="*/ 202267 h 4143404"/>
              <a:gd name="connsiteX5" fmla="*/ 5645126 w 5645127"/>
              <a:gd name="connsiteY5" fmla="*/ 690582 h 4143404"/>
              <a:gd name="connsiteX6" fmla="*/ 5645127 w 5645127"/>
              <a:gd name="connsiteY6" fmla="*/ 3452823 h 4143404"/>
              <a:gd name="connsiteX7" fmla="*/ 5442860 w 5645127"/>
              <a:gd name="connsiteY7" fmla="*/ 3941138 h 4143404"/>
              <a:gd name="connsiteX8" fmla="*/ 4954545 w 5645127"/>
              <a:gd name="connsiteY8" fmla="*/ 4143404 h 4143404"/>
              <a:gd name="connsiteX9" fmla="*/ 1549362 w 5645127"/>
              <a:gd name="connsiteY9" fmla="*/ 4143404 h 4143404"/>
              <a:gd name="connsiteX10" fmla="*/ 1061047 w 5645127"/>
              <a:gd name="connsiteY10" fmla="*/ 3941137 h 4143404"/>
              <a:gd name="connsiteX11" fmla="*/ 858781 w 5645127"/>
              <a:gd name="connsiteY11" fmla="*/ 3452822 h 4143404"/>
              <a:gd name="connsiteX12" fmla="*/ 1526 w 5645127"/>
              <a:gd name="connsiteY12" fmla="*/ 2714644 h 4143404"/>
              <a:gd name="connsiteX13" fmla="*/ 849622 w 5645127"/>
              <a:gd name="connsiteY13" fmla="*/ 2729196 h 4143404"/>
              <a:gd name="connsiteX14" fmla="*/ 858781 w 5645127"/>
              <a:gd name="connsiteY14" fmla="*/ 690581 h 4143404"/>
              <a:gd name="connsiteX0" fmla="*/ 857255 w 5643601"/>
              <a:gd name="connsiteY0" fmla="*/ 690581 h 4143404"/>
              <a:gd name="connsiteX1" fmla="*/ 1059522 w 5643601"/>
              <a:gd name="connsiteY1" fmla="*/ 202267 h 4143404"/>
              <a:gd name="connsiteX2" fmla="*/ 1547837 w 5643601"/>
              <a:gd name="connsiteY2" fmla="*/ 1 h 4143404"/>
              <a:gd name="connsiteX3" fmla="*/ 4953020 w 5643601"/>
              <a:gd name="connsiteY3" fmla="*/ 0 h 4143404"/>
              <a:gd name="connsiteX4" fmla="*/ 5441334 w 5643601"/>
              <a:gd name="connsiteY4" fmla="*/ 202267 h 4143404"/>
              <a:gd name="connsiteX5" fmla="*/ 5643600 w 5643601"/>
              <a:gd name="connsiteY5" fmla="*/ 690582 h 4143404"/>
              <a:gd name="connsiteX6" fmla="*/ 5643601 w 5643601"/>
              <a:gd name="connsiteY6" fmla="*/ 3452823 h 4143404"/>
              <a:gd name="connsiteX7" fmla="*/ 5441334 w 5643601"/>
              <a:gd name="connsiteY7" fmla="*/ 3941138 h 4143404"/>
              <a:gd name="connsiteX8" fmla="*/ 4953019 w 5643601"/>
              <a:gd name="connsiteY8" fmla="*/ 4143404 h 4143404"/>
              <a:gd name="connsiteX9" fmla="*/ 1547836 w 5643601"/>
              <a:gd name="connsiteY9" fmla="*/ 4143404 h 4143404"/>
              <a:gd name="connsiteX10" fmla="*/ 1059521 w 5643601"/>
              <a:gd name="connsiteY10" fmla="*/ 3941137 h 4143404"/>
              <a:gd name="connsiteX11" fmla="*/ 857255 w 5643601"/>
              <a:gd name="connsiteY11" fmla="*/ 3452822 h 4143404"/>
              <a:gd name="connsiteX12" fmla="*/ 0 w 5643601"/>
              <a:gd name="connsiteY12" fmla="*/ 2714644 h 4143404"/>
              <a:gd name="connsiteX13" fmla="*/ 848096 w 5643601"/>
              <a:gd name="connsiteY13" fmla="*/ 2729196 h 4143404"/>
              <a:gd name="connsiteX14" fmla="*/ 857255 w 5643601"/>
              <a:gd name="connsiteY14" fmla="*/ 690581 h 4143404"/>
              <a:gd name="connsiteX0" fmla="*/ 857255 w 5643601"/>
              <a:gd name="connsiteY0" fmla="*/ 690581 h 4143404"/>
              <a:gd name="connsiteX1" fmla="*/ 1059522 w 5643601"/>
              <a:gd name="connsiteY1" fmla="*/ 202267 h 4143404"/>
              <a:gd name="connsiteX2" fmla="*/ 1547837 w 5643601"/>
              <a:gd name="connsiteY2" fmla="*/ 1 h 4143404"/>
              <a:gd name="connsiteX3" fmla="*/ 4953020 w 5643601"/>
              <a:gd name="connsiteY3" fmla="*/ 0 h 4143404"/>
              <a:gd name="connsiteX4" fmla="*/ 5441334 w 5643601"/>
              <a:gd name="connsiteY4" fmla="*/ 202267 h 4143404"/>
              <a:gd name="connsiteX5" fmla="*/ 5643600 w 5643601"/>
              <a:gd name="connsiteY5" fmla="*/ 690582 h 4143404"/>
              <a:gd name="connsiteX6" fmla="*/ 5643601 w 5643601"/>
              <a:gd name="connsiteY6" fmla="*/ 3452823 h 4143404"/>
              <a:gd name="connsiteX7" fmla="*/ 5441334 w 5643601"/>
              <a:gd name="connsiteY7" fmla="*/ 3941138 h 4143404"/>
              <a:gd name="connsiteX8" fmla="*/ 4953019 w 5643601"/>
              <a:gd name="connsiteY8" fmla="*/ 4143404 h 4143404"/>
              <a:gd name="connsiteX9" fmla="*/ 1547836 w 5643601"/>
              <a:gd name="connsiteY9" fmla="*/ 4143404 h 4143404"/>
              <a:gd name="connsiteX10" fmla="*/ 1059521 w 5643601"/>
              <a:gd name="connsiteY10" fmla="*/ 3941137 h 4143404"/>
              <a:gd name="connsiteX11" fmla="*/ 857255 w 5643601"/>
              <a:gd name="connsiteY11" fmla="*/ 3452822 h 4143404"/>
              <a:gd name="connsiteX12" fmla="*/ 0 w 5643601"/>
              <a:gd name="connsiteY12" fmla="*/ 2714644 h 4143404"/>
              <a:gd name="connsiteX13" fmla="*/ 848096 w 5643601"/>
              <a:gd name="connsiteY13" fmla="*/ 2729196 h 4143404"/>
              <a:gd name="connsiteX14" fmla="*/ 857255 w 5643601"/>
              <a:gd name="connsiteY14" fmla="*/ 690581 h 4143404"/>
              <a:gd name="connsiteX0" fmla="*/ 930579 w 5716925"/>
              <a:gd name="connsiteY0" fmla="*/ 690581 h 4143404"/>
              <a:gd name="connsiteX1" fmla="*/ 1132846 w 5716925"/>
              <a:gd name="connsiteY1" fmla="*/ 202267 h 4143404"/>
              <a:gd name="connsiteX2" fmla="*/ 1621161 w 5716925"/>
              <a:gd name="connsiteY2" fmla="*/ 1 h 4143404"/>
              <a:gd name="connsiteX3" fmla="*/ 5026344 w 5716925"/>
              <a:gd name="connsiteY3" fmla="*/ 0 h 4143404"/>
              <a:gd name="connsiteX4" fmla="*/ 5514658 w 5716925"/>
              <a:gd name="connsiteY4" fmla="*/ 202267 h 4143404"/>
              <a:gd name="connsiteX5" fmla="*/ 5716924 w 5716925"/>
              <a:gd name="connsiteY5" fmla="*/ 690582 h 4143404"/>
              <a:gd name="connsiteX6" fmla="*/ 5716925 w 5716925"/>
              <a:gd name="connsiteY6" fmla="*/ 3452823 h 4143404"/>
              <a:gd name="connsiteX7" fmla="*/ 5514658 w 5716925"/>
              <a:gd name="connsiteY7" fmla="*/ 3941138 h 4143404"/>
              <a:gd name="connsiteX8" fmla="*/ 5026343 w 5716925"/>
              <a:gd name="connsiteY8" fmla="*/ 4143404 h 4143404"/>
              <a:gd name="connsiteX9" fmla="*/ 1621160 w 5716925"/>
              <a:gd name="connsiteY9" fmla="*/ 4143404 h 4143404"/>
              <a:gd name="connsiteX10" fmla="*/ 1132845 w 5716925"/>
              <a:gd name="connsiteY10" fmla="*/ 3941137 h 4143404"/>
              <a:gd name="connsiteX11" fmla="*/ 930579 w 5716925"/>
              <a:gd name="connsiteY11" fmla="*/ 3452822 h 4143404"/>
              <a:gd name="connsiteX12" fmla="*/ 481474 w 5716925"/>
              <a:gd name="connsiteY12" fmla="*/ 3082879 h 4143404"/>
              <a:gd name="connsiteX13" fmla="*/ 73324 w 5716925"/>
              <a:gd name="connsiteY13" fmla="*/ 2714644 h 4143404"/>
              <a:gd name="connsiteX14" fmla="*/ 921420 w 5716925"/>
              <a:gd name="connsiteY14" fmla="*/ 2729196 h 4143404"/>
              <a:gd name="connsiteX15" fmla="*/ 930579 w 5716925"/>
              <a:gd name="connsiteY15" fmla="*/ 690581 h 4143404"/>
              <a:gd name="connsiteX0" fmla="*/ 1000131 w 5786477"/>
              <a:gd name="connsiteY0" fmla="*/ 690581 h 4143404"/>
              <a:gd name="connsiteX1" fmla="*/ 1202398 w 5786477"/>
              <a:gd name="connsiteY1" fmla="*/ 202267 h 4143404"/>
              <a:gd name="connsiteX2" fmla="*/ 1690713 w 5786477"/>
              <a:gd name="connsiteY2" fmla="*/ 1 h 4143404"/>
              <a:gd name="connsiteX3" fmla="*/ 5095896 w 5786477"/>
              <a:gd name="connsiteY3" fmla="*/ 0 h 4143404"/>
              <a:gd name="connsiteX4" fmla="*/ 5584210 w 5786477"/>
              <a:gd name="connsiteY4" fmla="*/ 202267 h 4143404"/>
              <a:gd name="connsiteX5" fmla="*/ 5786476 w 5786477"/>
              <a:gd name="connsiteY5" fmla="*/ 690582 h 4143404"/>
              <a:gd name="connsiteX6" fmla="*/ 5786477 w 5786477"/>
              <a:gd name="connsiteY6" fmla="*/ 3452823 h 4143404"/>
              <a:gd name="connsiteX7" fmla="*/ 5584210 w 5786477"/>
              <a:gd name="connsiteY7" fmla="*/ 3941138 h 4143404"/>
              <a:gd name="connsiteX8" fmla="*/ 5095895 w 5786477"/>
              <a:gd name="connsiteY8" fmla="*/ 4143404 h 4143404"/>
              <a:gd name="connsiteX9" fmla="*/ 1690712 w 5786477"/>
              <a:gd name="connsiteY9" fmla="*/ 4143404 h 4143404"/>
              <a:gd name="connsiteX10" fmla="*/ 1202397 w 5786477"/>
              <a:gd name="connsiteY10" fmla="*/ 3941137 h 4143404"/>
              <a:gd name="connsiteX11" fmla="*/ 1000131 w 5786477"/>
              <a:gd name="connsiteY11" fmla="*/ 3452822 h 4143404"/>
              <a:gd name="connsiteX12" fmla="*/ 142876 w 5786477"/>
              <a:gd name="connsiteY12" fmla="*/ 3429024 h 4143404"/>
              <a:gd name="connsiteX13" fmla="*/ 142876 w 5786477"/>
              <a:gd name="connsiteY13" fmla="*/ 2714644 h 4143404"/>
              <a:gd name="connsiteX14" fmla="*/ 990972 w 5786477"/>
              <a:gd name="connsiteY14" fmla="*/ 2729196 h 4143404"/>
              <a:gd name="connsiteX15" fmla="*/ 1000131 w 5786477"/>
              <a:gd name="connsiteY15" fmla="*/ 690581 h 4143404"/>
              <a:gd name="connsiteX0" fmla="*/ 857255 w 5643601"/>
              <a:gd name="connsiteY0" fmla="*/ 690581 h 4143404"/>
              <a:gd name="connsiteX1" fmla="*/ 1059522 w 5643601"/>
              <a:gd name="connsiteY1" fmla="*/ 202267 h 4143404"/>
              <a:gd name="connsiteX2" fmla="*/ 1547837 w 5643601"/>
              <a:gd name="connsiteY2" fmla="*/ 1 h 4143404"/>
              <a:gd name="connsiteX3" fmla="*/ 4953020 w 5643601"/>
              <a:gd name="connsiteY3" fmla="*/ 0 h 4143404"/>
              <a:gd name="connsiteX4" fmla="*/ 5441334 w 5643601"/>
              <a:gd name="connsiteY4" fmla="*/ 202267 h 4143404"/>
              <a:gd name="connsiteX5" fmla="*/ 5643600 w 5643601"/>
              <a:gd name="connsiteY5" fmla="*/ 690582 h 4143404"/>
              <a:gd name="connsiteX6" fmla="*/ 5643601 w 5643601"/>
              <a:gd name="connsiteY6" fmla="*/ 3452823 h 4143404"/>
              <a:gd name="connsiteX7" fmla="*/ 5441334 w 5643601"/>
              <a:gd name="connsiteY7" fmla="*/ 3941138 h 4143404"/>
              <a:gd name="connsiteX8" fmla="*/ 4953019 w 5643601"/>
              <a:gd name="connsiteY8" fmla="*/ 4143404 h 4143404"/>
              <a:gd name="connsiteX9" fmla="*/ 1547836 w 5643601"/>
              <a:gd name="connsiteY9" fmla="*/ 4143404 h 4143404"/>
              <a:gd name="connsiteX10" fmla="*/ 1059521 w 5643601"/>
              <a:gd name="connsiteY10" fmla="*/ 3941137 h 4143404"/>
              <a:gd name="connsiteX11" fmla="*/ 857255 w 5643601"/>
              <a:gd name="connsiteY11" fmla="*/ 3452822 h 4143404"/>
              <a:gd name="connsiteX12" fmla="*/ 0 w 5643601"/>
              <a:gd name="connsiteY12" fmla="*/ 3429024 h 4143404"/>
              <a:gd name="connsiteX13" fmla="*/ 0 w 5643601"/>
              <a:gd name="connsiteY13" fmla="*/ 2714644 h 4143404"/>
              <a:gd name="connsiteX14" fmla="*/ 848096 w 5643601"/>
              <a:gd name="connsiteY14" fmla="*/ 2729196 h 4143404"/>
              <a:gd name="connsiteX15" fmla="*/ 857255 w 5643601"/>
              <a:gd name="connsiteY15" fmla="*/ 690581 h 4143404"/>
              <a:gd name="connsiteX0" fmla="*/ 857255 w 5643601"/>
              <a:gd name="connsiteY0" fmla="*/ 690581 h 4143404"/>
              <a:gd name="connsiteX1" fmla="*/ 1059522 w 5643601"/>
              <a:gd name="connsiteY1" fmla="*/ 202267 h 4143404"/>
              <a:gd name="connsiteX2" fmla="*/ 1547837 w 5643601"/>
              <a:gd name="connsiteY2" fmla="*/ 1 h 4143404"/>
              <a:gd name="connsiteX3" fmla="*/ 4953020 w 5643601"/>
              <a:gd name="connsiteY3" fmla="*/ 0 h 4143404"/>
              <a:gd name="connsiteX4" fmla="*/ 5441334 w 5643601"/>
              <a:gd name="connsiteY4" fmla="*/ 202267 h 4143404"/>
              <a:gd name="connsiteX5" fmla="*/ 5643600 w 5643601"/>
              <a:gd name="connsiteY5" fmla="*/ 690582 h 4143404"/>
              <a:gd name="connsiteX6" fmla="*/ 5643601 w 5643601"/>
              <a:gd name="connsiteY6" fmla="*/ 3452823 h 4143404"/>
              <a:gd name="connsiteX7" fmla="*/ 5441334 w 5643601"/>
              <a:gd name="connsiteY7" fmla="*/ 3941138 h 4143404"/>
              <a:gd name="connsiteX8" fmla="*/ 4953019 w 5643601"/>
              <a:gd name="connsiteY8" fmla="*/ 4143404 h 4143404"/>
              <a:gd name="connsiteX9" fmla="*/ 1547836 w 5643601"/>
              <a:gd name="connsiteY9" fmla="*/ 4143404 h 4143404"/>
              <a:gd name="connsiteX10" fmla="*/ 1059521 w 5643601"/>
              <a:gd name="connsiteY10" fmla="*/ 3941137 h 4143404"/>
              <a:gd name="connsiteX11" fmla="*/ 857255 w 5643601"/>
              <a:gd name="connsiteY11" fmla="*/ 3452822 h 4143404"/>
              <a:gd name="connsiteX12" fmla="*/ 0 w 5643601"/>
              <a:gd name="connsiteY12" fmla="*/ 3429024 h 4143404"/>
              <a:gd name="connsiteX13" fmla="*/ 0 w 5643601"/>
              <a:gd name="connsiteY13" fmla="*/ 2714644 h 4143404"/>
              <a:gd name="connsiteX14" fmla="*/ 848096 w 5643601"/>
              <a:gd name="connsiteY14" fmla="*/ 2729196 h 4143404"/>
              <a:gd name="connsiteX15" fmla="*/ 857255 w 5643601"/>
              <a:gd name="connsiteY15" fmla="*/ 690581 h 4143404"/>
              <a:gd name="connsiteX0" fmla="*/ 857255 w 5643601"/>
              <a:gd name="connsiteY0" fmla="*/ 690581 h 4143404"/>
              <a:gd name="connsiteX1" fmla="*/ 1059522 w 5643601"/>
              <a:gd name="connsiteY1" fmla="*/ 202267 h 4143404"/>
              <a:gd name="connsiteX2" fmla="*/ 1547837 w 5643601"/>
              <a:gd name="connsiteY2" fmla="*/ 1 h 4143404"/>
              <a:gd name="connsiteX3" fmla="*/ 4953020 w 5643601"/>
              <a:gd name="connsiteY3" fmla="*/ 0 h 4143404"/>
              <a:gd name="connsiteX4" fmla="*/ 5441334 w 5643601"/>
              <a:gd name="connsiteY4" fmla="*/ 202267 h 4143404"/>
              <a:gd name="connsiteX5" fmla="*/ 5643600 w 5643601"/>
              <a:gd name="connsiteY5" fmla="*/ 690582 h 4143404"/>
              <a:gd name="connsiteX6" fmla="*/ 5643601 w 5643601"/>
              <a:gd name="connsiteY6" fmla="*/ 3452823 h 4143404"/>
              <a:gd name="connsiteX7" fmla="*/ 5441334 w 5643601"/>
              <a:gd name="connsiteY7" fmla="*/ 3941138 h 4143404"/>
              <a:gd name="connsiteX8" fmla="*/ 4953019 w 5643601"/>
              <a:gd name="connsiteY8" fmla="*/ 4143404 h 4143404"/>
              <a:gd name="connsiteX9" fmla="*/ 1547836 w 5643601"/>
              <a:gd name="connsiteY9" fmla="*/ 4143404 h 4143404"/>
              <a:gd name="connsiteX10" fmla="*/ 1059521 w 5643601"/>
              <a:gd name="connsiteY10" fmla="*/ 3941137 h 4143404"/>
              <a:gd name="connsiteX11" fmla="*/ 857255 w 5643601"/>
              <a:gd name="connsiteY11" fmla="*/ 3452822 h 4143404"/>
              <a:gd name="connsiteX12" fmla="*/ 0 w 5643601"/>
              <a:gd name="connsiteY12" fmla="*/ 3429024 h 4143404"/>
              <a:gd name="connsiteX13" fmla="*/ 0 w 5643601"/>
              <a:gd name="connsiteY13" fmla="*/ 2714644 h 4143404"/>
              <a:gd name="connsiteX14" fmla="*/ 848096 w 5643601"/>
              <a:gd name="connsiteY14" fmla="*/ 2729196 h 4143404"/>
              <a:gd name="connsiteX15" fmla="*/ 857255 w 5643601"/>
              <a:gd name="connsiteY15" fmla="*/ 690581 h 4143404"/>
              <a:gd name="connsiteX0" fmla="*/ 857255 w 5643601"/>
              <a:gd name="connsiteY0" fmla="*/ 690581 h 4143404"/>
              <a:gd name="connsiteX1" fmla="*/ 1059522 w 5643601"/>
              <a:gd name="connsiteY1" fmla="*/ 202267 h 4143404"/>
              <a:gd name="connsiteX2" fmla="*/ 1547837 w 5643601"/>
              <a:gd name="connsiteY2" fmla="*/ 1 h 4143404"/>
              <a:gd name="connsiteX3" fmla="*/ 4953020 w 5643601"/>
              <a:gd name="connsiteY3" fmla="*/ 0 h 4143404"/>
              <a:gd name="connsiteX4" fmla="*/ 5441334 w 5643601"/>
              <a:gd name="connsiteY4" fmla="*/ 202267 h 4143404"/>
              <a:gd name="connsiteX5" fmla="*/ 5643600 w 5643601"/>
              <a:gd name="connsiteY5" fmla="*/ 690582 h 4143404"/>
              <a:gd name="connsiteX6" fmla="*/ 5643601 w 5643601"/>
              <a:gd name="connsiteY6" fmla="*/ 3452823 h 4143404"/>
              <a:gd name="connsiteX7" fmla="*/ 5441334 w 5643601"/>
              <a:gd name="connsiteY7" fmla="*/ 3941138 h 4143404"/>
              <a:gd name="connsiteX8" fmla="*/ 4953019 w 5643601"/>
              <a:gd name="connsiteY8" fmla="*/ 4143404 h 4143404"/>
              <a:gd name="connsiteX9" fmla="*/ 1547836 w 5643601"/>
              <a:gd name="connsiteY9" fmla="*/ 4143404 h 4143404"/>
              <a:gd name="connsiteX10" fmla="*/ 1059521 w 5643601"/>
              <a:gd name="connsiteY10" fmla="*/ 3941137 h 4143404"/>
              <a:gd name="connsiteX11" fmla="*/ 857255 w 5643601"/>
              <a:gd name="connsiteY11" fmla="*/ 3452822 h 4143404"/>
              <a:gd name="connsiteX12" fmla="*/ 0 w 5643601"/>
              <a:gd name="connsiteY12" fmla="*/ 3429024 h 4143404"/>
              <a:gd name="connsiteX13" fmla="*/ 0 w 5643601"/>
              <a:gd name="connsiteY13" fmla="*/ 2714644 h 4143404"/>
              <a:gd name="connsiteX14" fmla="*/ 848096 w 5643601"/>
              <a:gd name="connsiteY14" fmla="*/ 2729196 h 4143404"/>
              <a:gd name="connsiteX15" fmla="*/ 857255 w 5643601"/>
              <a:gd name="connsiteY15" fmla="*/ 690581 h 4143404"/>
              <a:gd name="connsiteX0" fmla="*/ 857255 w 5643601"/>
              <a:gd name="connsiteY0" fmla="*/ 690581 h 4143404"/>
              <a:gd name="connsiteX1" fmla="*/ 1059522 w 5643601"/>
              <a:gd name="connsiteY1" fmla="*/ 202267 h 4143404"/>
              <a:gd name="connsiteX2" fmla="*/ 1547837 w 5643601"/>
              <a:gd name="connsiteY2" fmla="*/ 1 h 4143404"/>
              <a:gd name="connsiteX3" fmla="*/ 4953020 w 5643601"/>
              <a:gd name="connsiteY3" fmla="*/ 0 h 4143404"/>
              <a:gd name="connsiteX4" fmla="*/ 5441334 w 5643601"/>
              <a:gd name="connsiteY4" fmla="*/ 202267 h 4143404"/>
              <a:gd name="connsiteX5" fmla="*/ 5643600 w 5643601"/>
              <a:gd name="connsiteY5" fmla="*/ 690582 h 4143404"/>
              <a:gd name="connsiteX6" fmla="*/ 5643601 w 5643601"/>
              <a:gd name="connsiteY6" fmla="*/ 3452823 h 4143404"/>
              <a:gd name="connsiteX7" fmla="*/ 5441334 w 5643601"/>
              <a:gd name="connsiteY7" fmla="*/ 3941138 h 4143404"/>
              <a:gd name="connsiteX8" fmla="*/ 4953019 w 5643601"/>
              <a:gd name="connsiteY8" fmla="*/ 4143404 h 4143404"/>
              <a:gd name="connsiteX9" fmla="*/ 1547836 w 5643601"/>
              <a:gd name="connsiteY9" fmla="*/ 4143404 h 4143404"/>
              <a:gd name="connsiteX10" fmla="*/ 1059521 w 5643601"/>
              <a:gd name="connsiteY10" fmla="*/ 3941137 h 4143404"/>
              <a:gd name="connsiteX11" fmla="*/ 857255 w 5643601"/>
              <a:gd name="connsiteY11" fmla="*/ 3452822 h 4143404"/>
              <a:gd name="connsiteX12" fmla="*/ 0 w 5643601"/>
              <a:gd name="connsiteY12" fmla="*/ 3429024 h 4143404"/>
              <a:gd name="connsiteX13" fmla="*/ 0 w 5643601"/>
              <a:gd name="connsiteY13" fmla="*/ 2714644 h 4143404"/>
              <a:gd name="connsiteX14" fmla="*/ 848096 w 5643601"/>
              <a:gd name="connsiteY14" fmla="*/ 2729196 h 4143404"/>
              <a:gd name="connsiteX15" fmla="*/ 857255 w 5643601"/>
              <a:gd name="connsiteY15" fmla="*/ 690581 h 4143404"/>
              <a:gd name="connsiteX0" fmla="*/ 857255 w 5643601"/>
              <a:gd name="connsiteY0" fmla="*/ 690581 h 4143404"/>
              <a:gd name="connsiteX1" fmla="*/ 1059522 w 5643601"/>
              <a:gd name="connsiteY1" fmla="*/ 202267 h 4143404"/>
              <a:gd name="connsiteX2" fmla="*/ 1547837 w 5643601"/>
              <a:gd name="connsiteY2" fmla="*/ 1 h 4143404"/>
              <a:gd name="connsiteX3" fmla="*/ 4953020 w 5643601"/>
              <a:gd name="connsiteY3" fmla="*/ 0 h 4143404"/>
              <a:gd name="connsiteX4" fmla="*/ 5441334 w 5643601"/>
              <a:gd name="connsiteY4" fmla="*/ 202267 h 4143404"/>
              <a:gd name="connsiteX5" fmla="*/ 5643600 w 5643601"/>
              <a:gd name="connsiteY5" fmla="*/ 690582 h 4143404"/>
              <a:gd name="connsiteX6" fmla="*/ 5643601 w 5643601"/>
              <a:gd name="connsiteY6" fmla="*/ 3452823 h 4143404"/>
              <a:gd name="connsiteX7" fmla="*/ 5441334 w 5643601"/>
              <a:gd name="connsiteY7" fmla="*/ 3941138 h 4143404"/>
              <a:gd name="connsiteX8" fmla="*/ 4953019 w 5643601"/>
              <a:gd name="connsiteY8" fmla="*/ 4143404 h 4143404"/>
              <a:gd name="connsiteX9" fmla="*/ 1547836 w 5643601"/>
              <a:gd name="connsiteY9" fmla="*/ 4143404 h 4143404"/>
              <a:gd name="connsiteX10" fmla="*/ 1059521 w 5643601"/>
              <a:gd name="connsiteY10" fmla="*/ 3941137 h 4143404"/>
              <a:gd name="connsiteX11" fmla="*/ 857255 w 5643601"/>
              <a:gd name="connsiteY11" fmla="*/ 3452822 h 4143404"/>
              <a:gd name="connsiteX12" fmla="*/ 0 w 5643601"/>
              <a:gd name="connsiteY12" fmla="*/ 3429024 h 4143404"/>
              <a:gd name="connsiteX13" fmla="*/ 0 w 5643601"/>
              <a:gd name="connsiteY13" fmla="*/ 2714644 h 4143404"/>
              <a:gd name="connsiteX14" fmla="*/ 848096 w 5643601"/>
              <a:gd name="connsiteY14" fmla="*/ 2729196 h 4143404"/>
              <a:gd name="connsiteX15" fmla="*/ 857255 w 5643601"/>
              <a:gd name="connsiteY15" fmla="*/ 690581 h 4143404"/>
              <a:gd name="connsiteX0" fmla="*/ 857255 w 5643601"/>
              <a:gd name="connsiteY0" fmla="*/ 690581 h 4143404"/>
              <a:gd name="connsiteX1" fmla="*/ 1059522 w 5643601"/>
              <a:gd name="connsiteY1" fmla="*/ 202267 h 4143404"/>
              <a:gd name="connsiteX2" fmla="*/ 1547837 w 5643601"/>
              <a:gd name="connsiteY2" fmla="*/ 1 h 4143404"/>
              <a:gd name="connsiteX3" fmla="*/ 4953020 w 5643601"/>
              <a:gd name="connsiteY3" fmla="*/ 0 h 4143404"/>
              <a:gd name="connsiteX4" fmla="*/ 5441334 w 5643601"/>
              <a:gd name="connsiteY4" fmla="*/ 202267 h 4143404"/>
              <a:gd name="connsiteX5" fmla="*/ 5643600 w 5643601"/>
              <a:gd name="connsiteY5" fmla="*/ 690582 h 4143404"/>
              <a:gd name="connsiteX6" fmla="*/ 5643601 w 5643601"/>
              <a:gd name="connsiteY6" fmla="*/ 3452823 h 4143404"/>
              <a:gd name="connsiteX7" fmla="*/ 5441334 w 5643601"/>
              <a:gd name="connsiteY7" fmla="*/ 3941138 h 4143404"/>
              <a:gd name="connsiteX8" fmla="*/ 4953019 w 5643601"/>
              <a:gd name="connsiteY8" fmla="*/ 4143404 h 4143404"/>
              <a:gd name="connsiteX9" fmla="*/ 1547836 w 5643601"/>
              <a:gd name="connsiteY9" fmla="*/ 4143404 h 4143404"/>
              <a:gd name="connsiteX10" fmla="*/ 1059521 w 5643601"/>
              <a:gd name="connsiteY10" fmla="*/ 3941137 h 4143404"/>
              <a:gd name="connsiteX11" fmla="*/ 968867 w 5643601"/>
              <a:gd name="connsiteY11" fmla="*/ 3634970 h 4143404"/>
              <a:gd name="connsiteX12" fmla="*/ 857255 w 5643601"/>
              <a:gd name="connsiteY12" fmla="*/ 3452822 h 4143404"/>
              <a:gd name="connsiteX13" fmla="*/ 0 w 5643601"/>
              <a:gd name="connsiteY13" fmla="*/ 3429024 h 4143404"/>
              <a:gd name="connsiteX14" fmla="*/ 0 w 5643601"/>
              <a:gd name="connsiteY14" fmla="*/ 2714644 h 4143404"/>
              <a:gd name="connsiteX15" fmla="*/ 848096 w 5643601"/>
              <a:gd name="connsiteY15" fmla="*/ 2729196 h 4143404"/>
              <a:gd name="connsiteX16" fmla="*/ 857255 w 5643601"/>
              <a:gd name="connsiteY16" fmla="*/ 690581 h 4143404"/>
              <a:gd name="connsiteX0" fmla="*/ 857255 w 5643601"/>
              <a:gd name="connsiteY0" fmla="*/ 690581 h 4143404"/>
              <a:gd name="connsiteX1" fmla="*/ 1059522 w 5643601"/>
              <a:gd name="connsiteY1" fmla="*/ 202267 h 4143404"/>
              <a:gd name="connsiteX2" fmla="*/ 1547837 w 5643601"/>
              <a:gd name="connsiteY2" fmla="*/ 1 h 4143404"/>
              <a:gd name="connsiteX3" fmla="*/ 4953020 w 5643601"/>
              <a:gd name="connsiteY3" fmla="*/ 0 h 4143404"/>
              <a:gd name="connsiteX4" fmla="*/ 5441334 w 5643601"/>
              <a:gd name="connsiteY4" fmla="*/ 202267 h 4143404"/>
              <a:gd name="connsiteX5" fmla="*/ 5643600 w 5643601"/>
              <a:gd name="connsiteY5" fmla="*/ 690582 h 4143404"/>
              <a:gd name="connsiteX6" fmla="*/ 5643601 w 5643601"/>
              <a:gd name="connsiteY6" fmla="*/ 3452823 h 4143404"/>
              <a:gd name="connsiteX7" fmla="*/ 5441334 w 5643601"/>
              <a:gd name="connsiteY7" fmla="*/ 3941138 h 4143404"/>
              <a:gd name="connsiteX8" fmla="*/ 4953019 w 5643601"/>
              <a:gd name="connsiteY8" fmla="*/ 4143404 h 4143404"/>
              <a:gd name="connsiteX9" fmla="*/ 1547836 w 5643601"/>
              <a:gd name="connsiteY9" fmla="*/ 4143404 h 4143404"/>
              <a:gd name="connsiteX10" fmla="*/ 1059521 w 5643601"/>
              <a:gd name="connsiteY10" fmla="*/ 3941137 h 4143404"/>
              <a:gd name="connsiteX11" fmla="*/ 857256 w 5643601"/>
              <a:gd name="connsiteY11" fmla="*/ 3643338 h 4143404"/>
              <a:gd name="connsiteX12" fmla="*/ 857255 w 5643601"/>
              <a:gd name="connsiteY12" fmla="*/ 3452822 h 4143404"/>
              <a:gd name="connsiteX13" fmla="*/ 0 w 5643601"/>
              <a:gd name="connsiteY13" fmla="*/ 3429024 h 4143404"/>
              <a:gd name="connsiteX14" fmla="*/ 0 w 5643601"/>
              <a:gd name="connsiteY14" fmla="*/ 2714644 h 4143404"/>
              <a:gd name="connsiteX15" fmla="*/ 848096 w 5643601"/>
              <a:gd name="connsiteY15" fmla="*/ 2729196 h 4143404"/>
              <a:gd name="connsiteX16" fmla="*/ 857255 w 5643601"/>
              <a:gd name="connsiteY16" fmla="*/ 690581 h 4143404"/>
              <a:gd name="connsiteX0" fmla="*/ 857255 w 5643601"/>
              <a:gd name="connsiteY0" fmla="*/ 690581 h 4143404"/>
              <a:gd name="connsiteX1" fmla="*/ 1059522 w 5643601"/>
              <a:gd name="connsiteY1" fmla="*/ 202267 h 4143404"/>
              <a:gd name="connsiteX2" fmla="*/ 1547837 w 5643601"/>
              <a:gd name="connsiteY2" fmla="*/ 1 h 4143404"/>
              <a:gd name="connsiteX3" fmla="*/ 4953020 w 5643601"/>
              <a:gd name="connsiteY3" fmla="*/ 0 h 4143404"/>
              <a:gd name="connsiteX4" fmla="*/ 5441334 w 5643601"/>
              <a:gd name="connsiteY4" fmla="*/ 202267 h 4143404"/>
              <a:gd name="connsiteX5" fmla="*/ 5643600 w 5643601"/>
              <a:gd name="connsiteY5" fmla="*/ 690582 h 4143404"/>
              <a:gd name="connsiteX6" fmla="*/ 5643601 w 5643601"/>
              <a:gd name="connsiteY6" fmla="*/ 3452823 h 4143404"/>
              <a:gd name="connsiteX7" fmla="*/ 5441334 w 5643601"/>
              <a:gd name="connsiteY7" fmla="*/ 3941138 h 4143404"/>
              <a:gd name="connsiteX8" fmla="*/ 4953019 w 5643601"/>
              <a:gd name="connsiteY8" fmla="*/ 4143404 h 4143404"/>
              <a:gd name="connsiteX9" fmla="*/ 1547836 w 5643601"/>
              <a:gd name="connsiteY9" fmla="*/ 4143404 h 4143404"/>
              <a:gd name="connsiteX10" fmla="*/ 1059521 w 5643601"/>
              <a:gd name="connsiteY10" fmla="*/ 3941137 h 4143404"/>
              <a:gd name="connsiteX11" fmla="*/ 857256 w 5643601"/>
              <a:gd name="connsiteY11" fmla="*/ 3643338 h 4143404"/>
              <a:gd name="connsiteX12" fmla="*/ 857255 w 5643601"/>
              <a:gd name="connsiteY12" fmla="*/ 3452822 h 4143404"/>
              <a:gd name="connsiteX13" fmla="*/ 0 w 5643601"/>
              <a:gd name="connsiteY13" fmla="*/ 3429024 h 4143404"/>
              <a:gd name="connsiteX14" fmla="*/ 0 w 5643601"/>
              <a:gd name="connsiteY14" fmla="*/ 2714644 h 4143404"/>
              <a:gd name="connsiteX15" fmla="*/ 848096 w 5643601"/>
              <a:gd name="connsiteY15" fmla="*/ 2729196 h 4143404"/>
              <a:gd name="connsiteX16" fmla="*/ 857255 w 5643601"/>
              <a:gd name="connsiteY16" fmla="*/ 690581 h 4143404"/>
              <a:gd name="connsiteX0" fmla="*/ 857255 w 5643601"/>
              <a:gd name="connsiteY0" fmla="*/ 690581 h 4143404"/>
              <a:gd name="connsiteX1" fmla="*/ 1059522 w 5643601"/>
              <a:gd name="connsiteY1" fmla="*/ 202267 h 4143404"/>
              <a:gd name="connsiteX2" fmla="*/ 1547837 w 5643601"/>
              <a:gd name="connsiteY2" fmla="*/ 1 h 4143404"/>
              <a:gd name="connsiteX3" fmla="*/ 4953020 w 5643601"/>
              <a:gd name="connsiteY3" fmla="*/ 0 h 4143404"/>
              <a:gd name="connsiteX4" fmla="*/ 5441334 w 5643601"/>
              <a:gd name="connsiteY4" fmla="*/ 202267 h 4143404"/>
              <a:gd name="connsiteX5" fmla="*/ 5643600 w 5643601"/>
              <a:gd name="connsiteY5" fmla="*/ 690582 h 4143404"/>
              <a:gd name="connsiteX6" fmla="*/ 5643601 w 5643601"/>
              <a:gd name="connsiteY6" fmla="*/ 3452823 h 4143404"/>
              <a:gd name="connsiteX7" fmla="*/ 5441334 w 5643601"/>
              <a:gd name="connsiteY7" fmla="*/ 3941138 h 4143404"/>
              <a:gd name="connsiteX8" fmla="*/ 4953019 w 5643601"/>
              <a:gd name="connsiteY8" fmla="*/ 4143404 h 4143404"/>
              <a:gd name="connsiteX9" fmla="*/ 1547836 w 5643601"/>
              <a:gd name="connsiteY9" fmla="*/ 4143404 h 4143404"/>
              <a:gd name="connsiteX10" fmla="*/ 1059521 w 5643601"/>
              <a:gd name="connsiteY10" fmla="*/ 3941137 h 4143404"/>
              <a:gd name="connsiteX11" fmla="*/ 857256 w 5643601"/>
              <a:gd name="connsiteY11" fmla="*/ 3643338 h 4143404"/>
              <a:gd name="connsiteX12" fmla="*/ 857255 w 5643601"/>
              <a:gd name="connsiteY12" fmla="*/ 3452822 h 4143404"/>
              <a:gd name="connsiteX13" fmla="*/ 0 w 5643601"/>
              <a:gd name="connsiteY13" fmla="*/ 3429024 h 4143404"/>
              <a:gd name="connsiteX14" fmla="*/ 0 w 5643601"/>
              <a:gd name="connsiteY14" fmla="*/ 2714644 h 4143404"/>
              <a:gd name="connsiteX15" fmla="*/ 848096 w 5643601"/>
              <a:gd name="connsiteY15" fmla="*/ 2729196 h 4143404"/>
              <a:gd name="connsiteX16" fmla="*/ 857255 w 5643601"/>
              <a:gd name="connsiteY16" fmla="*/ 690581 h 4143404"/>
              <a:gd name="connsiteX0" fmla="*/ 1000131 w 5786477"/>
              <a:gd name="connsiteY0" fmla="*/ 690581 h 4143404"/>
              <a:gd name="connsiteX1" fmla="*/ 1202398 w 5786477"/>
              <a:gd name="connsiteY1" fmla="*/ 202267 h 4143404"/>
              <a:gd name="connsiteX2" fmla="*/ 1690713 w 5786477"/>
              <a:gd name="connsiteY2" fmla="*/ 1 h 4143404"/>
              <a:gd name="connsiteX3" fmla="*/ 5095896 w 5786477"/>
              <a:gd name="connsiteY3" fmla="*/ 0 h 4143404"/>
              <a:gd name="connsiteX4" fmla="*/ 5584210 w 5786477"/>
              <a:gd name="connsiteY4" fmla="*/ 202267 h 4143404"/>
              <a:gd name="connsiteX5" fmla="*/ 5786476 w 5786477"/>
              <a:gd name="connsiteY5" fmla="*/ 690582 h 4143404"/>
              <a:gd name="connsiteX6" fmla="*/ 5786477 w 5786477"/>
              <a:gd name="connsiteY6" fmla="*/ 3452823 h 4143404"/>
              <a:gd name="connsiteX7" fmla="*/ 5584210 w 5786477"/>
              <a:gd name="connsiteY7" fmla="*/ 3941138 h 4143404"/>
              <a:gd name="connsiteX8" fmla="*/ 5095895 w 5786477"/>
              <a:gd name="connsiteY8" fmla="*/ 4143404 h 4143404"/>
              <a:gd name="connsiteX9" fmla="*/ 1690712 w 5786477"/>
              <a:gd name="connsiteY9" fmla="*/ 4143404 h 4143404"/>
              <a:gd name="connsiteX10" fmla="*/ 1202397 w 5786477"/>
              <a:gd name="connsiteY10" fmla="*/ 3941137 h 4143404"/>
              <a:gd name="connsiteX11" fmla="*/ 1000132 w 5786477"/>
              <a:gd name="connsiteY11" fmla="*/ 3643338 h 4143404"/>
              <a:gd name="connsiteX12" fmla="*/ 1000131 w 5786477"/>
              <a:gd name="connsiteY12" fmla="*/ 3452822 h 4143404"/>
              <a:gd name="connsiteX13" fmla="*/ 142876 w 5786477"/>
              <a:gd name="connsiteY13" fmla="*/ 3429024 h 4143404"/>
              <a:gd name="connsiteX14" fmla="*/ 142876 w 5786477"/>
              <a:gd name="connsiteY14" fmla="*/ 2714644 h 4143404"/>
              <a:gd name="connsiteX15" fmla="*/ 990972 w 5786477"/>
              <a:gd name="connsiteY15" fmla="*/ 2729196 h 4143404"/>
              <a:gd name="connsiteX16" fmla="*/ 1000131 w 5786477"/>
              <a:gd name="connsiteY16" fmla="*/ 690581 h 4143404"/>
              <a:gd name="connsiteX0" fmla="*/ 1000131 w 5786477"/>
              <a:gd name="connsiteY0" fmla="*/ 690581 h 4143404"/>
              <a:gd name="connsiteX1" fmla="*/ 1202398 w 5786477"/>
              <a:gd name="connsiteY1" fmla="*/ 202267 h 4143404"/>
              <a:gd name="connsiteX2" fmla="*/ 1690713 w 5786477"/>
              <a:gd name="connsiteY2" fmla="*/ 1 h 4143404"/>
              <a:gd name="connsiteX3" fmla="*/ 5095896 w 5786477"/>
              <a:gd name="connsiteY3" fmla="*/ 0 h 4143404"/>
              <a:gd name="connsiteX4" fmla="*/ 5584210 w 5786477"/>
              <a:gd name="connsiteY4" fmla="*/ 202267 h 4143404"/>
              <a:gd name="connsiteX5" fmla="*/ 5786476 w 5786477"/>
              <a:gd name="connsiteY5" fmla="*/ 690582 h 4143404"/>
              <a:gd name="connsiteX6" fmla="*/ 5786477 w 5786477"/>
              <a:gd name="connsiteY6" fmla="*/ 3452823 h 4143404"/>
              <a:gd name="connsiteX7" fmla="*/ 5584210 w 5786477"/>
              <a:gd name="connsiteY7" fmla="*/ 3941138 h 4143404"/>
              <a:gd name="connsiteX8" fmla="*/ 5095895 w 5786477"/>
              <a:gd name="connsiteY8" fmla="*/ 4143404 h 4143404"/>
              <a:gd name="connsiteX9" fmla="*/ 1690712 w 5786477"/>
              <a:gd name="connsiteY9" fmla="*/ 4143404 h 4143404"/>
              <a:gd name="connsiteX10" fmla="*/ 1202397 w 5786477"/>
              <a:gd name="connsiteY10" fmla="*/ 3941137 h 4143404"/>
              <a:gd name="connsiteX11" fmla="*/ 1000132 w 5786477"/>
              <a:gd name="connsiteY11" fmla="*/ 3643338 h 4143404"/>
              <a:gd name="connsiteX12" fmla="*/ 1000131 w 5786477"/>
              <a:gd name="connsiteY12" fmla="*/ 3452822 h 4143404"/>
              <a:gd name="connsiteX13" fmla="*/ 142876 w 5786477"/>
              <a:gd name="connsiteY13" fmla="*/ 3429024 h 4143404"/>
              <a:gd name="connsiteX14" fmla="*/ 142876 w 5786477"/>
              <a:gd name="connsiteY14" fmla="*/ 2714644 h 4143404"/>
              <a:gd name="connsiteX15" fmla="*/ 990972 w 5786477"/>
              <a:gd name="connsiteY15" fmla="*/ 2729196 h 4143404"/>
              <a:gd name="connsiteX16" fmla="*/ 1000131 w 5786477"/>
              <a:gd name="connsiteY16" fmla="*/ 690581 h 4143404"/>
              <a:gd name="connsiteX0" fmla="*/ 1000131 w 5786477"/>
              <a:gd name="connsiteY0" fmla="*/ 690581 h 4143404"/>
              <a:gd name="connsiteX1" fmla="*/ 1202398 w 5786477"/>
              <a:gd name="connsiteY1" fmla="*/ 202267 h 4143404"/>
              <a:gd name="connsiteX2" fmla="*/ 1690713 w 5786477"/>
              <a:gd name="connsiteY2" fmla="*/ 1 h 4143404"/>
              <a:gd name="connsiteX3" fmla="*/ 5095896 w 5786477"/>
              <a:gd name="connsiteY3" fmla="*/ 0 h 4143404"/>
              <a:gd name="connsiteX4" fmla="*/ 5584210 w 5786477"/>
              <a:gd name="connsiteY4" fmla="*/ 202267 h 4143404"/>
              <a:gd name="connsiteX5" fmla="*/ 5786476 w 5786477"/>
              <a:gd name="connsiteY5" fmla="*/ 690582 h 4143404"/>
              <a:gd name="connsiteX6" fmla="*/ 5786477 w 5786477"/>
              <a:gd name="connsiteY6" fmla="*/ 3452823 h 4143404"/>
              <a:gd name="connsiteX7" fmla="*/ 5584210 w 5786477"/>
              <a:gd name="connsiteY7" fmla="*/ 3941138 h 4143404"/>
              <a:gd name="connsiteX8" fmla="*/ 5095895 w 5786477"/>
              <a:gd name="connsiteY8" fmla="*/ 4143404 h 4143404"/>
              <a:gd name="connsiteX9" fmla="*/ 1690712 w 5786477"/>
              <a:gd name="connsiteY9" fmla="*/ 4143404 h 4143404"/>
              <a:gd name="connsiteX10" fmla="*/ 1202397 w 5786477"/>
              <a:gd name="connsiteY10" fmla="*/ 3941137 h 4143404"/>
              <a:gd name="connsiteX11" fmla="*/ 1000132 w 5786477"/>
              <a:gd name="connsiteY11" fmla="*/ 3643338 h 4143404"/>
              <a:gd name="connsiteX12" fmla="*/ 1000131 w 5786477"/>
              <a:gd name="connsiteY12" fmla="*/ 3452822 h 4143404"/>
              <a:gd name="connsiteX13" fmla="*/ 142876 w 5786477"/>
              <a:gd name="connsiteY13" fmla="*/ 3429024 h 4143404"/>
              <a:gd name="connsiteX14" fmla="*/ 142876 w 5786477"/>
              <a:gd name="connsiteY14" fmla="*/ 2714644 h 4143404"/>
              <a:gd name="connsiteX15" fmla="*/ 990972 w 5786477"/>
              <a:gd name="connsiteY15" fmla="*/ 2729196 h 4143404"/>
              <a:gd name="connsiteX16" fmla="*/ 1000131 w 5786477"/>
              <a:gd name="connsiteY16" fmla="*/ 690581 h 4143404"/>
              <a:gd name="connsiteX0" fmla="*/ 1000131 w 5786477"/>
              <a:gd name="connsiteY0" fmla="*/ 690581 h 4143404"/>
              <a:gd name="connsiteX1" fmla="*/ 1202398 w 5786477"/>
              <a:gd name="connsiteY1" fmla="*/ 202267 h 4143404"/>
              <a:gd name="connsiteX2" fmla="*/ 1690713 w 5786477"/>
              <a:gd name="connsiteY2" fmla="*/ 1 h 4143404"/>
              <a:gd name="connsiteX3" fmla="*/ 5095896 w 5786477"/>
              <a:gd name="connsiteY3" fmla="*/ 0 h 4143404"/>
              <a:gd name="connsiteX4" fmla="*/ 5584210 w 5786477"/>
              <a:gd name="connsiteY4" fmla="*/ 202267 h 4143404"/>
              <a:gd name="connsiteX5" fmla="*/ 5786476 w 5786477"/>
              <a:gd name="connsiteY5" fmla="*/ 690582 h 4143404"/>
              <a:gd name="connsiteX6" fmla="*/ 5786477 w 5786477"/>
              <a:gd name="connsiteY6" fmla="*/ 3452823 h 4143404"/>
              <a:gd name="connsiteX7" fmla="*/ 5584210 w 5786477"/>
              <a:gd name="connsiteY7" fmla="*/ 3941138 h 4143404"/>
              <a:gd name="connsiteX8" fmla="*/ 5095895 w 5786477"/>
              <a:gd name="connsiteY8" fmla="*/ 4143404 h 4143404"/>
              <a:gd name="connsiteX9" fmla="*/ 1690712 w 5786477"/>
              <a:gd name="connsiteY9" fmla="*/ 4143404 h 4143404"/>
              <a:gd name="connsiteX10" fmla="*/ 1202397 w 5786477"/>
              <a:gd name="connsiteY10" fmla="*/ 3941137 h 4143404"/>
              <a:gd name="connsiteX11" fmla="*/ 1000131 w 5786477"/>
              <a:gd name="connsiteY11" fmla="*/ 3452822 h 4143404"/>
              <a:gd name="connsiteX12" fmla="*/ 142876 w 5786477"/>
              <a:gd name="connsiteY12" fmla="*/ 3429024 h 4143404"/>
              <a:gd name="connsiteX13" fmla="*/ 142876 w 5786477"/>
              <a:gd name="connsiteY13" fmla="*/ 2714644 h 4143404"/>
              <a:gd name="connsiteX14" fmla="*/ 990972 w 5786477"/>
              <a:gd name="connsiteY14" fmla="*/ 2729196 h 4143404"/>
              <a:gd name="connsiteX15" fmla="*/ 1000131 w 5786477"/>
              <a:gd name="connsiteY15" fmla="*/ 690581 h 4143404"/>
              <a:gd name="connsiteX0" fmla="*/ 1127078 w 5913424"/>
              <a:gd name="connsiteY0" fmla="*/ 690581 h 4143404"/>
              <a:gd name="connsiteX1" fmla="*/ 1329345 w 5913424"/>
              <a:gd name="connsiteY1" fmla="*/ 202267 h 4143404"/>
              <a:gd name="connsiteX2" fmla="*/ 1817660 w 5913424"/>
              <a:gd name="connsiteY2" fmla="*/ 1 h 4143404"/>
              <a:gd name="connsiteX3" fmla="*/ 5222843 w 5913424"/>
              <a:gd name="connsiteY3" fmla="*/ 0 h 4143404"/>
              <a:gd name="connsiteX4" fmla="*/ 5711157 w 5913424"/>
              <a:gd name="connsiteY4" fmla="*/ 202267 h 4143404"/>
              <a:gd name="connsiteX5" fmla="*/ 5913423 w 5913424"/>
              <a:gd name="connsiteY5" fmla="*/ 690582 h 4143404"/>
              <a:gd name="connsiteX6" fmla="*/ 5913424 w 5913424"/>
              <a:gd name="connsiteY6" fmla="*/ 3452823 h 4143404"/>
              <a:gd name="connsiteX7" fmla="*/ 5711157 w 5913424"/>
              <a:gd name="connsiteY7" fmla="*/ 3941138 h 4143404"/>
              <a:gd name="connsiteX8" fmla="*/ 5222842 w 5913424"/>
              <a:gd name="connsiteY8" fmla="*/ 4143404 h 4143404"/>
              <a:gd name="connsiteX9" fmla="*/ 1817659 w 5913424"/>
              <a:gd name="connsiteY9" fmla="*/ 4143404 h 4143404"/>
              <a:gd name="connsiteX10" fmla="*/ 1329344 w 5913424"/>
              <a:gd name="connsiteY10" fmla="*/ 3941137 h 4143404"/>
              <a:gd name="connsiteX11" fmla="*/ 1127078 w 5913424"/>
              <a:gd name="connsiteY11" fmla="*/ 3452822 h 4143404"/>
              <a:gd name="connsiteX12" fmla="*/ 269823 w 5913424"/>
              <a:gd name="connsiteY12" fmla="*/ 3429024 h 4143404"/>
              <a:gd name="connsiteX13" fmla="*/ 269823 w 5913424"/>
              <a:gd name="connsiteY13" fmla="*/ 2714644 h 4143404"/>
              <a:gd name="connsiteX14" fmla="*/ 1117919 w 5913424"/>
              <a:gd name="connsiteY14" fmla="*/ 2729196 h 4143404"/>
              <a:gd name="connsiteX15" fmla="*/ 1127078 w 5913424"/>
              <a:gd name="connsiteY15" fmla="*/ 690581 h 4143404"/>
              <a:gd name="connsiteX0" fmla="*/ 1000131 w 5786477"/>
              <a:gd name="connsiteY0" fmla="*/ 690581 h 4143404"/>
              <a:gd name="connsiteX1" fmla="*/ 1202398 w 5786477"/>
              <a:gd name="connsiteY1" fmla="*/ 202267 h 4143404"/>
              <a:gd name="connsiteX2" fmla="*/ 1690713 w 5786477"/>
              <a:gd name="connsiteY2" fmla="*/ 1 h 4143404"/>
              <a:gd name="connsiteX3" fmla="*/ 5095896 w 5786477"/>
              <a:gd name="connsiteY3" fmla="*/ 0 h 4143404"/>
              <a:gd name="connsiteX4" fmla="*/ 5584210 w 5786477"/>
              <a:gd name="connsiteY4" fmla="*/ 202267 h 4143404"/>
              <a:gd name="connsiteX5" fmla="*/ 5786476 w 5786477"/>
              <a:gd name="connsiteY5" fmla="*/ 690582 h 4143404"/>
              <a:gd name="connsiteX6" fmla="*/ 5786477 w 5786477"/>
              <a:gd name="connsiteY6" fmla="*/ 3452823 h 4143404"/>
              <a:gd name="connsiteX7" fmla="*/ 5584210 w 5786477"/>
              <a:gd name="connsiteY7" fmla="*/ 3941138 h 4143404"/>
              <a:gd name="connsiteX8" fmla="*/ 5095895 w 5786477"/>
              <a:gd name="connsiteY8" fmla="*/ 4143404 h 4143404"/>
              <a:gd name="connsiteX9" fmla="*/ 1690712 w 5786477"/>
              <a:gd name="connsiteY9" fmla="*/ 4143404 h 4143404"/>
              <a:gd name="connsiteX10" fmla="*/ 1202397 w 5786477"/>
              <a:gd name="connsiteY10" fmla="*/ 3941137 h 4143404"/>
              <a:gd name="connsiteX11" fmla="*/ 1000131 w 5786477"/>
              <a:gd name="connsiteY11" fmla="*/ 3452822 h 4143404"/>
              <a:gd name="connsiteX12" fmla="*/ 142876 w 5786477"/>
              <a:gd name="connsiteY12" fmla="*/ 3429024 h 4143404"/>
              <a:gd name="connsiteX13" fmla="*/ 142876 w 5786477"/>
              <a:gd name="connsiteY13" fmla="*/ 2714644 h 4143404"/>
              <a:gd name="connsiteX14" fmla="*/ 990972 w 5786477"/>
              <a:gd name="connsiteY14" fmla="*/ 2729196 h 4143404"/>
              <a:gd name="connsiteX15" fmla="*/ 1000131 w 5786477"/>
              <a:gd name="connsiteY15" fmla="*/ 690581 h 4143404"/>
              <a:gd name="connsiteX0" fmla="*/ 1000131 w 5786477"/>
              <a:gd name="connsiteY0" fmla="*/ 690581 h 4143404"/>
              <a:gd name="connsiteX1" fmla="*/ 1202398 w 5786477"/>
              <a:gd name="connsiteY1" fmla="*/ 202267 h 4143404"/>
              <a:gd name="connsiteX2" fmla="*/ 1690713 w 5786477"/>
              <a:gd name="connsiteY2" fmla="*/ 1 h 4143404"/>
              <a:gd name="connsiteX3" fmla="*/ 5095896 w 5786477"/>
              <a:gd name="connsiteY3" fmla="*/ 0 h 4143404"/>
              <a:gd name="connsiteX4" fmla="*/ 5584210 w 5786477"/>
              <a:gd name="connsiteY4" fmla="*/ 202267 h 4143404"/>
              <a:gd name="connsiteX5" fmla="*/ 5786476 w 5786477"/>
              <a:gd name="connsiteY5" fmla="*/ 690582 h 4143404"/>
              <a:gd name="connsiteX6" fmla="*/ 5786477 w 5786477"/>
              <a:gd name="connsiteY6" fmla="*/ 3452823 h 4143404"/>
              <a:gd name="connsiteX7" fmla="*/ 5584210 w 5786477"/>
              <a:gd name="connsiteY7" fmla="*/ 3941138 h 4143404"/>
              <a:gd name="connsiteX8" fmla="*/ 5095895 w 5786477"/>
              <a:gd name="connsiteY8" fmla="*/ 4143404 h 4143404"/>
              <a:gd name="connsiteX9" fmla="*/ 1690712 w 5786477"/>
              <a:gd name="connsiteY9" fmla="*/ 4143404 h 4143404"/>
              <a:gd name="connsiteX10" fmla="*/ 1202397 w 5786477"/>
              <a:gd name="connsiteY10" fmla="*/ 3941137 h 4143404"/>
              <a:gd name="connsiteX11" fmla="*/ 1000131 w 5786477"/>
              <a:gd name="connsiteY11" fmla="*/ 3452822 h 4143404"/>
              <a:gd name="connsiteX12" fmla="*/ 142876 w 5786477"/>
              <a:gd name="connsiteY12" fmla="*/ 3429024 h 4143404"/>
              <a:gd name="connsiteX13" fmla="*/ 142876 w 5786477"/>
              <a:gd name="connsiteY13" fmla="*/ 2714644 h 4143404"/>
              <a:gd name="connsiteX14" fmla="*/ 990972 w 5786477"/>
              <a:gd name="connsiteY14" fmla="*/ 2729196 h 4143404"/>
              <a:gd name="connsiteX15" fmla="*/ 1000131 w 5786477"/>
              <a:gd name="connsiteY15" fmla="*/ 690581 h 4143404"/>
              <a:gd name="connsiteX0" fmla="*/ 1000131 w 5786477"/>
              <a:gd name="connsiteY0" fmla="*/ 690581 h 4143404"/>
              <a:gd name="connsiteX1" fmla="*/ 1202398 w 5786477"/>
              <a:gd name="connsiteY1" fmla="*/ 202267 h 4143404"/>
              <a:gd name="connsiteX2" fmla="*/ 1690713 w 5786477"/>
              <a:gd name="connsiteY2" fmla="*/ 1 h 4143404"/>
              <a:gd name="connsiteX3" fmla="*/ 5095896 w 5786477"/>
              <a:gd name="connsiteY3" fmla="*/ 0 h 4143404"/>
              <a:gd name="connsiteX4" fmla="*/ 5584210 w 5786477"/>
              <a:gd name="connsiteY4" fmla="*/ 202267 h 4143404"/>
              <a:gd name="connsiteX5" fmla="*/ 5786476 w 5786477"/>
              <a:gd name="connsiteY5" fmla="*/ 690582 h 4143404"/>
              <a:gd name="connsiteX6" fmla="*/ 5786477 w 5786477"/>
              <a:gd name="connsiteY6" fmla="*/ 3452823 h 4143404"/>
              <a:gd name="connsiteX7" fmla="*/ 5584210 w 5786477"/>
              <a:gd name="connsiteY7" fmla="*/ 3941138 h 4143404"/>
              <a:gd name="connsiteX8" fmla="*/ 5095895 w 5786477"/>
              <a:gd name="connsiteY8" fmla="*/ 4143404 h 4143404"/>
              <a:gd name="connsiteX9" fmla="*/ 1690712 w 5786477"/>
              <a:gd name="connsiteY9" fmla="*/ 4143404 h 4143404"/>
              <a:gd name="connsiteX10" fmla="*/ 1202397 w 5786477"/>
              <a:gd name="connsiteY10" fmla="*/ 3941137 h 4143404"/>
              <a:gd name="connsiteX11" fmla="*/ 1000131 w 5786477"/>
              <a:gd name="connsiteY11" fmla="*/ 3452822 h 4143404"/>
              <a:gd name="connsiteX12" fmla="*/ 142876 w 5786477"/>
              <a:gd name="connsiteY12" fmla="*/ 3429024 h 4143404"/>
              <a:gd name="connsiteX13" fmla="*/ 142876 w 5786477"/>
              <a:gd name="connsiteY13" fmla="*/ 2714644 h 4143404"/>
              <a:gd name="connsiteX14" fmla="*/ 785818 w 5786477"/>
              <a:gd name="connsiteY14" fmla="*/ 2571768 h 4143404"/>
              <a:gd name="connsiteX15" fmla="*/ 1000131 w 5786477"/>
              <a:gd name="connsiteY15" fmla="*/ 690581 h 4143404"/>
              <a:gd name="connsiteX0" fmla="*/ 1000131 w 5786477"/>
              <a:gd name="connsiteY0" fmla="*/ 690581 h 4143404"/>
              <a:gd name="connsiteX1" fmla="*/ 1202398 w 5786477"/>
              <a:gd name="connsiteY1" fmla="*/ 202267 h 4143404"/>
              <a:gd name="connsiteX2" fmla="*/ 1690713 w 5786477"/>
              <a:gd name="connsiteY2" fmla="*/ 1 h 4143404"/>
              <a:gd name="connsiteX3" fmla="*/ 5095896 w 5786477"/>
              <a:gd name="connsiteY3" fmla="*/ 0 h 4143404"/>
              <a:gd name="connsiteX4" fmla="*/ 5584210 w 5786477"/>
              <a:gd name="connsiteY4" fmla="*/ 202267 h 4143404"/>
              <a:gd name="connsiteX5" fmla="*/ 5786476 w 5786477"/>
              <a:gd name="connsiteY5" fmla="*/ 690582 h 4143404"/>
              <a:gd name="connsiteX6" fmla="*/ 5786477 w 5786477"/>
              <a:gd name="connsiteY6" fmla="*/ 3452823 h 4143404"/>
              <a:gd name="connsiteX7" fmla="*/ 5584210 w 5786477"/>
              <a:gd name="connsiteY7" fmla="*/ 3941138 h 4143404"/>
              <a:gd name="connsiteX8" fmla="*/ 5095895 w 5786477"/>
              <a:gd name="connsiteY8" fmla="*/ 4143404 h 4143404"/>
              <a:gd name="connsiteX9" fmla="*/ 1690712 w 5786477"/>
              <a:gd name="connsiteY9" fmla="*/ 4143404 h 4143404"/>
              <a:gd name="connsiteX10" fmla="*/ 1202397 w 5786477"/>
              <a:gd name="connsiteY10" fmla="*/ 3941137 h 4143404"/>
              <a:gd name="connsiteX11" fmla="*/ 1000131 w 5786477"/>
              <a:gd name="connsiteY11" fmla="*/ 3452822 h 4143404"/>
              <a:gd name="connsiteX12" fmla="*/ 142876 w 5786477"/>
              <a:gd name="connsiteY12" fmla="*/ 3429024 h 4143404"/>
              <a:gd name="connsiteX13" fmla="*/ 142876 w 5786477"/>
              <a:gd name="connsiteY13" fmla="*/ 2714644 h 4143404"/>
              <a:gd name="connsiteX14" fmla="*/ 785818 w 5786477"/>
              <a:gd name="connsiteY14" fmla="*/ 2571768 h 4143404"/>
              <a:gd name="connsiteX15" fmla="*/ 1000131 w 5786477"/>
              <a:gd name="connsiteY15" fmla="*/ 690581 h 4143404"/>
              <a:gd name="connsiteX0" fmla="*/ 1000131 w 5786477"/>
              <a:gd name="connsiteY0" fmla="*/ 690581 h 4143404"/>
              <a:gd name="connsiteX1" fmla="*/ 1202398 w 5786477"/>
              <a:gd name="connsiteY1" fmla="*/ 202267 h 4143404"/>
              <a:gd name="connsiteX2" fmla="*/ 1690713 w 5786477"/>
              <a:gd name="connsiteY2" fmla="*/ 1 h 4143404"/>
              <a:gd name="connsiteX3" fmla="*/ 5095896 w 5786477"/>
              <a:gd name="connsiteY3" fmla="*/ 0 h 4143404"/>
              <a:gd name="connsiteX4" fmla="*/ 5584210 w 5786477"/>
              <a:gd name="connsiteY4" fmla="*/ 202267 h 4143404"/>
              <a:gd name="connsiteX5" fmla="*/ 5786476 w 5786477"/>
              <a:gd name="connsiteY5" fmla="*/ 690582 h 4143404"/>
              <a:gd name="connsiteX6" fmla="*/ 5786477 w 5786477"/>
              <a:gd name="connsiteY6" fmla="*/ 3452823 h 4143404"/>
              <a:gd name="connsiteX7" fmla="*/ 5584210 w 5786477"/>
              <a:gd name="connsiteY7" fmla="*/ 3941138 h 4143404"/>
              <a:gd name="connsiteX8" fmla="*/ 5095895 w 5786477"/>
              <a:gd name="connsiteY8" fmla="*/ 4143404 h 4143404"/>
              <a:gd name="connsiteX9" fmla="*/ 1690712 w 5786477"/>
              <a:gd name="connsiteY9" fmla="*/ 4143404 h 4143404"/>
              <a:gd name="connsiteX10" fmla="*/ 1202397 w 5786477"/>
              <a:gd name="connsiteY10" fmla="*/ 3941137 h 4143404"/>
              <a:gd name="connsiteX11" fmla="*/ 1000131 w 5786477"/>
              <a:gd name="connsiteY11" fmla="*/ 3452822 h 4143404"/>
              <a:gd name="connsiteX12" fmla="*/ 142876 w 5786477"/>
              <a:gd name="connsiteY12" fmla="*/ 3429024 h 4143404"/>
              <a:gd name="connsiteX13" fmla="*/ 142876 w 5786477"/>
              <a:gd name="connsiteY13" fmla="*/ 2714644 h 4143404"/>
              <a:gd name="connsiteX14" fmla="*/ 785818 w 5786477"/>
              <a:gd name="connsiteY14" fmla="*/ 2571768 h 4143404"/>
              <a:gd name="connsiteX15" fmla="*/ 1000131 w 5786477"/>
              <a:gd name="connsiteY15" fmla="*/ 690581 h 4143404"/>
              <a:gd name="connsiteX0" fmla="*/ 1000131 w 5786477"/>
              <a:gd name="connsiteY0" fmla="*/ 690581 h 4143404"/>
              <a:gd name="connsiteX1" fmla="*/ 1202398 w 5786477"/>
              <a:gd name="connsiteY1" fmla="*/ 202267 h 4143404"/>
              <a:gd name="connsiteX2" fmla="*/ 1690713 w 5786477"/>
              <a:gd name="connsiteY2" fmla="*/ 1 h 4143404"/>
              <a:gd name="connsiteX3" fmla="*/ 5095896 w 5786477"/>
              <a:gd name="connsiteY3" fmla="*/ 0 h 4143404"/>
              <a:gd name="connsiteX4" fmla="*/ 5584210 w 5786477"/>
              <a:gd name="connsiteY4" fmla="*/ 202267 h 4143404"/>
              <a:gd name="connsiteX5" fmla="*/ 5786476 w 5786477"/>
              <a:gd name="connsiteY5" fmla="*/ 690582 h 4143404"/>
              <a:gd name="connsiteX6" fmla="*/ 5786477 w 5786477"/>
              <a:gd name="connsiteY6" fmla="*/ 3452823 h 4143404"/>
              <a:gd name="connsiteX7" fmla="*/ 5584210 w 5786477"/>
              <a:gd name="connsiteY7" fmla="*/ 3941138 h 4143404"/>
              <a:gd name="connsiteX8" fmla="*/ 5095895 w 5786477"/>
              <a:gd name="connsiteY8" fmla="*/ 4143404 h 4143404"/>
              <a:gd name="connsiteX9" fmla="*/ 1690712 w 5786477"/>
              <a:gd name="connsiteY9" fmla="*/ 4143404 h 4143404"/>
              <a:gd name="connsiteX10" fmla="*/ 1202397 w 5786477"/>
              <a:gd name="connsiteY10" fmla="*/ 3941137 h 4143404"/>
              <a:gd name="connsiteX11" fmla="*/ 1000131 w 5786477"/>
              <a:gd name="connsiteY11" fmla="*/ 3452822 h 4143404"/>
              <a:gd name="connsiteX12" fmla="*/ 142876 w 5786477"/>
              <a:gd name="connsiteY12" fmla="*/ 3429024 h 4143404"/>
              <a:gd name="connsiteX13" fmla="*/ 142876 w 5786477"/>
              <a:gd name="connsiteY13" fmla="*/ 2714644 h 4143404"/>
              <a:gd name="connsiteX14" fmla="*/ 785818 w 5786477"/>
              <a:gd name="connsiteY14" fmla="*/ 2571768 h 4143404"/>
              <a:gd name="connsiteX15" fmla="*/ 1000131 w 5786477"/>
              <a:gd name="connsiteY15" fmla="*/ 690581 h 4143404"/>
              <a:gd name="connsiteX0" fmla="*/ 1000131 w 5786477"/>
              <a:gd name="connsiteY0" fmla="*/ 690581 h 4143404"/>
              <a:gd name="connsiteX1" fmla="*/ 1202398 w 5786477"/>
              <a:gd name="connsiteY1" fmla="*/ 202267 h 4143404"/>
              <a:gd name="connsiteX2" fmla="*/ 1690713 w 5786477"/>
              <a:gd name="connsiteY2" fmla="*/ 1 h 4143404"/>
              <a:gd name="connsiteX3" fmla="*/ 5095896 w 5786477"/>
              <a:gd name="connsiteY3" fmla="*/ 0 h 4143404"/>
              <a:gd name="connsiteX4" fmla="*/ 5584210 w 5786477"/>
              <a:gd name="connsiteY4" fmla="*/ 202267 h 4143404"/>
              <a:gd name="connsiteX5" fmla="*/ 5786476 w 5786477"/>
              <a:gd name="connsiteY5" fmla="*/ 690582 h 4143404"/>
              <a:gd name="connsiteX6" fmla="*/ 5786477 w 5786477"/>
              <a:gd name="connsiteY6" fmla="*/ 3452823 h 4143404"/>
              <a:gd name="connsiteX7" fmla="*/ 5584210 w 5786477"/>
              <a:gd name="connsiteY7" fmla="*/ 3941138 h 4143404"/>
              <a:gd name="connsiteX8" fmla="*/ 5095895 w 5786477"/>
              <a:gd name="connsiteY8" fmla="*/ 4143404 h 4143404"/>
              <a:gd name="connsiteX9" fmla="*/ 1690712 w 5786477"/>
              <a:gd name="connsiteY9" fmla="*/ 4143404 h 4143404"/>
              <a:gd name="connsiteX10" fmla="*/ 1202397 w 5786477"/>
              <a:gd name="connsiteY10" fmla="*/ 3941137 h 4143404"/>
              <a:gd name="connsiteX11" fmla="*/ 1000131 w 5786477"/>
              <a:gd name="connsiteY11" fmla="*/ 3452822 h 4143404"/>
              <a:gd name="connsiteX12" fmla="*/ 142876 w 5786477"/>
              <a:gd name="connsiteY12" fmla="*/ 3429024 h 4143404"/>
              <a:gd name="connsiteX13" fmla="*/ 142876 w 5786477"/>
              <a:gd name="connsiteY13" fmla="*/ 2714644 h 4143404"/>
              <a:gd name="connsiteX14" fmla="*/ 785818 w 5786477"/>
              <a:gd name="connsiteY14" fmla="*/ 2571768 h 4143404"/>
              <a:gd name="connsiteX15" fmla="*/ 1000131 w 5786477"/>
              <a:gd name="connsiteY15" fmla="*/ 690581 h 4143404"/>
              <a:gd name="connsiteX0" fmla="*/ 1000131 w 5786477"/>
              <a:gd name="connsiteY0" fmla="*/ 690581 h 4143404"/>
              <a:gd name="connsiteX1" fmla="*/ 1202398 w 5786477"/>
              <a:gd name="connsiteY1" fmla="*/ 202267 h 4143404"/>
              <a:gd name="connsiteX2" fmla="*/ 1690713 w 5786477"/>
              <a:gd name="connsiteY2" fmla="*/ 1 h 4143404"/>
              <a:gd name="connsiteX3" fmla="*/ 5095896 w 5786477"/>
              <a:gd name="connsiteY3" fmla="*/ 0 h 4143404"/>
              <a:gd name="connsiteX4" fmla="*/ 5584210 w 5786477"/>
              <a:gd name="connsiteY4" fmla="*/ 202267 h 4143404"/>
              <a:gd name="connsiteX5" fmla="*/ 5786476 w 5786477"/>
              <a:gd name="connsiteY5" fmla="*/ 690582 h 4143404"/>
              <a:gd name="connsiteX6" fmla="*/ 5786477 w 5786477"/>
              <a:gd name="connsiteY6" fmla="*/ 3452823 h 4143404"/>
              <a:gd name="connsiteX7" fmla="*/ 5584210 w 5786477"/>
              <a:gd name="connsiteY7" fmla="*/ 3941138 h 4143404"/>
              <a:gd name="connsiteX8" fmla="*/ 5095895 w 5786477"/>
              <a:gd name="connsiteY8" fmla="*/ 4143404 h 4143404"/>
              <a:gd name="connsiteX9" fmla="*/ 1690712 w 5786477"/>
              <a:gd name="connsiteY9" fmla="*/ 4143404 h 4143404"/>
              <a:gd name="connsiteX10" fmla="*/ 1202397 w 5786477"/>
              <a:gd name="connsiteY10" fmla="*/ 3941137 h 4143404"/>
              <a:gd name="connsiteX11" fmla="*/ 1000131 w 5786477"/>
              <a:gd name="connsiteY11" fmla="*/ 3452822 h 4143404"/>
              <a:gd name="connsiteX12" fmla="*/ 142876 w 5786477"/>
              <a:gd name="connsiteY12" fmla="*/ 3429024 h 4143404"/>
              <a:gd name="connsiteX13" fmla="*/ 142876 w 5786477"/>
              <a:gd name="connsiteY13" fmla="*/ 2714644 h 4143404"/>
              <a:gd name="connsiteX14" fmla="*/ 785818 w 5786477"/>
              <a:gd name="connsiteY14" fmla="*/ 2571768 h 4143404"/>
              <a:gd name="connsiteX15" fmla="*/ 1000131 w 5786477"/>
              <a:gd name="connsiteY15" fmla="*/ 690581 h 4143404"/>
              <a:gd name="connsiteX0" fmla="*/ 1000131 w 5786477"/>
              <a:gd name="connsiteY0" fmla="*/ 690581 h 4143404"/>
              <a:gd name="connsiteX1" fmla="*/ 1202398 w 5786477"/>
              <a:gd name="connsiteY1" fmla="*/ 202267 h 4143404"/>
              <a:gd name="connsiteX2" fmla="*/ 1690713 w 5786477"/>
              <a:gd name="connsiteY2" fmla="*/ 1 h 4143404"/>
              <a:gd name="connsiteX3" fmla="*/ 5095896 w 5786477"/>
              <a:gd name="connsiteY3" fmla="*/ 0 h 4143404"/>
              <a:gd name="connsiteX4" fmla="*/ 5584210 w 5786477"/>
              <a:gd name="connsiteY4" fmla="*/ 202267 h 4143404"/>
              <a:gd name="connsiteX5" fmla="*/ 5786476 w 5786477"/>
              <a:gd name="connsiteY5" fmla="*/ 690582 h 4143404"/>
              <a:gd name="connsiteX6" fmla="*/ 5786477 w 5786477"/>
              <a:gd name="connsiteY6" fmla="*/ 3452823 h 4143404"/>
              <a:gd name="connsiteX7" fmla="*/ 5584210 w 5786477"/>
              <a:gd name="connsiteY7" fmla="*/ 3941138 h 4143404"/>
              <a:gd name="connsiteX8" fmla="*/ 5095895 w 5786477"/>
              <a:gd name="connsiteY8" fmla="*/ 4143404 h 4143404"/>
              <a:gd name="connsiteX9" fmla="*/ 1690712 w 5786477"/>
              <a:gd name="connsiteY9" fmla="*/ 4143404 h 4143404"/>
              <a:gd name="connsiteX10" fmla="*/ 1202397 w 5786477"/>
              <a:gd name="connsiteY10" fmla="*/ 3941137 h 4143404"/>
              <a:gd name="connsiteX11" fmla="*/ 1000131 w 5786477"/>
              <a:gd name="connsiteY11" fmla="*/ 3452822 h 4143404"/>
              <a:gd name="connsiteX12" fmla="*/ 142876 w 5786477"/>
              <a:gd name="connsiteY12" fmla="*/ 3429024 h 4143404"/>
              <a:gd name="connsiteX13" fmla="*/ 142876 w 5786477"/>
              <a:gd name="connsiteY13" fmla="*/ 2714644 h 4143404"/>
              <a:gd name="connsiteX14" fmla="*/ 714380 w 5786477"/>
              <a:gd name="connsiteY14" fmla="*/ 2571768 h 4143404"/>
              <a:gd name="connsiteX15" fmla="*/ 1000131 w 5786477"/>
              <a:gd name="connsiteY15" fmla="*/ 690581 h 4143404"/>
              <a:gd name="connsiteX0" fmla="*/ 952506 w 5738852"/>
              <a:gd name="connsiteY0" fmla="*/ 690581 h 4143404"/>
              <a:gd name="connsiteX1" fmla="*/ 1154773 w 5738852"/>
              <a:gd name="connsiteY1" fmla="*/ 202267 h 4143404"/>
              <a:gd name="connsiteX2" fmla="*/ 1643088 w 5738852"/>
              <a:gd name="connsiteY2" fmla="*/ 1 h 4143404"/>
              <a:gd name="connsiteX3" fmla="*/ 5048271 w 5738852"/>
              <a:gd name="connsiteY3" fmla="*/ 0 h 4143404"/>
              <a:gd name="connsiteX4" fmla="*/ 5536585 w 5738852"/>
              <a:gd name="connsiteY4" fmla="*/ 202267 h 4143404"/>
              <a:gd name="connsiteX5" fmla="*/ 5738851 w 5738852"/>
              <a:gd name="connsiteY5" fmla="*/ 690582 h 4143404"/>
              <a:gd name="connsiteX6" fmla="*/ 5738852 w 5738852"/>
              <a:gd name="connsiteY6" fmla="*/ 3452823 h 4143404"/>
              <a:gd name="connsiteX7" fmla="*/ 5536585 w 5738852"/>
              <a:gd name="connsiteY7" fmla="*/ 3941138 h 4143404"/>
              <a:gd name="connsiteX8" fmla="*/ 5048270 w 5738852"/>
              <a:gd name="connsiteY8" fmla="*/ 4143404 h 4143404"/>
              <a:gd name="connsiteX9" fmla="*/ 1643087 w 5738852"/>
              <a:gd name="connsiteY9" fmla="*/ 4143404 h 4143404"/>
              <a:gd name="connsiteX10" fmla="*/ 1154772 w 5738852"/>
              <a:gd name="connsiteY10" fmla="*/ 3941137 h 4143404"/>
              <a:gd name="connsiteX11" fmla="*/ 666755 w 5738852"/>
              <a:gd name="connsiteY11" fmla="*/ 3500462 h 4143404"/>
              <a:gd name="connsiteX12" fmla="*/ 95251 w 5738852"/>
              <a:gd name="connsiteY12" fmla="*/ 3429024 h 4143404"/>
              <a:gd name="connsiteX13" fmla="*/ 95251 w 5738852"/>
              <a:gd name="connsiteY13" fmla="*/ 2714644 h 4143404"/>
              <a:gd name="connsiteX14" fmla="*/ 666755 w 5738852"/>
              <a:gd name="connsiteY14" fmla="*/ 2571768 h 4143404"/>
              <a:gd name="connsiteX15" fmla="*/ 952506 w 5738852"/>
              <a:gd name="connsiteY15" fmla="*/ 690581 h 4143404"/>
              <a:gd name="connsiteX0" fmla="*/ 952506 w 5738852"/>
              <a:gd name="connsiteY0" fmla="*/ 690581 h 4143404"/>
              <a:gd name="connsiteX1" fmla="*/ 1154773 w 5738852"/>
              <a:gd name="connsiteY1" fmla="*/ 202267 h 4143404"/>
              <a:gd name="connsiteX2" fmla="*/ 1643088 w 5738852"/>
              <a:gd name="connsiteY2" fmla="*/ 1 h 4143404"/>
              <a:gd name="connsiteX3" fmla="*/ 5048271 w 5738852"/>
              <a:gd name="connsiteY3" fmla="*/ 0 h 4143404"/>
              <a:gd name="connsiteX4" fmla="*/ 5536585 w 5738852"/>
              <a:gd name="connsiteY4" fmla="*/ 202267 h 4143404"/>
              <a:gd name="connsiteX5" fmla="*/ 5738851 w 5738852"/>
              <a:gd name="connsiteY5" fmla="*/ 690582 h 4143404"/>
              <a:gd name="connsiteX6" fmla="*/ 5738852 w 5738852"/>
              <a:gd name="connsiteY6" fmla="*/ 3452823 h 4143404"/>
              <a:gd name="connsiteX7" fmla="*/ 5536585 w 5738852"/>
              <a:gd name="connsiteY7" fmla="*/ 3941138 h 4143404"/>
              <a:gd name="connsiteX8" fmla="*/ 5048270 w 5738852"/>
              <a:gd name="connsiteY8" fmla="*/ 4143404 h 4143404"/>
              <a:gd name="connsiteX9" fmla="*/ 1643087 w 5738852"/>
              <a:gd name="connsiteY9" fmla="*/ 4143404 h 4143404"/>
              <a:gd name="connsiteX10" fmla="*/ 1154772 w 5738852"/>
              <a:gd name="connsiteY10" fmla="*/ 3941137 h 4143404"/>
              <a:gd name="connsiteX11" fmla="*/ 666755 w 5738852"/>
              <a:gd name="connsiteY11" fmla="*/ 3500462 h 4143404"/>
              <a:gd name="connsiteX12" fmla="*/ 95251 w 5738852"/>
              <a:gd name="connsiteY12" fmla="*/ 3429024 h 4143404"/>
              <a:gd name="connsiteX13" fmla="*/ 95251 w 5738852"/>
              <a:gd name="connsiteY13" fmla="*/ 2714644 h 4143404"/>
              <a:gd name="connsiteX14" fmla="*/ 666755 w 5738852"/>
              <a:gd name="connsiteY14" fmla="*/ 2571768 h 4143404"/>
              <a:gd name="connsiteX15" fmla="*/ 952506 w 5738852"/>
              <a:gd name="connsiteY15" fmla="*/ 690581 h 4143404"/>
              <a:gd name="connsiteX0" fmla="*/ 952506 w 5738852"/>
              <a:gd name="connsiteY0" fmla="*/ 690581 h 4143404"/>
              <a:gd name="connsiteX1" fmla="*/ 1154773 w 5738852"/>
              <a:gd name="connsiteY1" fmla="*/ 202267 h 4143404"/>
              <a:gd name="connsiteX2" fmla="*/ 1643088 w 5738852"/>
              <a:gd name="connsiteY2" fmla="*/ 1 h 4143404"/>
              <a:gd name="connsiteX3" fmla="*/ 5048271 w 5738852"/>
              <a:gd name="connsiteY3" fmla="*/ 0 h 4143404"/>
              <a:gd name="connsiteX4" fmla="*/ 5536585 w 5738852"/>
              <a:gd name="connsiteY4" fmla="*/ 202267 h 4143404"/>
              <a:gd name="connsiteX5" fmla="*/ 5738851 w 5738852"/>
              <a:gd name="connsiteY5" fmla="*/ 690582 h 4143404"/>
              <a:gd name="connsiteX6" fmla="*/ 5738852 w 5738852"/>
              <a:gd name="connsiteY6" fmla="*/ 3452823 h 4143404"/>
              <a:gd name="connsiteX7" fmla="*/ 5536585 w 5738852"/>
              <a:gd name="connsiteY7" fmla="*/ 3941138 h 4143404"/>
              <a:gd name="connsiteX8" fmla="*/ 5048270 w 5738852"/>
              <a:gd name="connsiteY8" fmla="*/ 4143404 h 4143404"/>
              <a:gd name="connsiteX9" fmla="*/ 1643087 w 5738852"/>
              <a:gd name="connsiteY9" fmla="*/ 4143404 h 4143404"/>
              <a:gd name="connsiteX10" fmla="*/ 1154772 w 5738852"/>
              <a:gd name="connsiteY10" fmla="*/ 3941137 h 4143404"/>
              <a:gd name="connsiteX11" fmla="*/ 666755 w 5738852"/>
              <a:gd name="connsiteY11" fmla="*/ 3500462 h 4143404"/>
              <a:gd name="connsiteX12" fmla="*/ 95251 w 5738852"/>
              <a:gd name="connsiteY12" fmla="*/ 3429024 h 4143404"/>
              <a:gd name="connsiteX13" fmla="*/ 95251 w 5738852"/>
              <a:gd name="connsiteY13" fmla="*/ 2714644 h 4143404"/>
              <a:gd name="connsiteX14" fmla="*/ 666755 w 5738852"/>
              <a:gd name="connsiteY14" fmla="*/ 2571768 h 4143404"/>
              <a:gd name="connsiteX15" fmla="*/ 952506 w 5738852"/>
              <a:gd name="connsiteY15" fmla="*/ 690581 h 4143404"/>
              <a:gd name="connsiteX0" fmla="*/ 952506 w 5738852"/>
              <a:gd name="connsiteY0" fmla="*/ 690581 h 4143404"/>
              <a:gd name="connsiteX1" fmla="*/ 1154773 w 5738852"/>
              <a:gd name="connsiteY1" fmla="*/ 202267 h 4143404"/>
              <a:gd name="connsiteX2" fmla="*/ 1643088 w 5738852"/>
              <a:gd name="connsiteY2" fmla="*/ 1 h 4143404"/>
              <a:gd name="connsiteX3" fmla="*/ 5048271 w 5738852"/>
              <a:gd name="connsiteY3" fmla="*/ 0 h 4143404"/>
              <a:gd name="connsiteX4" fmla="*/ 5536585 w 5738852"/>
              <a:gd name="connsiteY4" fmla="*/ 202267 h 4143404"/>
              <a:gd name="connsiteX5" fmla="*/ 5738851 w 5738852"/>
              <a:gd name="connsiteY5" fmla="*/ 690582 h 4143404"/>
              <a:gd name="connsiteX6" fmla="*/ 5738852 w 5738852"/>
              <a:gd name="connsiteY6" fmla="*/ 3452823 h 4143404"/>
              <a:gd name="connsiteX7" fmla="*/ 5536585 w 5738852"/>
              <a:gd name="connsiteY7" fmla="*/ 3941138 h 4143404"/>
              <a:gd name="connsiteX8" fmla="*/ 5048270 w 5738852"/>
              <a:gd name="connsiteY8" fmla="*/ 4143404 h 4143404"/>
              <a:gd name="connsiteX9" fmla="*/ 1643087 w 5738852"/>
              <a:gd name="connsiteY9" fmla="*/ 4143404 h 4143404"/>
              <a:gd name="connsiteX10" fmla="*/ 1154772 w 5738852"/>
              <a:gd name="connsiteY10" fmla="*/ 3941137 h 4143404"/>
              <a:gd name="connsiteX11" fmla="*/ 666755 w 5738852"/>
              <a:gd name="connsiteY11" fmla="*/ 3500462 h 4143404"/>
              <a:gd name="connsiteX12" fmla="*/ 95251 w 5738852"/>
              <a:gd name="connsiteY12" fmla="*/ 3429024 h 4143404"/>
              <a:gd name="connsiteX13" fmla="*/ 95251 w 5738852"/>
              <a:gd name="connsiteY13" fmla="*/ 2714644 h 4143404"/>
              <a:gd name="connsiteX14" fmla="*/ 666755 w 5738852"/>
              <a:gd name="connsiteY14" fmla="*/ 2571768 h 4143404"/>
              <a:gd name="connsiteX15" fmla="*/ 952506 w 5738852"/>
              <a:gd name="connsiteY15" fmla="*/ 690581 h 4143404"/>
              <a:gd name="connsiteX0" fmla="*/ 952506 w 5738852"/>
              <a:gd name="connsiteY0" fmla="*/ 690581 h 4143404"/>
              <a:gd name="connsiteX1" fmla="*/ 1154773 w 5738852"/>
              <a:gd name="connsiteY1" fmla="*/ 202267 h 4143404"/>
              <a:gd name="connsiteX2" fmla="*/ 1643088 w 5738852"/>
              <a:gd name="connsiteY2" fmla="*/ 1 h 4143404"/>
              <a:gd name="connsiteX3" fmla="*/ 5048271 w 5738852"/>
              <a:gd name="connsiteY3" fmla="*/ 0 h 4143404"/>
              <a:gd name="connsiteX4" fmla="*/ 5536585 w 5738852"/>
              <a:gd name="connsiteY4" fmla="*/ 202267 h 4143404"/>
              <a:gd name="connsiteX5" fmla="*/ 5738851 w 5738852"/>
              <a:gd name="connsiteY5" fmla="*/ 690582 h 4143404"/>
              <a:gd name="connsiteX6" fmla="*/ 5738852 w 5738852"/>
              <a:gd name="connsiteY6" fmla="*/ 3452823 h 4143404"/>
              <a:gd name="connsiteX7" fmla="*/ 5536585 w 5738852"/>
              <a:gd name="connsiteY7" fmla="*/ 3941138 h 4143404"/>
              <a:gd name="connsiteX8" fmla="*/ 5048270 w 5738852"/>
              <a:gd name="connsiteY8" fmla="*/ 4143404 h 4143404"/>
              <a:gd name="connsiteX9" fmla="*/ 1643087 w 5738852"/>
              <a:gd name="connsiteY9" fmla="*/ 4143404 h 4143404"/>
              <a:gd name="connsiteX10" fmla="*/ 1095382 w 5738852"/>
              <a:gd name="connsiteY10" fmla="*/ 4000528 h 4143404"/>
              <a:gd name="connsiteX11" fmla="*/ 666755 w 5738852"/>
              <a:gd name="connsiteY11" fmla="*/ 3500462 h 4143404"/>
              <a:gd name="connsiteX12" fmla="*/ 95251 w 5738852"/>
              <a:gd name="connsiteY12" fmla="*/ 3429024 h 4143404"/>
              <a:gd name="connsiteX13" fmla="*/ 95251 w 5738852"/>
              <a:gd name="connsiteY13" fmla="*/ 2714644 h 4143404"/>
              <a:gd name="connsiteX14" fmla="*/ 666755 w 5738852"/>
              <a:gd name="connsiteY14" fmla="*/ 2571768 h 4143404"/>
              <a:gd name="connsiteX15" fmla="*/ 952506 w 5738852"/>
              <a:gd name="connsiteY15" fmla="*/ 690581 h 4143404"/>
              <a:gd name="connsiteX0" fmla="*/ 952506 w 5738852"/>
              <a:gd name="connsiteY0" fmla="*/ 690581 h 4143404"/>
              <a:gd name="connsiteX1" fmla="*/ 1154773 w 5738852"/>
              <a:gd name="connsiteY1" fmla="*/ 202267 h 4143404"/>
              <a:gd name="connsiteX2" fmla="*/ 1643088 w 5738852"/>
              <a:gd name="connsiteY2" fmla="*/ 1 h 4143404"/>
              <a:gd name="connsiteX3" fmla="*/ 5048271 w 5738852"/>
              <a:gd name="connsiteY3" fmla="*/ 0 h 4143404"/>
              <a:gd name="connsiteX4" fmla="*/ 5536585 w 5738852"/>
              <a:gd name="connsiteY4" fmla="*/ 202267 h 4143404"/>
              <a:gd name="connsiteX5" fmla="*/ 5738851 w 5738852"/>
              <a:gd name="connsiteY5" fmla="*/ 690582 h 4143404"/>
              <a:gd name="connsiteX6" fmla="*/ 5738852 w 5738852"/>
              <a:gd name="connsiteY6" fmla="*/ 3452823 h 4143404"/>
              <a:gd name="connsiteX7" fmla="*/ 5536585 w 5738852"/>
              <a:gd name="connsiteY7" fmla="*/ 3941138 h 4143404"/>
              <a:gd name="connsiteX8" fmla="*/ 5048270 w 5738852"/>
              <a:gd name="connsiteY8" fmla="*/ 4143404 h 4143404"/>
              <a:gd name="connsiteX9" fmla="*/ 1643087 w 5738852"/>
              <a:gd name="connsiteY9" fmla="*/ 4143404 h 4143404"/>
              <a:gd name="connsiteX10" fmla="*/ 1095382 w 5738852"/>
              <a:gd name="connsiteY10" fmla="*/ 4000528 h 4143404"/>
              <a:gd name="connsiteX11" fmla="*/ 666755 w 5738852"/>
              <a:gd name="connsiteY11" fmla="*/ 3500462 h 4143404"/>
              <a:gd name="connsiteX12" fmla="*/ 95251 w 5738852"/>
              <a:gd name="connsiteY12" fmla="*/ 3429024 h 4143404"/>
              <a:gd name="connsiteX13" fmla="*/ 95251 w 5738852"/>
              <a:gd name="connsiteY13" fmla="*/ 2714644 h 4143404"/>
              <a:gd name="connsiteX14" fmla="*/ 666755 w 5738852"/>
              <a:gd name="connsiteY14" fmla="*/ 2571768 h 4143404"/>
              <a:gd name="connsiteX15" fmla="*/ 952506 w 5738852"/>
              <a:gd name="connsiteY15" fmla="*/ 690581 h 4143404"/>
              <a:gd name="connsiteX0" fmla="*/ 940599 w 5726945"/>
              <a:gd name="connsiteY0" fmla="*/ 690581 h 4143404"/>
              <a:gd name="connsiteX1" fmla="*/ 1142866 w 5726945"/>
              <a:gd name="connsiteY1" fmla="*/ 202267 h 4143404"/>
              <a:gd name="connsiteX2" fmla="*/ 1631181 w 5726945"/>
              <a:gd name="connsiteY2" fmla="*/ 1 h 4143404"/>
              <a:gd name="connsiteX3" fmla="*/ 5036364 w 5726945"/>
              <a:gd name="connsiteY3" fmla="*/ 0 h 4143404"/>
              <a:gd name="connsiteX4" fmla="*/ 5524678 w 5726945"/>
              <a:gd name="connsiteY4" fmla="*/ 202267 h 4143404"/>
              <a:gd name="connsiteX5" fmla="*/ 5726944 w 5726945"/>
              <a:gd name="connsiteY5" fmla="*/ 690582 h 4143404"/>
              <a:gd name="connsiteX6" fmla="*/ 5726945 w 5726945"/>
              <a:gd name="connsiteY6" fmla="*/ 3452823 h 4143404"/>
              <a:gd name="connsiteX7" fmla="*/ 5524678 w 5726945"/>
              <a:gd name="connsiteY7" fmla="*/ 3941138 h 4143404"/>
              <a:gd name="connsiteX8" fmla="*/ 5036363 w 5726945"/>
              <a:gd name="connsiteY8" fmla="*/ 4143404 h 4143404"/>
              <a:gd name="connsiteX9" fmla="*/ 1631180 w 5726945"/>
              <a:gd name="connsiteY9" fmla="*/ 4143404 h 4143404"/>
              <a:gd name="connsiteX10" fmla="*/ 1083475 w 5726945"/>
              <a:gd name="connsiteY10" fmla="*/ 4000528 h 4143404"/>
              <a:gd name="connsiteX11" fmla="*/ 654848 w 5726945"/>
              <a:gd name="connsiteY11" fmla="*/ 3500462 h 4143404"/>
              <a:gd name="connsiteX12" fmla="*/ 154781 w 5726945"/>
              <a:gd name="connsiteY12" fmla="*/ 3429024 h 4143404"/>
              <a:gd name="connsiteX13" fmla="*/ 83344 w 5726945"/>
              <a:gd name="connsiteY13" fmla="*/ 2714644 h 4143404"/>
              <a:gd name="connsiteX14" fmla="*/ 654848 w 5726945"/>
              <a:gd name="connsiteY14" fmla="*/ 2571768 h 4143404"/>
              <a:gd name="connsiteX15" fmla="*/ 940599 w 5726945"/>
              <a:gd name="connsiteY15" fmla="*/ 690581 h 4143404"/>
              <a:gd name="connsiteX0" fmla="*/ 947372 w 5733718"/>
              <a:gd name="connsiteY0" fmla="*/ 690581 h 4143404"/>
              <a:gd name="connsiteX1" fmla="*/ 1149639 w 5733718"/>
              <a:gd name="connsiteY1" fmla="*/ 202267 h 4143404"/>
              <a:gd name="connsiteX2" fmla="*/ 1637954 w 5733718"/>
              <a:gd name="connsiteY2" fmla="*/ 1 h 4143404"/>
              <a:gd name="connsiteX3" fmla="*/ 5043137 w 5733718"/>
              <a:gd name="connsiteY3" fmla="*/ 0 h 4143404"/>
              <a:gd name="connsiteX4" fmla="*/ 5531451 w 5733718"/>
              <a:gd name="connsiteY4" fmla="*/ 202267 h 4143404"/>
              <a:gd name="connsiteX5" fmla="*/ 5733717 w 5733718"/>
              <a:gd name="connsiteY5" fmla="*/ 690582 h 4143404"/>
              <a:gd name="connsiteX6" fmla="*/ 5733718 w 5733718"/>
              <a:gd name="connsiteY6" fmla="*/ 3452823 h 4143404"/>
              <a:gd name="connsiteX7" fmla="*/ 5531451 w 5733718"/>
              <a:gd name="connsiteY7" fmla="*/ 3941138 h 4143404"/>
              <a:gd name="connsiteX8" fmla="*/ 5043136 w 5733718"/>
              <a:gd name="connsiteY8" fmla="*/ 4143404 h 4143404"/>
              <a:gd name="connsiteX9" fmla="*/ 1637953 w 5733718"/>
              <a:gd name="connsiteY9" fmla="*/ 4143404 h 4143404"/>
              <a:gd name="connsiteX10" fmla="*/ 1090248 w 5733718"/>
              <a:gd name="connsiteY10" fmla="*/ 4000528 h 4143404"/>
              <a:gd name="connsiteX11" fmla="*/ 661621 w 5733718"/>
              <a:gd name="connsiteY11" fmla="*/ 3500462 h 4143404"/>
              <a:gd name="connsiteX12" fmla="*/ 161554 w 5733718"/>
              <a:gd name="connsiteY12" fmla="*/ 3429024 h 4143404"/>
              <a:gd name="connsiteX13" fmla="*/ 90117 w 5733718"/>
              <a:gd name="connsiteY13" fmla="*/ 2714644 h 4143404"/>
              <a:gd name="connsiteX14" fmla="*/ 661621 w 5733718"/>
              <a:gd name="connsiteY14" fmla="*/ 2571768 h 4143404"/>
              <a:gd name="connsiteX15" fmla="*/ 947372 w 5733718"/>
              <a:gd name="connsiteY15" fmla="*/ 690581 h 4143404"/>
              <a:gd name="connsiteX0" fmla="*/ 947372 w 5733718"/>
              <a:gd name="connsiteY0" fmla="*/ 690581 h 4143404"/>
              <a:gd name="connsiteX1" fmla="*/ 1149639 w 5733718"/>
              <a:gd name="connsiteY1" fmla="*/ 202267 h 4143404"/>
              <a:gd name="connsiteX2" fmla="*/ 1637954 w 5733718"/>
              <a:gd name="connsiteY2" fmla="*/ 1 h 4143404"/>
              <a:gd name="connsiteX3" fmla="*/ 5043137 w 5733718"/>
              <a:gd name="connsiteY3" fmla="*/ 0 h 4143404"/>
              <a:gd name="connsiteX4" fmla="*/ 5531451 w 5733718"/>
              <a:gd name="connsiteY4" fmla="*/ 202267 h 4143404"/>
              <a:gd name="connsiteX5" fmla="*/ 5733717 w 5733718"/>
              <a:gd name="connsiteY5" fmla="*/ 690582 h 4143404"/>
              <a:gd name="connsiteX6" fmla="*/ 5733718 w 5733718"/>
              <a:gd name="connsiteY6" fmla="*/ 3452823 h 4143404"/>
              <a:gd name="connsiteX7" fmla="*/ 5531451 w 5733718"/>
              <a:gd name="connsiteY7" fmla="*/ 3941138 h 4143404"/>
              <a:gd name="connsiteX8" fmla="*/ 5043136 w 5733718"/>
              <a:gd name="connsiteY8" fmla="*/ 4143404 h 4143404"/>
              <a:gd name="connsiteX9" fmla="*/ 1637953 w 5733718"/>
              <a:gd name="connsiteY9" fmla="*/ 4143404 h 4143404"/>
              <a:gd name="connsiteX10" fmla="*/ 1090248 w 5733718"/>
              <a:gd name="connsiteY10" fmla="*/ 4000528 h 4143404"/>
              <a:gd name="connsiteX11" fmla="*/ 661620 w 5733718"/>
              <a:gd name="connsiteY11" fmla="*/ 3500462 h 4143404"/>
              <a:gd name="connsiteX12" fmla="*/ 161554 w 5733718"/>
              <a:gd name="connsiteY12" fmla="*/ 3429024 h 4143404"/>
              <a:gd name="connsiteX13" fmla="*/ 90117 w 5733718"/>
              <a:gd name="connsiteY13" fmla="*/ 2714644 h 4143404"/>
              <a:gd name="connsiteX14" fmla="*/ 661621 w 5733718"/>
              <a:gd name="connsiteY14" fmla="*/ 2571768 h 4143404"/>
              <a:gd name="connsiteX15" fmla="*/ 947372 w 5733718"/>
              <a:gd name="connsiteY15" fmla="*/ 690581 h 4143404"/>
              <a:gd name="connsiteX0" fmla="*/ 947372 w 5733718"/>
              <a:gd name="connsiteY0" fmla="*/ 690581 h 4143404"/>
              <a:gd name="connsiteX1" fmla="*/ 1149639 w 5733718"/>
              <a:gd name="connsiteY1" fmla="*/ 202267 h 4143404"/>
              <a:gd name="connsiteX2" fmla="*/ 1637954 w 5733718"/>
              <a:gd name="connsiteY2" fmla="*/ 1 h 4143404"/>
              <a:gd name="connsiteX3" fmla="*/ 5043137 w 5733718"/>
              <a:gd name="connsiteY3" fmla="*/ 0 h 4143404"/>
              <a:gd name="connsiteX4" fmla="*/ 5531451 w 5733718"/>
              <a:gd name="connsiteY4" fmla="*/ 202267 h 4143404"/>
              <a:gd name="connsiteX5" fmla="*/ 5733717 w 5733718"/>
              <a:gd name="connsiteY5" fmla="*/ 690582 h 4143404"/>
              <a:gd name="connsiteX6" fmla="*/ 5733718 w 5733718"/>
              <a:gd name="connsiteY6" fmla="*/ 3452823 h 4143404"/>
              <a:gd name="connsiteX7" fmla="*/ 5531451 w 5733718"/>
              <a:gd name="connsiteY7" fmla="*/ 3941138 h 4143404"/>
              <a:gd name="connsiteX8" fmla="*/ 5043136 w 5733718"/>
              <a:gd name="connsiteY8" fmla="*/ 4143404 h 4143404"/>
              <a:gd name="connsiteX9" fmla="*/ 1637953 w 5733718"/>
              <a:gd name="connsiteY9" fmla="*/ 4143404 h 4143404"/>
              <a:gd name="connsiteX10" fmla="*/ 1090248 w 5733718"/>
              <a:gd name="connsiteY10" fmla="*/ 4000528 h 4143404"/>
              <a:gd name="connsiteX11" fmla="*/ 661620 w 5733718"/>
              <a:gd name="connsiteY11" fmla="*/ 3500462 h 4143404"/>
              <a:gd name="connsiteX12" fmla="*/ 161554 w 5733718"/>
              <a:gd name="connsiteY12" fmla="*/ 3429024 h 4143404"/>
              <a:gd name="connsiteX13" fmla="*/ 90117 w 5733718"/>
              <a:gd name="connsiteY13" fmla="*/ 2714644 h 4143404"/>
              <a:gd name="connsiteX14" fmla="*/ 661621 w 5733718"/>
              <a:gd name="connsiteY14" fmla="*/ 2571768 h 4143404"/>
              <a:gd name="connsiteX15" fmla="*/ 947372 w 5733718"/>
              <a:gd name="connsiteY15" fmla="*/ 690581 h 4143404"/>
              <a:gd name="connsiteX0" fmla="*/ 2869426 w 7655772"/>
              <a:gd name="connsiteY0" fmla="*/ 690581 h 4143404"/>
              <a:gd name="connsiteX1" fmla="*/ 3071693 w 7655772"/>
              <a:gd name="connsiteY1" fmla="*/ 202267 h 4143404"/>
              <a:gd name="connsiteX2" fmla="*/ 3560008 w 7655772"/>
              <a:gd name="connsiteY2" fmla="*/ 1 h 4143404"/>
              <a:gd name="connsiteX3" fmla="*/ 6965191 w 7655772"/>
              <a:gd name="connsiteY3" fmla="*/ 0 h 4143404"/>
              <a:gd name="connsiteX4" fmla="*/ 7453505 w 7655772"/>
              <a:gd name="connsiteY4" fmla="*/ 202267 h 4143404"/>
              <a:gd name="connsiteX5" fmla="*/ 7655771 w 7655772"/>
              <a:gd name="connsiteY5" fmla="*/ 690582 h 4143404"/>
              <a:gd name="connsiteX6" fmla="*/ 7655772 w 7655772"/>
              <a:gd name="connsiteY6" fmla="*/ 3452823 h 4143404"/>
              <a:gd name="connsiteX7" fmla="*/ 7453505 w 7655772"/>
              <a:gd name="connsiteY7" fmla="*/ 3941138 h 4143404"/>
              <a:gd name="connsiteX8" fmla="*/ 6965190 w 7655772"/>
              <a:gd name="connsiteY8" fmla="*/ 4143404 h 4143404"/>
              <a:gd name="connsiteX9" fmla="*/ 3560007 w 7655772"/>
              <a:gd name="connsiteY9" fmla="*/ 4143404 h 4143404"/>
              <a:gd name="connsiteX10" fmla="*/ 3012302 w 7655772"/>
              <a:gd name="connsiteY10" fmla="*/ 4000528 h 4143404"/>
              <a:gd name="connsiteX11" fmla="*/ 2583674 w 7655772"/>
              <a:gd name="connsiteY11" fmla="*/ 3500462 h 4143404"/>
              <a:gd name="connsiteX12" fmla="*/ 2083608 w 7655772"/>
              <a:gd name="connsiteY12" fmla="*/ 3429024 h 4143404"/>
              <a:gd name="connsiteX13" fmla="*/ 83344 w 7655772"/>
              <a:gd name="connsiteY13" fmla="*/ 571504 h 4143404"/>
              <a:gd name="connsiteX14" fmla="*/ 2583675 w 7655772"/>
              <a:gd name="connsiteY14" fmla="*/ 2571768 h 4143404"/>
              <a:gd name="connsiteX15" fmla="*/ 2869426 w 7655772"/>
              <a:gd name="connsiteY15" fmla="*/ 690581 h 4143404"/>
              <a:gd name="connsiteX0" fmla="*/ 2869426 w 7655772"/>
              <a:gd name="connsiteY0" fmla="*/ 690581 h 4143404"/>
              <a:gd name="connsiteX1" fmla="*/ 3071693 w 7655772"/>
              <a:gd name="connsiteY1" fmla="*/ 202267 h 4143404"/>
              <a:gd name="connsiteX2" fmla="*/ 3560008 w 7655772"/>
              <a:gd name="connsiteY2" fmla="*/ 1 h 4143404"/>
              <a:gd name="connsiteX3" fmla="*/ 6965191 w 7655772"/>
              <a:gd name="connsiteY3" fmla="*/ 0 h 4143404"/>
              <a:gd name="connsiteX4" fmla="*/ 7453505 w 7655772"/>
              <a:gd name="connsiteY4" fmla="*/ 202267 h 4143404"/>
              <a:gd name="connsiteX5" fmla="*/ 7655771 w 7655772"/>
              <a:gd name="connsiteY5" fmla="*/ 690582 h 4143404"/>
              <a:gd name="connsiteX6" fmla="*/ 7655772 w 7655772"/>
              <a:gd name="connsiteY6" fmla="*/ 3452823 h 4143404"/>
              <a:gd name="connsiteX7" fmla="*/ 7453505 w 7655772"/>
              <a:gd name="connsiteY7" fmla="*/ 3941138 h 4143404"/>
              <a:gd name="connsiteX8" fmla="*/ 6965190 w 7655772"/>
              <a:gd name="connsiteY8" fmla="*/ 4143404 h 4143404"/>
              <a:gd name="connsiteX9" fmla="*/ 3560007 w 7655772"/>
              <a:gd name="connsiteY9" fmla="*/ 4143404 h 4143404"/>
              <a:gd name="connsiteX10" fmla="*/ 3012302 w 7655772"/>
              <a:gd name="connsiteY10" fmla="*/ 4000528 h 4143404"/>
              <a:gd name="connsiteX11" fmla="*/ 2583674 w 7655772"/>
              <a:gd name="connsiteY11" fmla="*/ 3500462 h 4143404"/>
              <a:gd name="connsiteX12" fmla="*/ 2083608 w 7655772"/>
              <a:gd name="connsiteY12" fmla="*/ 3429024 h 4143404"/>
              <a:gd name="connsiteX13" fmla="*/ 83344 w 7655772"/>
              <a:gd name="connsiteY13" fmla="*/ 571504 h 4143404"/>
              <a:gd name="connsiteX14" fmla="*/ 2583675 w 7655772"/>
              <a:gd name="connsiteY14" fmla="*/ 2571768 h 4143404"/>
              <a:gd name="connsiteX15" fmla="*/ 2869426 w 7655772"/>
              <a:gd name="connsiteY15" fmla="*/ 690581 h 4143404"/>
              <a:gd name="connsiteX0" fmla="*/ 2965936 w 7752282"/>
              <a:gd name="connsiteY0" fmla="*/ 690581 h 4143404"/>
              <a:gd name="connsiteX1" fmla="*/ 3168203 w 7752282"/>
              <a:gd name="connsiteY1" fmla="*/ 202267 h 4143404"/>
              <a:gd name="connsiteX2" fmla="*/ 3656518 w 7752282"/>
              <a:gd name="connsiteY2" fmla="*/ 1 h 4143404"/>
              <a:gd name="connsiteX3" fmla="*/ 7061701 w 7752282"/>
              <a:gd name="connsiteY3" fmla="*/ 0 h 4143404"/>
              <a:gd name="connsiteX4" fmla="*/ 7550015 w 7752282"/>
              <a:gd name="connsiteY4" fmla="*/ 202267 h 4143404"/>
              <a:gd name="connsiteX5" fmla="*/ 7752281 w 7752282"/>
              <a:gd name="connsiteY5" fmla="*/ 690582 h 4143404"/>
              <a:gd name="connsiteX6" fmla="*/ 7752282 w 7752282"/>
              <a:gd name="connsiteY6" fmla="*/ 3452823 h 4143404"/>
              <a:gd name="connsiteX7" fmla="*/ 7550015 w 7752282"/>
              <a:gd name="connsiteY7" fmla="*/ 3941138 h 4143404"/>
              <a:gd name="connsiteX8" fmla="*/ 7061700 w 7752282"/>
              <a:gd name="connsiteY8" fmla="*/ 4143404 h 4143404"/>
              <a:gd name="connsiteX9" fmla="*/ 3656517 w 7752282"/>
              <a:gd name="connsiteY9" fmla="*/ 4143404 h 4143404"/>
              <a:gd name="connsiteX10" fmla="*/ 3108812 w 7752282"/>
              <a:gd name="connsiteY10" fmla="*/ 4000528 h 4143404"/>
              <a:gd name="connsiteX11" fmla="*/ 2680184 w 7752282"/>
              <a:gd name="connsiteY11" fmla="*/ 3500462 h 4143404"/>
              <a:gd name="connsiteX12" fmla="*/ 2180118 w 7752282"/>
              <a:gd name="connsiteY12" fmla="*/ 3429024 h 4143404"/>
              <a:gd name="connsiteX13" fmla="*/ 179854 w 7752282"/>
              <a:gd name="connsiteY13" fmla="*/ 571504 h 4143404"/>
              <a:gd name="connsiteX14" fmla="*/ 2680185 w 7752282"/>
              <a:gd name="connsiteY14" fmla="*/ 2571768 h 4143404"/>
              <a:gd name="connsiteX15" fmla="*/ 2965936 w 7752282"/>
              <a:gd name="connsiteY15" fmla="*/ 690581 h 4143404"/>
              <a:gd name="connsiteX0" fmla="*/ 2823060 w 7609406"/>
              <a:gd name="connsiteY0" fmla="*/ 690581 h 4143404"/>
              <a:gd name="connsiteX1" fmla="*/ 3025327 w 7609406"/>
              <a:gd name="connsiteY1" fmla="*/ 202267 h 4143404"/>
              <a:gd name="connsiteX2" fmla="*/ 3513642 w 7609406"/>
              <a:gd name="connsiteY2" fmla="*/ 1 h 4143404"/>
              <a:gd name="connsiteX3" fmla="*/ 6918825 w 7609406"/>
              <a:gd name="connsiteY3" fmla="*/ 0 h 4143404"/>
              <a:gd name="connsiteX4" fmla="*/ 7407139 w 7609406"/>
              <a:gd name="connsiteY4" fmla="*/ 202267 h 4143404"/>
              <a:gd name="connsiteX5" fmla="*/ 7609405 w 7609406"/>
              <a:gd name="connsiteY5" fmla="*/ 690582 h 4143404"/>
              <a:gd name="connsiteX6" fmla="*/ 7609406 w 7609406"/>
              <a:gd name="connsiteY6" fmla="*/ 3452823 h 4143404"/>
              <a:gd name="connsiteX7" fmla="*/ 7407139 w 7609406"/>
              <a:gd name="connsiteY7" fmla="*/ 3941138 h 4143404"/>
              <a:gd name="connsiteX8" fmla="*/ 6918824 w 7609406"/>
              <a:gd name="connsiteY8" fmla="*/ 4143404 h 4143404"/>
              <a:gd name="connsiteX9" fmla="*/ 3513641 w 7609406"/>
              <a:gd name="connsiteY9" fmla="*/ 4143404 h 4143404"/>
              <a:gd name="connsiteX10" fmla="*/ 2965936 w 7609406"/>
              <a:gd name="connsiteY10" fmla="*/ 4000528 h 4143404"/>
              <a:gd name="connsiteX11" fmla="*/ 2537308 w 7609406"/>
              <a:gd name="connsiteY11" fmla="*/ 3500462 h 4143404"/>
              <a:gd name="connsiteX12" fmla="*/ 2037242 w 7609406"/>
              <a:gd name="connsiteY12" fmla="*/ 3429024 h 4143404"/>
              <a:gd name="connsiteX13" fmla="*/ 179854 w 7609406"/>
              <a:gd name="connsiteY13" fmla="*/ 714380 h 4143404"/>
              <a:gd name="connsiteX14" fmla="*/ 2537309 w 7609406"/>
              <a:gd name="connsiteY14" fmla="*/ 2571768 h 4143404"/>
              <a:gd name="connsiteX15" fmla="*/ 2823060 w 7609406"/>
              <a:gd name="connsiteY15" fmla="*/ 690581 h 4143404"/>
              <a:gd name="connsiteX0" fmla="*/ 2965936 w 7752282"/>
              <a:gd name="connsiteY0" fmla="*/ 690581 h 4143404"/>
              <a:gd name="connsiteX1" fmla="*/ 3168203 w 7752282"/>
              <a:gd name="connsiteY1" fmla="*/ 202267 h 4143404"/>
              <a:gd name="connsiteX2" fmla="*/ 3656518 w 7752282"/>
              <a:gd name="connsiteY2" fmla="*/ 1 h 4143404"/>
              <a:gd name="connsiteX3" fmla="*/ 7061701 w 7752282"/>
              <a:gd name="connsiteY3" fmla="*/ 0 h 4143404"/>
              <a:gd name="connsiteX4" fmla="*/ 7550015 w 7752282"/>
              <a:gd name="connsiteY4" fmla="*/ 202267 h 4143404"/>
              <a:gd name="connsiteX5" fmla="*/ 7752281 w 7752282"/>
              <a:gd name="connsiteY5" fmla="*/ 690582 h 4143404"/>
              <a:gd name="connsiteX6" fmla="*/ 7752282 w 7752282"/>
              <a:gd name="connsiteY6" fmla="*/ 3452823 h 4143404"/>
              <a:gd name="connsiteX7" fmla="*/ 7550015 w 7752282"/>
              <a:gd name="connsiteY7" fmla="*/ 3941138 h 4143404"/>
              <a:gd name="connsiteX8" fmla="*/ 7061700 w 7752282"/>
              <a:gd name="connsiteY8" fmla="*/ 4143404 h 4143404"/>
              <a:gd name="connsiteX9" fmla="*/ 3656517 w 7752282"/>
              <a:gd name="connsiteY9" fmla="*/ 4143404 h 4143404"/>
              <a:gd name="connsiteX10" fmla="*/ 3108812 w 7752282"/>
              <a:gd name="connsiteY10" fmla="*/ 4000528 h 4143404"/>
              <a:gd name="connsiteX11" fmla="*/ 2680184 w 7752282"/>
              <a:gd name="connsiteY11" fmla="*/ 3500462 h 4143404"/>
              <a:gd name="connsiteX12" fmla="*/ 2180118 w 7752282"/>
              <a:gd name="connsiteY12" fmla="*/ 3429024 h 4143404"/>
              <a:gd name="connsiteX13" fmla="*/ 179854 w 7752282"/>
              <a:gd name="connsiteY13" fmla="*/ 642942 h 4143404"/>
              <a:gd name="connsiteX14" fmla="*/ 2680185 w 7752282"/>
              <a:gd name="connsiteY14" fmla="*/ 2571768 h 4143404"/>
              <a:gd name="connsiteX15" fmla="*/ 2965936 w 7752282"/>
              <a:gd name="connsiteY15" fmla="*/ 690581 h 4143404"/>
              <a:gd name="connsiteX0" fmla="*/ 2965936 w 7752282"/>
              <a:gd name="connsiteY0" fmla="*/ 690581 h 4143404"/>
              <a:gd name="connsiteX1" fmla="*/ 3168203 w 7752282"/>
              <a:gd name="connsiteY1" fmla="*/ 202267 h 4143404"/>
              <a:gd name="connsiteX2" fmla="*/ 3656518 w 7752282"/>
              <a:gd name="connsiteY2" fmla="*/ 1 h 4143404"/>
              <a:gd name="connsiteX3" fmla="*/ 7061701 w 7752282"/>
              <a:gd name="connsiteY3" fmla="*/ 0 h 4143404"/>
              <a:gd name="connsiteX4" fmla="*/ 7550015 w 7752282"/>
              <a:gd name="connsiteY4" fmla="*/ 202267 h 4143404"/>
              <a:gd name="connsiteX5" fmla="*/ 7752281 w 7752282"/>
              <a:gd name="connsiteY5" fmla="*/ 690582 h 4143404"/>
              <a:gd name="connsiteX6" fmla="*/ 7752282 w 7752282"/>
              <a:gd name="connsiteY6" fmla="*/ 3452823 h 4143404"/>
              <a:gd name="connsiteX7" fmla="*/ 7550015 w 7752282"/>
              <a:gd name="connsiteY7" fmla="*/ 3941138 h 4143404"/>
              <a:gd name="connsiteX8" fmla="*/ 7061700 w 7752282"/>
              <a:gd name="connsiteY8" fmla="*/ 4143404 h 4143404"/>
              <a:gd name="connsiteX9" fmla="*/ 3656517 w 7752282"/>
              <a:gd name="connsiteY9" fmla="*/ 4143404 h 4143404"/>
              <a:gd name="connsiteX10" fmla="*/ 3108812 w 7752282"/>
              <a:gd name="connsiteY10" fmla="*/ 4000528 h 4143404"/>
              <a:gd name="connsiteX11" fmla="*/ 2680184 w 7752282"/>
              <a:gd name="connsiteY11" fmla="*/ 3500462 h 4143404"/>
              <a:gd name="connsiteX12" fmla="*/ 2180118 w 7752282"/>
              <a:gd name="connsiteY12" fmla="*/ 3429024 h 4143404"/>
              <a:gd name="connsiteX13" fmla="*/ 179854 w 7752282"/>
              <a:gd name="connsiteY13" fmla="*/ 642942 h 4143404"/>
              <a:gd name="connsiteX14" fmla="*/ 2537308 w 7752282"/>
              <a:gd name="connsiteY14" fmla="*/ 1857388 h 4143404"/>
              <a:gd name="connsiteX15" fmla="*/ 2965936 w 7752282"/>
              <a:gd name="connsiteY15" fmla="*/ 690581 h 4143404"/>
              <a:gd name="connsiteX0" fmla="*/ 2965936 w 7752282"/>
              <a:gd name="connsiteY0" fmla="*/ 690581 h 4143404"/>
              <a:gd name="connsiteX1" fmla="*/ 3168203 w 7752282"/>
              <a:gd name="connsiteY1" fmla="*/ 202267 h 4143404"/>
              <a:gd name="connsiteX2" fmla="*/ 3656518 w 7752282"/>
              <a:gd name="connsiteY2" fmla="*/ 1 h 4143404"/>
              <a:gd name="connsiteX3" fmla="*/ 7061701 w 7752282"/>
              <a:gd name="connsiteY3" fmla="*/ 0 h 4143404"/>
              <a:gd name="connsiteX4" fmla="*/ 7550015 w 7752282"/>
              <a:gd name="connsiteY4" fmla="*/ 202267 h 4143404"/>
              <a:gd name="connsiteX5" fmla="*/ 7752281 w 7752282"/>
              <a:gd name="connsiteY5" fmla="*/ 690582 h 4143404"/>
              <a:gd name="connsiteX6" fmla="*/ 7752282 w 7752282"/>
              <a:gd name="connsiteY6" fmla="*/ 3452823 h 4143404"/>
              <a:gd name="connsiteX7" fmla="*/ 7550015 w 7752282"/>
              <a:gd name="connsiteY7" fmla="*/ 3941138 h 4143404"/>
              <a:gd name="connsiteX8" fmla="*/ 7061700 w 7752282"/>
              <a:gd name="connsiteY8" fmla="*/ 4143404 h 4143404"/>
              <a:gd name="connsiteX9" fmla="*/ 3656517 w 7752282"/>
              <a:gd name="connsiteY9" fmla="*/ 4143404 h 4143404"/>
              <a:gd name="connsiteX10" fmla="*/ 3108812 w 7752282"/>
              <a:gd name="connsiteY10" fmla="*/ 4000528 h 4143404"/>
              <a:gd name="connsiteX11" fmla="*/ 2680184 w 7752282"/>
              <a:gd name="connsiteY11" fmla="*/ 3500462 h 4143404"/>
              <a:gd name="connsiteX12" fmla="*/ 1608614 w 7752282"/>
              <a:gd name="connsiteY12" fmla="*/ 2643206 h 4143404"/>
              <a:gd name="connsiteX13" fmla="*/ 179854 w 7752282"/>
              <a:gd name="connsiteY13" fmla="*/ 642942 h 4143404"/>
              <a:gd name="connsiteX14" fmla="*/ 2537308 w 7752282"/>
              <a:gd name="connsiteY14" fmla="*/ 1857388 h 4143404"/>
              <a:gd name="connsiteX15" fmla="*/ 2965936 w 7752282"/>
              <a:gd name="connsiteY15" fmla="*/ 690581 h 4143404"/>
              <a:gd name="connsiteX0" fmla="*/ 2965936 w 7752282"/>
              <a:gd name="connsiteY0" fmla="*/ 690581 h 4143404"/>
              <a:gd name="connsiteX1" fmla="*/ 3168203 w 7752282"/>
              <a:gd name="connsiteY1" fmla="*/ 202267 h 4143404"/>
              <a:gd name="connsiteX2" fmla="*/ 3656518 w 7752282"/>
              <a:gd name="connsiteY2" fmla="*/ 1 h 4143404"/>
              <a:gd name="connsiteX3" fmla="*/ 7061701 w 7752282"/>
              <a:gd name="connsiteY3" fmla="*/ 0 h 4143404"/>
              <a:gd name="connsiteX4" fmla="*/ 7550015 w 7752282"/>
              <a:gd name="connsiteY4" fmla="*/ 202267 h 4143404"/>
              <a:gd name="connsiteX5" fmla="*/ 7752281 w 7752282"/>
              <a:gd name="connsiteY5" fmla="*/ 690582 h 4143404"/>
              <a:gd name="connsiteX6" fmla="*/ 7752282 w 7752282"/>
              <a:gd name="connsiteY6" fmla="*/ 3452823 h 4143404"/>
              <a:gd name="connsiteX7" fmla="*/ 7550015 w 7752282"/>
              <a:gd name="connsiteY7" fmla="*/ 3941138 h 4143404"/>
              <a:gd name="connsiteX8" fmla="*/ 7061700 w 7752282"/>
              <a:gd name="connsiteY8" fmla="*/ 4143404 h 4143404"/>
              <a:gd name="connsiteX9" fmla="*/ 3656517 w 7752282"/>
              <a:gd name="connsiteY9" fmla="*/ 4143404 h 4143404"/>
              <a:gd name="connsiteX10" fmla="*/ 3108812 w 7752282"/>
              <a:gd name="connsiteY10" fmla="*/ 4000528 h 4143404"/>
              <a:gd name="connsiteX11" fmla="*/ 2680184 w 7752282"/>
              <a:gd name="connsiteY11" fmla="*/ 3500462 h 4143404"/>
              <a:gd name="connsiteX12" fmla="*/ 1608614 w 7752282"/>
              <a:gd name="connsiteY12" fmla="*/ 2643206 h 4143404"/>
              <a:gd name="connsiteX13" fmla="*/ 179854 w 7752282"/>
              <a:gd name="connsiteY13" fmla="*/ 642942 h 4143404"/>
              <a:gd name="connsiteX14" fmla="*/ 2537308 w 7752282"/>
              <a:gd name="connsiteY14" fmla="*/ 1857388 h 4143404"/>
              <a:gd name="connsiteX15" fmla="*/ 2965936 w 7752282"/>
              <a:gd name="connsiteY15" fmla="*/ 690581 h 4143404"/>
              <a:gd name="connsiteX0" fmla="*/ 2965936 w 7752282"/>
              <a:gd name="connsiteY0" fmla="*/ 690581 h 4143404"/>
              <a:gd name="connsiteX1" fmla="*/ 3168203 w 7752282"/>
              <a:gd name="connsiteY1" fmla="*/ 202267 h 4143404"/>
              <a:gd name="connsiteX2" fmla="*/ 3656518 w 7752282"/>
              <a:gd name="connsiteY2" fmla="*/ 1 h 4143404"/>
              <a:gd name="connsiteX3" fmla="*/ 7061701 w 7752282"/>
              <a:gd name="connsiteY3" fmla="*/ 0 h 4143404"/>
              <a:gd name="connsiteX4" fmla="*/ 7550015 w 7752282"/>
              <a:gd name="connsiteY4" fmla="*/ 202267 h 4143404"/>
              <a:gd name="connsiteX5" fmla="*/ 7752281 w 7752282"/>
              <a:gd name="connsiteY5" fmla="*/ 690582 h 4143404"/>
              <a:gd name="connsiteX6" fmla="*/ 7752282 w 7752282"/>
              <a:gd name="connsiteY6" fmla="*/ 3452823 h 4143404"/>
              <a:gd name="connsiteX7" fmla="*/ 7550015 w 7752282"/>
              <a:gd name="connsiteY7" fmla="*/ 3941138 h 4143404"/>
              <a:gd name="connsiteX8" fmla="*/ 7061700 w 7752282"/>
              <a:gd name="connsiteY8" fmla="*/ 4143404 h 4143404"/>
              <a:gd name="connsiteX9" fmla="*/ 3656517 w 7752282"/>
              <a:gd name="connsiteY9" fmla="*/ 4143404 h 4143404"/>
              <a:gd name="connsiteX10" fmla="*/ 3108812 w 7752282"/>
              <a:gd name="connsiteY10" fmla="*/ 4000528 h 4143404"/>
              <a:gd name="connsiteX11" fmla="*/ 2680184 w 7752282"/>
              <a:gd name="connsiteY11" fmla="*/ 3500462 h 4143404"/>
              <a:gd name="connsiteX12" fmla="*/ 1608614 w 7752282"/>
              <a:gd name="connsiteY12" fmla="*/ 2643206 h 4143404"/>
              <a:gd name="connsiteX13" fmla="*/ 179854 w 7752282"/>
              <a:gd name="connsiteY13" fmla="*/ 642942 h 4143404"/>
              <a:gd name="connsiteX14" fmla="*/ 2537308 w 7752282"/>
              <a:gd name="connsiteY14" fmla="*/ 1857388 h 4143404"/>
              <a:gd name="connsiteX15" fmla="*/ 2965936 w 7752282"/>
              <a:gd name="connsiteY15" fmla="*/ 690581 h 4143404"/>
              <a:gd name="connsiteX0" fmla="*/ 2965936 w 7752282"/>
              <a:gd name="connsiteY0" fmla="*/ 690581 h 4143404"/>
              <a:gd name="connsiteX1" fmla="*/ 3168203 w 7752282"/>
              <a:gd name="connsiteY1" fmla="*/ 202267 h 4143404"/>
              <a:gd name="connsiteX2" fmla="*/ 3656518 w 7752282"/>
              <a:gd name="connsiteY2" fmla="*/ 1 h 4143404"/>
              <a:gd name="connsiteX3" fmla="*/ 7061701 w 7752282"/>
              <a:gd name="connsiteY3" fmla="*/ 0 h 4143404"/>
              <a:gd name="connsiteX4" fmla="*/ 7550015 w 7752282"/>
              <a:gd name="connsiteY4" fmla="*/ 202267 h 4143404"/>
              <a:gd name="connsiteX5" fmla="*/ 7752281 w 7752282"/>
              <a:gd name="connsiteY5" fmla="*/ 690582 h 4143404"/>
              <a:gd name="connsiteX6" fmla="*/ 7752282 w 7752282"/>
              <a:gd name="connsiteY6" fmla="*/ 3452823 h 4143404"/>
              <a:gd name="connsiteX7" fmla="*/ 7550015 w 7752282"/>
              <a:gd name="connsiteY7" fmla="*/ 3941138 h 4143404"/>
              <a:gd name="connsiteX8" fmla="*/ 7061700 w 7752282"/>
              <a:gd name="connsiteY8" fmla="*/ 4143404 h 4143404"/>
              <a:gd name="connsiteX9" fmla="*/ 3656517 w 7752282"/>
              <a:gd name="connsiteY9" fmla="*/ 4143404 h 4143404"/>
              <a:gd name="connsiteX10" fmla="*/ 3108812 w 7752282"/>
              <a:gd name="connsiteY10" fmla="*/ 4000528 h 4143404"/>
              <a:gd name="connsiteX11" fmla="*/ 2537308 w 7752282"/>
              <a:gd name="connsiteY11" fmla="*/ 3571900 h 4143404"/>
              <a:gd name="connsiteX12" fmla="*/ 1608614 w 7752282"/>
              <a:gd name="connsiteY12" fmla="*/ 2643206 h 4143404"/>
              <a:gd name="connsiteX13" fmla="*/ 179854 w 7752282"/>
              <a:gd name="connsiteY13" fmla="*/ 642942 h 4143404"/>
              <a:gd name="connsiteX14" fmla="*/ 2537308 w 7752282"/>
              <a:gd name="connsiteY14" fmla="*/ 1857388 h 4143404"/>
              <a:gd name="connsiteX15" fmla="*/ 2965936 w 7752282"/>
              <a:gd name="connsiteY15" fmla="*/ 690581 h 4143404"/>
              <a:gd name="connsiteX0" fmla="*/ 2965936 w 7752282"/>
              <a:gd name="connsiteY0" fmla="*/ 690581 h 4143404"/>
              <a:gd name="connsiteX1" fmla="*/ 3168203 w 7752282"/>
              <a:gd name="connsiteY1" fmla="*/ 202267 h 4143404"/>
              <a:gd name="connsiteX2" fmla="*/ 3656518 w 7752282"/>
              <a:gd name="connsiteY2" fmla="*/ 1 h 4143404"/>
              <a:gd name="connsiteX3" fmla="*/ 7061701 w 7752282"/>
              <a:gd name="connsiteY3" fmla="*/ 0 h 4143404"/>
              <a:gd name="connsiteX4" fmla="*/ 7550015 w 7752282"/>
              <a:gd name="connsiteY4" fmla="*/ 202267 h 4143404"/>
              <a:gd name="connsiteX5" fmla="*/ 7752281 w 7752282"/>
              <a:gd name="connsiteY5" fmla="*/ 690582 h 4143404"/>
              <a:gd name="connsiteX6" fmla="*/ 7752282 w 7752282"/>
              <a:gd name="connsiteY6" fmla="*/ 3452823 h 4143404"/>
              <a:gd name="connsiteX7" fmla="*/ 7550015 w 7752282"/>
              <a:gd name="connsiteY7" fmla="*/ 3941138 h 4143404"/>
              <a:gd name="connsiteX8" fmla="*/ 7061700 w 7752282"/>
              <a:gd name="connsiteY8" fmla="*/ 4143404 h 4143404"/>
              <a:gd name="connsiteX9" fmla="*/ 3656517 w 7752282"/>
              <a:gd name="connsiteY9" fmla="*/ 4143404 h 4143404"/>
              <a:gd name="connsiteX10" fmla="*/ 3108812 w 7752282"/>
              <a:gd name="connsiteY10" fmla="*/ 4000528 h 4143404"/>
              <a:gd name="connsiteX11" fmla="*/ 2537308 w 7752282"/>
              <a:gd name="connsiteY11" fmla="*/ 3571900 h 4143404"/>
              <a:gd name="connsiteX12" fmla="*/ 1608614 w 7752282"/>
              <a:gd name="connsiteY12" fmla="*/ 2643206 h 4143404"/>
              <a:gd name="connsiteX13" fmla="*/ 179854 w 7752282"/>
              <a:gd name="connsiteY13" fmla="*/ 642942 h 4143404"/>
              <a:gd name="connsiteX14" fmla="*/ 2537308 w 7752282"/>
              <a:gd name="connsiteY14" fmla="*/ 1857388 h 4143404"/>
              <a:gd name="connsiteX15" fmla="*/ 2965936 w 7752282"/>
              <a:gd name="connsiteY15" fmla="*/ 690581 h 4143404"/>
              <a:gd name="connsiteX0" fmla="*/ 2965936 w 7752282"/>
              <a:gd name="connsiteY0" fmla="*/ 690581 h 4143404"/>
              <a:gd name="connsiteX1" fmla="*/ 3168203 w 7752282"/>
              <a:gd name="connsiteY1" fmla="*/ 202267 h 4143404"/>
              <a:gd name="connsiteX2" fmla="*/ 3656518 w 7752282"/>
              <a:gd name="connsiteY2" fmla="*/ 1 h 4143404"/>
              <a:gd name="connsiteX3" fmla="*/ 7061701 w 7752282"/>
              <a:gd name="connsiteY3" fmla="*/ 0 h 4143404"/>
              <a:gd name="connsiteX4" fmla="*/ 7550015 w 7752282"/>
              <a:gd name="connsiteY4" fmla="*/ 202267 h 4143404"/>
              <a:gd name="connsiteX5" fmla="*/ 7752281 w 7752282"/>
              <a:gd name="connsiteY5" fmla="*/ 690582 h 4143404"/>
              <a:gd name="connsiteX6" fmla="*/ 7752282 w 7752282"/>
              <a:gd name="connsiteY6" fmla="*/ 3452823 h 4143404"/>
              <a:gd name="connsiteX7" fmla="*/ 7550015 w 7752282"/>
              <a:gd name="connsiteY7" fmla="*/ 3941138 h 4143404"/>
              <a:gd name="connsiteX8" fmla="*/ 7061700 w 7752282"/>
              <a:gd name="connsiteY8" fmla="*/ 4143404 h 4143404"/>
              <a:gd name="connsiteX9" fmla="*/ 3656517 w 7752282"/>
              <a:gd name="connsiteY9" fmla="*/ 4143404 h 4143404"/>
              <a:gd name="connsiteX10" fmla="*/ 3108812 w 7752282"/>
              <a:gd name="connsiteY10" fmla="*/ 4000528 h 4143404"/>
              <a:gd name="connsiteX11" fmla="*/ 2537308 w 7752282"/>
              <a:gd name="connsiteY11" fmla="*/ 3571900 h 4143404"/>
              <a:gd name="connsiteX12" fmla="*/ 1608614 w 7752282"/>
              <a:gd name="connsiteY12" fmla="*/ 2643206 h 4143404"/>
              <a:gd name="connsiteX13" fmla="*/ 179854 w 7752282"/>
              <a:gd name="connsiteY13" fmla="*/ 642942 h 4143404"/>
              <a:gd name="connsiteX14" fmla="*/ 2537308 w 7752282"/>
              <a:gd name="connsiteY14" fmla="*/ 1857388 h 4143404"/>
              <a:gd name="connsiteX15" fmla="*/ 2965936 w 7752282"/>
              <a:gd name="connsiteY15" fmla="*/ 690581 h 41434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752282" h="4143404">
                <a:moveTo>
                  <a:pt x="2965936" y="690581"/>
                </a:moveTo>
                <a:cubicBezTo>
                  <a:pt x="2965936" y="507427"/>
                  <a:pt x="3038694" y="331776"/>
                  <a:pt x="3168203" y="202267"/>
                </a:cubicBezTo>
                <a:cubicBezTo>
                  <a:pt x="3297712" y="72758"/>
                  <a:pt x="3473364" y="1"/>
                  <a:pt x="3656518" y="1"/>
                </a:cubicBezTo>
                <a:lnTo>
                  <a:pt x="7061701" y="0"/>
                </a:lnTo>
                <a:cubicBezTo>
                  <a:pt x="7244855" y="0"/>
                  <a:pt x="7420506" y="72758"/>
                  <a:pt x="7550015" y="202267"/>
                </a:cubicBezTo>
                <a:cubicBezTo>
                  <a:pt x="7679524" y="331776"/>
                  <a:pt x="7752281" y="507428"/>
                  <a:pt x="7752281" y="690582"/>
                </a:cubicBezTo>
                <a:cubicBezTo>
                  <a:pt x="7752281" y="1611329"/>
                  <a:pt x="7752282" y="2532076"/>
                  <a:pt x="7752282" y="3452823"/>
                </a:cubicBezTo>
                <a:cubicBezTo>
                  <a:pt x="7752282" y="3635977"/>
                  <a:pt x="7679525" y="3811629"/>
                  <a:pt x="7550015" y="3941138"/>
                </a:cubicBezTo>
                <a:cubicBezTo>
                  <a:pt x="7420506" y="4070647"/>
                  <a:pt x="7244854" y="4143404"/>
                  <a:pt x="7061700" y="4143404"/>
                </a:cubicBezTo>
                <a:lnTo>
                  <a:pt x="3656517" y="4143404"/>
                </a:lnTo>
                <a:cubicBezTo>
                  <a:pt x="3473363" y="4143404"/>
                  <a:pt x="3238321" y="4130037"/>
                  <a:pt x="3108812" y="4000528"/>
                </a:cubicBezTo>
                <a:cubicBezTo>
                  <a:pt x="2993715" y="3885431"/>
                  <a:pt x="2857549" y="3801231"/>
                  <a:pt x="2537308" y="3571900"/>
                </a:cubicBezTo>
                <a:cubicBezTo>
                  <a:pt x="2301067" y="3392632"/>
                  <a:pt x="1776015" y="2795376"/>
                  <a:pt x="1608614" y="2643206"/>
                </a:cubicBezTo>
                <a:cubicBezTo>
                  <a:pt x="1401898" y="2517687"/>
                  <a:pt x="0" y="1237621"/>
                  <a:pt x="179854" y="642942"/>
                </a:cubicBezTo>
                <a:cubicBezTo>
                  <a:pt x="431585" y="276496"/>
                  <a:pt x="2246711" y="1857965"/>
                  <a:pt x="2537308" y="1857388"/>
                </a:cubicBezTo>
                <a:cubicBezTo>
                  <a:pt x="2921465" y="1861116"/>
                  <a:pt x="2962883" y="1370119"/>
                  <a:pt x="2965936" y="690581"/>
                </a:cubicBezTo>
                <a:close/>
              </a:path>
            </a:pathLst>
          </a:custGeom>
          <a:solidFill>
            <a:schemeClr val="bg1">
              <a:lumMod val="95000"/>
              <a:alpha val="95000"/>
            </a:schemeClr>
          </a:solidFill>
          <a:ln w="12700">
            <a:solidFill>
              <a:srgbClr val="C00000"/>
            </a:solidFill>
            <a:headEnd type="none" w="med" len="med"/>
            <a:tailEnd type="none" w="med" len="med"/>
          </a:ln>
          <a:effectLst/>
        </p:spPr>
        <p:style>
          <a:lnRef idx="1">
            <a:schemeClr val="accent1"/>
          </a:lnRef>
          <a:fillRef idx="2">
            <a:schemeClr val="accent1"/>
          </a:fillRef>
          <a:effectRef idx="1">
            <a:schemeClr val="accent1"/>
          </a:effectRef>
          <a:fontRef idx="minor">
            <a:schemeClr val="dk1"/>
          </a:fontRef>
        </p:style>
        <p:txBody>
          <a:bodyPr lIns="90000" tIns="46800" rIns="90000" bIns="46800"/>
          <a:lstStyle/>
          <a:p>
            <a:pPr algn="ctr" eaLnBrk="0" hangingPunct="0">
              <a:defRPr/>
            </a:pPr>
            <a:endParaRPr lang="sv-SE" sz="1000">
              <a:solidFill>
                <a:prstClr val="black"/>
              </a:solidFill>
            </a:endParaRPr>
          </a:p>
        </p:txBody>
      </p:sp>
      <p:cxnSp>
        <p:nvCxnSpPr>
          <p:cNvPr id="6" name="Straight Arrow Connector 5"/>
          <p:cNvCxnSpPr/>
          <p:nvPr/>
        </p:nvCxnSpPr>
        <p:spPr>
          <a:xfrm>
            <a:off x="928688" y="5610225"/>
            <a:ext cx="7715250" cy="1588"/>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40970" name="TextBox 12"/>
          <p:cNvSpPr txBox="1">
            <a:spLocks noChangeArrowheads="1"/>
          </p:cNvSpPr>
          <p:nvPr/>
        </p:nvSpPr>
        <p:spPr bwMode="auto">
          <a:xfrm rot="-5400000">
            <a:off x="-136525" y="2065338"/>
            <a:ext cx="1163638" cy="461962"/>
          </a:xfrm>
          <a:prstGeom prst="rect">
            <a:avLst/>
          </a:prstGeom>
          <a:noFill/>
          <a:ln w="9525">
            <a:noFill/>
            <a:miter lim="800000"/>
            <a:headEnd/>
            <a:tailEnd/>
          </a:ln>
        </p:spPr>
        <p:txBody>
          <a:bodyPr wrap="none">
            <a:spAutoFit/>
          </a:bodyPr>
          <a:lstStyle/>
          <a:p>
            <a:pPr algn="ctr" eaLnBrk="0" hangingPunct="0"/>
            <a:r>
              <a:rPr lang="en-US" sz="2400" dirty="0">
                <a:solidFill>
                  <a:srgbClr val="172982"/>
                </a:solidFill>
                <a:latin typeface="Calibri" pitchFamily="34" charset="0"/>
                <a:ea typeface="ＭＳ Ｐゴシック"/>
                <a:cs typeface="Arial" charset="0"/>
              </a:rPr>
              <a:t>Product</a:t>
            </a:r>
          </a:p>
        </p:txBody>
      </p:sp>
      <p:sp>
        <p:nvSpPr>
          <p:cNvPr id="40971" name="TextBox 13"/>
          <p:cNvSpPr txBox="1">
            <a:spLocks noChangeArrowheads="1"/>
          </p:cNvSpPr>
          <p:nvPr/>
        </p:nvSpPr>
        <p:spPr bwMode="auto">
          <a:xfrm>
            <a:off x="1655691" y="5630863"/>
            <a:ext cx="701731" cy="276999"/>
          </a:xfrm>
          <a:prstGeom prst="rect">
            <a:avLst/>
          </a:prstGeom>
          <a:noFill/>
          <a:ln w="9525">
            <a:noFill/>
            <a:miter lim="800000"/>
            <a:headEnd/>
            <a:tailEnd/>
          </a:ln>
        </p:spPr>
        <p:txBody>
          <a:bodyPr wrap="none">
            <a:spAutoFit/>
          </a:bodyPr>
          <a:lstStyle/>
          <a:p>
            <a:pPr algn="ctr" eaLnBrk="0" hangingPunct="0"/>
            <a:r>
              <a:rPr lang="en-US" sz="1200" dirty="0">
                <a:solidFill>
                  <a:srgbClr val="172982"/>
                </a:solidFill>
                <a:latin typeface="Calibri" pitchFamily="34" charset="0"/>
                <a:ea typeface="ＭＳ Ｐゴシック"/>
                <a:cs typeface="Arial" charset="0"/>
              </a:rPr>
              <a:t>Concept</a:t>
            </a:r>
          </a:p>
        </p:txBody>
      </p:sp>
      <p:sp>
        <p:nvSpPr>
          <p:cNvPr id="40972" name="TextBox 14"/>
          <p:cNvSpPr txBox="1">
            <a:spLocks noChangeArrowheads="1"/>
          </p:cNvSpPr>
          <p:nvPr/>
        </p:nvSpPr>
        <p:spPr bwMode="auto">
          <a:xfrm>
            <a:off x="2967215" y="5630863"/>
            <a:ext cx="604653" cy="276999"/>
          </a:xfrm>
          <a:prstGeom prst="rect">
            <a:avLst/>
          </a:prstGeom>
          <a:noFill/>
          <a:ln w="9525">
            <a:noFill/>
            <a:miter lim="800000"/>
            <a:headEnd/>
            <a:tailEnd/>
          </a:ln>
        </p:spPr>
        <p:txBody>
          <a:bodyPr wrap="none">
            <a:spAutoFit/>
          </a:bodyPr>
          <a:lstStyle/>
          <a:p>
            <a:pPr algn="ctr" eaLnBrk="0" hangingPunct="0"/>
            <a:r>
              <a:rPr lang="en-US" sz="1200" dirty="0">
                <a:solidFill>
                  <a:srgbClr val="172982"/>
                </a:solidFill>
                <a:latin typeface="Calibri" pitchFamily="34" charset="0"/>
                <a:ea typeface="ＭＳ Ｐゴシック"/>
                <a:cs typeface="Arial" charset="0"/>
              </a:rPr>
              <a:t>Design</a:t>
            </a:r>
          </a:p>
        </p:txBody>
      </p:sp>
      <p:sp>
        <p:nvSpPr>
          <p:cNvPr id="40973" name="TextBox 15"/>
          <p:cNvSpPr txBox="1">
            <a:spLocks noChangeArrowheads="1"/>
          </p:cNvSpPr>
          <p:nvPr/>
        </p:nvSpPr>
        <p:spPr bwMode="auto">
          <a:xfrm>
            <a:off x="5486493" y="5643563"/>
            <a:ext cx="871457" cy="276999"/>
          </a:xfrm>
          <a:prstGeom prst="rect">
            <a:avLst/>
          </a:prstGeom>
          <a:noFill/>
          <a:ln w="9525">
            <a:noFill/>
            <a:miter lim="800000"/>
            <a:headEnd/>
            <a:tailEnd/>
          </a:ln>
        </p:spPr>
        <p:txBody>
          <a:bodyPr wrap="none">
            <a:spAutoFit/>
          </a:bodyPr>
          <a:lstStyle/>
          <a:p>
            <a:pPr algn="ctr" eaLnBrk="0" hangingPunct="0"/>
            <a:r>
              <a:rPr lang="en-US" sz="1200" dirty="0">
                <a:solidFill>
                  <a:srgbClr val="172982"/>
                </a:solidFill>
                <a:latin typeface="Calibri" pitchFamily="34" charset="0"/>
                <a:ea typeface="ＭＳ Ｐゴシック"/>
                <a:cs typeface="Arial" charset="0"/>
              </a:rPr>
              <a:t>Production</a:t>
            </a:r>
          </a:p>
        </p:txBody>
      </p:sp>
      <p:sp>
        <p:nvSpPr>
          <p:cNvPr id="40974" name="TextBox 16"/>
          <p:cNvSpPr txBox="1">
            <a:spLocks noChangeArrowheads="1"/>
          </p:cNvSpPr>
          <p:nvPr/>
        </p:nvSpPr>
        <p:spPr bwMode="auto">
          <a:xfrm>
            <a:off x="6786563" y="5643563"/>
            <a:ext cx="798424" cy="276999"/>
          </a:xfrm>
          <a:prstGeom prst="rect">
            <a:avLst/>
          </a:prstGeom>
          <a:noFill/>
          <a:ln w="9525">
            <a:noFill/>
            <a:miter lim="800000"/>
            <a:headEnd/>
            <a:tailEnd/>
          </a:ln>
        </p:spPr>
        <p:txBody>
          <a:bodyPr wrap="none">
            <a:spAutoFit/>
          </a:bodyPr>
          <a:lstStyle/>
          <a:p>
            <a:pPr algn="ctr" eaLnBrk="0" hangingPunct="0"/>
            <a:r>
              <a:rPr lang="en-US" sz="1200" dirty="0">
                <a:solidFill>
                  <a:srgbClr val="172982"/>
                </a:solidFill>
                <a:latin typeface="Calibri" pitchFamily="34" charset="0"/>
                <a:ea typeface="ＭＳ Ｐゴシック"/>
                <a:cs typeface="Arial" charset="0"/>
              </a:rPr>
              <a:t>In-Service</a:t>
            </a:r>
          </a:p>
        </p:txBody>
      </p:sp>
      <p:sp>
        <p:nvSpPr>
          <p:cNvPr id="40975" name="TextBox 12"/>
          <p:cNvSpPr txBox="1">
            <a:spLocks noChangeArrowheads="1"/>
          </p:cNvSpPr>
          <p:nvPr/>
        </p:nvSpPr>
        <p:spPr bwMode="auto">
          <a:xfrm rot="-5400000">
            <a:off x="-625475" y="4411663"/>
            <a:ext cx="2141538" cy="461962"/>
          </a:xfrm>
          <a:prstGeom prst="rect">
            <a:avLst/>
          </a:prstGeom>
          <a:noFill/>
          <a:ln w="9525">
            <a:noFill/>
            <a:miter lim="800000"/>
            <a:headEnd/>
            <a:tailEnd/>
          </a:ln>
        </p:spPr>
        <p:txBody>
          <a:bodyPr wrap="none">
            <a:spAutoFit/>
          </a:bodyPr>
          <a:lstStyle/>
          <a:p>
            <a:pPr algn="ctr" eaLnBrk="0" hangingPunct="0"/>
            <a:r>
              <a:rPr lang="en-US" sz="2400" dirty="0">
                <a:solidFill>
                  <a:srgbClr val="172982"/>
                </a:solidFill>
                <a:latin typeface="Calibri" pitchFamily="34" charset="0"/>
                <a:ea typeface="ＭＳ Ｐゴシック"/>
                <a:cs typeface="Arial" charset="0"/>
              </a:rPr>
              <a:t>Support System</a:t>
            </a:r>
          </a:p>
        </p:txBody>
      </p:sp>
      <p:grpSp>
        <p:nvGrpSpPr>
          <p:cNvPr id="4" name="Group 140"/>
          <p:cNvGrpSpPr>
            <a:grpSpLocks/>
          </p:cNvGrpSpPr>
          <p:nvPr/>
        </p:nvGrpSpPr>
        <p:grpSpPr bwMode="auto">
          <a:xfrm>
            <a:off x="4572000" y="2000250"/>
            <a:ext cx="431800" cy="431800"/>
            <a:chOff x="3857620" y="1857364"/>
            <a:chExt cx="431798" cy="431798"/>
          </a:xfrm>
        </p:grpSpPr>
        <p:pic>
          <p:nvPicPr>
            <p:cNvPr id="30" name="Picture 3" descr="gear"/>
            <p:cNvPicPr>
              <a:picLocks noChangeAspect="1" noChangeArrowheads="1"/>
            </p:cNvPicPr>
            <p:nvPr/>
          </p:nvPicPr>
          <p:blipFill>
            <a:blip r:embed="rId5" cstate="screen"/>
            <a:srcRect/>
            <a:stretch>
              <a:fillRect/>
            </a:stretch>
          </p:blipFill>
          <p:spPr bwMode="auto">
            <a:xfrm>
              <a:off x="3857620" y="1857364"/>
              <a:ext cx="217487" cy="217487"/>
            </a:xfrm>
            <a:prstGeom prst="rect">
              <a:avLst/>
            </a:prstGeom>
            <a:noFill/>
            <a:effectLst>
              <a:outerShdw blurRad="50800" dist="38100" dir="2700000" algn="tl" rotWithShape="0">
                <a:prstClr val="black">
                  <a:alpha val="40000"/>
                </a:prstClr>
              </a:outerShdw>
            </a:effectLst>
          </p:spPr>
        </p:pic>
        <p:pic>
          <p:nvPicPr>
            <p:cNvPr id="31" name="Picture 3" descr="gear"/>
            <p:cNvPicPr>
              <a:picLocks noChangeAspect="1" noChangeArrowheads="1"/>
            </p:cNvPicPr>
            <p:nvPr/>
          </p:nvPicPr>
          <p:blipFill>
            <a:blip r:embed="rId5" cstate="screen"/>
            <a:srcRect/>
            <a:stretch>
              <a:fillRect/>
            </a:stretch>
          </p:blipFill>
          <p:spPr bwMode="auto">
            <a:xfrm>
              <a:off x="4071932" y="2071676"/>
              <a:ext cx="217486" cy="217486"/>
            </a:xfrm>
            <a:prstGeom prst="rect">
              <a:avLst/>
            </a:prstGeom>
            <a:noFill/>
            <a:effectLst>
              <a:outerShdw blurRad="50800" dist="38100" dir="2700000" algn="tl" rotWithShape="0">
                <a:prstClr val="black">
                  <a:alpha val="40000"/>
                </a:prstClr>
              </a:outerShdw>
            </a:effectLst>
          </p:spPr>
        </p:pic>
        <p:cxnSp>
          <p:nvCxnSpPr>
            <p:cNvPr id="35" name="Shape 34"/>
            <p:cNvCxnSpPr>
              <a:stCxn id="30" idx="2"/>
              <a:endCxn id="31" idx="1"/>
            </p:cNvCxnSpPr>
            <p:nvPr/>
          </p:nvCxnSpPr>
          <p:spPr bwMode="auto">
            <a:xfrm rot="16200000" flipH="1">
              <a:off x="3965570" y="2074850"/>
              <a:ext cx="106362" cy="106363"/>
            </a:xfrm>
            <a:prstGeom prst="bentConnector2">
              <a:avLst/>
            </a:prstGeom>
            <a:ln w="9525">
              <a:headEnd type="none" w="med" len="med"/>
              <a:tailEnd type="none" w="med" len="med"/>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grpSp>
      <p:grpSp>
        <p:nvGrpSpPr>
          <p:cNvPr id="5" name="Group 100"/>
          <p:cNvGrpSpPr>
            <a:grpSpLocks/>
          </p:cNvGrpSpPr>
          <p:nvPr/>
        </p:nvGrpSpPr>
        <p:grpSpPr bwMode="auto">
          <a:xfrm>
            <a:off x="6715125" y="2000250"/>
            <a:ext cx="428625" cy="428625"/>
            <a:chOff x="5072066" y="1785926"/>
            <a:chExt cx="428628" cy="428628"/>
          </a:xfrm>
        </p:grpSpPr>
        <p:pic>
          <p:nvPicPr>
            <p:cNvPr id="36" name="Picture 12" descr="D:\Download\IconExperience\business and data\24x24\plain\barcode.png"/>
            <p:cNvPicPr>
              <a:picLocks noChangeAspect="1" noChangeArrowheads="1"/>
            </p:cNvPicPr>
            <p:nvPr/>
          </p:nvPicPr>
          <p:blipFill>
            <a:blip r:embed="rId6" cstate="print"/>
            <a:srcRect/>
            <a:stretch>
              <a:fillRect/>
            </a:stretch>
          </p:blipFill>
          <p:spPr bwMode="auto">
            <a:xfrm>
              <a:off x="5072066" y="1785926"/>
              <a:ext cx="214315" cy="214315"/>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37" name="Picture 12" descr="D:\Download\IconExperience\business and data\24x24\plain\barcode.png"/>
            <p:cNvPicPr>
              <a:picLocks noChangeAspect="1" noChangeArrowheads="1"/>
            </p:cNvPicPr>
            <p:nvPr/>
          </p:nvPicPr>
          <p:blipFill>
            <a:blip r:embed="rId6" cstate="print"/>
            <a:srcRect/>
            <a:stretch>
              <a:fillRect/>
            </a:stretch>
          </p:blipFill>
          <p:spPr bwMode="auto">
            <a:xfrm>
              <a:off x="5286381" y="2000241"/>
              <a:ext cx="214313" cy="214313"/>
            </a:xfrm>
            <a:prstGeom prst="rect">
              <a:avLst/>
            </a:prstGeom>
            <a:noFill/>
            <a:ln w="9525">
              <a:noFill/>
              <a:miter lim="800000"/>
              <a:headEnd/>
              <a:tailEnd/>
            </a:ln>
            <a:effectLst>
              <a:outerShdw blurRad="50800" dist="38100" dir="2700000" algn="tl" rotWithShape="0">
                <a:prstClr val="black">
                  <a:alpha val="40000"/>
                </a:prstClr>
              </a:outerShdw>
            </a:effectLst>
          </p:spPr>
        </p:pic>
        <p:cxnSp>
          <p:nvCxnSpPr>
            <p:cNvPr id="38" name="Shape 37"/>
            <p:cNvCxnSpPr>
              <a:stCxn id="36" idx="2"/>
              <a:endCxn id="37" idx="1"/>
            </p:cNvCxnSpPr>
            <p:nvPr/>
          </p:nvCxnSpPr>
          <p:spPr bwMode="auto">
            <a:xfrm rot="16200000" flipH="1">
              <a:off x="5180018" y="2000239"/>
              <a:ext cx="106363" cy="106364"/>
            </a:xfrm>
            <a:prstGeom prst="bentConnector2">
              <a:avLst/>
            </a:prstGeom>
            <a:ln w="9525">
              <a:headEnd type="none" w="med" len="med"/>
              <a:tailEnd type="none" w="med" len="med"/>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grpSp>
      <p:grpSp>
        <p:nvGrpSpPr>
          <p:cNvPr id="7" name="Group 12"/>
          <p:cNvGrpSpPr>
            <a:grpSpLocks/>
          </p:cNvGrpSpPr>
          <p:nvPr/>
        </p:nvGrpSpPr>
        <p:grpSpPr bwMode="auto">
          <a:xfrm>
            <a:off x="7143796" y="3357563"/>
            <a:ext cx="311141" cy="311141"/>
            <a:chOff x="3830" y="3217"/>
            <a:chExt cx="389" cy="389"/>
          </a:xfrm>
          <a:effectLst>
            <a:outerShdw blurRad="50800" dist="38100" dir="2700000" algn="tl" rotWithShape="0">
              <a:prstClr val="black">
                <a:alpha val="40000"/>
              </a:prstClr>
            </a:outerShdw>
          </a:effectLst>
        </p:grpSpPr>
        <p:pic>
          <p:nvPicPr>
            <p:cNvPr id="48" name="Picture 13" descr="document_plain"/>
            <p:cNvPicPr>
              <a:picLocks noChangeAspect="1" noChangeArrowheads="1"/>
            </p:cNvPicPr>
            <p:nvPr/>
          </p:nvPicPr>
          <p:blipFill>
            <a:blip r:embed="rId7" cstate="print"/>
            <a:srcRect/>
            <a:stretch>
              <a:fillRect/>
            </a:stretch>
          </p:blipFill>
          <p:spPr bwMode="auto">
            <a:xfrm>
              <a:off x="3830" y="3217"/>
              <a:ext cx="389" cy="389"/>
            </a:xfrm>
            <a:prstGeom prst="rect">
              <a:avLst/>
            </a:prstGeom>
            <a:noFill/>
            <a:ln w="9525">
              <a:noFill/>
              <a:miter lim="800000"/>
              <a:headEnd/>
              <a:tailEnd/>
            </a:ln>
          </p:spPr>
        </p:pic>
        <p:pic>
          <p:nvPicPr>
            <p:cNvPr id="49" name="Picture 14" descr="wrench"/>
            <p:cNvPicPr>
              <a:picLocks noChangeAspect="1" noChangeArrowheads="1"/>
            </p:cNvPicPr>
            <p:nvPr/>
          </p:nvPicPr>
          <p:blipFill>
            <a:blip r:embed="rId8" cstate="screen"/>
            <a:srcRect/>
            <a:stretch>
              <a:fillRect/>
            </a:stretch>
          </p:blipFill>
          <p:spPr bwMode="auto">
            <a:xfrm>
              <a:off x="3926" y="3338"/>
              <a:ext cx="230" cy="230"/>
            </a:xfrm>
            <a:prstGeom prst="rect">
              <a:avLst/>
            </a:prstGeom>
            <a:noFill/>
            <a:ln w="9525">
              <a:noFill/>
              <a:miter lim="800000"/>
              <a:headEnd/>
              <a:tailEnd/>
            </a:ln>
          </p:spPr>
        </p:pic>
      </p:grpSp>
      <p:pic>
        <p:nvPicPr>
          <p:cNvPr id="55" name="Picture 5" descr="note_edit"/>
          <p:cNvPicPr>
            <a:picLocks noChangeAspect="1" noChangeArrowheads="1"/>
          </p:cNvPicPr>
          <p:nvPr/>
        </p:nvPicPr>
        <p:blipFill>
          <a:blip r:embed="rId9" cstate="print"/>
          <a:srcRect/>
          <a:stretch>
            <a:fillRect/>
          </a:stretch>
        </p:blipFill>
        <p:spPr bwMode="auto">
          <a:xfrm>
            <a:off x="4286250" y="3357563"/>
            <a:ext cx="309563" cy="309562"/>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58" name="Picture 8" descr="scroll_ok"/>
          <p:cNvPicPr>
            <a:picLocks noChangeAspect="1" noChangeArrowheads="1"/>
          </p:cNvPicPr>
          <p:nvPr/>
        </p:nvPicPr>
        <p:blipFill>
          <a:blip r:embed="rId10" cstate="print"/>
          <a:srcRect/>
          <a:stretch>
            <a:fillRect/>
          </a:stretch>
        </p:blipFill>
        <p:spPr bwMode="auto">
          <a:xfrm>
            <a:off x="5405438" y="3357563"/>
            <a:ext cx="309562" cy="309562"/>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62" name="Picture 20" descr="toolbox"/>
          <p:cNvPicPr>
            <a:picLocks noChangeAspect="1" noChangeArrowheads="1"/>
          </p:cNvPicPr>
          <p:nvPr/>
        </p:nvPicPr>
        <p:blipFill>
          <a:blip r:embed="rId11" cstate="print"/>
          <a:srcRect/>
          <a:stretch>
            <a:fillRect/>
          </a:stretch>
        </p:blipFill>
        <p:spPr bwMode="auto">
          <a:xfrm>
            <a:off x="4857750" y="4429125"/>
            <a:ext cx="268288" cy="268288"/>
          </a:xfrm>
          <a:prstGeom prst="rect">
            <a:avLst/>
          </a:prstGeom>
          <a:noFill/>
          <a:ln w="9525">
            <a:noFill/>
            <a:miter lim="800000"/>
            <a:headEnd/>
            <a:tailEnd/>
          </a:ln>
          <a:effectLst>
            <a:outerShdw blurRad="50800" dist="38100" dir="2700000" algn="tl" rotWithShape="0">
              <a:prstClr val="black">
                <a:alpha val="40000"/>
              </a:prstClr>
            </a:outerShdw>
          </a:effectLst>
        </p:spPr>
      </p:pic>
      <p:grpSp>
        <p:nvGrpSpPr>
          <p:cNvPr id="8" name="Group 93"/>
          <p:cNvGrpSpPr>
            <a:grpSpLocks/>
          </p:cNvGrpSpPr>
          <p:nvPr/>
        </p:nvGrpSpPr>
        <p:grpSpPr bwMode="auto">
          <a:xfrm>
            <a:off x="3786188" y="4714875"/>
            <a:ext cx="430212" cy="430213"/>
            <a:chOff x="2928926" y="4500570"/>
            <a:chExt cx="430213" cy="430213"/>
          </a:xfrm>
        </p:grpSpPr>
        <p:pic>
          <p:nvPicPr>
            <p:cNvPr id="63" name="Picture 88" descr="clipboard"/>
            <p:cNvPicPr>
              <a:picLocks noChangeAspect="1" noChangeArrowheads="1"/>
            </p:cNvPicPr>
            <p:nvPr/>
          </p:nvPicPr>
          <p:blipFill>
            <a:blip r:embed="rId12" cstate="print"/>
            <a:srcRect/>
            <a:stretch>
              <a:fillRect/>
            </a:stretch>
          </p:blipFill>
          <p:spPr bwMode="auto">
            <a:xfrm>
              <a:off x="2928926" y="4500570"/>
              <a:ext cx="215901" cy="215900"/>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67" name="Picture 88" descr="clipboard"/>
            <p:cNvPicPr>
              <a:picLocks noChangeAspect="1" noChangeArrowheads="1"/>
            </p:cNvPicPr>
            <p:nvPr/>
          </p:nvPicPr>
          <p:blipFill>
            <a:blip r:embed="rId12" cstate="print"/>
            <a:srcRect/>
            <a:stretch>
              <a:fillRect/>
            </a:stretch>
          </p:blipFill>
          <p:spPr bwMode="auto">
            <a:xfrm>
              <a:off x="3143238" y="4714883"/>
              <a:ext cx="215901" cy="215900"/>
            </a:xfrm>
            <a:prstGeom prst="rect">
              <a:avLst/>
            </a:prstGeom>
            <a:noFill/>
            <a:ln w="9525">
              <a:noFill/>
              <a:miter lim="800000"/>
              <a:headEnd/>
              <a:tailEnd/>
            </a:ln>
            <a:effectLst>
              <a:outerShdw blurRad="50800" dist="38100" dir="2700000" algn="tl" rotWithShape="0">
                <a:prstClr val="black">
                  <a:alpha val="40000"/>
                </a:prstClr>
              </a:outerShdw>
            </a:effectLst>
          </p:spPr>
        </p:pic>
        <p:cxnSp>
          <p:nvCxnSpPr>
            <p:cNvPr id="68" name="Shape 67"/>
            <p:cNvCxnSpPr>
              <a:stCxn id="63" idx="2"/>
              <a:endCxn id="67" idx="1"/>
            </p:cNvCxnSpPr>
            <p:nvPr/>
          </p:nvCxnSpPr>
          <p:spPr bwMode="auto">
            <a:xfrm rot="16200000" flipH="1">
              <a:off x="3036875" y="4716471"/>
              <a:ext cx="106363" cy="106362"/>
            </a:xfrm>
            <a:prstGeom prst="bentConnector2">
              <a:avLst/>
            </a:prstGeom>
            <a:ln w="9525">
              <a:headEnd type="none" w="med" len="med"/>
              <a:tailEnd type="none" w="med" len="med"/>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grpSp>
      <p:pic>
        <p:nvPicPr>
          <p:cNvPr id="73" name="Picture 4" descr="state_definition_32x32"/>
          <p:cNvPicPr>
            <a:picLocks noChangeAspect="1" noChangeArrowheads="1"/>
          </p:cNvPicPr>
          <p:nvPr/>
        </p:nvPicPr>
        <p:blipFill>
          <a:blip r:embed="rId13" cstate="print"/>
          <a:srcRect/>
          <a:stretch>
            <a:fillRect/>
          </a:stretch>
        </p:blipFill>
        <p:spPr bwMode="auto">
          <a:xfrm>
            <a:off x="4286250" y="4122738"/>
            <a:ext cx="234950" cy="234950"/>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74" name="Picture 29" descr="condition_32x32"/>
          <p:cNvPicPr>
            <a:picLocks noChangeAspect="1" noChangeArrowheads="1"/>
          </p:cNvPicPr>
          <p:nvPr/>
        </p:nvPicPr>
        <p:blipFill>
          <a:blip r:embed="rId14" cstate="print"/>
          <a:srcRect/>
          <a:stretch>
            <a:fillRect/>
          </a:stretch>
        </p:blipFill>
        <p:spPr bwMode="auto">
          <a:xfrm>
            <a:off x="3857625" y="4089400"/>
            <a:ext cx="268288" cy="268288"/>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75" name="Picture 4" descr="state_observed_32x32"/>
          <p:cNvPicPr>
            <a:picLocks noChangeAspect="1" noChangeArrowheads="1"/>
          </p:cNvPicPr>
          <p:nvPr/>
        </p:nvPicPr>
        <p:blipFill>
          <a:blip r:embed="rId15" cstate="print"/>
          <a:srcRect/>
          <a:stretch>
            <a:fillRect/>
          </a:stretch>
        </p:blipFill>
        <p:spPr bwMode="auto">
          <a:xfrm>
            <a:off x="6929438" y="4143375"/>
            <a:ext cx="223837" cy="223838"/>
          </a:xfrm>
          <a:prstGeom prst="rect">
            <a:avLst/>
          </a:prstGeom>
          <a:noFill/>
          <a:ln w="9525">
            <a:noFill/>
            <a:miter lim="800000"/>
            <a:headEnd/>
            <a:tailEnd/>
          </a:ln>
          <a:effectLst>
            <a:outerShdw blurRad="50800" dist="38100" dir="2700000" algn="tl" rotWithShape="0">
              <a:prstClr val="black">
                <a:alpha val="40000"/>
              </a:prstClr>
            </a:outerShdw>
          </a:effectLst>
        </p:spPr>
      </p:pic>
      <p:grpSp>
        <p:nvGrpSpPr>
          <p:cNvPr id="9" name="Group 92"/>
          <p:cNvGrpSpPr>
            <a:grpSpLocks/>
          </p:cNvGrpSpPr>
          <p:nvPr/>
        </p:nvGrpSpPr>
        <p:grpSpPr bwMode="auto">
          <a:xfrm>
            <a:off x="3214688" y="4214813"/>
            <a:ext cx="434975" cy="430212"/>
            <a:chOff x="1428728" y="3647894"/>
            <a:chExt cx="434974" cy="430393"/>
          </a:xfrm>
        </p:grpSpPr>
        <p:pic>
          <p:nvPicPr>
            <p:cNvPr id="82" name="Picture 38" descr="scheme_32x32"/>
            <p:cNvPicPr>
              <a:picLocks noChangeAspect="1" noChangeArrowheads="1"/>
            </p:cNvPicPr>
            <p:nvPr/>
          </p:nvPicPr>
          <p:blipFill>
            <a:blip r:embed="rId16" cstate="print"/>
            <a:srcRect/>
            <a:stretch>
              <a:fillRect/>
            </a:stretch>
          </p:blipFill>
          <p:spPr bwMode="auto">
            <a:xfrm>
              <a:off x="1428728" y="3647894"/>
              <a:ext cx="211137" cy="211226"/>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86" name="Picture 42" descr="scheme_entry_32x32"/>
            <p:cNvPicPr>
              <a:picLocks noChangeAspect="1" noChangeArrowheads="1"/>
            </p:cNvPicPr>
            <p:nvPr/>
          </p:nvPicPr>
          <p:blipFill>
            <a:blip r:embed="rId17" cstate="print"/>
            <a:srcRect/>
            <a:stretch>
              <a:fillRect/>
            </a:stretch>
          </p:blipFill>
          <p:spPr bwMode="auto">
            <a:xfrm>
              <a:off x="1643040" y="3857532"/>
              <a:ext cx="220662" cy="220755"/>
            </a:xfrm>
            <a:prstGeom prst="rect">
              <a:avLst/>
            </a:prstGeom>
            <a:noFill/>
            <a:ln w="9525">
              <a:noFill/>
              <a:miter lim="800000"/>
              <a:headEnd/>
              <a:tailEnd/>
            </a:ln>
            <a:effectLst>
              <a:outerShdw blurRad="50800" dist="38100" dir="2700000" algn="tl" rotWithShape="0">
                <a:prstClr val="black">
                  <a:alpha val="40000"/>
                </a:prstClr>
              </a:outerShdw>
            </a:effectLst>
          </p:spPr>
        </p:pic>
        <p:cxnSp>
          <p:nvCxnSpPr>
            <p:cNvPr id="90" name="Shape 89"/>
            <p:cNvCxnSpPr>
              <a:stCxn id="82" idx="2"/>
              <a:endCxn id="86" idx="1"/>
            </p:cNvCxnSpPr>
            <p:nvPr/>
          </p:nvCxnSpPr>
          <p:spPr bwMode="auto">
            <a:xfrm rot="16200000" flipH="1">
              <a:off x="1534273" y="3859937"/>
              <a:ext cx="109584" cy="107950"/>
            </a:xfrm>
            <a:prstGeom prst="bentConnector2">
              <a:avLst/>
            </a:prstGeom>
            <a:ln w="9525">
              <a:headEnd type="none" w="med" len="med"/>
              <a:tailEnd type="none" w="med" len="med"/>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grpSp>
      <p:pic>
        <p:nvPicPr>
          <p:cNvPr id="95" name="Picture 16" descr="earth"/>
          <p:cNvPicPr>
            <a:picLocks noChangeAspect="1" noChangeArrowheads="1"/>
          </p:cNvPicPr>
          <p:nvPr/>
        </p:nvPicPr>
        <p:blipFill>
          <a:blip r:embed="rId18" cstate="screen"/>
          <a:srcRect/>
          <a:stretch>
            <a:fillRect/>
          </a:stretch>
        </p:blipFill>
        <p:spPr bwMode="auto">
          <a:xfrm>
            <a:off x="7215188" y="5143500"/>
            <a:ext cx="241300" cy="241300"/>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96" name="Picture 4" descr="\\Essesrv02\download\Licensed Software\Icon Library\network and security\128x128\shadow\id_card.png"/>
          <p:cNvPicPr>
            <a:picLocks noChangeAspect="1" noChangeArrowheads="1"/>
          </p:cNvPicPr>
          <p:nvPr/>
        </p:nvPicPr>
        <p:blipFill>
          <a:blip r:embed="rId19" cstate="screen"/>
          <a:srcRect/>
          <a:stretch>
            <a:fillRect/>
          </a:stretch>
        </p:blipFill>
        <p:spPr bwMode="auto">
          <a:xfrm>
            <a:off x="4857750" y="4929188"/>
            <a:ext cx="214313" cy="215900"/>
          </a:xfrm>
          <a:prstGeom prst="rect">
            <a:avLst/>
          </a:prstGeom>
          <a:noFill/>
          <a:ln w="9525">
            <a:noFill/>
            <a:miter lim="800000"/>
            <a:headEnd/>
            <a:tailEnd/>
          </a:ln>
        </p:spPr>
      </p:pic>
      <p:pic>
        <p:nvPicPr>
          <p:cNvPr id="97" name="Picture 5" descr="\\Essesrv02\download\Licensed Software\Icon Library\business and data\128x128\shadow\line-chart.png"/>
          <p:cNvPicPr>
            <a:picLocks noChangeAspect="1" noChangeArrowheads="1"/>
          </p:cNvPicPr>
          <p:nvPr/>
        </p:nvPicPr>
        <p:blipFill>
          <a:blip r:embed="rId20" cstate="screen"/>
          <a:srcRect/>
          <a:stretch>
            <a:fillRect/>
          </a:stretch>
        </p:blipFill>
        <p:spPr bwMode="auto">
          <a:xfrm>
            <a:off x="6429375" y="4857750"/>
            <a:ext cx="214313" cy="214313"/>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98" name="Picture 2" descr="\\Essesrv02\download\Licensed Software\Icon Library\business and data\128x128\shadow\graduation_hat2.png"/>
          <p:cNvPicPr>
            <a:picLocks noChangeAspect="1" noChangeArrowheads="1"/>
          </p:cNvPicPr>
          <p:nvPr/>
        </p:nvPicPr>
        <p:blipFill>
          <a:blip r:embed="rId21" cstate="screen"/>
          <a:srcRect/>
          <a:stretch>
            <a:fillRect/>
          </a:stretch>
        </p:blipFill>
        <p:spPr bwMode="auto">
          <a:xfrm>
            <a:off x="4643438" y="5286375"/>
            <a:ext cx="265112" cy="265113"/>
          </a:xfrm>
          <a:prstGeom prst="rect">
            <a:avLst/>
          </a:prstGeom>
          <a:noFill/>
          <a:ln w="9525">
            <a:noFill/>
            <a:miter lim="800000"/>
            <a:headEnd/>
            <a:tailEnd/>
          </a:ln>
        </p:spPr>
      </p:pic>
      <p:pic>
        <p:nvPicPr>
          <p:cNvPr id="99" name="Picture 3" descr="\\Essesrv02\download\Licensed Software\Icon Library\network and security\128x128\shadow\certificate.png"/>
          <p:cNvPicPr>
            <a:picLocks noChangeAspect="1" noChangeArrowheads="1"/>
          </p:cNvPicPr>
          <p:nvPr/>
        </p:nvPicPr>
        <p:blipFill>
          <a:blip r:embed="rId22" cstate="screen"/>
          <a:srcRect/>
          <a:stretch>
            <a:fillRect/>
          </a:stretch>
        </p:blipFill>
        <p:spPr bwMode="auto">
          <a:xfrm>
            <a:off x="5072063" y="5324475"/>
            <a:ext cx="203200" cy="203200"/>
          </a:xfrm>
          <a:prstGeom prst="rect">
            <a:avLst/>
          </a:prstGeom>
          <a:noFill/>
          <a:ln w="9525">
            <a:noFill/>
            <a:miter lim="800000"/>
            <a:headEnd/>
            <a:tailEnd/>
          </a:ln>
        </p:spPr>
      </p:pic>
      <p:pic>
        <p:nvPicPr>
          <p:cNvPr id="1026" name="Picture 2" descr="d:\download\iconexperience\objects and people\128x128\shadow\screwdriver.png"/>
          <p:cNvPicPr>
            <a:picLocks noChangeAspect="1" noChangeArrowheads="1"/>
          </p:cNvPicPr>
          <p:nvPr/>
        </p:nvPicPr>
        <p:blipFill>
          <a:blip r:embed="rId23" cstate="screen"/>
          <a:srcRect/>
          <a:stretch>
            <a:fillRect/>
          </a:stretch>
        </p:blipFill>
        <p:spPr bwMode="auto">
          <a:xfrm>
            <a:off x="7143750" y="4572000"/>
            <a:ext cx="217488" cy="217488"/>
          </a:xfrm>
          <a:prstGeom prst="rect">
            <a:avLst/>
          </a:prstGeom>
          <a:noFill/>
          <a:effectLst>
            <a:outerShdw blurRad="50800" dist="38100" dir="2700000" algn="tl" rotWithShape="0">
              <a:prstClr val="black">
                <a:alpha val="40000"/>
              </a:prstClr>
            </a:outerShdw>
          </a:effectLst>
        </p:spPr>
      </p:pic>
      <p:grpSp>
        <p:nvGrpSpPr>
          <p:cNvPr id="10" name="Group 406"/>
          <p:cNvGrpSpPr>
            <a:grpSpLocks/>
          </p:cNvGrpSpPr>
          <p:nvPr/>
        </p:nvGrpSpPr>
        <p:grpSpPr bwMode="auto">
          <a:xfrm>
            <a:off x="1571625" y="2000250"/>
            <a:ext cx="425450" cy="425450"/>
            <a:chOff x="1571632" y="2214554"/>
            <a:chExt cx="425462" cy="425419"/>
          </a:xfrm>
        </p:grpSpPr>
        <p:pic>
          <p:nvPicPr>
            <p:cNvPr id="102" name="Picture 12" descr="D:\SAs Application Services\Coming Releases\Andromeda\Beta Test\Beta Release 1\requirement\requirement_32x32.png"/>
            <p:cNvPicPr>
              <a:picLocks noChangeAspect="1" noChangeArrowheads="1"/>
            </p:cNvPicPr>
            <p:nvPr/>
          </p:nvPicPr>
          <p:blipFill>
            <a:blip r:embed="rId24" cstate="print"/>
            <a:srcRect/>
            <a:stretch>
              <a:fillRect/>
            </a:stretch>
          </p:blipFill>
          <p:spPr bwMode="auto">
            <a:xfrm>
              <a:off x="1571632" y="2214554"/>
              <a:ext cx="211144" cy="211123"/>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103" name="Picture 12" descr="D:\SAs Application Services\Coming Releases\Andromeda\Beta Test\Beta Release 1\requirement\requirement_32x32.png"/>
            <p:cNvPicPr>
              <a:picLocks noChangeAspect="1" noChangeArrowheads="1"/>
            </p:cNvPicPr>
            <p:nvPr/>
          </p:nvPicPr>
          <p:blipFill>
            <a:blip r:embed="rId24" cstate="print"/>
            <a:srcRect/>
            <a:stretch>
              <a:fillRect/>
            </a:stretch>
          </p:blipFill>
          <p:spPr bwMode="auto">
            <a:xfrm>
              <a:off x="1785951" y="2428851"/>
              <a:ext cx="211143" cy="211122"/>
            </a:xfrm>
            <a:prstGeom prst="rect">
              <a:avLst/>
            </a:prstGeom>
            <a:noFill/>
            <a:ln w="9525">
              <a:noFill/>
              <a:miter lim="800000"/>
              <a:headEnd/>
              <a:tailEnd/>
            </a:ln>
            <a:effectLst>
              <a:outerShdw blurRad="50800" dist="38100" dir="2700000" algn="tl" rotWithShape="0">
                <a:prstClr val="black">
                  <a:alpha val="40000"/>
                </a:prstClr>
              </a:outerShdw>
            </a:effectLst>
          </p:spPr>
        </p:pic>
        <p:cxnSp>
          <p:nvCxnSpPr>
            <p:cNvPr id="104" name="Shape 103"/>
            <p:cNvCxnSpPr>
              <a:stCxn id="102" idx="2"/>
              <a:endCxn id="103" idx="1"/>
            </p:cNvCxnSpPr>
            <p:nvPr/>
          </p:nvCxnSpPr>
          <p:spPr bwMode="auto">
            <a:xfrm rot="16200000" flipH="1">
              <a:off x="1677210" y="2426465"/>
              <a:ext cx="109529" cy="107953"/>
            </a:xfrm>
            <a:prstGeom prst="bentConnector2">
              <a:avLst/>
            </a:prstGeom>
            <a:ln w="9525">
              <a:headEnd type="none" w="med" len="med"/>
              <a:tailEnd type="none" w="med" len="med"/>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grpSp>
      <p:grpSp>
        <p:nvGrpSpPr>
          <p:cNvPr id="11" name="Group 117"/>
          <p:cNvGrpSpPr>
            <a:grpSpLocks/>
          </p:cNvGrpSpPr>
          <p:nvPr/>
        </p:nvGrpSpPr>
        <p:grpSpPr bwMode="auto">
          <a:xfrm>
            <a:off x="3071813" y="1643063"/>
            <a:ext cx="461962" cy="461962"/>
            <a:chOff x="2714612" y="2857496"/>
            <a:chExt cx="462282" cy="462276"/>
          </a:xfrm>
        </p:grpSpPr>
        <p:pic>
          <p:nvPicPr>
            <p:cNvPr id="109" name="Picture 17" descr="D:\SAs Application Services\Coming Releases\Andromeda\Beta Test\Beta Release 1\system_element\system_element_32x32.png"/>
            <p:cNvPicPr>
              <a:picLocks noChangeAspect="1" noChangeArrowheads="1"/>
            </p:cNvPicPr>
            <p:nvPr/>
          </p:nvPicPr>
          <p:blipFill>
            <a:blip r:embed="rId25" cstate="print"/>
            <a:srcRect/>
            <a:stretch>
              <a:fillRect/>
            </a:stretch>
          </p:blipFill>
          <p:spPr bwMode="auto">
            <a:xfrm>
              <a:off x="2714612" y="2857496"/>
              <a:ext cx="247822" cy="247818"/>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111" name="Picture 17" descr="D:\SAs Application Services\Coming Releases\Andromeda\Beta Test\Beta Release 1\system_element\system_element_32x32.png"/>
            <p:cNvPicPr>
              <a:picLocks noChangeAspect="1" noChangeArrowheads="1"/>
            </p:cNvPicPr>
            <p:nvPr/>
          </p:nvPicPr>
          <p:blipFill>
            <a:blip r:embed="rId25" cstate="print"/>
            <a:srcRect/>
            <a:stretch>
              <a:fillRect/>
            </a:stretch>
          </p:blipFill>
          <p:spPr bwMode="auto">
            <a:xfrm>
              <a:off x="2929072" y="3071954"/>
              <a:ext cx="247822" cy="247818"/>
            </a:xfrm>
            <a:prstGeom prst="rect">
              <a:avLst/>
            </a:prstGeom>
            <a:noFill/>
            <a:ln w="9525">
              <a:noFill/>
              <a:miter lim="800000"/>
              <a:headEnd/>
              <a:tailEnd/>
            </a:ln>
            <a:effectLst>
              <a:outerShdw blurRad="50800" dist="38100" dir="2700000" algn="tl" rotWithShape="0">
                <a:prstClr val="black">
                  <a:alpha val="40000"/>
                </a:prstClr>
              </a:outerShdw>
            </a:effectLst>
          </p:spPr>
        </p:pic>
        <p:cxnSp>
          <p:nvCxnSpPr>
            <p:cNvPr id="112" name="Shape 111"/>
            <p:cNvCxnSpPr>
              <a:stCxn id="109" idx="2"/>
              <a:endCxn id="111" idx="1"/>
            </p:cNvCxnSpPr>
            <p:nvPr/>
          </p:nvCxnSpPr>
          <p:spPr bwMode="auto">
            <a:xfrm rot="16200000" flipH="1">
              <a:off x="2838523" y="3105314"/>
              <a:ext cx="90549" cy="90550"/>
            </a:xfrm>
            <a:prstGeom prst="bentConnector2">
              <a:avLst/>
            </a:prstGeom>
            <a:ln w="9525">
              <a:headEnd type="none" w="med" len="med"/>
              <a:tailEnd type="none" w="med" len="med"/>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grpSp>
      <p:grpSp>
        <p:nvGrpSpPr>
          <p:cNvPr id="12" name="Group 138"/>
          <p:cNvGrpSpPr>
            <a:grpSpLocks/>
          </p:cNvGrpSpPr>
          <p:nvPr/>
        </p:nvGrpSpPr>
        <p:grpSpPr bwMode="auto">
          <a:xfrm>
            <a:off x="3071813" y="2500313"/>
            <a:ext cx="428625" cy="428625"/>
            <a:chOff x="2000232" y="3143248"/>
            <a:chExt cx="428628" cy="428628"/>
          </a:xfrm>
        </p:grpSpPr>
        <p:pic>
          <p:nvPicPr>
            <p:cNvPr id="1027" name="Picture 3" descr="D:\Download\IconExperience\network and security\48x48\shadow\environment.png"/>
            <p:cNvPicPr>
              <a:picLocks noChangeAspect="1" noChangeArrowheads="1"/>
            </p:cNvPicPr>
            <p:nvPr/>
          </p:nvPicPr>
          <p:blipFill>
            <a:blip r:embed="rId26" cstate="screen"/>
            <a:srcRect/>
            <a:stretch>
              <a:fillRect/>
            </a:stretch>
          </p:blipFill>
          <p:spPr bwMode="auto">
            <a:xfrm>
              <a:off x="2000232" y="3143248"/>
              <a:ext cx="214313" cy="214313"/>
            </a:xfrm>
            <a:prstGeom prst="rect">
              <a:avLst/>
            </a:prstGeom>
            <a:noFill/>
            <a:effectLst>
              <a:outerShdw blurRad="50800" dist="38100" dir="2700000" algn="tl" rotWithShape="0">
                <a:prstClr val="black">
                  <a:alpha val="40000"/>
                </a:prstClr>
              </a:outerShdw>
            </a:effectLst>
          </p:spPr>
        </p:pic>
        <p:pic>
          <p:nvPicPr>
            <p:cNvPr id="134" name="Picture 3" descr="D:\Download\IconExperience\network and security\48x48\shadow\environment.png"/>
            <p:cNvPicPr>
              <a:picLocks noChangeAspect="1" noChangeArrowheads="1"/>
            </p:cNvPicPr>
            <p:nvPr/>
          </p:nvPicPr>
          <p:blipFill>
            <a:blip r:embed="rId26" cstate="screen"/>
            <a:srcRect/>
            <a:stretch>
              <a:fillRect/>
            </a:stretch>
          </p:blipFill>
          <p:spPr bwMode="auto">
            <a:xfrm>
              <a:off x="2214545" y="3357561"/>
              <a:ext cx="214315" cy="214315"/>
            </a:xfrm>
            <a:prstGeom prst="rect">
              <a:avLst/>
            </a:prstGeom>
            <a:noFill/>
            <a:effectLst>
              <a:outerShdw blurRad="50800" dist="38100" dir="2700000" algn="tl" rotWithShape="0">
                <a:prstClr val="black">
                  <a:alpha val="40000"/>
                </a:prstClr>
              </a:outerShdw>
            </a:effectLst>
          </p:spPr>
        </p:pic>
        <p:cxnSp>
          <p:nvCxnSpPr>
            <p:cNvPr id="135" name="Shape 134"/>
            <p:cNvCxnSpPr>
              <a:stCxn id="1027" idx="2"/>
              <a:endCxn id="134" idx="1"/>
            </p:cNvCxnSpPr>
            <p:nvPr/>
          </p:nvCxnSpPr>
          <p:spPr bwMode="auto">
            <a:xfrm rot="16200000" flipH="1">
              <a:off x="2108182" y="3357563"/>
              <a:ext cx="106364" cy="106363"/>
            </a:xfrm>
            <a:prstGeom prst="bentConnector2">
              <a:avLst/>
            </a:prstGeom>
            <a:ln w="9525">
              <a:headEnd type="none" w="med" len="med"/>
              <a:tailEnd type="none" w="med" len="med"/>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grpSp>
      <p:cxnSp>
        <p:nvCxnSpPr>
          <p:cNvPr id="167" name="Curved Connector 166"/>
          <p:cNvCxnSpPr>
            <a:cxnSpLocks noChangeShapeType="1"/>
          </p:cNvCxnSpPr>
          <p:nvPr/>
        </p:nvCxnSpPr>
        <p:spPr bwMode="auto">
          <a:xfrm>
            <a:off x="5126038" y="4562475"/>
            <a:ext cx="2017712" cy="119063"/>
          </a:xfrm>
          <a:prstGeom prst="curvedConnector3">
            <a:avLst>
              <a:gd name="adj1" fmla="val 50000"/>
            </a:avLst>
          </a:prstGeom>
          <a:noFill/>
          <a:ln w="9525" algn="ctr">
            <a:solidFill>
              <a:schemeClr val="accent1"/>
            </a:solidFill>
            <a:prstDash val="sysDot"/>
            <a:round/>
            <a:headEnd/>
            <a:tailEnd/>
          </a:ln>
        </p:spPr>
      </p:cxnSp>
      <p:sp>
        <p:nvSpPr>
          <p:cNvPr id="40997" name="TextBox 15"/>
          <p:cNvSpPr txBox="1">
            <a:spLocks noChangeArrowheads="1"/>
          </p:cNvSpPr>
          <p:nvPr/>
        </p:nvSpPr>
        <p:spPr bwMode="auto">
          <a:xfrm>
            <a:off x="4071934" y="5643563"/>
            <a:ext cx="1027396" cy="276999"/>
          </a:xfrm>
          <a:prstGeom prst="rect">
            <a:avLst/>
          </a:prstGeom>
          <a:noFill/>
          <a:ln w="9525">
            <a:noFill/>
            <a:miter lim="800000"/>
            <a:headEnd/>
            <a:tailEnd/>
          </a:ln>
        </p:spPr>
        <p:txBody>
          <a:bodyPr wrap="none">
            <a:spAutoFit/>
          </a:bodyPr>
          <a:lstStyle/>
          <a:p>
            <a:pPr algn="ctr" eaLnBrk="0" hangingPunct="0"/>
            <a:r>
              <a:rPr lang="en-US" sz="1200" dirty="0">
                <a:solidFill>
                  <a:srgbClr val="172982"/>
                </a:solidFill>
                <a:latin typeface="Calibri" pitchFamily="34" charset="0"/>
                <a:ea typeface="ＭＳ Ｐゴシック"/>
                <a:cs typeface="Arial" charset="0"/>
              </a:rPr>
              <a:t>Development</a:t>
            </a:r>
          </a:p>
        </p:txBody>
      </p:sp>
      <p:cxnSp>
        <p:nvCxnSpPr>
          <p:cNvPr id="173" name="Curved Connector 172"/>
          <p:cNvCxnSpPr>
            <a:cxnSpLocks noChangeShapeType="1"/>
          </p:cNvCxnSpPr>
          <p:nvPr/>
        </p:nvCxnSpPr>
        <p:spPr bwMode="auto">
          <a:xfrm>
            <a:off x="5126038" y="4562475"/>
            <a:ext cx="1303337" cy="403225"/>
          </a:xfrm>
          <a:prstGeom prst="curvedConnector3">
            <a:avLst>
              <a:gd name="adj1" fmla="val 50000"/>
            </a:avLst>
          </a:prstGeom>
          <a:noFill/>
          <a:ln w="9525" algn="ctr">
            <a:solidFill>
              <a:schemeClr val="accent1"/>
            </a:solidFill>
            <a:prstDash val="sysDot"/>
            <a:round/>
            <a:headEnd/>
            <a:tailEnd/>
          </a:ln>
        </p:spPr>
      </p:cxnSp>
      <p:cxnSp>
        <p:nvCxnSpPr>
          <p:cNvPr id="180" name="Curved Connector 179"/>
          <p:cNvCxnSpPr>
            <a:cxnSpLocks noChangeShapeType="1"/>
          </p:cNvCxnSpPr>
          <p:nvPr/>
        </p:nvCxnSpPr>
        <p:spPr bwMode="auto">
          <a:xfrm rot="10800000">
            <a:off x="3540125" y="4645025"/>
            <a:ext cx="246063" cy="177800"/>
          </a:xfrm>
          <a:prstGeom prst="curvedConnector2">
            <a:avLst/>
          </a:prstGeom>
          <a:noFill/>
          <a:ln w="9525" algn="ctr">
            <a:solidFill>
              <a:schemeClr val="accent1"/>
            </a:solidFill>
            <a:prstDash val="sysDot"/>
            <a:round/>
            <a:headEnd/>
            <a:tailEnd/>
          </a:ln>
        </p:spPr>
      </p:cxnSp>
      <p:cxnSp>
        <p:nvCxnSpPr>
          <p:cNvPr id="183" name="Curved Connector 179"/>
          <p:cNvCxnSpPr>
            <a:cxnSpLocks noChangeShapeType="1"/>
          </p:cNvCxnSpPr>
          <p:nvPr/>
        </p:nvCxnSpPr>
        <p:spPr bwMode="auto">
          <a:xfrm rot="5400000" flipH="1" flipV="1">
            <a:off x="3970338" y="4495800"/>
            <a:ext cx="571500" cy="295275"/>
          </a:xfrm>
          <a:prstGeom prst="curvedConnector3">
            <a:avLst>
              <a:gd name="adj1" fmla="val 50000"/>
            </a:avLst>
          </a:prstGeom>
          <a:noFill/>
          <a:ln w="9525" algn="ctr">
            <a:solidFill>
              <a:schemeClr val="accent1"/>
            </a:solidFill>
            <a:prstDash val="sysDot"/>
            <a:round/>
            <a:headEnd/>
            <a:tailEnd/>
          </a:ln>
        </p:spPr>
      </p:cxnSp>
      <p:cxnSp>
        <p:nvCxnSpPr>
          <p:cNvPr id="191" name="Curved Connector 190"/>
          <p:cNvCxnSpPr>
            <a:cxnSpLocks noChangeShapeType="1"/>
          </p:cNvCxnSpPr>
          <p:nvPr/>
        </p:nvCxnSpPr>
        <p:spPr bwMode="auto">
          <a:xfrm rot="5400000">
            <a:off x="6824663" y="4097338"/>
            <a:ext cx="903287" cy="46037"/>
          </a:xfrm>
          <a:prstGeom prst="curvedConnector3">
            <a:avLst>
              <a:gd name="adj1" fmla="val 50000"/>
            </a:avLst>
          </a:prstGeom>
          <a:noFill/>
          <a:ln w="9525" algn="ctr">
            <a:solidFill>
              <a:schemeClr val="accent1"/>
            </a:solidFill>
            <a:prstDash val="sysDot"/>
            <a:round/>
            <a:headEnd/>
            <a:tailEnd/>
          </a:ln>
        </p:spPr>
      </p:cxnSp>
      <p:cxnSp>
        <p:nvCxnSpPr>
          <p:cNvPr id="194" name="Curved Connector 193"/>
          <p:cNvCxnSpPr>
            <a:cxnSpLocks noChangeShapeType="1"/>
          </p:cNvCxnSpPr>
          <p:nvPr/>
        </p:nvCxnSpPr>
        <p:spPr bwMode="auto">
          <a:xfrm>
            <a:off x="5003800" y="2322513"/>
            <a:ext cx="2033588" cy="106362"/>
          </a:xfrm>
          <a:prstGeom prst="curvedConnector4">
            <a:avLst>
              <a:gd name="adj1" fmla="val 47366"/>
              <a:gd name="adj2" fmla="val 316537"/>
            </a:avLst>
          </a:prstGeom>
          <a:noFill/>
          <a:ln w="9525" algn="ctr">
            <a:solidFill>
              <a:schemeClr val="accent1"/>
            </a:solidFill>
            <a:prstDash val="sysDot"/>
            <a:round/>
            <a:headEnd/>
            <a:tailEnd/>
          </a:ln>
        </p:spPr>
      </p:cxnSp>
      <p:cxnSp>
        <p:nvCxnSpPr>
          <p:cNvPr id="197" name="Curved Connector 196"/>
          <p:cNvCxnSpPr>
            <a:cxnSpLocks noChangeShapeType="1"/>
          </p:cNvCxnSpPr>
          <p:nvPr/>
        </p:nvCxnSpPr>
        <p:spPr bwMode="auto">
          <a:xfrm flipV="1">
            <a:off x="4179888" y="2322513"/>
            <a:ext cx="606425" cy="231775"/>
          </a:xfrm>
          <a:prstGeom prst="curvedConnector3">
            <a:avLst>
              <a:gd name="adj1" fmla="val 50000"/>
            </a:avLst>
          </a:prstGeom>
          <a:noFill/>
          <a:ln w="9525" algn="ctr">
            <a:solidFill>
              <a:schemeClr val="accent1"/>
            </a:solidFill>
            <a:prstDash val="sysDot"/>
            <a:round/>
            <a:headEnd/>
            <a:tailEnd/>
          </a:ln>
        </p:spPr>
      </p:cxnSp>
      <p:cxnSp>
        <p:nvCxnSpPr>
          <p:cNvPr id="200" name="Curved Connector 199"/>
          <p:cNvCxnSpPr>
            <a:cxnSpLocks noChangeShapeType="1"/>
          </p:cNvCxnSpPr>
          <p:nvPr/>
        </p:nvCxnSpPr>
        <p:spPr bwMode="auto">
          <a:xfrm flipV="1">
            <a:off x="3500438" y="2322513"/>
            <a:ext cx="1285875" cy="498475"/>
          </a:xfrm>
          <a:prstGeom prst="curvedConnector3">
            <a:avLst>
              <a:gd name="adj1" fmla="val 50000"/>
            </a:avLst>
          </a:prstGeom>
          <a:noFill/>
          <a:ln w="9525" algn="ctr">
            <a:solidFill>
              <a:schemeClr val="accent1"/>
            </a:solidFill>
            <a:prstDash val="sysDot"/>
            <a:round/>
            <a:headEnd/>
            <a:tailEnd/>
          </a:ln>
        </p:spPr>
      </p:cxnSp>
      <p:cxnSp>
        <p:nvCxnSpPr>
          <p:cNvPr id="203" name="Curved Connector 202"/>
          <p:cNvCxnSpPr>
            <a:cxnSpLocks noChangeShapeType="1"/>
          </p:cNvCxnSpPr>
          <p:nvPr/>
        </p:nvCxnSpPr>
        <p:spPr bwMode="auto">
          <a:xfrm flipV="1">
            <a:off x="2928938" y="2108200"/>
            <a:ext cx="1643062" cy="93663"/>
          </a:xfrm>
          <a:prstGeom prst="curvedConnector3">
            <a:avLst>
              <a:gd name="adj1" fmla="val 50000"/>
            </a:avLst>
          </a:prstGeom>
          <a:noFill/>
          <a:ln w="9525" algn="ctr">
            <a:solidFill>
              <a:schemeClr val="accent1"/>
            </a:solidFill>
            <a:prstDash val="sysDot"/>
            <a:round/>
            <a:headEnd/>
            <a:tailEnd/>
          </a:ln>
        </p:spPr>
      </p:cxnSp>
      <p:cxnSp>
        <p:nvCxnSpPr>
          <p:cNvPr id="206" name="Curved Connector 205"/>
          <p:cNvCxnSpPr>
            <a:cxnSpLocks noChangeShapeType="1"/>
          </p:cNvCxnSpPr>
          <p:nvPr/>
        </p:nvCxnSpPr>
        <p:spPr bwMode="auto">
          <a:xfrm>
            <a:off x="3533775" y="1981200"/>
            <a:ext cx="1038225" cy="127000"/>
          </a:xfrm>
          <a:prstGeom prst="curvedConnector3">
            <a:avLst>
              <a:gd name="adj1" fmla="val 50000"/>
            </a:avLst>
          </a:prstGeom>
          <a:noFill/>
          <a:ln w="9525" algn="ctr">
            <a:solidFill>
              <a:schemeClr val="accent1"/>
            </a:solidFill>
            <a:prstDash val="sysDot"/>
            <a:round/>
            <a:headEnd/>
            <a:tailEnd/>
          </a:ln>
        </p:spPr>
      </p:cxnSp>
      <p:cxnSp>
        <p:nvCxnSpPr>
          <p:cNvPr id="209" name="Curved Connector 208"/>
          <p:cNvCxnSpPr>
            <a:cxnSpLocks noChangeShapeType="1"/>
          </p:cNvCxnSpPr>
          <p:nvPr/>
        </p:nvCxnSpPr>
        <p:spPr bwMode="auto">
          <a:xfrm>
            <a:off x="4521200" y="4240213"/>
            <a:ext cx="2408238" cy="14287"/>
          </a:xfrm>
          <a:prstGeom prst="curvedConnector3">
            <a:avLst>
              <a:gd name="adj1" fmla="val 50000"/>
            </a:avLst>
          </a:prstGeom>
          <a:noFill/>
          <a:ln w="9525" algn="ctr">
            <a:solidFill>
              <a:schemeClr val="accent1"/>
            </a:solidFill>
            <a:prstDash val="sysDot"/>
            <a:round/>
            <a:headEnd/>
            <a:tailEnd/>
          </a:ln>
        </p:spPr>
      </p:cxnSp>
      <p:cxnSp>
        <p:nvCxnSpPr>
          <p:cNvPr id="212" name="Curved Connector 211"/>
          <p:cNvCxnSpPr>
            <a:cxnSpLocks noChangeShapeType="1"/>
          </p:cNvCxnSpPr>
          <p:nvPr/>
        </p:nvCxnSpPr>
        <p:spPr bwMode="auto">
          <a:xfrm flipV="1">
            <a:off x="4216400" y="4562475"/>
            <a:ext cx="641350" cy="474663"/>
          </a:xfrm>
          <a:prstGeom prst="curvedConnector3">
            <a:avLst>
              <a:gd name="adj1" fmla="val 50000"/>
            </a:avLst>
          </a:prstGeom>
          <a:noFill/>
          <a:ln w="9525" algn="ctr">
            <a:solidFill>
              <a:schemeClr val="accent1"/>
            </a:solidFill>
            <a:prstDash val="sysDot"/>
            <a:round/>
            <a:headEnd/>
            <a:tailEnd/>
          </a:ln>
        </p:spPr>
      </p:cxnSp>
      <p:cxnSp>
        <p:nvCxnSpPr>
          <p:cNvPr id="217" name="Curved Connector 216"/>
          <p:cNvCxnSpPr>
            <a:cxnSpLocks noChangeShapeType="1"/>
          </p:cNvCxnSpPr>
          <p:nvPr/>
        </p:nvCxnSpPr>
        <p:spPr bwMode="auto">
          <a:xfrm rot="16200000" flipV="1">
            <a:off x="4765675" y="2562225"/>
            <a:ext cx="925513" cy="665163"/>
          </a:xfrm>
          <a:prstGeom prst="curvedConnector3">
            <a:avLst>
              <a:gd name="adj1" fmla="val 50000"/>
            </a:avLst>
          </a:prstGeom>
          <a:noFill/>
          <a:ln w="9525" algn="ctr">
            <a:solidFill>
              <a:schemeClr val="accent1"/>
            </a:solidFill>
            <a:prstDash val="sysDot"/>
            <a:round/>
            <a:headEnd/>
            <a:tailEnd/>
          </a:ln>
        </p:spPr>
      </p:cxnSp>
      <p:cxnSp>
        <p:nvCxnSpPr>
          <p:cNvPr id="220" name="Curved Connector 219"/>
          <p:cNvCxnSpPr>
            <a:cxnSpLocks noChangeShapeType="1"/>
          </p:cNvCxnSpPr>
          <p:nvPr/>
        </p:nvCxnSpPr>
        <p:spPr bwMode="auto">
          <a:xfrm rot="5400000" flipH="1" flipV="1">
            <a:off x="4206081" y="2667794"/>
            <a:ext cx="925513" cy="454025"/>
          </a:xfrm>
          <a:prstGeom prst="curvedConnector3">
            <a:avLst>
              <a:gd name="adj1" fmla="val 50000"/>
            </a:avLst>
          </a:prstGeom>
          <a:noFill/>
          <a:ln w="9525" algn="ctr">
            <a:solidFill>
              <a:schemeClr val="accent1"/>
            </a:solidFill>
            <a:prstDash val="sysDot"/>
            <a:round/>
            <a:headEnd/>
            <a:tailEnd/>
          </a:ln>
        </p:spPr>
      </p:cxnSp>
      <p:cxnSp>
        <p:nvCxnSpPr>
          <p:cNvPr id="229" name="Curved Connector 228"/>
          <p:cNvCxnSpPr>
            <a:cxnSpLocks noChangeShapeType="1"/>
          </p:cNvCxnSpPr>
          <p:nvPr/>
        </p:nvCxnSpPr>
        <p:spPr bwMode="auto">
          <a:xfrm rot="5400000">
            <a:off x="4800600" y="5121276"/>
            <a:ext cx="141287" cy="188912"/>
          </a:xfrm>
          <a:prstGeom prst="curvedConnector3">
            <a:avLst>
              <a:gd name="adj1" fmla="val 50000"/>
            </a:avLst>
          </a:prstGeom>
          <a:noFill/>
          <a:ln w="9525" algn="ctr">
            <a:solidFill>
              <a:schemeClr val="accent1"/>
            </a:solidFill>
            <a:prstDash val="sysDot"/>
            <a:round/>
            <a:headEnd/>
            <a:tailEnd/>
          </a:ln>
        </p:spPr>
      </p:cxnSp>
      <p:cxnSp>
        <p:nvCxnSpPr>
          <p:cNvPr id="232" name="Curved Connector 231"/>
          <p:cNvCxnSpPr>
            <a:cxnSpLocks noChangeShapeType="1"/>
          </p:cNvCxnSpPr>
          <p:nvPr/>
        </p:nvCxnSpPr>
        <p:spPr bwMode="auto">
          <a:xfrm rot="16200000" flipH="1">
            <a:off x="4979988" y="5130800"/>
            <a:ext cx="179387" cy="207963"/>
          </a:xfrm>
          <a:prstGeom prst="curvedConnector3">
            <a:avLst>
              <a:gd name="adj1" fmla="val 50000"/>
            </a:avLst>
          </a:prstGeom>
          <a:noFill/>
          <a:ln w="9525" algn="ctr">
            <a:solidFill>
              <a:schemeClr val="accent1"/>
            </a:solidFill>
            <a:prstDash val="sysDot"/>
            <a:round/>
            <a:headEnd/>
            <a:tailEnd/>
          </a:ln>
        </p:spPr>
      </p:cxnSp>
      <p:cxnSp>
        <p:nvCxnSpPr>
          <p:cNvPr id="242" name="Curved Connector 241"/>
          <p:cNvCxnSpPr>
            <a:cxnSpLocks noChangeShapeType="1"/>
          </p:cNvCxnSpPr>
          <p:nvPr/>
        </p:nvCxnSpPr>
        <p:spPr bwMode="auto">
          <a:xfrm rot="5400000" flipH="1" flipV="1">
            <a:off x="4862512" y="4800601"/>
            <a:ext cx="231775" cy="25400"/>
          </a:xfrm>
          <a:prstGeom prst="curvedConnector3">
            <a:avLst>
              <a:gd name="adj1" fmla="val 50000"/>
            </a:avLst>
          </a:prstGeom>
          <a:noFill/>
          <a:ln w="9525" algn="ctr">
            <a:solidFill>
              <a:schemeClr val="accent1"/>
            </a:solidFill>
            <a:prstDash val="sysDot"/>
            <a:round/>
            <a:headEnd/>
            <a:tailEnd/>
          </a:ln>
        </p:spPr>
      </p:cxnSp>
      <p:cxnSp>
        <p:nvCxnSpPr>
          <p:cNvPr id="245" name="Curved Connector 244"/>
          <p:cNvCxnSpPr>
            <a:cxnSpLocks noChangeShapeType="1"/>
          </p:cNvCxnSpPr>
          <p:nvPr/>
        </p:nvCxnSpPr>
        <p:spPr bwMode="auto">
          <a:xfrm flipV="1">
            <a:off x="1997075" y="1963738"/>
            <a:ext cx="503238" cy="355600"/>
          </a:xfrm>
          <a:prstGeom prst="curvedConnector3">
            <a:avLst>
              <a:gd name="adj1" fmla="val 50000"/>
            </a:avLst>
          </a:prstGeom>
          <a:noFill/>
          <a:ln w="9525" algn="ctr">
            <a:solidFill>
              <a:schemeClr val="accent1"/>
            </a:solidFill>
            <a:prstDash val="sysDot"/>
            <a:round/>
            <a:headEnd/>
            <a:tailEnd/>
          </a:ln>
        </p:spPr>
      </p:cxnSp>
      <p:cxnSp>
        <p:nvCxnSpPr>
          <p:cNvPr id="250" name="Curved Connector 249"/>
          <p:cNvCxnSpPr>
            <a:cxnSpLocks noChangeShapeType="1"/>
          </p:cNvCxnSpPr>
          <p:nvPr/>
        </p:nvCxnSpPr>
        <p:spPr bwMode="auto">
          <a:xfrm rot="16200000" flipH="1">
            <a:off x="6181726" y="3284537"/>
            <a:ext cx="1714500" cy="3175"/>
          </a:xfrm>
          <a:prstGeom prst="curvedConnector3">
            <a:avLst>
              <a:gd name="adj1" fmla="val 50000"/>
            </a:avLst>
          </a:prstGeom>
          <a:noFill/>
          <a:ln w="9525" algn="ctr">
            <a:solidFill>
              <a:schemeClr val="accent1"/>
            </a:solidFill>
            <a:prstDash val="sysDot"/>
            <a:round/>
            <a:headEnd/>
            <a:tailEnd/>
          </a:ln>
        </p:spPr>
      </p:cxnSp>
      <p:cxnSp>
        <p:nvCxnSpPr>
          <p:cNvPr id="255" name="Curved Connector 254"/>
          <p:cNvCxnSpPr>
            <a:cxnSpLocks noChangeShapeType="1"/>
          </p:cNvCxnSpPr>
          <p:nvPr/>
        </p:nvCxnSpPr>
        <p:spPr bwMode="auto">
          <a:xfrm>
            <a:off x="1997075" y="2319338"/>
            <a:ext cx="1074738" cy="287337"/>
          </a:xfrm>
          <a:prstGeom prst="curvedConnector3">
            <a:avLst>
              <a:gd name="adj1" fmla="val 50000"/>
            </a:avLst>
          </a:prstGeom>
          <a:noFill/>
          <a:ln w="9525" algn="ctr">
            <a:solidFill>
              <a:schemeClr val="accent1"/>
            </a:solidFill>
            <a:prstDash val="sysDot"/>
            <a:round/>
            <a:headEnd/>
            <a:tailEnd/>
          </a:ln>
        </p:spPr>
      </p:cxnSp>
      <p:cxnSp>
        <p:nvCxnSpPr>
          <p:cNvPr id="258" name="Curved Connector 257"/>
          <p:cNvCxnSpPr>
            <a:cxnSpLocks noChangeShapeType="1"/>
          </p:cNvCxnSpPr>
          <p:nvPr/>
        </p:nvCxnSpPr>
        <p:spPr bwMode="auto">
          <a:xfrm>
            <a:off x="1997075" y="2319338"/>
            <a:ext cx="1717675" cy="20637"/>
          </a:xfrm>
          <a:prstGeom prst="curvedConnector3">
            <a:avLst>
              <a:gd name="adj1" fmla="val 50000"/>
            </a:avLst>
          </a:prstGeom>
          <a:noFill/>
          <a:ln w="9525" algn="ctr">
            <a:solidFill>
              <a:schemeClr val="accent1"/>
            </a:solidFill>
            <a:prstDash val="sysDot"/>
            <a:round/>
            <a:headEnd/>
            <a:tailEnd/>
          </a:ln>
        </p:spPr>
      </p:cxnSp>
      <p:cxnSp>
        <p:nvCxnSpPr>
          <p:cNvPr id="261" name="Curved Connector 260"/>
          <p:cNvCxnSpPr>
            <a:cxnSpLocks noChangeShapeType="1"/>
          </p:cNvCxnSpPr>
          <p:nvPr/>
        </p:nvCxnSpPr>
        <p:spPr bwMode="auto">
          <a:xfrm flipV="1">
            <a:off x="1997075" y="1766888"/>
            <a:ext cx="1074738" cy="552450"/>
          </a:xfrm>
          <a:prstGeom prst="curvedConnector3">
            <a:avLst>
              <a:gd name="adj1" fmla="val 50000"/>
            </a:avLst>
          </a:prstGeom>
          <a:noFill/>
          <a:ln w="9525" algn="ctr">
            <a:solidFill>
              <a:schemeClr val="accent1"/>
            </a:solidFill>
            <a:prstDash val="sysDot"/>
            <a:round/>
            <a:headEnd/>
            <a:tailEnd/>
          </a:ln>
        </p:spPr>
      </p:cxnSp>
      <p:cxnSp>
        <p:nvCxnSpPr>
          <p:cNvPr id="265" name="Curved Connector 199"/>
          <p:cNvCxnSpPr>
            <a:cxnSpLocks noChangeShapeType="1"/>
          </p:cNvCxnSpPr>
          <p:nvPr/>
        </p:nvCxnSpPr>
        <p:spPr bwMode="auto">
          <a:xfrm rot="5400000" flipH="1" flipV="1">
            <a:off x="3318669" y="3353594"/>
            <a:ext cx="1409700" cy="61912"/>
          </a:xfrm>
          <a:prstGeom prst="curvedConnector3">
            <a:avLst>
              <a:gd name="adj1" fmla="val 50000"/>
            </a:avLst>
          </a:prstGeom>
          <a:noFill/>
          <a:ln w="9525" algn="ctr">
            <a:solidFill>
              <a:schemeClr val="accent1"/>
            </a:solidFill>
            <a:prstDash val="sysDot"/>
            <a:round/>
            <a:headEnd/>
            <a:tailEnd/>
          </a:ln>
        </p:spPr>
      </p:cxnSp>
      <p:cxnSp>
        <p:nvCxnSpPr>
          <p:cNvPr id="281" name="Curved Connector 199"/>
          <p:cNvCxnSpPr>
            <a:cxnSpLocks noChangeShapeType="1"/>
          </p:cNvCxnSpPr>
          <p:nvPr/>
        </p:nvCxnSpPr>
        <p:spPr bwMode="auto">
          <a:xfrm rot="10800000">
            <a:off x="4125913" y="4224338"/>
            <a:ext cx="160337" cy="15875"/>
          </a:xfrm>
          <a:prstGeom prst="curvedConnector3">
            <a:avLst>
              <a:gd name="adj1" fmla="val 50000"/>
            </a:avLst>
          </a:prstGeom>
          <a:noFill/>
          <a:ln w="9525" algn="ctr">
            <a:solidFill>
              <a:schemeClr val="accent1"/>
            </a:solidFill>
            <a:prstDash val="sysDot"/>
            <a:round/>
            <a:headEnd/>
            <a:tailEnd/>
          </a:ln>
        </p:spPr>
      </p:cxnSp>
      <p:cxnSp>
        <p:nvCxnSpPr>
          <p:cNvPr id="296" name="Curved Connector 179"/>
          <p:cNvCxnSpPr>
            <a:cxnSpLocks noChangeShapeType="1"/>
          </p:cNvCxnSpPr>
          <p:nvPr/>
        </p:nvCxnSpPr>
        <p:spPr bwMode="auto">
          <a:xfrm rot="16200000" flipV="1">
            <a:off x="3944937" y="3382963"/>
            <a:ext cx="1997075" cy="95250"/>
          </a:xfrm>
          <a:prstGeom prst="curvedConnector3">
            <a:avLst>
              <a:gd name="adj1" fmla="val 50000"/>
            </a:avLst>
          </a:prstGeom>
          <a:noFill/>
          <a:ln w="9525" algn="ctr">
            <a:solidFill>
              <a:schemeClr val="accent1"/>
            </a:solidFill>
            <a:prstDash val="sysDot"/>
            <a:round/>
            <a:headEnd/>
            <a:tailEnd/>
          </a:ln>
        </p:spPr>
      </p:cxnSp>
      <p:pic>
        <p:nvPicPr>
          <p:cNvPr id="299" name="Picture 16" descr="earth"/>
          <p:cNvPicPr>
            <a:picLocks noChangeAspect="1" noChangeArrowheads="1"/>
          </p:cNvPicPr>
          <p:nvPr/>
        </p:nvPicPr>
        <p:blipFill>
          <a:blip r:embed="rId18" cstate="screen"/>
          <a:srcRect/>
          <a:stretch>
            <a:fillRect/>
          </a:stretch>
        </p:blipFill>
        <p:spPr bwMode="auto">
          <a:xfrm>
            <a:off x="7429500" y="1571625"/>
            <a:ext cx="241300" cy="241300"/>
          </a:xfrm>
          <a:prstGeom prst="rect">
            <a:avLst/>
          </a:prstGeom>
          <a:noFill/>
          <a:ln w="9525">
            <a:noFill/>
            <a:miter lim="800000"/>
            <a:headEnd/>
            <a:tailEnd/>
          </a:ln>
          <a:effectLst>
            <a:outerShdw blurRad="50800" dist="38100" dir="2700000" algn="tl" rotWithShape="0">
              <a:prstClr val="black">
                <a:alpha val="40000"/>
              </a:prstClr>
            </a:outerShdw>
          </a:effectLst>
        </p:spPr>
      </p:pic>
      <p:cxnSp>
        <p:nvCxnSpPr>
          <p:cNvPr id="300" name="Curved Connector 299"/>
          <p:cNvCxnSpPr>
            <a:cxnSpLocks noChangeShapeType="1"/>
          </p:cNvCxnSpPr>
          <p:nvPr/>
        </p:nvCxnSpPr>
        <p:spPr bwMode="auto">
          <a:xfrm flipV="1">
            <a:off x="7143750" y="1857375"/>
            <a:ext cx="406400" cy="463550"/>
          </a:xfrm>
          <a:prstGeom prst="curvedConnector2">
            <a:avLst/>
          </a:prstGeom>
          <a:noFill/>
          <a:ln w="9525" algn="ctr">
            <a:solidFill>
              <a:schemeClr val="accent1"/>
            </a:solidFill>
            <a:prstDash val="sysDot"/>
            <a:round/>
            <a:headEnd/>
            <a:tailEnd/>
          </a:ln>
        </p:spPr>
      </p:cxnSp>
      <p:cxnSp>
        <p:nvCxnSpPr>
          <p:cNvPr id="309" name="Curved Connector 308"/>
          <p:cNvCxnSpPr>
            <a:cxnSpLocks noChangeShapeType="1"/>
          </p:cNvCxnSpPr>
          <p:nvPr/>
        </p:nvCxnSpPr>
        <p:spPr bwMode="auto">
          <a:xfrm rot="16200000" flipH="1">
            <a:off x="6704012" y="2762251"/>
            <a:ext cx="1084263" cy="417512"/>
          </a:xfrm>
          <a:prstGeom prst="curvedConnector4">
            <a:avLst>
              <a:gd name="adj1" fmla="val 42824"/>
              <a:gd name="adj2" fmla="val 154648"/>
            </a:avLst>
          </a:prstGeom>
          <a:noFill/>
          <a:ln w="9525" algn="ctr">
            <a:solidFill>
              <a:schemeClr val="accent1"/>
            </a:solidFill>
            <a:prstDash val="sysDot"/>
            <a:round/>
            <a:headEnd/>
            <a:tailEnd/>
          </a:ln>
        </p:spPr>
      </p:cxnSp>
      <p:cxnSp>
        <p:nvCxnSpPr>
          <p:cNvPr id="316" name="Curved Connector 315"/>
          <p:cNvCxnSpPr>
            <a:cxnSpLocks noChangeShapeType="1"/>
          </p:cNvCxnSpPr>
          <p:nvPr/>
        </p:nvCxnSpPr>
        <p:spPr bwMode="auto">
          <a:xfrm rot="10800000">
            <a:off x="5308600" y="3502025"/>
            <a:ext cx="96838" cy="11113"/>
          </a:xfrm>
          <a:prstGeom prst="curvedConnector3">
            <a:avLst>
              <a:gd name="adj1" fmla="val 50000"/>
            </a:avLst>
          </a:prstGeom>
          <a:noFill/>
          <a:ln w="9525" algn="ctr">
            <a:solidFill>
              <a:schemeClr val="accent1"/>
            </a:solidFill>
            <a:prstDash val="sysDot"/>
            <a:round/>
            <a:headEnd/>
            <a:tailEnd/>
          </a:ln>
        </p:spPr>
      </p:cxnSp>
      <p:cxnSp>
        <p:nvCxnSpPr>
          <p:cNvPr id="320" name="Curved Connector 319"/>
          <p:cNvCxnSpPr>
            <a:cxnSpLocks noChangeShapeType="1"/>
          </p:cNvCxnSpPr>
          <p:nvPr/>
        </p:nvCxnSpPr>
        <p:spPr bwMode="auto">
          <a:xfrm rot="10800000" flipV="1">
            <a:off x="4595813" y="3502025"/>
            <a:ext cx="381000" cy="11113"/>
          </a:xfrm>
          <a:prstGeom prst="curvedConnector3">
            <a:avLst>
              <a:gd name="adj1" fmla="val 50000"/>
            </a:avLst>
          </a:prstGeom>
          <a:noFill/>
          <a:ln w="9525" algn="ctr">
            <a:solidFill>
              <a:schemeClr val="accent1"/>
            </a:solidFill>
            <a:prstDash val="sysDot"/>
            <a:round/>
            <a:headEnd/>
            <a:tailEnd/>
          </a:ln>
        </p:spPr>
      </p:cxnSp>
      <p:cxnSp>
        <p:nvCxnSpPr>
          <p:cNvPr id="323" name="Curved Connector 322"/>
          <p:cNvCxnSpPr>
            <a:cxnSpLocks noChangeShapeType="1"/>
          </p:cNvCxnSpPr>
          <p:nvPr/>
        </p:nvCxnSpPr>
        <p:spPr bwMode="auto">
          <a:xfrm rot="10800000">
            <a:off x="5715000" y="3513138"/>
            <a:ext cx="1428750" cy="0"/>
          </a:xfrm>
          <a:prstGeom prst="curvedConnector3">
            <a:avLst>
              <a:gd name="adj1" fmla="val 50000"/>
            </a:avLst>
          </a:prstGeom>
          <a:noFill/>
          <a:ln w="9525" algn="ctr">
            <a:solidFill>
              <a:schemeClr val="accent1"/>
            </a:solidFill>
            <a:prstDash val="sysDot"/>
            <a:round/>
            <a:headEnd/>
            <a:tailEnd/>
          </a:ln>
        </p:spPr>
      </p:cxnSp>
      <p:cxnSp>
        <p:nvCxnSpPr>
          <p:cNvPr id="326" name="Curved Connector 325"/>
          <p:cNvCxnSpPr>
            <a:cxnSpLocks noChangeShapeType="1"/>
          </p:cNvCxnSpPr>
          <p:nvPr/>
        </p:nvCxnSpPr>
        <p:spPr bwMode="auto">
          <a:xfrm>
            <a:off x="5126038" y="4562475"/>
            <a:ext cx="2089150" cy="701675"/>
          </a:xfrm>
          <a:prstGeom prst="curvedConnector3">
            <a:avLst>
              <a:gd name="adj1" fmla="val 50000"/>
            </a:avLst>
          </a:prstGeom>
          <a:noFill/>
          <a:ln w="9525" algn="ctr">
            <a:solidFill>
              <a:schemeClr val="accent1"/>
            </a:solidFill>
            <a:prstDash val="sysDot"/>
            <a:round/>
            <a:headEnd/>
            <a:tailEnd/>
          </a:ln>
        </p:spPr>
      </p:cxnSp>
      <p:cxnSp>
        <p:nvCxnSpPr>
          <p:cNvPr id="336" name="Curved Connector 335"/>
          <p:cNvCxnSpPr>
            <a:cxnSpLocks noChangeShapeType="1"/>
          </p:cNvCxnSpPr>
          <p:nvPr/>
        </p:nvCxnSpPr>
        <p:spPr bwMode="auto">
          <a:xfrm rot="10800000" flipH="1" flipV="1">
            <a:off x="4286250" y="3513138"/>
            <a:ext cx="2867025" cy="741362"/>
          </a:xfrm>
          <a:prstGeom prst="curvedConnector5">
            <a:avLst>
              <a:gd name="adj1" fmla="val -7977"/>
              <a:gd name="adj2" fmla="val 52907"/>
              <a:gd name="adj3" fmla="val 107977"/>
            </a:avLst>
          </a:prstGeom>
          <a:noFill/>
          <a:ln w="9525" algn="ctr">
            <a:solidFill>
              <a:schemeClr val="accent1"/>
            </a:solidFill>
            <a:prstDash val="sysDot"/>
            <a:round/>
            <a:headEnd/>
            <a:tailEnd/>
          </a:ln>
        </p:spPr>
      </p:cxnSp>
      <p:pic>
        <p:nvPicPr>
          <p:cNvPr id="42" name="Picture 6" descr="scroll_information"/>
          <p:cNvPicPr>
            <a:picLocks noChangeAspect="1" noChangeArrowheads="1"/>
          </p:cNvPicPr>
          <p:nvPr/>
        </p:nvPicPr>
        <p:blipFill>
          <a:blip r:embed="rId27" cstate="print"/>
          <a:srcRect/>
          <a:stretch>
            <a:fillRect/>
          </a:stretch>
        </p:blipFill>
        <p:spPr bwMode="auto">
          <a:xfrm>
            <a:off x="4976813" y="3335338"/>
            <a:ext cx="331787" cy="331787"/>
          </a:xfrm>
          <a:prstGeom prst="rect">
            <a:avLst/>
          </a:prstGeom>
          <a:noFill/>
          <a:ln w="9525">
            <a:noFill/>
            <a:miter lim="800000"/>
            <a:headEnd/>
            <a:tailEnd/>
          </a:ln>
          <a:effectLst>
            <a:outerShdw blurRad="50800" dist="38100" dir="2700000" algn="tl" rotWithShape="0">
              <a:prstClr val="black">
                <a:alpha val="40000"/>
              </a:prstClr>
            </a:outerShdw>
          </a:effectLst>
        </p:spPr>
      </p:pic>
      <p:grpSp>
        <p:nvGrpSpPr>
          <p:cNvPr id="13" name="Group 374"/>
          <p:cNvGrpSpPr>
            <a:grpSpLocks/>
          </p:cNvGrpSpPr>
          <p:nvPr/>
        </p:nvGrpSpPr>
        <p:grpSpPr bwMode="auto">
          <a:xfrm>
            <a:off x="1643063" y="4500563"/>
            <a:ext cx="425450" cy="425450"/>
            <a:chOff x="1785918" y="2571744"/>
            <a:chExt cx="425462" cy="425419"/>
          </a:xfrm>
        </p:grpSpPr>
        <p:pic>
          <p:nvPicPr>
            <p:cNvPr id="376" name="Picture 12" descr="D:\SAs Application Services\Coming Releases\Andromeda\Beta Test\Beta Release 1\requirement\requirement_32x32.png"/>
            <p:cNvPicPr>
              <a:picLocks noChangeAspect="1" noChangeArrowheads="1"/>
            </p:cNvPicPr>
            <p:nvPr/>
          </p:nvPicPr>
          <p:blipFill>
            <a:blip r:embed="rId24" cstate="print"/>
            <a:srcRect/>
            <a:stretch>
              <a:fillRect/>
            </a:stretch>
          </p:blipFill>
          <p:spPr bwMode="auto">
            <a:xfrm>
              <a:off x="1785918" y="2571744"/>
              <a:ext cx="211143" cy="211122"/>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377" name="Picture 12" descr="D:\SAs Application Services\Coming Releases\Andromeda\Beta Test\Beta Release 1\requirement\requirement_32x32.png"/>
            <p:cNvPicPr>
              <a:picLocks noChangeAspect="1" noChangeArrowheads="1"/>
            </p:cNvPicPr>
            <p:nvPr/>
          </p:nvPicPr>
          <p:blipFill>
            <a:blip r:embed="rId24" cstate="print"/>
            <a:srcRect/>
            <a:stretch>
              <a:fillRect/>
            </a:stretch>
          </p:blipFill>
          <p:spPr bwMode="auto">
            <a:xfrm>
              <a:off x="2000236" y="2786040"/>
              <a:ext cx="211144" cy="211123"/>
            </a:xfrm>
            <a:prstGeom prst="rect">
              <a:avLst/>
            </a:prstGeom>
            <a:noFill/>
            <a:ln w="9525">
              <a:noFill/>
              <a:miter lim="800000"/>
              <a:headEnd/>
              <a:tailEnd/>
            </a:ln>
            <a:effectLst>
              <a:outerShdw blurRad="50800" dist="38100" dir="2700000" algn="tl" rotWithShape="0">
                <a:prstClr val="black">
                  <a:alpha val="40000"/>
                </a:prstClr>
              </a:outerShdw>
            </a:effectLst>
          </p:spPr>
        </p:pic>
        <p:cxnSp>
          <p:nvCxnSpPr>
            <p:cNvPr id="378" name="Shape 377"/>
            <p:cNvCxnSpPr>
              <a:stCxn id="376" idx="2"/>
              <a:endCxn id="377" idx="1"/>
            </p:cNvCxnSpPr>
            <p:nvPr/>
          </p:nvCxnSpPr>
          <p:spPr bwMode="auto">
            <a:xfrm rot="16200000" flipH="1">
              <a:off x="1891495" y="2783654"/>
              <a:ext cx="109530" cy="107953"/>
            </a:xfrm>
            <a:prstGeom prst="bentConnector2">
              <a:avLst/>
            </a:prstGeom>
            <a:ln w="9525">
              <a:headEnd type="none" w="med" len="med"/>
              <a:tailEnd type="none" w="med" len="med"/>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grpSp>
      <p:cxnSp>
        <p:nvCxnSpPr>
          <p:cNvPr id="379" name="Curved Connector 378"/>
          <p:cNvCxnSpPr>
            <a:cxnSpLocks noChangeShapeType="1"/>
          </p:cNvCxnSpPr>
          <p:nvPr/>
        </p:nvCxnSpPr>
        <p:spPr bwMode="auto">
          <a:xfrm rot="5400000">
            <a:off x="782637" y="3390901"/>
            <a:ext cx="2074863" cy="144462"/>
          </a:xfrm>
          <a:prstGeom prst="curvedConnector3">
            <a:avLst>
              <a:gd name="adj1" fmla="val 50000"/>
            </a:avLst>
          </a:prstGeom>
          <a:noFill/>
          <a:ln w="9525" algn="ctr">
            <a:solidFill>
              <a:schemeClr val="accent1"/>
            </a:solidFill>
            <a:prstDash val="sysDot"/>
            <a:round/>
            <a:headEnd/>
            <a:tailEnd/>
          </a:ln>
        </p:spPr>
      </p:cxnSp>
      <p:cxnSp>
        <p:nvCxnSpPr>
          <p:cNvPr id="401" name="Curved Connector 400"/>
          <p:cNvCxnSpPr>
            <a:cxnSpLocks noChangeShapeType="1"/>
          </p:cNvCxnSpPr>
          <p:nvPr/>
        </p:nvCxnSpPr>
        <p:spPr bwMode="auto">
          <a:xfrm rot="10800000" flipV="1">
            <a:off x="2068513" y="4321175"/>
            <a:ext cx="1146175" cy="498475"/>
          </a:xfrm>
          <a:prstGeom prst="curvedConnector3">
            <a:avLst>
              <a:gd name="adj1" fmla="val 50000"/>
            </a:avLst>
          </a:prstGeom>
          <a:noFill/>
          <a:ln w="9525" algn="ctr">
            <a:solidFill>
              <a:schemeClr val="accent1"/>
            </a:solidFill>
            <a:prstDash val="sysDot"/>
            <a:round/>
            <a:headEnd/>
            <a:tailEnd/>
          </a:ln>
        </p:spPr>
      </p:cxnSp>
      <p:cxnSp>
        <p:nvCxnSpPr>
          <p:cNvPr id="404" name="Curved Connector 403"/>
          <p:cNvCxnSpPr>
            <a:cxnSpLocks noChangeShapeType="1"/>
          </p:cNvCxnSpPr>
          <p:nvPr/>
        </p:nvCxnSpPr>
        <p:spPr bwMode="auto">
          <a:xfrm rot="10800000">
            <a:off x="2068513" y="4819650"/>
            <a:ext cx="1717675" cy="3175"/>
          </a:xfrm>
          <a:prstGeom prst="curvedConnector3">
            <a:avLst>
              <a:gd name="adj1" fmla="val 50000"/>
            </a:avLst>
          </a:prstGeom>
          <a:noFill/>
          <a:ln w="9525" algn="ctr">
            <a:solidFill>
              <a:schemeClr val="accent1"/>
            </a:solidFill>
            <a:prstDash val="sysDot"/>
            <a:round/>
            <a:headEnd/>
            <a:tailEnd/>
          </a:ln>
        </p:spPr>
      </p:cxnSp>
      <p:grpSp>
        <p:nvGrpSpPr>
          <p:cNvPr id="14" name="Group 118"/>
          <p:cNvGrpSpPr>
            <a:grpSpLocks/>
          </p:cNvGrpSpPr>
          <p:nvPr/>
        </p:nvGrpSpPr>
        <p:grpSpPr bwMode="auto">
          <a:xfrm>
            <a:off x="3714750" y="2214563"/>
            <a:ext cx="465138" cy="465137"/>
            <a:chOff x="1928795" y="2860844"/>
            <a:chExt cx="465188" cy="465182"/>
          </a:xfrm>
        </p:grpSpPr>
        <p:pic>
          <p:nvPicPr>
            <p:cNvPr id="108" name="Picture 14" descr="D:\SAs Application Services\Coming Releases\Andromeda\Beta Test\Beta Release 1\physical_element\physical_element_32x32.png"/>
            <p:cNvPicPr>
              <a:picLocks noChangeAspect="1" noChangeArrowheads="1"/>
            </p:cNvPicPr>
            <p:nvPr/>
          </p:nvPicPr>
          <p:blipFill>
            <a:blip r:embed="rId28" cstate="print"/>
            <a:srcRect/>
            <a:stretch>
              <a:fillRect/>
            </a:stretch>
          </p:blipFill>
          <p:spPr bwMode="auto">
            <a:xfrm>
              <a:off x="1928795" y="2860844"/>
              <a:ext cx="250852" cy="250849"/>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110" name="Picture 14" descr="D:\SAs Application Services\Coming Releases\Andromeda\Beta Test\Beta Release 1\physical_element\physical_element_32x32.png"/>
            <p:cNvPicPr>
              <a:picLocks noChangeAspect="1" noChangeArrowheads="1"/>
            </p:cNvPicPr>
            <p:nvPr/>
          </p:nvPicPr>
          <p:blipFill>
            <a:blip r:embed="rId28" cstate="print"/>
            <a:srcRect/>
            <a:stretch>
              <a:fillRect/>
            </a:stretch>
          </p:blipFill>
          <p:spPr bwMode="auto">
            <a:xfrm>
              <a:off x="2143131" y="3075177"/>
              <a:ext cx="250852" cy="250849"/>
            </a:xfrm>
            <a:prstGeom prst="rect">
              <a:avLst/>
            </a:prstGeom>
            <a:noFill/>
            <a:ln w="9525">
              <a:noFill/>
              <a:miter lim="800000"/>
              <a:headEnd/>
              <a:tailEnd/>
            </a:ln>
            <a:effectLst>
              <a:outerShdw blurRad="50800" dist="38100" dir="2700000" algn="tl" rotWithShape="0">
                <a:prstClr val="black">
                  <a:alpha val="40000"/>
                </a:prstClr>
              </a:outerShdw>
            </a:effectLst>
          </p:spPr>
        </p:pic>
        <p:cxnSp>
          <p:nvCxnSpPr>
            <p:cNvPr id="115" name="Shape 114"/>
            <p:cNvCxnSpPr>
              <a:stCxn id="108" idx="2"/>
              <a:endCxn id="110" idx="1"/>
            </p:cNvCxnSpPr>
            <p:nvPr/>
          </p:nvCxnSpPr>
          <p:spPr bwMode="auto">
            <a:xfrm rot="16200000" flipH="1">
              <a:off x="2054222" y="3111693"/>
              <a:ext cx="88909" cy="88910"/>
            </a:xfrm>
            <a:prstGeom prst="bentConnector2">
              <a:avLst/>
            </a:prstGeom>
            <a:ln w="9525">
              <a:headEnd type="none" w="med" len="med"/>
              <a:tailEnd type="none" w="med" len="med"/>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grpSp>
      <p:grpSp>
        <p:nvGrpSpPr>
          <p:cNvPr id="15" name="Group 131"/>
          <p:cNvGrpSpPr>
            <a:grpSpLocks/>
          </p:cNvGrpSpPr>
          <p:nvPr/>
        </p:nvGrpSpPr>
        <p:grpSpPr bwMode="auto">
          <a:xfrm>
            <a:off x="2500313" y="1857375"/>
            <a:ext cx="428625" cy="450850"/>
            <a:chOff x="2428860" y="2285992"/>
            <a:chExt cx="428628" cy="450638"/>
          </a:xfrm>
        </p:grpSpPr>
        <p:grpSp>
          <p:nvGrpSpPr>
            <p:cNvPr id="19" name="Group 127"/>
            <p:cNvGrpSpPr>
              <a:grpSpLocks/>
            </p:cNvGrpSpPr>
            <p:nvPr/>
          </p:nvGrpSpPr>
          <p:grpSpPr bwMode="auto">
            <a:xfrm>
              <a:off x="2428860" y="2285992"/>
              <a:ext cx="428628" cy="450638"/>
              <a:chOff x="2001164" y="3143248"/>
              <a:chExt cx="428628" cy="450638"/>
            </a:xfrm>
          </p:grpSpPr>
          <p:pic>
            <p:nvPicPr>
              <p:cNvPr id="121" name="Picture 3" descr="C:\Users\mfd\Desktop\function2.png"/>
              <p:cNvPicPr>
                <a:picLocks noChangeAspect="1" noChangeArrowheads="1"/>
              </p:cNvPicPr>
              <p:nvPr/>
            </p:nvPicPr>
            <p:blipFill>
              <a:blip r:embed="rId29" cstate="screen"/>
              <a:srcRect/>
              <a:stretch>
                <a:fillRect/>
              </a:stretch>
            </p:blipFill>
            <p:spPr bwMode="auto">
              <a:xfrm>
                <a:off x="2001164" y="3143248"/>
                <a:ext cx="215902" cy="214212"/>
              </a:xfrm>
              <a:prstGeom prst="rect">
                <a:avLst/>
              </a:prstGeom>
              <a:noFill/>
              <a:effectLst>
                <a:outerShdw blurRad="50800" dist="38100" dir="2700000" algn="tl" rotWithShape="0">
                  <a:prstClr val="black">
                    <a:alpha val="40000"/>
                  </a:prstClr>
                </a:outerShdw>
              </a:effectLst>
            </p:spPr>
          </p:pic>
          <p:pic>
            <p:nvPicPr>
              <p:cNvPr id="122" name="Picture 3" descr="C:\Users\mfd\Desktop\function2.png"/>
              <p:cNvPicPr>
                <a:picLocks noChangeAspect="1" noChangeArrowheads="1"/>
              </p:cNvPicPr>
              <p:nvPr/>
            </p:nvPicPr>
            <p:blipFill>
              <a:blip r:embed="rId29" cstate="screen"/>
              <a:srcRect/>
              <a:stretch>
                <a:fillRect/>
              </a:stretch>
            </p:blipFill>
            <p:spPr bwMode="auto">
              <a:xfrm>
                <a:off x="2213890" y="3379675"/>
                <a:ext cx="215902" cy="214211"/>
              </a:xfrm>
              <a:prstGeom prst="rect">
                <a:avLst/>
              </a:prstGeom>
              <a:noFill/>
              <a:effectLst>
                <a:outerShdw blurRad="50800" dist="38100" dir="2700000" algn="tl" rotWithShape="0">
                  <a:prstClr val="black">
                    <a:alpha val="40000"/>
                  </a:prstClr>
                </a:outerShdw>
              </a:effectLst>
            </p:spPr>
          </p:pic>
        </p:grpSp>
        <p:cxnSp>
          <p:nvCxnSpPr>
            <p:cNvPr id="129" name="Shape 128"/>
            <p:cNvCxnSpPr>
              <a:stCxn id="121" idx="2"/>
              <a:endCxn id="122" idx="1"/>
            </p:cNvCxnSpPr>
            <p:nvPr/>
          </p:nvCxnSpPr>
          <p:spPr bwMode="auto">
            <a:xfrm rot="16200000" flipH="1">
              <a:off x="2524142" y="2512873"/>
              <a:ext cx="130114" cy="104776"/>
            </a:xfrm>
            <a:prstGeom prst="bentConnector2">
              <a:avLst/>
            </a:prstGeom>
            <a:ln w="9525">
              <a:headEnd type="none" w="med" len="med"/>
              <a:tailEnd type="none" w="med" len="med"/>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grpSp>
      <p:cxnSp>
        <p:nvCxnSpPr>
          <p:cNvPr id="428" name="Curved Connector 427"/>
          <p:cNvCxnSpPr>
            <a:cxnSpLocks noChangeShapeType="1"/>
          </p:cNvCxnSpPr>
          <p:nvPr/>
        </p:nvCxnSpPr>
        <p:spPr bwMode="auto">
          <a:xfrm rot="5400000">
            <a:off x="5073650" y="2703513"/>
            <a:ext cx="1260475" cy="3190875"/>
          </a:xfrm>
          <a:prstGeom prst="curvedConnector3">
            <a:avLst>
              <a:gd name="adj1" fmla="val 50000"/>
            </a:avLst>
          </a:prstGeom>
          <a:noFill/>
          <a:ln w="9525" algn="ctr">
            <a:solidFill>
              <a:schemeClr val="accent1"/>
            </a:solidFill>
            <a:prstDash val="sysDot"/>
            <a:round/>
            <a:headEnd/>
            <a:tailEnd/>
          </a:ln>
        </p:spPr>
      </p:cxnSp>
      <p:cxnSp>
        <p:nvCxnSpPr>
          <p:cNvPr id="431" name="Curved Connector 430"/>
          <p:cNvCxnSpPr>
            <a:cxnSpLocks noChangeShapeType="1"/>
          </p:cNvCxnSpPr>
          <p:nvPr/>
        </p:nvCxnSpPr>
        <p:spPr bwMode="auto">
          <a:xfrm>
            <a:off x="6643688" y="4965700"/>
            <a:ext cx="571500" cy="298450"/>
          </a:xfrm>
          <a:prstGeom prst="curvedConnector3">
            <a:avLst>
              <a:gd name="adj1" fmla="val 50000"/>
            </a:avLst>
          </a:prstGeom>
          <a:noFill/>
          <a:ln w="9525" algn="ctr">
            <a:solidFill>
              <a:schemeClr val="accent1"/>
            </a:solidFill>
            <a:prstDash val="sysDot"/>
            <a:round/>
            <a:headEnd/>
            <a:tailEnd/>
          </a:ln>
        </p:spPr>
      </p:cxnSp>
      <p:grpSp>
        <p:nvGrpSpPr>
          <p:cNvPr id="20" name="Group 115"/>
          <p:cNvGrpSpPr>
            <a:grpSpLocks/>
          </p:cNvGrpSpPr>
          <p:nvPr/>
        </p:nvGrpSpPr>
        <p:grpSpPr bwMode="auto">
          <a:xfrm>
            <a:off x="971550" y="2276475"/>
            <a:ext cx="360363" cy="339725"/>
            <a:chOff x="3754" y="2826"/>
            <a:chExt cx="624" cy="606"/>
          </a:xfrm>
        </p:grpSpPr>
        <p:pic>
          <p:nvPicPr>
            <p:cNvPr id="41072" name="Picture 116" descr="document"/>
            <p:cNvPicPr>
              <a:picLocks noChangeAspect="1" noChangeArrowheads="1"/>
            </p:cNvPicPr>
            <p:nvPr/>
          </p:nvPicPr>
          <p:blipFill>
            <a:blip r:embed="rId30" cstate="print"/>
            <a:srcRect/>
            <a:stretch>
              <a:fillRect/>
            </a:stretch>
          </p:blipFill>
          <p:spPr bwMode="auto">
            <a:xfrm>
              <a:off x="3927" y="2826"/>
              <a:ext cx="389" cy="389"/>
            </a:xfrm>
            <a:prstGeom prst="rect">
              <a:avLst/>
            </a:prstGeom>
            <a:noFill/>
            <a:ln w="9525">
              <a:noFill/>
              <a:miter lim="800000"/>
              <a:headEnd/>
              <a:tailEnd/>
            </a:ln>
          </p:spPr>
        </p:pic>
        <p:pic>
          <p:nvPicPr>
            <p:cNvPr id="41073" name="Picture 117" descr="document_music"/>
            <p:cNvPicPr>
              <a:picLocks noChangeAspect="1" noChangeArrowheads="1"/>
            </p:cNvPicPr>
            <p:nvPr/>
          </p:nvPicPr>
          <p:blipFill>
            <a:blip r:embed="rId31" cstate="screen"/>
            <a:srcRect/>
            <a:stretch>
              <a:fillRect/>
            </a:stretch>
          </p:blipFill>
          <p:spPr bwMode="auto">
            <a:xfrm>
              <a:off x="3754" y="2904"/>
              <a:ext cx="389" cy="389"/>
            </a:xfrm>
            <a:prstGeom prst="rect">
              <a:avLst/>
            </a:prstGeom>
            <a:noFill/>
            <a:ln w="9525">
              <a:noFill/>
              <a:miter lim="800000"/>
              <a:headEnd/>
              <a:tailEnd/>
            </a:ln>
          </p:spPr>
        </p:pic>
        <p:pic>
          <p:nvPicPr>
            <p:cNvPr id="41074" name="Picture 118" descr="document_chart"/>
            <p:cNvPicPr>
              <a:picLocks noChangeAspect="1" noChangeArrowheads="1"/>
            </p:cNvPicPr>
            <p:nvPr/>
          </p:nvPicPr>
          <p:blipFill>
            <a:blip r:embed="rId32" cstate="screen"/>
            <a:srcRect/>
            <a:stretch>
              <a:fillRect/>
            </a:stretch>
          </p:blipFill>
          <p:spPr bwMode="auto">
            <a:xfrm>
              <a:off x="3989" y="3043"/>
              <a:ext cx="389" cy="389"/>
            </a:xfrm>
            <a:prstGeom prst="rect">
              <a:avLst/>
            </a:prstGeom>
            <a:noFill/>
            <a:ln w="9525">
              <a:noFill/>
              <a:miter lim="800000"/>
              <a:headEnd/>
              <a:tailEnd/>
            </a:ln>
          </p:spPr>
        </p:pic>
      </p:grpSp>
      <p:cxnSp>
        <p:nvCxnSpPr>
          <p:cNvPr id="16" name="Curved Connector 378"/>
          <p:cNvCxnSpPr>
            <a:cxnSpLocks noChangeShapeType="1"/>
          </p:cNvCxnSpPr>
          <p:nvPr/>
        </p:nvCxnSpPr>
        <p:spPr bwMode="auto">
          <a:xfrm rot="10800000" flipV="1">
            <a:off x="1184275" y="2106613"/>
            <a:ext cx="387350" cy="169862"/>
          </a:xfrm>
          <a:prstGeom prst="curvedConnector2">
            <a:avLst/>
          </a:prstGeom>
          <a:noFill/>
          <a:ln w="9525" algn="ctr">
            <a:solidFill>
              <a:schemeClr val="accent1"/>
            </a:solidFill>
            <a:prstDash val="sysDot"/>
            <a:round/>
            <a:headEnd/>
            <a:tailEnd/>
          </a:ln>
        </p:spPr>
      </p:cxnSp>
      <p:cxnSp>
        <p:nvCxnSpPr>
          <p:cNvPr id="17" name="Curved Connector 199"/>
          <p:cNvCxnSpPr>
            <a:cxnSpLocks noChangeShapeType="1"/>
          </p:cNvCxnSpPr>
          <p:nvPr/>
        </p:nvCxnSpPr>
        <p:spPr bwMode="auto">
          <a:xfrm rot="5400000" flipH="1">
            <a:off x="2117725" y="3011488"/>
            <a:ext cx="1906588" cy="500062"/>
          </a:xfrm>
          <a:prstGeom prst="curvedConnector3">
            <a:avLst>
              <a:gd name="adj1" fmla="val 30972"/>
            </a:avLst>
          </a:prstGeom>
          <a:noFill/>
          <a:ln w="9525" algn="ctr">
            <a:solidFill>
              <a:schemeClr val="accent1"/>
            </a:solidFill>
            <a:prstDash val="sysDot"/>
            <a:round/>
            <a:headEnd/>
            <a:tailEnd/>
          </a:ln>
        </p:spPr>
      </p:cxnSp>
      <p:cxnSp>
        <p:nvCxnSpPr>
          <p:cNvPr id="18" name="Curved Connector 199"/>
          <p:cNvCxnSpPr>
            <a:cxnSpLocks noChangeShapeType="1"/>
          </p:cNvCxnSpPr>
          <p:nvPr/>
        </p:nvCxnSpPr>
        <p:spPr bwMode="auto">
          <a:xfrm rot="5400000" flipH="1">
            <a:off x="2154238" y="2974975"/>
            <a:ext cx="2406650" cy="1073150"/>
          </a:xfrm>
          <a:prstGeom prst="curvedConnector3">
            <a:avLst>
              <a:gd name="adj1" fmla="val 50000"/>
            </a:avLst>
          </a:prstGeom>
          <a:noFill/>
          <a:ln w="9525" algn="ctr">
            <a:solidFill>
              <a:schemeClr val="accent1"/>
            </a:solidFill>
            <a:prstDash val="sysDot"/>
            <a:round/>
            <a:headEnd/>
            <a:tailEnd/>
          </a:ln>
        </p:spPr>
      </p:cxnSp>
      <p:sp>
        <p:nvSpPr>
          <p:cNvPr id="124" name="TextBox 13"/>
          <p:cNvSpPr txBox="1">
            <a:spLocks noChangeArrowheads="1"/>
          </p:cNvSpPr>
          <p:nvPr/>
        </p:nvSpPr>
        <p:spPr bwMode="auto">
          <a:xfrm>
            <a:off x="915988" y="2565400"/>
            <a:ext cx="661987" cy="214313"/>
          </a:xfrm>
          <a:prstGeom prst="rect">
            <a:avLst/>
          </a:prstGeom>
          <a:noFill/>
          <a:ln w="9525">
            <a:noFill/>
            <a:miter lim="800000"/>
            <a:headEnd/>
            <a:tailEnd/>
          </a:ln>
        </p:spPr>
        <p:txBody>
          <a:bodyPr wrap="none">
            <a:spAutoFit/>
          </a:bodyPr>
          <a:lstStyle/>
          <a:p>
            <a:pPr algn="ctr" eaLnBrk="0" hangingPunct="0"/>
            <a:r>
              <a:rPr lang="en-US" sz="800" b="1" dirty="0">
                <a:solidFill>
                  <a:srgbClr val="E20015"/>
                </a:solidFill>
                <a:latin typeface="Calibri" pitchFamily="34" charset="0"/>
                <a:ea typeface="ＭＳ Ｐゴシック"/>
                <a:cs typeface="Arial" charset="0"/>
              </a:rPr>
              <a:t>Documents</a:t>
            </a:r>
          </a:p>
        </p:txBody>
      </p:sp>
      <p:sp>
        <p:nvSpPr>
          <p:cNvPr id="125" name="TextBox 13"/>
          <p:cNvSpPr txBox="1">
            <a:spLocks noChangeArrowheads="1"/>
          </p:cNvSpPr>
          <p:nvPr/>
        </p:nvSpPr>
        <p:spPr bwMode="auto">
          <a:xfrm>
            <a:off x="1363663" y="1792288"/>
            <a:ext cx="735012" cy="214312"/>
          </a:xfrm>
          <a:prstGeom prst="rect">
            <a:avLst/>
          </a:prstGeom>
          <a:noFill/>
          <a:ln w="9525">
            <a:noFill/>
            <a:miter lim="800000"/>
            <a:headEnd/>
            <a:tailEnd/>
          </a:ln>
        </p:spPr>
        <p:txBody>
          <a:bodyPr wrap="none">
            <a:spAutoFit/>
          </a:bodyPr>
          <a:lstStyle/>
          <a:p>
            <a:pPr algn="ctr" eaLnBrk="0" hangingPunct="0"/>
            <a:r>
              <a:rPr lang="en-US" sz="800" b="1" dirty="0">
                <a:solidFill>
                  <a:srgbClr val="E20015"/>
                </a:solidFill>
                <a:latin typeface="Calibri" pitchFamily="34" charset="0"/>
                <a:ea typeface="ＭＳ Ｐゴシック"/>
                <a:cs typeface="Arial" charset="0"/>
              </a:rPr>
              <a:t>Requirement</a:t>
            </a:r>
          </a:p>
        </p:txBody>
      </p:sp>
      <p:sp>
        <p:nvSpPr>
          <p:cNvPr id="126" name="TextBox 13"/>
          <p:cNvSpPr txBox="1">
            <a:spLocks noChangeArrowheads="1"/>
          </p:cNvSpPr>
          <p:nvPr/>
        </p:nvSpPr>
        <p:spPr bwMode="auto">
          <a:xfrm>
            <a:off x="2254250" y="1671638"/>
            <a:ext cx="590550" cy="214312"/>
          </a:xfrm>
          <a:prstGeom prst="rect">
            <a:avLst/>
          </a:prstGeom>
          <a:noFill/>
          <a:ln w="9525">
            <a:noFill/>
            <a:miter lim="800000"/>
            <a:headEnd/>
            <a:tailEnd/>
          </a:ln>
        </p:spPr>
        <p:txBody>
          <a:bodyPr wrap="none">
            <a:spAutoFit/>
          </a:bodyPr>
          <a:lstStyle/>
          <a:p>
            <a:pPr algn="ctr" eaLnBrk="0" hangingPunct="0"/>
            <a:r>
              <a:rPr lang="en-US" sz="800" b="1" dirty="0">
                <a:solidFill>
                  <a:srgbClr val="E20015"/>
                </a:solidFill>
                <a:latin typeface="Calibri" pitchFamily="34" charset="0"/>
                <a:ea typeface="ＭＳ Ｐゴシック"/>
                <a:cs typeface="Arial" charset="0"/>
              </a:rPr>
              <a:t>Functions</a:t>
            </a:r>
          </a:p>
        </p:txBody>
      </p:sp>
      <p:sp>
        <p:nvSpPr>
          <p:cNvPr id="127" name="TextBox 13"/>
          <p:cNvSpPr txBox="1">
            <a:spLocks noChangeArrowheads="1"/>
          </p:cNvSpPr>
          <p:nvPr/>
        </p:nvSpPr>
        <p:spPr bwMode="auto">
          <a:xfrm>
            <a:off x="3033713" y="2852738"/>
            <a:ext cx="433387" cy="214312"/>
          </a:xfrm>
          <a:prstGeom prst="rect">
            <a:avLst/>
          </a:prstGeom>
          <a:noFill/>
          <a:ln w="9525">
            <a:noFill/>
            <a:miter lim="800000"/>
            <a:headEnd/>
            <a:tailEnd/>
          </a:ln>
        </p:spPr>
        <p:txBody>
          <a:bodyPr wrap="none">
            <a:spAutoFit/>
          </a:bodyPr>
          <a:lstStyle/>
          <a:p>
            <a:pPr algn="ctr" eaLnBrk="0" hangingPunct="0"/>
            <a:r>
              <a:rPr lang="en-US" sz="800" b="1" dirty="0">
                <a:solidFill>
                  <a:srgbClr val="E20015"/>
                </a:solidFill>
                <a:latin typeface="Calibri" pitchFamily="34" charset="0"/>
                <a:ea typeface="ＭＳ Ｐゴシック"/>
                <a:cs typeface="Arial" charset="0"/>
              </a:rPr>
              <a:t>Zones</a:t>
            </a:r>
          </a:p>
        </p:txBody>
      </p:sp>
      <p:sp>
        <p:nvSpPr>
          <p:cNvPr id="128" name="TextBox 13"/>
          <p:cNvSpPr txBox="1">
            <a:spLocks noChangeArrowheads="1"/>
          </p:cNvSpPr>
          <p:nvPr/>
        </p:nvSpPr>
        <p:spPr bwMode="auto">
          <a:xfrm>
            <a:off x="3316288" y="1644650"/>
            <a:ext cx="530225" cy="214313"/>
          </a:xfrm>
          <a:prstGeom prst="rect">
            <a:avLst/>
          </a:prstGeom>
          <a:noFill/>
          <a:ln w="9525">
            <a:noFill/>
            <a:miter lim="800000"/>
            <a:headEnd/>
            <a:tailEnd/>
          </a:ln>
        </p:spPr>
        <p:txBody>
          <a:bodyPr wrap="none">
            <a:spAutoFit/>
          </a:bodyPr>
          <a:lstStyle/>
          <a:p>
            <a:pPr algn="ctr" eaLnBrk="0" hangingPunct="0"/>
            <a:r>
              <a:rPr lang="en-US" sz="800" b="1" dirty="0">
                <a:solidFill>
                  <a:srgbClr val="E20015"/>
                </a:solidFill>
                <a:latin typeface="Calibri" pitchFamily="34" charset="0"/>
                <a:ea typeface="ＭＳ Ｐゴシック"/>
                <a:cs typeface="Arial" charset="0"/>
              </a:rPr>
              <a:t>Systems</a:t>
            </a:r>
          </a:p>
        </p:txBody>
      </p:sp>
      <p:sp>
        <p:nvSpPr>
          <p:cNvPr id="130" name="TextBox 13"/>
          <p:cNvSpPr txBox="1">
            <a:spLocks noChangeArrowheads="1"/>
          </p:cNvSpPr>
          <p:nvPr/>
        </p:nvSpPr>
        <p:spPr bwMode="auto">
          <a:xfrm>
            <a:off x="3924300" y="2162175"/>
            <a:ext cx="525463" cy="214313"/>
          </a:xfrm>
          <a:prstGeom prst="rect">
            <a:avLst/>
          </a:prstGeom>
          <a:noFill/>
          <a:ln w="9525">
            <a:noFill/>
            <a:miter lim="800000"/>
            <a:headEnd/>
            <a:tailEnd/>
          </a:ln>
        </p:spPr>
        <p:txBody>
          <a:bodyPr wrap="none">
            <a:spAutoFit/>
          </a:bodyPr>
          <a:lstStyle/>
          <a:p>
            <a:pPr algn="ctr" eaLnBrk="0" hangingPunct="0"/>
            <a:r>
              <a:rPr lang="en-US" sz="800" b="1" dirty="0">
                <a:solidFill>
                  <a:srgbClr val="E20015"/>
                </a:solidFill>
                <a:latin typeface="Calibri" pitchFamily="34" charset="0"/>
                <a:ea typeface="ＭＳ Ｐゴシック"/>
                <a:cs typeface="Arial" charset="0"/>
              </a:rPr>
              <a:t>Physical</a:t>
            </a:r>
          </a:p>
        </p:txBody>
      </p:sp>
      <p:sp>
        <p:nvSpPr>
          <p:cNvPr id="131" name="TextBox 13"/>
          <p:cNvSpPr txBox="1">
            <a:spLocks noChangeArrowheads="1"/>
          </p:cNvSpPr>
          <p:nvPr/>
        </p:nvSpPr>
        <p:spPr bwMode="auto">
          <a:xfrm>
            <a:off x="4756150" y="1868488"/>
            <a:ext cx="735013" cy="336550"/>
          </a:xfrm>
          <a:prstGeom prst="rect">
            <a:avLst/>
          </a:prstGeom>
          <a:noFill/>
          <a:ln w="9525">
            <a:noFill/>
            <a:miter lim="800000"/>
            <a:headEnd/>
            <a:tailEnd/>
          </a:ln>
        </p:spPr>
        <p:txBody>
          <a:bodyPr wrap="none">
            <a:spAutoFit/>
          </a:bodyPr>
          <a:lstStyle/>
          <a:p>
            <a:pPr eaLnBrk="0" hangingPunct="0"/>
            <a:r>
              <a:rPr lang="en-US" sz="800" b="1" dirty="0">
                <a:solidFill>
                  <a:srgbClr val="E20015"/>
                </a:solidFill>
                <a:latin typeface="Calibri" pitchFamily="34" charset="0"/>
                <a:ea typeface="ＭＳ Ｐゴシック"/>
                <a:cs typeface="Arial" charset="0"/>
              </a:rPr>
              <a:t>Item</a:t>
            </a:r>
          </a:p>
          <a:p>
            <a:pPr eaLnBrk="0" hangingPunct="0"/>
            <a:r>
              <a:rPr lang="en-US" sz="800" b="1" dirty="0">
                <a:solidFill>
                  <a:srgbClr val="E20015"/>
                </a:solidFill>
                <a:latin typeface="Calibri" pitchFamily="34" charset="0"/>
                <a:ea typeface="ＭＳ Ｐゴシック"/>
                <a:cs typeface="Arial" charset="0"/>
              </a:rPr>
              <a:t>Product/Part</a:t>
            </a:r>
          </a:p>
        </p:txBody>
      </p:sp>
      <p:sp>
        <p:nvSpPr>
          <p:cNvPr id="132" name="TextBox 13"/>
          <p:cNvSpPr txBox="1">
            <a:spLocks noChangeArrowheads="1"/>
          </p:cNvSpPr>
          <p:nvPr/>
        </p:nvSpPr>
        <p:spPr bwMode="auto">
          <a:xfrm>
            <a:off x="6329363" y="1789113"/>
            <a:ext cx="1003300" cy="214312"/>
          </a:xfrm>
          <a:prstGeom prst="rect">
            <a:avLst/>
          </a:prstGeom>
          <a:noFill/>
          <a:ln w="9525">
            <a:noFill/>
            <a:miter lim="800000"/>
            <a:headEnd/>
            <a:tailEnd/>
          </a:ln>
        </p:spPr>
        <p:txBody>
          <a:bodyPr wrap="none">
            <a:spAutoFit/>
          </a:bodyPr>
          <a:lstStyle/>
          <a:p>
            <a:pPr algn="ctr" eaLnBrk="0" hangingPunct="0"/>
            <a:r>
              <a:rPr lang="en-US" sz="800" b="1" dirty="0">
                <a:solidFill>
                  <a:srgbClr val="E20015"/>
                </a:solidFill>
                <a:latin typeface="Calibri" pitchFamily="34" charset="0"/>
                <a:ea typeface="ＭＳ Ｐゴシック"/>
                <a:cs typeface="Arial" charset="0"/>
              </a:rPr>
              <a:t>Product-as-realized</a:t>
            </a:r>
          </a:p>
        </p:txBody>
      </p:sp>
      <p:sp>
        <p:nvSpPr>
          <p:cNvPr id="133" name="TextBox 13"/>
          <p:cNvSpPr txBox="1">
            <a:spLocks noChangeArrowheads="1"/>
          </p:cNvSpPr>
          <p:nvPr/>
        </p:nvSpPr>
        <p:spPr bwMode="auto">
          <a:xfrm>
            <a:off x="3563938" y="3321050"/>
            <a:ext cx="781050" cy="214313"/>
          </a:xfrm>
          <a:prstGeom prst="rect">
            <a:avLst/>
          </a:prstGeom>
          <a:noFill/>
          <a:ln w="9525">
            <a:noFill/>
            <a:miter lim="800000"/>
            <a:headEnd/>
            <a:tailEnd/>
          </a:ln>
        </p:spPr>
        <p:txBody>
          <a:bodyPr wrap="none">
            <a:spAutoFit/>
          </a:bodyPr>
          <a:lstStyle/>
          <a:p>
            <a:pPr eaLnBrk="0" hangingPunct="0"/>
            <a:r>
              <a:rPr lang="en-US" sz="800" b="1" dirty="0">
                <a:solidFill>
                  <a:srgbClr val="E20015"/>
                </a:solidFill>
                <a:latin typeface="Calibri" pitchFamily="34" charset="0"/>
                <a:ea typeface="ＭＳ Ｐゴシック"/>
                <a:cs typeface="Arial" charset="0"/>
              </a:rPr>
              <a:t>Work Request</a:t>
            </a:r>
          </a:p>
        </p:txBody>
      </p:sp>
      <p:sp>
        <p:nvSpPr>
          <p:cNvPr id="136" name="TextBox 13"/>
          <p:cNvSpPr txBox="1">
            <a:spLocks noChangeArrowheads="1"/>
          </p:cNvSpPr>
          <p:nvPr/>
        </p:nvSpPr>
        <p:spPr bwMode="auto">
          <a:xfrm>
            <a:off x="4500563" y="3644900"/>
            <a:ext cx="1404937" cy="214313"/>
          </a:xfrm>
          <a:prstGeom prst="rect">
            <a:avLst/>
          </a:prstGeom>
          <a:noFill/>
          <a:ln w="9525">
            <a:noFill/>
            <a:miter lim="800000"/>
            <a:headEnd/>
            <a:tailEnd/>
          </a:ln>
        </p:spPr>
        <p:txBody>
          <a:bodyPr wrap="none">
            <a:spAutoFit/>
          </a:bodyPr>
          <a:lstStyle/>
          <a:p>
            <a:pPr algn="ctr" eaLnBrk="0" hangingPunct="0"/>
            <a:r>
              <a:rPr lang="en-US" sz="800" b="1" dirty="0">
                <a:solidFill>
                  <a:srgbClr val="E20015"/>
                </a:solidFill>
                <a:latin typeface="Calibri" pitchFamily="34" charset="0"/>
                <a:ea typeface="ＭＳ Ｐゴシック"/>
                <a:cs typeface="Arial" charset="0"/>
              </a:rPr>
              <a:t>Engineering Change Proposal</a:t>
            </a:r>
          </a:p>
        </p:txBody>
      </p:sp>
      <p:sp>
        <p:nvSpPr>
          <p:cNvPr id="137" name="TextBox 13"/>
          <p:cNvSpPr txBox="1">
            <a:spLocks noChangeArrowheads="1"/>
          </p:cNvSpPr>
          <p:nvPr/>
        </p:nvSpPr>
        <p:spPr bwMode="auto">
          <a:xfrm>
            <a:off x="5429250" y="3176588"/>
            <a:ext cx="1281113" cy="214312"/>
          </a:xfrm>
          <a:prstGeom prst="rect">
            <a:avLst/>
          </a:prstGeom>
          <a:noFill/>
          <a:ln w="9525">
            <a:noFill/>
            <a:miter lim="800000"/>
            <a:headEnd/>
            <a:tailEnd/>
          </a:ln>
        </p:spPr>
        <p:txBody>
          <a:bodyPr wrap="none">
            <a:spAutoFit/>
          </a:bodyPr>
          <a:lstStyle/>
          <a:p>
            <a:pPr algn="ctr" eaLnBrk="0" hangingPunct="0"/>
            <a:r>
              <a:rPr lang="en-US" sz="800" b="1" dirty="0">
                <a:solidFill>
                  <a:srgbClr val="E20015"/>
                </a:solidFill>
                <a:latin typeface="Calibri" pitchFamily="34" charset="0"/>
                <a:ea typeface="ＭＳ Ｐゴシック"/>
                <a:cs typeface="Arial" charset="0"/>
              </a:rPr>
              <a:t>Engineering Change Order</a:t>
            </a:r>
          </a:p>
        </p:txBody>
      </p:sp>
      <p:sp>
        <p:nvSpPr>
          <p:cNvPr id="138" name="TextBox 13"/>
          <p:cNvSpPr txBox="1">
            <a:spLocks noChangeArrowheads="1"/>
          </p:cNvSpPr>
          <p:nvPr/>
        </p:nvSpPr>
        <p:spPr bwMode="auto">
          <a:xfrm>
            <a:off x="1466850" y="4941888"/>
            <a:ext cx="735013" cy="214312"/>
          </a:xfrm>
          <a:prstGeom prst="rect">
            <a:avLst/>
          </a:prstGeom>
          <a:noFill/>
          <a:ln w="9525">
            <a:noFill/>
            <a:miter lim="800000"/>
            <a:headEnd/>
            <a:tailEnd/>
          </a:ln>
        </p:spPr>
        <p:txBody>
          <a:bodyPr wrap="none">
            <a:spAutoFit/>
          </a:bodyPr>
          <a:lstStyle/>
          <a:p>
            <a:pPr algn="ctr" eaLnBrk="0" hangingPunct="0"/>
            <a:r>
              <a:rPr lang="en-US" sz="800" b="1" dirty="0">
                <a:solidFill>
                  <a:srgbClr val="E20015"/>
                </a:solidFill>
                <a:latin typeface="Calibri" pitchFamily="34" charset="0"/>
                <a:ea typeface="ＭＳ Ｐゴシック"/>
                <a:cs typeface="Arial" charset="0"/>
              </a:rPr>
              <a:t>Requirement</a:t>
            </a:r>
          </a:p>
        </p:txBody>
      </p:sp>
      <p:sp>
        <p:nvSpPr>
          <p:cNvPr id="139" name="TextBox 13"/>
          <p:cNvSpPr txBox="1">
            <a:spLocks noChangeArrowheads="1"/>
          </p:cNvSpPr>
          <p:nvPr/>
        </p:nvSpPr>
        <p:spPr bwMode="auto">
          <a:xfrm>
            <a:off x="2763838" y="4149725"/>
            <a:ext cx="512762" cy="214313"/>
          </a:xfrm>
          <a:prstGeom prst="rect">
            <a:avLst/>
          </a:prstGeom>
          <a:noFill/>
          <a:ln w="9525">
            <a:noFill/>
            <a:miter lim="800000"/>
            <a:headEnd/>
            <a:tailEnd/>
          </a:ln>
        </p:spPr>
        <p:txBody>
          <a:bodyPr wrap="none">
            <a:spAutoFit/>
          </a:bodyPr>
          <a:lstStyle/>
          <a:p>
            <a:pPr algn="ctr" eaLnBrk="0" hangingPunct="0"/>
            <a:r>
              <a:rPr lang="en-US" sz="800" b="1" dirty="0">
                <a:solidFill>
                  <a:srgbClr val="E20015"/>
                </a:solidFill>
                <a:latin typeface="Calibri" pitchFamily="34" charset="0"/>
                <a:ea typeface="ＭＳ Ｐゴシック"/>
                <a:cs typeface="Arial" charset="0"/>
              </a:rPr>
              <a:t>Scheme</a:t>
            </a:r>
          </a:p>
        </p:txBody>
      </p:sp>
      <p:sp>
        <p:nvSpPr>
          <p:cNvPr id="140" name="TextBox 13"/>
          <p:cNvSpPr txBox="1">
            <a:spLocks noChangeArrowheads="1"/>
          </p:cNvSpPr>
          <p:nvPr/>
        </p:nvSpPr>
        <p:spPr bwMode="auto">
          <a:xfrm>
            <a:off x="3563938" y="4903788"/>
            <a:ext cx="376237" cy="214312"/>
          </a:xfrm>
          <a:prstGeom prst="rect">
            <a:avLst/>
          </a:prstGeom>
          <a:noFill/>
          <a:ln w="9525">
            <a:noFill/>
            <a:miter lim="800000"/>
            <a:headEnd/>
            <a:tailEnd/>
          </a:ln>
        </p:spPr>
        <p:txBody>
          <a:bodyPr wrap="none">
            <a:spAutoFit/>
          </a:bodyPr>
          <a:lstStyle/>
          <a:p>
            <a:pPr algn="ctr" eaLnBrk="0" hangingPunct="0"/>
            <a:r>
              <a:rPr lang="en-US" sz="800" b="1" dirty="0">
                <a:solidFill>
                  <a:srgbClr val="E20015"/>
                </a:solidFill>
                <a:latin typeface="Calibri" pitchFamily="34" charset="0"/>
                <a:ea typeface="ＭＳ Ｐゴシック"/>
                <a:cs typeface="Arial" charset="0"/>
              </a:rPr>
              <a:t>Task</a:t>
            </a:r>
          </a:p>
        </p:txBody>
      </p:sp>
      <p:sp>
        <p:nvSpPr>
          <p:cNvPr id="141" name="TextBox 13"/>
          <p:cNvSpPr txBox="1">
            <a:spLocks noChangeArrowheads="1"/>
          </p:cNvSpPr>
          <p:nvPr/>
        </p:nvSpPr>
        <p:spPr bwMode="auto">
          <a:xfrm>
            <a:off x="4554538" y="4005263"/>
            <a:ext cx="844550" cy="214312"/>
          </a:xfrm>
          <a:prstGeom prst="rect">
            <a:avLst/>
          </a:prstGeom>
          <a:noFill/>
          <a:ln w="9525">
            <a:noFill/>
            <a:miter lim="800000"/>
            <a:headEnd/>
            <a:tailEnd/>
          </a:ln>
        </p:spPr>
        <p:txBody>
          <a:bodyPr wrap="none">
            <a:spAutoFit/>
          </a:bodyPr>
          <a:lstStyle/>
          <a:p>
            <a:pPr eaLnBrk="0" hangingPunct="0"/>
            <a:r>
              <a:rPr lang="en-US" sz="800" b="1" dirty="0">
                <a:solidFill>
                  <a:srgbClr val="E20015"/>
                </a:solidFill>
                <a:latin typeface="Calibri" pitchFamily="34" charset="0"/>
                <a:ea typeface="ＭＳ Ｐゴシック"/>
                <a:cs typeface="Arial" charset="0"/>
              </a:rPr>
              <a:t>State Definition</a:t>
            </a:r>
          </a:p>
        </p:txBody>
      </p:sp>
      <p:sp>
        <p:nvSpPr>
          <p:cNvPr id="142" name="TextBox 13"/>
          <p:cNvSpPr txBox="1">
            <a:spLocks noChangeArrowheads="1"/>
          </p:cNvSpPr>
          <p:nvPr/>
        </p:nvSpPr>
        <p:spPr bwMode="auto">
          <a:xfrm>
            <a:off x="3635375" y="3933825"/>
            <a:ext cx="593725" cy="214313"/>
          </a:xfrm>
          <a:prstGeom prst="rect">
            <a:avLst/>
          </a:prstGeom>
          <a:noFill/>
          <a:ln w="9525">
            <a:noFill/>
            <a:miter lim="800000"/>
            <a:headEnd/>
            <a:tailEnd/>
          </a:ln>
        </p:spPr>
        <p:txBody>
          <a:bodyPr wrap="none">
            <a:spAutoFit/>
          </a:bodyPr>
          <a:lstStyle/>
          <a:p>
            <a:pPr algn="ctr" eaLnBrk="0" hangingPunct="0"/>
            <a:r>
              <a:rPr lang="en-US" sz="800" b="1" dirty="0">
                <a:solidFill>
                  <a:srgbClr val="E20015"/>
                </a:solidFill>
                <a:latin typeface="Calibri" pitchFamily="34" charset="0"/>
                <a:ea typeface="ＭＳ Ｐゴシック"/>
                <a:cs typeface="Arial" charset="0"/>
              </a:rPr>
              <a:t>Condition</a:t>
            </a:r>
          </a:p>
        </p:txBody>
      </p:sp>
      <p:sp>
        <p:nvSpPr>
          <p:cNvPr id="143" name="TextBox 13"/>
          <p:cNvSpPr txBox="1">
            <a:spLocks noChangeArrowheads="1"/>
          </p:cNvSpPr>
          <p:nvPr/>
        </p:nvSpPr>
        <p:spPr bwMode="auto">
          <a:xfrm>
            <a:off x="5099050" y="4408488"/>
            <a:ext cx="571500" cy="214312"/>
          </a:xfrm>
          <a:prstGeom prst="rect">
            <a:avLst/>
          </a:prstGeom>
          <a:noFill/>
          <a:ln w="9525">
            <a:noFill/>
            <a:miter lim="800000"/>
            <a:headEnd/>
            <a:tailEnd/>
          </a:ln>
        </p:spPr>
        <p:txBody>
          <a:bodyPr wrap="none">
            <a:spAutoFit/>
          </a:bodyPr>
          <a:lstStyle/>
          <a:p>
            <a:pPr eaLnBrk="0" hangingPunct="0"/>
            <a:r>
              <a:rPr lang="en-US" sz="800" b="1" dirty="0">
                <a:solidFill>
                  <a:srgbClr val="E20015"/>
                </a:solidFill>
                <a:latin typeface="Calibri" pitchFamily="34" charset="0"/>
                <a:ea typeface="ＭＳ Ｐゴシック"/>
                <a:cs typeface="Arial" charset="0"/>
              </a:rPr>
              <a:t>Resource</a:t>
            </a:r>
          </a:p>
        </p:txBody>
      </p:sp>
      <p:sp>
        <p:nvSpPr>
          <p:cNvPr id="144" name="TextBox 13"/>
          <p:cNvSpPr txBox="1">
            <a:spLocks noChangeArrowheads="1"/>
          </p:cNvSpPr>
          <p:nvPr/>
        </p:nvSpPr>
        <p:spPr bwMode="auto">
          <a:xfrm>
            <a:off x="5003800" y="4797425"/>
            <a:ext cx="808038" cy="214313"/>
          </a:xfrm>
          <a:prstGeom prst="rect">
            <a:avLst/>
          </a:prstGeom>
          <a:noFill/>
          <a:ln w="9525">
            <a:noFill/>
            <a:miter lim="800000"/>
            <a:headEnd/>
            <a:tailEnd/>
          </a:ln>
        </p:spPr>
        <p:txBody>
          <a:bodyPr wrap="none">
            <a:spAutoFit/>
          </a:bodyPr>
          <a:lstStyle/>
          <a:p>
            <a:pPr eaLnBrk="0" hangingPunct="0"/>
            <a:r>
              <a:rPr lang="en-US" sz="800" b="1" dirty="0">
                <a:solidFill>
                  <a:srgbClr val="E20015"/>
                </a:solidFill>
                <a:latin typeface="Calibri" pitchFamily="34" charset="0"/>
                <a:ea typeface="ＭＳ Ｐゴシック"/>
                <a:cs typeface="Arial" charset="0"/>
              </a:rPr>
              <a:t>Type of Person</a:t>
            </a:r>
          </a:p>
        </p:txBody>
      </p:sp>
      <p:sp>
        <p:nvSpPr>
          <p:cNvPr id="145" name="TextBox 13"/>
          <p:cNvSpPr txBox="1">
            <a:spLocks noChangeArrowheads="1"/>
          </p:cNvSpPr>
          <p:nvPr/>
        </p:nvSpPr>
        <p:spPr bwMode="auto">
          <a:xfrm>
            <a:off x="5219700" y="5229225"/>
            <a:ext cx="728663" cy="214313"/>
          </a:xfrm>
          <a:prstGeom prst="rect">
            <a:avLst/>
          </a:prstGeom>
          <a:noFill/>
          <a:ln w="9525">
            <a:noFill/>
            <a:miter lim="800000"/>
            <a:headEnd/>
            <a:tailEnd/>
          </a:ln>
        </p:spPr>
        <p:txBody>
          <a:bodyPr wrap="none">
            <a:spAutoFit/>
          </a:bodyPr>
          <a:lstStyle/>
          <a:p>
            <a:pPr eaLnBrk="0" hangingPunct="0"/>
            <a:r>
              <a:rPr lang="en-US" sz="800" b="1" dirty="0">
                <a:solidFill>
                  <a:srgbClr val="E20015"/>
                </a:solidFill>
                <a:latin typeface="Calibri" pitchFamily="34" charset="0"/>
                <a:ea typeface="ＭＳ Ｐゴシック"/>
                <a:cs typeface="Arial" charset="0"/>
              </a:rPr>
              <a:t>Qualification</a:t>
            </a:r>
          </a:p>
        </p:txBody>
      </p:sp>
      <p:sp>
        <p:nvSpPr>
          <p:cNvPr id="146" name="TextBox 13"/>
          <p:cNvSpPr txBox="1">
            <a:spLocks noChangeArrowheads="1"/>
          </p:cNvSpPr>
          <p:nvPr/>
        </p:nvSpPr>
        <p:spPr bwMode="auto">
          <a:xfrm>
            <a:off x="3979863" y="5180013"/>
            <a:ext cx="808037" cy="336550"/>
          </a:xfrm>
          <a:prstGeom prst="rect">
            <a:avLst/>
          </a:prstGeom>
          <a:noFill/>
          <a:ln w="9525">
            <a:noFill/>
            <a:miter lim="800000"/>
            <a:headEnd/>
            <a:tailEnd/>
          </a:ln>
        </p:spPr>
        <p:txBody>
          <a:bodyPr wrap="none">
            <a:spAutoFit/>
          </a:bodyPr>
          <a:lstStyle/>
          <a:p>
            <a:pPr eaLnBrk="0" hangingPunct="0"/>
            <a:r>
              <a:rPr lang="en-US" sz="800" b="1" dirty="0">
                <a:solidFill>
                  <a:srgbClr val="E20015"/>
                </a:solidFill>
                <a:latin typeface="Calibri" pitchFamily="34" charset="0"/>
                <a:ea typeface="ＭＳ Ｐゴシック"/>
                <a:cs typeface="Arial" charset="0"/>
              </a:rPr>
              <a:t>Type of Person</a:t>
            </a:r>
          </a:p>
          <a:p>
            <a:pPr eaLnBrk="0" hangingPunct="0"/>
            <a:r>
              <a:rPr lang="en-US" sz="800" b="1" dirty="0">
                <a:solidFill>
                  <a:srgbClr val="E20015"/>
                </a:solidFill>
                <a:latin typeface="Calibri" pitchFamily="34" charset="0"/>
                <a:ea typeface="ＭＳ Ｐゴシック"/>
                <a:cs typeface="Arial" charset="0"/>
              </a:rPr>
              <a:t>Definition</a:t>
            </a:r>
          </a:p>
        </p:txBody>
      </p:sp>
      <p:sp>
        <p:nvSpPr>
          <p:cNvPr id="147" name="TextBox 13"/>
          <p:cNvSpPr txBox="1">
            <a:spLocks noChangeArrowheads="1"/>
          </p:cNvSpPr>
          <p:nvPr/>
        </p:nvSpPr>
        <p:spPr bwMode="auto">
          <a:xfrm>
            <a:off x="6588125" y="4797425"/>
            <a:ext cx="990600" cy="214313"/>
          </a:xfrm>
          <a:prstGeom prst="rect">
            <a:avLst/>
          </a:prstGeom>
          <a:noFill/>
          <a:ln w="9525">
            <a:noFill/>
            <a:miter lim="800000"/>
            <a:headEnd/>
            <a:tailEnd/>
          </a:ln>
        </p:spPr>
        <p:txBody>
          <a:bodyPr wrap="none">
            <a:spAutoFit/>
          </a:bodyPr>
          <a:lstStyle/>
          <a:p>
            <a:pPr eaLnBrk="0" hangingPunct="0"/>
            <a:r>
              <a:rPr lang="en-US" sz="800" b="1" dirty="0">
                <a:solidFill>
                  <a:srgbClr val="E20015"/>
                </a:solidFill>
                <a:latin typeface="Calibri" pitchFamily="34" charset="0"/>
                <a:ea typeface="ＭＳ Ｐゴシック"/>
                <a:cs typeface="Arial" charset="0"/>
              </a:rPr>
              <a:t>Managed Resource</a:t>
            </a:r>
          </a:p>
        </p:txBody>
      </p:sp>
      <p:sp>
        <p:nvSpPr>
          <p:cNvPr id="148" name="TextBox 13"/>
          <p:cNvSpPr txBox="1">
            <a:spLocks noChangeArrowheads="1"/>
          </p:cNvSpPr>
          <p:nvPr/>
        </p:nvSpPr>
        <p:spPr bwMode="auto">
          <a:xfrm>
            <a:off x="7424738" y="5157788"/>
            <a:ext cx="542925" cy="214312"/>
          </a:xfrm>
          <a:prstGeom prst="rect">
            <a:avLst/>
          </a:prstGeom>
          <a:noFill/>
          <a:ln w="9525">
            <a:noFill/>
            <a:miter lim="800000"/>
            <a:headEnd/>
            <a:tailEnd/>
          </a:ln>
        </p:spPr>
        <p:txBody>
          <a:bodyPr wrap="none">
            <a:spAutoFit/>
          </a:bodyPr>
          <a:lstStyle/>
          <a:p>
            <a:pPr eaLnBrk="0" hangingPunct="0"/>
            <a:r>
              <a:rPr lang="en-US" sz="800" b="1" dirty="0">
                <a:solidFill>
                  <a:srgbClr val="E20015"/>
                </a:solidFill>
                <a:latin typeface="Calibri" pitchFamily="34" charset="0"/>
                <a:ea typeface="ＭＳ Ｐゴシック"/>
                <a:cs typeface="Arial" charset="0"/>
              </a:rPr>
              <a:t>Location</a:t>
            </a:r>
          </a:p>
        </p:txBody>
      </p:sp>
      <p:sp>
        <p:nvSpPr>
          <p:cNvPr id="149" name="TextBox 13"/>
          <p:cNvSpPr txBox="1">
            <a:spLocks noChangeArrowheads="1"/>
          </p:cNvSpPr>
          <p:nvPr/>
        </p:nvSpPr>
        <p:spPr bwMode="auto">
          <a:xfrm>
            <a:off x="7635875" y="1628775"/>
            <a:ext cx="542925" cy="214313"/>
          </a:xfrm>
          <a:prstGeom prst="rect">
            <a:avLst/>
          </a:prstGeom>
          <a:noFill/>
          <a:ln w="9525">
            <a:noFill/>
            <a:miter lim="800000"/>
            <a:headEnd/>
            <a:tailEnd/>
          </a:ln>
        </p:spPr>
        <p:txBody>
          <a:bodyPr wrap="none">
            <a:spAutoFit/>
          </a:bodyPr>
          <a:lstStyle/>
          <a:p>
            <a:pPr algn="ctr" eaLnBrk="0" hangingPunct="0"/>
            <a:r>
              <a:rPr lang="en-US" sz="800" b="1" dirty="0">
                <a:solidFill>
                  <a:srgbClr val="E20015"/>
                </a:solidFill>
                <a:latin typeface="Calibri" pitchFamily="34" charset="0"/>
                <a:ea typeface="ＭＳ Ｐゴシック"/>
                <a:cs typeface="Arial" charset="0"/>
              </a:rPr>
              <a:t>Location</a:t>
            </a:r>
          </a:p>
        </p:txBody>
      </p:sp>
      <p:sp>
        <p:nvSpPr>
          <p:cNvPr id="150" name="TextBox 13"/>
          <p:cNvSpPr txBox="1">
            <a:spLocks noChangeArrowheads="1"/>
          </p:cNvSpPr>
          <p:nvPr/>
        </p:nvSpPr>
        <p:spPr bwMode="auto">
          <a:xfrm>
            <a:off x="7235825" y="4149725"/>
            <a:ext cx="828675" cy="214313"/>
          </a:xfrm>
          <a:prstGeom prst="rect">
            <a:avLst/>
          </a:prstGeom>
          <a:noFill/>
          <a:ln w="9525">
            <a:noFill/>
            <a:miter lim="800000"/>
            <a:headEnd/>
            <a:tailEnd/>
          </a:ln>
        </p:spPr>
        <p:txBody>
          <a:bodyPr wrap="none">
            <a:spAutoFit/>
          </a:bodyPr>
          <a:lstStyle/>
          <a:p>
            <a:pPr eaLnBrk="0" hangingPunct="0"/>
            <a:r>
              <a:rPr lang="en-US" sz="800" b="1" dirty="0">
                <a:solidFill>
                  <a:srgbClr val="E20015"/>
                </a:solidFill>
                <a:latin typeface="Calibri" pitchFamily="34" charset="0"/>
                <a:ea typeface="ＭＳ Ｐゴシック"/>
                <a:cs typeface="Arial" charset="0"/>
              </a:rPr>
              <a:t>State Observed</a:t>
            </a:r>
          </a:p>
        </p:txBody>
      </p:sp>
      <p:sp>
        <p:nvSpPr>
          <p:cNvPr id="151" name="TextBox 13"/>
          <p:cNvSpPr txBox="1">
            <a:spLocks noChangeArrowheads="1"/>
          </p:cNvSpPr>
          <p:nvPr/>
        </p:nvSpPr>
        <p:spPr bwMode="auto">
          <a:xfrm>
            <a:off x="7334250" y="3213100"/>
            <a:ext cx="684213" cy="214313"/>
          </a:xfrm>
          <a:prstGeom prst="rect">
            <a:avLst/>
          </a:prstGeom>
          <a:noFill/>
          <a:ln w="9525">
            <a:noFill/>
            <a:miter lim="800000"/>
            <a:headEnd/>
            <a:tailEnd/>
          </a:ln>
        </p:spPr>
        <p:txBody>
          <a:bodyPr wrap="none">
            <a:spAutoFit/>
          </a:bodyPr>
          <a:lstStyle/>
          <a:p>
            <a:pPr algn="ctr" eaLnBrk="0" hangingPunct="0"/>
            <a:r>
              <a:rPr lang="en-US" sz="800" b="1" dirty="0">
                <a:solidFill>
                  <a:srgbClr val="E20015"/>
                </a:solidFill>
                <a:latin typeface="Calibri" pitchFamily="34" charset="0"/>
                <a:ea typeface="ＭＳ Ｐゴシック"/>
                <a:cs typeface="Arial" charset="0"/>
              </a:rPr>
              <a:t>Work Order</a:t>
            </a:r>
          </a:p>
        </p:txBody>
      </p:sp>
      <p:sp>
        <p:nvSpPr>
          <p:cNvPr id="152" name="TextBox 13"/>
          <p:cNvSpPr txBox="1">
            <a:spLocks noChangeArrowheads="1"/>
          </p:cNvSpPr>
          <p:nvPr/>
        </p:nvSpPr>
        <p:spPr bwMode="auto">
          <a:xfrm>
            <a:off x="7308850" y="4552950"/>
            <a:ext cx="409575" cy="214313"/>
          </a:xfrm>
          <a:prstGeom prst="rect">
            <a:avLst/>
          </a:prstGeom>
          <a:noFill/>
          <a:ln w="9525">
            <a:noFill/>
            <a:miter lim="800000"/>
            <a:headEnd/>
            <a:tailEnd/>
          </a:ln>
        </p:spPr>
        <p:txBody>
          <a:bodyPr wrap="none">
            <a:spAutoFit/>
          </a:bodyPr>
          <a:lstStyle/>
          <a:p>
            <a:pPr eaLnBrk="0" hangingPunct="0"/>
            <a:r>
              <a:rPr lang="en-US" sz="800" b="1" dirty="0">
                <a:solidFill>
                  <a:srgbClr val="E20015"/>
                </a:solidFill>
                <a:latin typeface="Calibri" pitchFamily="34" charset="0"/>
                <a:ea typeface="ＭＳ Ｐゴシック"/>
                <a:cs typeface="Arial" charset="0"/>
              </a:rPr>
              <a:t>Tools</a:t>
            </a:r>
          </a:p>
        </p:txBody>
      </p:sp>
      <p:sp>
        <p:nvSpPr>
          <p:cNvPr id="153" name="Title 152"/>
          <p:cNvSpPr>
            <a:spLocks noGrp="1"/>
          </p:cNvSpPr>
          <p:nvPr>
            <p:ph type="title"/>
          </p:nvPr>
        </p:nvSpPr>
        <p:spPr/>
        <p:txBody>
          <a:bodyPr/>
          <a:lstStyle/>
          <a:p>
            <a:r>
              <a:rPr lang="en-US" sz="3200" dirty="0" smtClean="0">
                <a:latin typeface="Arial"/>
                <a:ea typeface="ＭＳ Ｐゴシック"/>
              </a:rPr>
              <a:t>Overview of PLCS information scope</a:t>
            </a:r>
            <a:endParaRPr lang="sv-SE" sz="3200" dirty="0"/>
          </a:p>
        </p:txBody>
      </p:sp>
      <p:sp>
        <p:nvSpPr>
          <p:cNvPr id="156" name="TextBox 13"/>
          <p:cNvSpPr txBox="1">
            <a:spLocks noChangeArrowheads="1"/>
          </p:cNvSpPr>
          <p:nvPr/>
        </p:nvSpPr>
        <p:spPr bwMode="auto">
          <a:xfrm>
            <a:off x="7291072" y="5805090"/>
            <a:ext cx="1710084" cy="338554"/>
          </a:xfrm>
          <a:prstGeom prst="rect">
            <a:avLst/>
          </a:prstGeom>
          <a:noFill/>
          <a:ln w="9525">
            <a:noFill/>
            <a:miter lim="800000"/>
            <a:headEnd/>
            <a:tailEnd/>
          </a:ln>
        </p:spPr>
        <p:txBody>
          <a:bodyPr wrap="none">
            <a:spAutoFit/>
          </a:bodyPr>
          <a:lstStyle/>
          <a:p>
            <a:pPr algn="ctr" eaLnBrk="0" hangingPunct="0"/>
            <a:r>
              <a:rPr lang="en-US" sz="1600" b="1" dirty="0">
                <a:solidFill>
                  <a:srgbClr val="172982"/>
                </a:solidFill>
                <a:latin typeface="Calibri" pitchFamily="34" charset="0"/>
                <a:ea typeface="ＭＳ Ｐゴシック"/>
              </a:rPr>
              <a:t>Product evolution</a:t>
            </a:r>
          </a:p>
        </p:txBody>
      </p:sp>
    </p:spTree>
    <p:extLst>
      <p:ext uri="{BB962C8B-B14F-4D97-AF65-F5344CB8AC3E}">
        <p14:creationId xmlns:p14="http://schemas.microsoft.com/office/powerpoint/2010/main" val="36826510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sv-SE" dirty="0" smtClean="0"/>
              <a:t>Solution</a:t>
            </a:r>
            <a:endParaRPr lang="sv-SE" dirty="0"/>
          </a:p>
        </p:txBody>
      </p:sp>
      <p:grpSp>
        <p:nvGrpSpPr>
          <p:cNvPr id="2" name="Group 8"/>
          <p:cNvGrpSpPr/>
          <p:nvPr/>
        </p:nvGrpSpPr>
        <p:grpSpPr>
          <a:xfrm>
            <a:off x="721783" y="5080827"/>
            <a:ext cx="1056700" cy="1062817"/>
            <a:chOff x="785786" y="4643446"/>
            <a:chExt cx="1056700" cy="1062817"/>
          </a:xfrm>
        </p:grpSpPr>
        <p:sp>
          <p:nvSpPr>
            <p:cNvPr id="6" name="TextBox 5"/>
            <p:cNvSpPr txBox="1"/>
            <p:nvPr/>
          </p:nvSpPr>
          <p:spPr>
            <a:xfrm>
              <a:off x="785786" y="5429264"/>
              <a:ext cx="1056700" cy="276999"/>
            </a:xfrm>
            <a:prstGeom prst="rect">
              <a:avLst/>
            </a:prstGeom>
            <a:noFill/>
          </p:spPr>
          <p:txBody>
            <a:bodyPr wrap="none" rtlCol="0">
              <a:spAutoFit/>
            </a:bodyPr>
            <a:lstStyle/>
            <a:p>
              <a:pPr algn="ctr" fontAlgn="auto">
                <a:spcBef>
                  <a:spcPts val="0"/>
                </a:spcBef>
                <a:spcAft>
                  <a:spcPts val="0"/>
                </a:spcAft>
              </a:pPr>
              <a:r>
                <a:rPr lang="sv-SE" sz="1200" dirty="0" smtClean="0">
                  <a:solidFill>
                    <a:srgbClr val="172982"/>
                  </a:solidFill>
                  <a:ea typeface="ＭＳ Ｐゴシック"/>
                </a:rPr>
                <a:t>PDM system</a:t>
              </a:r>
              <a:endParaRPr lang="sv-SE" sz="1200" dirty="0">
                <a:solidFill>
                  <a:srgbClr val="172982"/>
                </a:solidFill>
                <a:ea typeface="ＭＳ Ｐゴシック"/>
              </a:endParaRPr>
            </a:p>
          </p:txBody>
        </p:sp>
        <p:pic>
          <p:nvPicPr>
            <p:cNvPr id="7" name="Picture 2" descr="Z:\Licensed Software\Icon Library\All icons\data.png"/>
            <p:cNvPicPr>
              <a:picLocks noChangeAspect="1" noChangeArrowheads="1"/>
            </p:cNvPicPr>
            <p:nvPr/>
          </p:nvPicPr>
          <p:blipFill>
            <a:blip r:embed="rId3" cstate="print"/>
            <a:srcRect/>
            <a:stretch>
              <a:fillRect/>
            </a:stretch>
          </p:blipFill>
          <p:spPr bwMode="auto">
            <a:xfrm>
              <a:off x="943455" y="4643446"/>
              <a:ext cx="741362" cy="741362"/>
            </a:xfrm>
            <a:prstGeom prst="rect">
              <a:avLst/>
            </a:prstGeom>
            <a:noFill/>
          </p:spPr>
        </p:pic>
      </p:grpSp>
      <p:sp>
        <p:nvSpPr>
          <p:cNvPr id="11" name="TextBox 10"/>
          <p:cNvSpPr txBox="1"/>
          <p:nvPr/>
        </p:nvSpPr>
        <p:spPr>
          <a:xfrm>
            <a:off x="3100564" y="5866645"/>
            <a:ext cx="585417" cy="276999"/>
          </a:xfrm>
          <a:prstGeom prst="rect">
            <a:avLst/>
          </a:prstGeom>
          <a:noFill/>
        </p:spPr>
        <p:txBody>
          <a:bodyPr wrap="none" rtlCol="0">
            <a:spAutoFit/>
          </a:bodyPr>
          <a:lstStyle/>
          <a:p>
            <a:pPr algn="ctr" fontAlgn="auto">
              <a:spcBef>
                <a:spcPts val="0"/>
              </a:spcBef>
              <a:spcAft>
                <a:spcPts val="0"/>
              </a:spcAft>
            </a:pPr>
            <a:r>
              <a:rPr lang="sv-SE" sz="1200" dirty="0" smtClean="0">
                <a:solidFill>
                  <a:srgbClr val="172982"/>
                </a:solidFill>
                <a:ea typeface="ＭＳ Ｐゴシック"/>
              </a:rPr>
              <a:t>LSAR</a:t>
            </a:r>
            <a:endParaRPr lang="sv-SE" sz="1200" dirty="0">
              <a:solidFill>
                <a:srgbClr val="172982"/>
              </a:solidFill>
              <a:ea typeface="ＭＳ Ｐゴシック"/>
            </a:endParaRPr>
          </a:p>
        </p:txBody>
      </p:sp>
      <p:pic>
        <p:nvPicPr>
          <p:cNvPr id="12" name="Picture 2" descr="Z:\Licensed Software\Icon Library\All icons\data.png"/>
          <p:cNvPicPr>
            <a:picLocks noChangeAspect="1" noChangeArrowheads="1"/>
          </p:cNvPicPr>
          <p:nvPr/>
        </p:nvPicPr>
        <p:blipFill>
          <a:blip r:embed="rId3" cstate="print"/>
          <a:srcRect/>
          <a:stretch>
            <a:fillRect/>
          </a:stretch>
        </p:blipFill>
        <p:spPr bwMode="auto">
          <a:xfrm>
            <a:off x="3022592" y="5080827"/>
            <a:ext cx="741362" cy="741362"/>
          </a:xfrm>
          <a:prstGeom prst="rect">
            <a:avLst/>
          </a:prstGeom>
          <a:noFill/>
        </p:spPr>
      </p:pic>
      <p:grpSp>
        <p:nvGrpSpPr>
          <p:cNvPr id="3" name="Group 12"/>
          <p:cNvGrpSpPr/>
          <p:nvPr/>
        </p:nvGrpSpPr>
        <p:grpSpPr>
          <a:xfrm>
            <a:off x="4792387" y="5080827"/>
            <a:ext cx="1511952" cy="1062817"/>
            <a:chOff x="558162" y="4643446"/>
            <a:chExt cx="1511952" cy="1062817"/>
          </a:xfrm>
        </p:grpSpPr>
        <p:sp>
          <p:nvSpPr>
            <p:cNvPr id="14" name="TextBox 13"/>
            <p:cNvSpPr txBox="1"/>
            <p:nvPr/>
          </p:nvSpPr>
          <p:spPr>
            <a:xfrm>
              <a:off x="558162" y="5429264"/>
              <a:ext cx="1511952" cy="276999"/>
            </a:xfrm>
            <a:prstGeom prst="rect">
              <a:avLst/>
            </a:prstGeom>
            <a:noFill/>
          </p:spPr>
          <p:txBody>
            <a:bodyPr wrap="none" rtlCol="0">
              <a:spAutoFit/>
            </a:bodyPr>
            <a:lstStyle/>
            <a:p>
              <a:pPr algn="ctr" fontAlgn="auto">
                <a:spcBef>
                  <a:spcPts val="0"/>
                </a:spcBef>
                <a:spcAft>
                  <a:spcPts val="0"/>
                </a:spcAft>
              </a:pPr>
              <a:r>
                <a:rPr lang="sv-SE" sz="1200" dirty="0" smtClean="0">
                  <a:solidFill>
                    <a:srgbClr val="172982"/>
                  </a:solidFill>
                  <a:ea typeface="ＭＳ Ｐゴシック"/>
                </a:rPr>
                <a:t>Physical individuals</a:t>
              </a:r>
              <a:endParaRPr lang="sv-SE" sz="1200" dirty="0">
                <a:solidFill>
                  <a:srgbClr val="172982"/>
                </a:solidFill>
                <a:ea typeface="ＭＳ Ｐゴシック"/>
              </a:endParaRPr>
            </a:p>
          </p:txBody>
        </p:sp>
        <p:pic>
          <p:nvPicPr>
            <p:cNvPr id="15" name="Picture 2" descr="Z:\Licensed Software\Icon Library\All icons\data.png"/>
            <p:cNvPicPr>
              <a:picLocks noChangeAspect="1" noChangeArrowheads="1"/>
            </p:cNvPicPr>
            <p:nvPr/>
          </p:nvPicPr>
          <p:blipFill>
            <a:blip r:embed="rId3" cstate="print"/>
            <a:srcRect/>
            <a:stretch>
              <a:fillRect/>
            </a:stretch>
          </p:blipFill>
          <p:spPr bwMode="auto">
            <a:xfrm>
              <a:off x="943455" y="4643446"/>
              <a:ext cx="741362" cy="741362"/>
            </a:xfrm>
            <a:prstGeom prst="rect">
              <a:avLst/>
            </a:prstGeom>
            <a:noFill/>
          </p:spPr>
        </p:pic>
      </p:grpSp>
      <p:grpSp>
        <p:nvGrpSpPr>
          <p:cNvPr id="5" name="Group 18"/>
          <p:cNvGrpSpPr/>
          <p:nvPr/>
        </p:nvGrpSpPr>
        <p:grpSpPr>
          <a:xfrm>
            <a:off x="7208687" y="5080827"/>
            <a:ext cx="941733" cy="1062817"/>
            <a:chOff x="843277" y="4643446"/>
            <a:chExt cx="941733" cy="1062817"/>
          </a:xfrm>
        </p:grpSpPr>
        <p:sp>
          <p:nvSpPr>
            <p:cNvPr id="20" name="TextBox 19"/>
            <p:cNvSpPr txBox="1"/>
            <p:nvPr/>
          </p:nvSpPr>
          <p:spPr>
            <a:xfrm>
              <a:off x="843277" y="5429264"/>
              <a:ext cx="941733" cy="276999"/>
            </a:xfrm>
            <a:prstGeom prst="rect">
              <a:avLst/>
            </a:prstGeom>
            <a:noFill/>
          </p:spPr>
          <p:txBody>
            <a:bodyPr wrap="none" rtlCol="0">
              <a:spAutoFit/>
            </a:bodyPr>
            <a:lstStyle/>
            <a:p>
              <a:pPr algn="ctr" fontAlgn="auto">
                <a:spcBef>
                  <a:spcPts val="0"/>
                </a:spcBef>
                <a:spcAft>
                  <a:spcPts val="0"/>
                </a:spcAft>
              </a:pPr>
              <a:r>
                <a:rPr lang="sv-SE" sz="1200" dirty="0" smtClean="0">
                  <a:solidFill>
                    <a:srgbClr val="172982"/>
                  </a:solidFill>
                  <a:ea typeface="ＭＳ Ｐゴシック"/>
                </a:rPr>
                <a:t>Work order</a:t>
              </a:r>
              <a:endParaRPr lang="sv-SE" sz="1200" dirty="0">
                <a:solidFill>
                  <a:srgbClr val="172982"/>
                </a:solidFill>
                <a:ea typeface="ＭＳ Ｐゴシック"/>
              </a:endParaRPr>
            </a:p>
          </p:txBody>
        </p:sp>
        <p:pic>
          <p:nvPicPr>
            <p:cNvPr id="21" name="Picture 2" descr="Z:\Licensed Software\Icon Library\All icons\data.png"/>
            <p:cNvPicPr>
              <a:picLocks noChangeAspect="1" noChangeArrowheads="1"/>
            </p:cNvPicPr>
            <p:nvPr/>
          </p:nvPicPr>
          <p:blipFill>
            <a:blip r:embed="rId3" cstate="print"/>
            <a:srcRect/>
            <a:stretch>
              <a:fillRect/>
            </a:stretch>
          </p:blipFill>
          <p:spPr bwMode="auto">
            <a:xfrm>
              <a:off x="943455" y="4643446"/>
              <a:ext cx="741362" cy="741362"/>
            </a:xfrm>
            <a:prstGeom prst="rect">
              <a:avLst/>
            </a:prstGeom>
            <a:noFill/>
          </p:spPr>
        </p:pic>
      </p:grpSp>
      <p:grpSp>
        <p:nvGrpSpPr>
          <p:cNvPr id="8" name="Group 95"/>
          <p:cNvGrpSpPr/>
          <p:nvPr/>
        </p:nvGrpSpPr>
        <p:grpSpPr>
          <a:xfrm>
            <a:off x="1250134" y="4376330"/>
            <a:ext cx="6429413" cy="704497"/>
            <a:chOff x="1250134" y="4376330"/>
            <a:chExt cx="6429413" cy="704497"/>
          </a:xfrm>
        </p:grpSpPr>
        <p:cxnSp>
          <p:nvCxnSpPr>
            <p:cNvPr id="31" name="Elbow Connector 30"/>
            <p:cNvCxnSpPr>
              <a:stCxn id="7" idx="0"/>
              <a:endCxn id="43" idx="2"/>
            </p:cNvCxnSpPr>
            <p:nvPr/>
          </p:nvCxnSpPr>
          <p:spPr bwMode="auto">
            <a:xfrm rot="5400000" flipH="1" flipV="1">
              <a:off x="2576678" y="3049786"/>
              <a:ext cx="704497" cy="3357586"/>
            </a:xfrm>
            <a:prstGeom prst="bentConnector3">
              <a:avLst>
                <a:gd name="adj1" fmla="val 50000"/>
              </a:avLst>
            </a:prstGeom>
            <a:solidFill>
              <a:schemeClr val="accent1"/>
            </a:solidFill>
            <a:ln w="57150" cap="flat" cmpd="sng" algn="ctr">
              <a:solidFill>
                <a:schemeClr val="tx1"/>
              </a:solidFill>
              <a:prstDash val="solid"/>
              <a:round/>
              <a:headEnd type="none" w="med" len="med"/>
              <a:tailEnd type="triangle" w="med" len="med"/>
            </a:ln>
            <a:effectLst/>
          </p:spPr>
        </p:cxnSp>
        <p:cxnSp>
          <p:nvCxnSpPr>
            <p:cNvPr id="33" name="Elbow Connector 32"/>
            <p:cNvCxnSpPr>
              <a:stCxn id="12" idx="0"/>
              <a:endCxn id="43" idx="2"/>
            </p:cNvCxnSpPr>
            <p:nvPr/>
          </p:nvCxnSpPr>
          <p:spPr bwMode="auto">
            <a:xfrm rot="5400000" flipH="1" flipV="1">
              <a:off x="3648248" y="4121356"/>
              <a:ext cx="704497" cy="1214446"/>
            </a:xfrm>
            <a:prstGeom prst="bentConnector3">
              <a:avLst>
                <a:gd name="adj1" fmla="val 50000"/>
              </a:avLst>
            </a:prstGeom>
            <a:solidFill>
              <a:schemeClr val="accent1"/>
            </a:solidFill>
            <a:ln w="57150" cap="flat" cmpd="sng" algn="ctr">
              <a:solidFill>
                <a:schemeClr val="tx1"/>
              </a:solidFill>
              <a:prstDash val="solid"/>
              <a:round/>
              <a:headEnd type="none" w="med" len="med"/>
              <a:tailEnd type="triangle" w="med" len="med"/>
            </a:ln>
            <a:effectLst/>
          </p:spPr>
        </p:cxnSp>
        <p:cxnSp>
          <p:nvCxnSpPr>
            <p:cNvPr id="35" name="Elbow Connector 34"/>
            <p:cNvCxnSpPr>
              <a:stCxn id="15" idx="0"/>
              <a:endCxn id="43" idx="2"/>
            </p:cNvCxnSpPr>
            <p:nvPr/>
          </p:nvCxnSpPr>
          <p:spPr bwMode="auto">
            <a:xfrm rot="16200000" flipV="1">
              <a:off x="4725792" y="4258258"/>
              <a:ext cx="704497" cy="940642"/>
            </a:xfrm>
            <a:prstGeom prst="bentConnector3">
              <a:avLst>
                <a:gd name="adj1" fmla="val 50000"/>
              </a:avLst>
            </a:prstGeom>
            <a:solidFill>
              <a:schemeClr val="accent1"/>
            </a:solidFill>
            <a:ln w="57150" cap="flat" cmpd="sng" algn="ctr">
              <a:solidFill>
                <a:schemeClr val="tx1"/>
              </a:solidFill>
              <a:prstDash val="solid"/>
              <a:round/>
              <a:headEnd type="none" w="med" len="med"/>
              <a:tailEnd type="triangle" w="med" len="med"/>
            </a:ln>
            <a:effectLst/>
          </p:spPr>
        </p:cxnSp>
        <p:cxnSp>
          <p:nvCxnSpPr>
            <p:cNvPr id="38" name="Elbow Connector 37"/>
            <p:cNvCxnSpPr>
              <a:stCxn id="21" idx="0"/>
              <a:endCxn id="43" idx="2"/>
            </p:cNvCxnSpPr>
            <p:nvPr/>
          </p:nvCxnSpPr>
          <p:spPr bwMode="auto">
            <a:xfrm rot="16200000" flipV="1">
              <a:off x="5791385" y="3192665"/>
              <a:ext cx="704497" cy="3071827"/>
            </a:xfrm>
            <a:prstGeom prst="bentConnector3">
              <a:avLst>
                <a:gd name="adj1" fmla="val 50000"/>
              </a:avLst>
            </a:prstGeom>
            <a:solidFill>
              <a:schemeClr val="accent1"/>
            </a:solidFill>
            <a:ln w="57150" cap="flat" cmpd="sng" algn="ctr">
              <a:solidFill>
                <a:schemeClr val="tx1"/>
              </a:solidFill>
              <a:prstDash val="solid"/>
              <a:round/>
              <a:headEnd type="none" w="med" len="med"/>
              <a:tailEnd type="triangle" w="med" len="med"/>
            </a:ln>
            <a:effectLst/>
          </p:spPr>
        </p:cxnSp>
      </p:grpSp>
      <p:grpSp>
        <p:nvGrpSpPr>
          <p:cNvPr id="9" name="Group 96"/>
          <p:cNvGrpSpPr/>
          <p:nvPr/>
        </p:nvGrpSpPr>
        <p:grpSpPr>
          <a:xfrm>
            <a:off x="642910" y="1142984"/>
            <a:ext cx="3143272" cy="500066"/>
            <a:chOff x="642910" y="1142984"/>
            <a:chExt cx="3143272" cy="500066"/>
          </a:xfrm>
        </p:grpSpPr>
        <p:sp>
          <p:nvSpPr>
            <p:cNvPr id="39" name="Rounded Rectangle 38"/>
            <p:cNvSpPr/>
            <p:nvPr/>
          </p:nvSpPr>
          <p:spPr bwMode="auto">
            <a:xfrm>
              <a:off x="642910" y="1142984"/>
              <a:ext cx="1857388" cy="500066"/>
            </a:xfrm>
            <a:prstGeom prst="roundRect">
              <a:avLst/>
            </a:prstGeom>
            <a:ln>
              <a:noFill/>
              <a:headEnd type="none" w="med" len="med"/>
              <a:tailEnd type="none" w="med" len="me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lnRef>
            <a:fillRef idx="1">
              <a:schemeClr val="lt1"/>
            </a:fillRef>
            <a:effectRef idx="0">
              <a:schemeClr val="accent1"/>
            </a:effectRef>
            <a:fontRef idx="minor">
              <a:schemeClr val="dk1"/>
            </a:fontRef>
          </p:style>
          <p:txBody>
            <a:bodyPr vert="horz" wrap="square" lIns="36000" tIns="36000" rIns="36000" bIns="36000" numCol="1" rtlCol="0" anchor="ctr" anchorCtr="1" compatLnSpc="1">
              <a:prstTxWarp prst="textNoShape">
                <a:avLst/>
              </a:prstTxWarp>
            </a:bodyPr>
            <a:lstStyle/>
            <a:p>
              <a:pPr algn="ctr" eaLnBrk="0" hangingPunct="0"/>
              <a:r>
                <a:rPr lang="sv-SE" sz="2400" dirty="0" smtClean="0">
                  <a:solidFill>
                    <a:srgbClr val="172982"/>
                  </a:solidFill>
                  <a:latin typeface="Arial" pitchFamily="-60" charset="0"/>
                </a:rPr>
                <a:t>Feedback</a:t>
              </a:r>
            </a:p>
          </p:txBody>
        </p:sp>
        <p:cxnSp>
          <p:nvCxnSpPr>
            <p:cNvPr id="40" name="Elbow Connector 39"/>
            <p:cNvCxnSpPr>
              <a:stCxn id="39" idx="3"/>
              <a:endCxn id="82" idx="1"/>
            </p:cNvCxnSpPr>
            <p:nvPr/>
          </p:nvCxnSpPr>
          <p:spPr bwMode="auto">
            <a:xfrm>
              <a:off x="2500298" y="1393017"/>
              <a:ext cx="1285884" cy="1588"/>
            </a:xfrm>
            <a:prstGeom prst="bentConnector3">
              <a:avLst>
                <a:gd name="adj1" fmla="val 50000"/>
              </a:avLst>
            </a:prstGeom>
            <a:solidFill>
              <a:schemeClr val="accent1"/>
            </a:solidFill>
            <a:ln w="57150" cap="flat" cmpd="sng" algn="ctr">
              <a:solidFill>
                <a:schemeClr val="tx1"/>
              </a:solidFill>
              <a:prstDash val="solid"/>
              <a:round/>
              <a:headEnd type="none" w="med" len="med"/>
              <a:tailEnd type="triangle" w="med" len="med"/>
            </a:ln>
            <a:effectLst/>
          </p:spPr>
        </p:cxnSp>
      </p:grpSp>
      <p:cxnSp>
        <p:nvCxnSpPr>
          <p:cNvPr id="86" name="Straight Connector 85"/>
          <p:cNvCxnSpPr/>
          <p:nvPr/>
        </p:nvCxnSpPr>
        <p:spPr bwMode="auto">
          <a:xfrm>
            <a:off x="178579" y="2590380"/>
            <a:ext cx="8786842" cy="0"/>
          </a:xfrm>
          <a:prstGeom prst="line">
            <a:avLst/>
          </a:prstGeom>
          <a:solidFill>
            <a:schemeClr val="accent1"/>
          </a:solidFill>
          <a:ln w="28575" cap="flat" cmpd="sng" algn="ctr">
            <a:solidFill>
              <a:schemeClr val="tx1"/>
            </a:solidFill>
            <a:prstDash val="dash"/>
            <a:round/>
            <a:headEnd type="none" w="med" len="med"/>
            <a:tailEnd type="none" w="med" len="med"/>
          </a:ln>
          <a:effectLst/>
        </p:spPr>
      </p:cxnSp>
      <p:sp>
        <p:nvSpPr>
          <p:cNvPr id="87" name="TextBox 86"/>
          <p:cNvSpPr txBox="1"/>
          <p:nvPr/>
        </p:nvSpPr>
        <p:spPr>
          <a:xfrm>
            <a:off x="71406" y="2590380"/>
            <a:ext cx="652743" cy="338554"/>
          </a:xfrm>
          <a:prstGeom prst="rect">
            <a:avLst/>
          </a:prstGeom>
          <a:noFill/>
        </p:spPr>
        <p:txBody>
          <a:bodyPr wrap="none" rtlCol="0">
            <a:spAutoFit/>
          </a:bodyPr>
          <a:lstStyle/>
          <a:p>
            <a:pPr algn="ctr" fontAlgn="auto">
              <a:spcBef>
                <a:spcPts val="0"/>
              </a:spcBef>
              <a:spcAft>
                <a:spcPts val="0"/>
              </a:spcAft>
            </a:pPr>
            <a:r>
              <a:rPr lang="sv-SE" sz="1600" dirty="0" smtClean="0">
                <a:solidFill>
                  <a:srgbClr val="172982"/>
                </a:solidFill>
                <a:ea typeface="ＭＳ Ｐゴシック"/>
              </a:rPr>
              <a:t>OEM</a:t>
            </a:r>
            <a:endParaRPr lang="sv-SE" sz="1600" dirty="0">
              <a:solidFill>
                <a:srgbClr val="172982"/>
              </a:solidFill>
              <a:ea typeface="ＭＳ Ｐゴシック"/>
            </a:endParaRPr>
          </a:p>
        </p:txBody>
      </p:sp>
      <p:grpSp>
        <p:nvGrpSpPr>
          <p:cNvPr id="10" name="Group 92"/>
          <p:cNvGrpSpPr/>
          <p:nvPr/>
        </p:nvGrpSpPr>
        <p:grpSpPr>
          <a:xfrm>
            <a:off x="6195606" y="187889"/>
            <a:ext cx="2805550" cy="2169541"/>
            <a:chOff x="6195606" y="187889"/>
            <a:chExt cx="2805550" cy="2169541"/>
          </a:xfrm>
        </p:grpSpPr>
        <p:pic>
          <p:nvPicPr>
            <p:cNvPr id="91" name="Picture 4"/>
            <p:cNvPicPr>
              <a:picLocks noChangeAspect="1" noChangeArrowheads="1"/>
            </p:cNvPicPr>
            <p:nvPr/>
          </p:nvPicPr>
          <p:blipFill>
            <a:blip r:embed="rId4" cstate="print"/>
            <a:srcRect t="18502"/>
            <a:stretch>
              <a:fillRect/>
            </a:stretch>
          </p:blipFill>
          <p:spPr bwMode="auto">
            <a:xfrm>
              <a:off x="6195606" y="571480"/>
              <a:ext cx="2805550" cy="1785950"/>
            </a:xfrm>
            <a:prstGeom prst="rect">
              <a:avLst/>
            </a:prstGeom>
            <a:noFill/>
            <a:ln w="9525">
              <a:noFill/>
              <a:miter lim="800000"/>
              <a:headEnd/>
              <a:tailEnd/>
            </a:ln>
          </p:spPr>
        </p:pic>
        <p:sp>
          <p:nvSpPr>
            <p:cNvPr id="92" name="TextBox 91"/>
            <p:cNvSpPr txBox="1"/>
            <p:nvPr/>
          </p:nvSpPr>
          <p:spPr>
            <a:xfrm>
              <a:off x="6975454" y="187889"/>
              <a:ext cx="1245855" cy="338554"/>
            </a:xfrm>
            <a:prstGeom prst="rect">
              <a:avLst/>
            </a:prstGeom>
            <a:noFill/>
          </p:spPr>
          <p:txBody>
            <a:bodyPr wrap="none" rtlCol="0">
              <a:spAutoFit/>
            </a:bodyPr>
            <a:lstStyle/>
            <a:p>
              <a:pPr algn="ctr" fontAlgn="auto">
                <a:spcBef>
                  <a:spcPts val="0"/>
                </a:spcBef>
                <a:spcAft>
                  <a:spcPts val="0"/>
                </a:spcAft>
              </a:pPr>
              <a:r>
                <a:rPr lang="sv-SE" sz="1600" dirty="0" smtClean="0">
                  <a:solidFill>
                    <a:srgbClr val="172982"/>
                  </a:solidFill>
                  <a:ea typeface="ＭＳ Ｐゴシック"/>
                </a:rPr>
                <a:t>Fleet status</a:t>
              </a:r>
              <a:endParaRPr lang="sv-SE" sz="1600" dirty="0">
                <a:solidFill>
                  <a:srgbClr val="172982"/>
                </a:solidFill>
                <a:ea typeface="ＭＳ Ｐゴシック"/>
              </a:endParaRPr>
            </a:p>
          </p:txBody>
        </p:sp>
      </p:grpSp>
      <p:grpSp>
        <p:nvGrpSpPr>
          <p:cNvPr id="13" name="Group 41"/>
          <p:cNvGrpSpPr/>
          <p:nvPr/>
        </p:nvGrpSpPr>
        <p:grpSpPr>
          <a:xfrm>
            <a:off x="1142976" y="2786058"/>
            <a:ext cx="7929618" cy="1590272"/>
            <a:chOff x="1142976" y="2786058"/>
            <a:chExt cx="7929618" cy="1590272"/>
          </a:xfrm>
        </p:grpSpPr>
        <p:sp>
          <p:nvSpPr>
            <p:cNvPr id="43" name="Rounded Rectangle 42"/>
            <p:cNvSpPr/>
            <p:nvPr/>
          </p:nvSpPr>
          <p:spPr bwMode="auto">
            <a:xfrm>
              <a:off x="1142976" y="3090446"/>
              <a:ext cx="6929486" cy="1285884"/>
            </a:xfrm>
            <a:prstGeom prst="roundRect">
              <a:avLst/>
            </a:prstGeom>
            <a:ln>
              <a:noFill/>
              <a:headEnd type="none" w="med" len="med"/>
              <a:tailEnd type="none" w="med" len="me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eaLnBrk="0" hangingPunct="0"/>
              <a:endParaRPr lang="sv-SE" dirty="0" smtClean="0">
                <a:solidFill>
                  <a:srgbClr val="172982"/>
                </a:solidFill>
                <a:latin typeface="Arial" pitchFamily="-60" charset="0"/>
              </a:endParaRPr>
            </a:p>
          </p:txBody>
        </p:sp>
        <p:pic>
          <p:nvPicPr>
            <p:cNvPr id="45" name="Picture 2"/>
            <p:cNvPicPr>
              <a:picLocks noChangeAspect="1" noChangeArrowheads="1"/>
            </p:cNvPicPr>
            <p:nvPr/>
          </p:nvPicPr>
          <p:blipFill>
            <a:blip r:embed="rId5" cstate="print"/>
            <a:srcRect/>
            <a:stretch>
              <a:fillRect/>
            </a:stretch>
          </p:blipFill>
          <p:spPr bwMode="auto">
            <a:xfrm>
              <a:off x="5214942" y="3233322"/>
              <a:ext cx="1928826" cy="1112944"/>
            </a:xfrm>
            <a:prstGeom prst="rect">
              <a:avLst/>
            </a:prstGeom>
            <a:noFill/>
            <a:ln w="9525">
              <a:noFill/>
              <a:miter lim="800000"/>
              <a:headEnd/>
              <a:tailEnd/>
            </a:ln>
            <a:effectLst/>
          </p:spPr>
        </p:pic>
        <p:pic>
          <p:nvPicPr>
            <p:cNvPr id="1028" name="Picture 4" descr="http://swedishforces.bf2.se/Screenshots/cv90.jpg"/>
            <p:cNvPicPr>
              <a:picLocks noChangeAspect="1" noChangeArrowheads="1"/>
            </p:cNvPicPr>
            <p:nvPr/>
          </p:nvPicPr>
          <p:blipFill>
            <a:blip r:embed="rId6" cstate="print">
              <a:duotone>
                <a:schemeClr val="accent1">
                  <a:shade val="45000"/>
                  <a:satMod val="135000"/>
                </a:schemeClr>
                <a:prstClr val="white"/>
              </a:duotone>
            </a:blip>
            <a:srcRect t="23750" b="26250"/>
            <a:stretch>
              <a:fillRect/>
            </a:stretch>
          </p:blipFill>
          <p:spPr bwMode="auto">
            <a:xfrm>
              <a:off x="1428728" y="3233322"/>
              <a:ext cx="2571768" cy="964420"/>
            </a:xfrm>
            <a:prstGeom prst="roundRect">
              <a:avLst/>
            </a:prstGeom>
            <a:noFill/>
          </p:spPr>
        </p:pic>
        <p:pic>
          <p:nvPicPr>
            <p:cNvPr id="76" name="Picture 2" descr="Z:\Licensed Software\Icon Library\All icons\data.png"/>
            <p:cNvPicPr>
              <a:picLocks noChangeAspect="1" noChangeArrowheads="1"/>
            </p:cNvPicPr>
            <p:nvPr/>
          </p:nvPicPr>
          <p:blipFill>
            <a:blip r:embed="rId3" cstate="print"/>
            <a:srcRect/>
            <a:stretch>
              <a:fillRect/>
            </a:stretch>
          </p:blipFill>
          <p:spPr bwMode="auto">
            <a:xfrm>
              <a:off x="4237038" y="3447636"/>
              <a:ext cx="741362" cy="741362"/>
            </a:xfrm>
            <a:prstGeom prst="rect">
              <a:avLst/>
            </a:prstGeom>
            <a:noFill/>
          </p:spPr>
        </p:pic>
        <p:pic>
          <p:nvPicPr>
            <p:cNvPr id="41" name="Picture 18" descr="SAS logo RGB"/>
            <p:cNvPicPr>
              <a:picLocks noChangeAspect="1" noChangeArrowheads="1"/>
            </p:cNvPicPr>
            <p:nvPr/>
          </p:nvPicPr>
          <p:blipFill>
            <a:blip r:embed="rId7" cstate="print"/>
            <a:stretch>
              <a:fillRect/>
            </a:stretch>
          </p:blipFill>
          <p:spPr bwMode="auto">
            <a:xfrm>
              <a:off x="6918963" y="2786058"/>
              <a:ext cx="2153631" cy="642942"/>
            </a:xfrm>
            <a:prstGeom prst="rect">
              <a:avLst/>
            </a:prstGeom>
            <a:noFill/>
            <a:ln w="9525">
              <a:noFill/>
              <a:miter lim="800000"/>
              <a:headEnd/>
              <a:tailEnd/>
            </a:ln>
            <a:effectLst>
              <a:outerShdw dist="12699" dir="5400000" algn="ctr" rotWithShape="0">
                <a:srgbClr val="808080">
                  <a:alpha val="50000"/>
                </a:srgbClr>
              </a:outerShdw>
            </a:effectLst>
          </p:spPr>
        </p:pic>
      </p:grpSp>
      <p:grpSp>
        <p:nvGrpSpPr>
          <p:cNvPr id="16" name="Group 43"/>
          <p:cNvGrpSpPr/>
          <p:nvPr/>
        </p:nvGrpSpPr>
        <p:grpSpPr>
          <a:xfrm>
            <a:off x="2071670" y="187889"/>
            <a:ext cx="3643404" cy="2902558"/>
            <a:chOff x="2071670" y="187889"/>
            <a:chExt cx="3643404" cy="2902558"/>
          </a:xfrm>
        </p:grpSpPr>
        <p:grpSp>
          <p:nvGrpSpPr>
            <p:cNvPr id="17" name="Group 93"/>
            <p:cNvGrpSpPr/>
            <p:nvPr/>
          </p:nvGrpSpPr>
          <p:grpSpPr>
            <a:xfrm>
              <a:off x="3786182" y="187889"/>
              <a:ext cx="1928892" cy="2902558"/>
              <a:chOff x="3786182" y="187889"/>
              <a:chExt cx="1928892" cy="2902558"/>
            </a:xfrm>
          </p:grpSpPr>
          <p:pic>
            <p:nvPicPr>
              <p:cNvPr id="82" name="Picture 2" descr="C:\Users\phm\Work\10827_BAE_Systems_Hagglunds\11_058_TLC\Document\Documentation\Presentation\Bilder\B02SearchIndividualResult.jpg"/>
              <p:cNvPicPr>
                <a:picLocks noChangeAspect="1" noChangeArrowheads="1"/>
              </p:cNvPicPr>
              <p:nvPr/>
            </p:nvPicPr>
            <p:blipFill>
              <a:blip r:embed="rId8" cstate="print"/>
              <a:srcRect/>
              <a:stretch>
                <a:fillRect/>
              </a:stretch>
            </p:blipFill>
            <p:spPr bwMode="auto">
              <a:xfrm>
                <a:off x="3786182" y="642918"/>
                <a:ext cx="1928892" cy="1500198"/>
              </a:xfrm>
              <a:prstGeom prst="rect">
                <a:avLst/>
              </a:prstGeom>
              <a:noFill/>
              <a:effectLst>
                <a:outerShdw blurRad="50800" dist="38100" dir="2700000" algn="tl" rotWithShape="0">
                  <a:prstClr val="black">
                    <a:alpha val="40000"/>
                  </a:prstClr>
                </a:outerShdw>
                <a:reflection blurRad="6350" stA="52000" endA="300" endPos="35000" dir="5400000" sy="-100000" algn="bl" rotWithShape="0"/>
              </a:effectLst>
              <a:scene3d>
                <a:camera prst="perspectiveHeroicExtremeLeftFacing" fov="7200000">
                  <a:rot lat="425555" lon="1161734" rev="21304858"/>
                </a:camera>
                <a:lightRig rig="threePt" dir="t"/>
              </a:scene3d>
            </p:spPr>
          </p:pic>
          <p:sp>
            <p:nvSpPr>
              <p:cNvPr id="85" name="TextBox 84"/>
              <p:cNvSpPr txBox="1"/>
              <p:nvPr/>
            </p:nvSpPr>
            <p:spPr>
              <a:xfrm>
                <a:off x="4214810" y="187889"/>
                <a:ext cx="1173206" cy="338554"/>
              </a:xfrm>
              <a:prstGeom prst="rect">
                <a:avLst/>
              </a:prstGeom>
              <a:noFill/>
            </p:spPr>
            <p:txBody>
              <a:bodyPr wrap="none" rtlCol="0">
                <a:spAutoFit/>
              </a:bodyPr>
              <a:lstStyle/>
              <a:p>
                <a:pPr algn="ctr" fontAlgn="auto">
                  <a:spcBef>
                    <a:spcPts val="0"/>
                  </a:spcBef>
                  <a:spcAft>
                    <a:spcPts val="0"/>
                  </a:spcAft>
                </a:pPr>
                <a:r>
                  <a:rPr lang="sv-SE" sz="1600" dirty="0" smtClean="0">
                    <a:solidFill>
                      <a:srgbClr val="172982"/>
                    </a:solidFill>
                    <a:ea typeface="ＭＳ Ｐゴシック"/>
                  </a:rPr>
                  <a:t>Web portal</a:t>
                </a:r>
                <a:endParaRPr lang="sv-SE" sz="1600" dirty="0">
                  <a:solidFill>
                    <a:srgbClr val="172982"/>
                  </a:solidFill>
                  <a:ea typeface="ＭＳ Ｐゴシック"/>
                </a:endParaRPr>
              </a:p>
            </p:txBody>
          </p:sp>
          <p:cxnSp>
            <p:nvCxnSpPr>
              <p:cNvPr id="88" name="Elbow Connector 87"/>
              <p:cNvCxnSpPr>
                <a:stCxn id="43" idx="0"/>
                <a:endCxn id="82" idx="2"/>
              </p:cNvCxnSpPr>
              <p:nvPr/>
            </p:nvCxnSpPr>
            <p:spPr bwMode="auto">
              <a:xfrm rot="5400000" flipH="1" flipV="1">
                <a:off x="4205508" y="2545327"/>
                <a:ext cx="947330" cy="142909"/>
              </a:xfrm>
              <a:prstGeom prst="straightConnector1">
                <a:avLst/>
              </a:prstGeom>
              <a:solidFill>
                <a:schemeClr val="accent1"/>
              </a:solidFill>
              <a:ln w="57150" cap="flat" cmpd="sng" algn="ctr">
                <a:solidFill>
                  <a:schemeClr val="tx1"/>
                </a:solidFill>
                <a:prstDash val="solid"/>
                <a:round/>
                <a:headEnd type="triangle" w="med" len="med"/>
                <a:tailEnd type="triangle" w="med" len="med"/>
              </a:ln>
              <a:effectLst/>
            </p:spPr>
          </p:cxnSp>
        </p:grpSp>
        <p:pic>
          <p:nvPicPr>
            <p:cNvPr id="18436" name="Picture 4" descr="http://www.imagefast.co.uk/images/logos/sharepoint_logo.jpg"/>
            <p:cNvPicPr>
              <a:picLocks noChangeAspect="1" noChangeArrowheads="1"/>
            </p:cNvPicPr>
            <p:nvPr/>
          </p:nvPicPr>
          <p:blipFill>
            <a:blip r:embed="rId9" cstate="print"/>
            <a:srcRect/>
            <a:stretch>
              <a:fillRect/>
            </a:stretch>
          </p:blipFill>
          <p:spPr bwMode="auto">
            <a:xfrm>
              <a:off x="2071670" y="2034102"/>
              <a:ext cx="1971667" cy="428099"/>
            </a:xfrm>
            <a:prstGeom prst="rect">
              <a:avLst/>
            </a:prstGeom>
            <a:noFill/>
          </p:spPr>
        </p:pic>
      </p:grpSp>
    </p:spTree>
    <p:extLst>
      <p:ext uri="{BB962C8B-B14F-4D97-AF65-F5344CB8AC3E}">
        <p14:creationId xmlns:p14="http://schemas.microsoft.com/office/powerpoint/2010/main" val="1131476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10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10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863" y="144548"/>
            <a:ext cx="8689080" cy="5919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bwMode="auto">
          <a:xfrm>
            <a:off x="68799" y="132516"/>
            <a:ext cx="8870663" cy="6015620"/>
          </a:xfrm>
          <a:prstGeom prst="rect">
            <a:avLst/>
          </a:prstGeom>
          <a:solidFill>
            <a:schemeClr val="lt1">
              <a:alpha val="54000"/>
            </a:schemeClr>
          </a:solidFill>
          <a:ln>
            <a:no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endParaRPr>
          </a:p>
        </p:txBody>
      </p:sp>
      <p:sp>
        <p:nvSpPr>
          <p:cNvPr id="2" name="Title 1"/>
          <p:cNvSpPr>
            <a:spLocks noGrp="1"/>
          </p:cNvSpPr>
          <p:nvPr>
            <p:ph type="title"/>
          </p:nvPr>
        </p:nvSpPr>
        <p:spPr/>
        <p:txBody>
          <a:bodyPr/>
          <a:lstStyle/>
          <a:p>
            <a:r>
              <a:rPr lang="en-GB" dirty="0" smtClean="0"/>
              <a:t>Benefits</a:t>
            </a:r>
            <a:endParaRPr lang="en-GB" dirty="0"/>
          </a:p>
        </p:txBody>
      </p:sp>
      <p:sp>
        <p:nvSpPr>
          <p:cNvPr id="4" name="Text Placeholder 3"/>
          <p:cNvSpPr>
            <a:spLocks noGrp="1"/>
          </p:cNvSpPr>
          <p:nvPr>
            <p:ph type="body" idx="1"/>
          </p:nvPr>
        </p:nvSpPr>
        <p:spPr/>
        <p:txBody>
          <a:bodyPr/>
          <a:lstStyle/>
          <a:p>
            <a:r>
              <a:rPr lang="en-GB" dirty="0" smtClean="0"/>
              <a:t>OEM</a:t>
            </a:r>
            <a:endParaRPr lang="en-GB" dirty="0"/>
          </a:p>
        </p:txBody>
      </p:sp>
      <p:sp>
        <p:nvSpPr>
          <p:cNvPr id="5" name="Content Placeholder 4"/>
          <p:cNvSpPr>
            <a:spLocks noGrp="1"/>
          </p:cNvSpPr>
          <p:nvPr>
            <p:ph sz="half" idx="2"/>
          </p:nvPr>
        </p:nvSpPr>
        <p:spPr/>
        <p:txBody>
          <a:bodyPr/>
          <a:lstStyle/>
          <a:p>
            <a:r>
              <a:rPr lang="en-GB" dirty="0" smtClean="0"/>
              <a:t>Whole fleet management</a:t>
            </a:r>
          </a:p>
          <a:p>
            <a:r>
              <a:rPr lang="en-GB" dirty="0" smtClean="0"/>
              <a:t>Single Support Help system with full configuration</a:t>
            </a:r>
          </a:p>
          <a:p>
            <a:r>
              <a:rPr lang="en-GB" dirty="0" smtClean="0"/>
              <a:t>Better management of change</a:t>
            </a:r>
          </a:p>
          <a:p>
            <a:r>
              <a:rPr lang="en-GB" dirty="0" smtClean="0"/>
              <a:t>Higher quality feedback</a:t>
            </a:r>
            <a:endParaRPr lang="en-GB" dirty="0"/>
          </a:p>
        </p:txBody>
      </p:sp>
      <p:sp>
        <p:nvSpPr>
          <p:cNvPr id="6" name="Text Placeholder 5"/>
          <p:cNvSpPr>
            <a:spLocks noGrp="1"/>
          </p:cNvSpPr>
          <p:nvPr>
            <p:ph type="body" sz="quarter" idx="3"/>
          </p:nvPr>
        </p:nvSpPr>
        <p:spPr/>
        <p:txBody>
          <a:bodyPr/>
          <a:lstStyle/>
          <a:p>
            <a:r>
              <a:rPr lang="en-GB" dirty="0" smtClean="0"/>
              <a:t>Customer</a:t>
            </a:r>
            <a:endParaRPr lang="en-GB" dirty="0"/>
          </a:p>
        </p:txBody>
      </p:sp>
      <p:sp>
        <p:nvSpPr>
          <p:cNvPr id="7" name="Content Placeholder 6"/>
          <p:cNvSpPr>
            <a:spLocks noGrp="1"/>
          </p:cNvSpPr>
          <p:nvPr>
            <p:ph sz="quarter" idx="4"/>
          </p:nvPr>
        </p:nvSpPr>
        <p:spPr/>
        <p:txBody>
          <a:bodyPr/>
          <a:lstStyle/>
          <a:p>
            <a:r>
              <a:rPr lang="en-GB" dirty="0" smtClean="0"/>
              <a:t>Feedback based on bigger fleet</a:t>
            </a:r>
          </a:p>
          <a:p>
            <a:r>
              <a:rPr lang="en-GB" dirty="0" smtClean="0"/>
              <a:t>Managed configurations of individual vehicles</a:t>
            </a:r>
          </a:p>
          <a:p>
            <a:r>
              <a:rPr lang="en-GB" dirty="0" smtClean="0"/>
              <a:t>Notification of potential issues before hitting them</a:t>
            </a:r>
          </a:p>
          <a:p>
            <a:r>
              <a:rPr lang="en-GB" dirty="0" smtClean="0"/>
              <a:t>Better support</a:t>
            </a:r>
          </a:p>
          <a:p>
            <a:endParaRPr lang="en-GB" dirty="0"/>
          </a:p>
        </p:txBody>
      </p:sp>
    </p:spTree>
    <p:extLst>
      <p:ext uri="{BB962C8B-B14F-4D97-AF65-F5344CB8AC3E}">
        <p14:creationId xmlns:p14="http://schemas.microsoft.com/office/powerpoint/2010/main" val="420298578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Two examples of shared information</a:t>
            </a:r>
            <a:br>
              <a:rPr lang="en-GB" dirty="0" smtClean="0"/>
            </a:br>
            <a:r>
              <a:rPr lang="en-GB" dirty="0" smtClean="0"/>
              <a:t>in practice</a:t>
            </a:r>
            <a:endParaRPr lang="en-GB" dirty="0"/>
          </a:p>
        </p:txBody>
      </p:sp>
      <p:sp>
        <p:nvSpPr>
          <p:cNvPr id="5" name="Text Placeholder 4"/>
          <p:cNvSpPr>
            <a:spLocks noGrp="1"/>
          </p:cNvSpPr>
          <p:nvPr>
            <p:ph type="body" idx="1"/>
          </p:nvPr>
        </p:nvSpPr>
        <p:spPr/>
        <p:txBody>
          <a:bodyPr/>
          <a:lstStyle/>
          <a:p>
            <a:r>
              <a:rPr lang="en-GB" dirty="0" smtClean="0"/>
              <a:t>Crescendo</a:t>
            </a:r>
            <a:endParaRPr lang="en-GB" dirty="0"/>
          </a:p>
        </p:txBody>
      </p:sp>
      <p:pic>
        <p:nvPicPr>
          <p:cNvPr id="7" name="Content Placeholder 6"/>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44366" y="2935705"/>
            <a:ext cx="3431203" cy="1852167"/>
          </a:xfrm>
        </p:spPr>
      </p:pic>
      <p:sp>
        <p:nvSpPr>
          <p:cNvPr id="6" name="Text Placeholder 5"/>
          <p:cNvSpPr>
            <a:spLocks noGrp="1"/>
          </p:cNvSpPr>
          <p:nvPr>
            <p:ph type="body" sz="quarter" idx="3"/>
          </p:nvPr>
        </p:nvSpPr>
        <p:spPr/>
        <p:txBody>
          <a:bodyPr/>
          <a:lstStyle/>
          <a:p>
            <a:r>
              <a:rPr lang="en-GB" dirty="0"/>
              <a:t>BAE Systems </a:t>
            </a:r>
            <a:r>
              <a:rPr lang="en-GB" dirty="0" smtClean="0"/>
              <a:t>TLC</a:t>
            </a:r>
            <a:endParaRPr lang="en-GB" dirty="0"/>
          </a:p>
        </p:txBody>
      </p:sp>
      <p:pic>
        <p:nvPicPr>
          <p:cNvPr id="8" name="Content Placeholder 7"/>
          <p:cNvPicPr>
            <a:picLocks noGrp="1" noChangeAspect="1"/>
          </p:cNvPicPr>
          <p:nvPr>
            <p:ph sz="quarter" idx="4"/>
          </p:nvPr>
        </p:nvPicPr>
        <p:blipFill>
          <a:blip r:embed="rId4">
            <a:extLst>
              <a:ext uri="{28A0092B-C50C-407E-A947-70E740481C1C}">
                <a14:useLocalDpi xmlns:a14="http://schemas.microsoft.com/office/drawing/2010/main" val="0"/>
              </a:ext>
            </a:extLst>
          </a:blip>
          <a:stretch>
            <a:fillRect/>
          </a:stretch>
        </p:blipFill>
        <p:spPr>
          <a:xfrm>
            <a:off x="4645025" y="2803261"/>
            <a:ext cx="4041775" cy="2694516"/>
          </a:xfrm>
        </p:spPr>
      </p:pic>
      <p:sp>
        <p:nvSpPr>
          <p:cNvPr id="9" name="Rectangle 8"/>
          <p:cNvSpPr/>
          <p:nvPr/>
        </p:nvSpPr>
        <p:spPr bwMode="auto">
          <a:xfrm>
            <a:off x="4605063" y="1465243"/>
            <a:ext cx="4120309" cy="4572000"/>
          </a:xfrm>
          <a:prstGeom prst="rect">
            <a:avLst/>
          </a:prstGeom>
          <a:noFill/>
          <a:ln w="57150">
            <a:solidFill>
              <a:srgbClr val="FF0000"/>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endParaRPr>
          </a:p>
        </p:txBody>
      </p:sp>
      <p:sp>
        <p:nvSpPr>
          <p:cNvPr id="10" name="Rectangle 9"/>
          <p:cNvSpPr/>
          <p:nvPr/>
        </p:nvSpPr>
        <p:spPr bwMode="auto">
          <a:xfrm>
            <a:off x="209320" y="1465243"/>
            <a:ext cx="4120309" cy="4572000"/>
          </a:xfrm>
          <a:prstGeom prst="rect">
            <a:avLst/>
          </a:prstGeom>
          <a:noFill/>
          <a:ln w="57150">
            <a:solidFill>
              <a:srgbClr val="FF0000"/>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1"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endParaRPr>
          </a:p>
        </p:txBody>
      </p:sp>
    </p:spTree>
    <p:extLst>
      <p:ext uri="{BB962C8B-B14F-4D97-AF65-F5344CB8AC3E}">
        <p14:creationId xmlns:p14="http://schemas.microsoft.com/office/powerpoint/2010/main" val="322146531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 what stops you from sharing?</a:t>
            </a:r>
            <a:endParaRPr lang="en-GB" dirty="0"/>
          </a:p>
        </p:txBody>
      </p:sp>
      <p:sp>
        <p:nvSpPr>
          <p:cNvPr id="3" name="TextBox 2"/>
          <p:cNvSpPr txBox="1"/>
          <p:nvPr/>
        </p:nvSpPr>
        <p:spPr>
          <a:xfrm>
            <a:off x="505325" y="1227221"/>
            <a:ext cx="7976937" cy="2677656"/>
          </a:xfrm>
          <a:prstGeom prst="rect">
            <a:avLst/>
          </a:prstGeom>
          <a:noFill/>
        </p:spPr>
        <p:txBody>
          <a:bodyPr wrap="square" rtlCol="0">
            <a:spAutoFit/>
          </a:bodyPr>
          <a:lstStyle/>
          <a:p>
            <a:r>
              <a:rPr lang="en-GB" dirty="0" smtClean="0"/>
              <a:t>A quote from a NATO conference: </a:t>
            </a:r>
          </a:p>
          <a:p>
            <a:endParaRPr lang="en-GB" dirty="0"/>
          </a:p>
          <a:p>
            <a:r>
              <a:rPr lang="en-GB" i="1" dirty="0" smtClean="0"/>
              <a:t>“We </a:t>
            </a:r>
            <a:r>
              <a:rPr lang="en-GB" i="1" dirty="0"/>
              <a:t>are not used to sharing information. On the agencies we are used to building walls and not sharing information.”</a:t>
            </a:r>
          </a:p>
          <a:p>
            <a:endParaRPr lang="en-GB" dirty="0"/>
          </a:p>
        </p:txBody>
      </p:sp>
    </p:spTree>
    <p:extLst>
      <p:ext uri="{BB962C8B-B14F-4D97-AF65-F5344CB8AC3E}">
        <p14:creationId xmlns:p14="http://schemas.microsoft.com/office/powerpoint/2010/main" val="3670792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nsw\AppData\Local\Microsoft\Windows\Temporary Internet Files\Content.IE5\88JFUPIL\MP900201746[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413607"/>
            <a:ext cx="9250680" cy="2651913"/>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269569" y="348092"/>
            <a:ext cx="7375737" cy="1200329"/>
          </a:xfrm>
          <a:prstGeom prst="rect">
            <a:avLst/>
          </a:prstGeom>
          <a:noFill/>
        </p:spPr>
        <p:txBody>
          <a:bodyPr wrap="none" rtlCol="0">
            <a:spAutoFit/>
          </a:bodyPr>
          <a:lstStyle/>
          <a:p>
            <a:r>
              <a:rPr lang="en-GB" sz="3600" dirty="0" smtClean="0"/>
              <a:t>In order to collaborate externally, </a:t>
            </a:r>
            <a:br>
              <a:rPr lang="en-GB" sz="3600" dirty="0" smtClean="0"/>
            </a:br>
            <a:r>
              <a:rPr lang="en-GB" sz="3600" dirty="0" smtClean="0"/>
              <a:t>the internal act has to be “together”</a:t>
            </a:r>
            <a:endParaRPr lang="en-GB" sz="3600" dirty="0"/>
          </a:p>
        </p:txBody>
      </p:sp>
      <p:sp>
        <p:nvSpPr>
          <p:cNvPr id="16" name="TextBox 15"/>
          <p:cNvSpPr txBox="1"/>
          <p:nvPr/>
        </p:nvSpPr>
        <p:spPr>
          <a:xfrm>
            <a:off x="1923864" y="4563648"/>
            <a:ext cx="7109639" cy="646331"/>
          </a:xfrm>
          <a:prstGeom prst="rect">
            <a:avLst/>
          </a:prstGeom>
          <a:noFill/>
        </p:spPr>
        <p:txBody>
          <a:bodyPr wrap="none" rtlCol="0">
            <a:spAutoFit/>
          </a:bodyPr>
          <a:lstStyle/>
          <a:p>
            <a:r>
              <a:rPr lang="en-GB" sz="3600" dirty="0" smtClean="0">
                <a:solidFill>
                  <a:schemeClr val="bg1"/>
                </a:solidFill>
              </a:rPr>
              <a:t>Sharing is applicable in-house too</a:t>
            </a:r>
            <a:endParaRPr lang="en-GB" sz="3600" dirty="0">
              <a:solidFill>
                <a:schemeClr val="bg1"/>
              </a:solidFill>
            </a:endParaRPr>
          </a:p>
        </p:txBody>
      </p:sp>
      <p:grpSp>
        <p:nvGrpSpPr>
          <p:cNvPr id="15" name="Group 14"/>
          <p:cNvGrpSpPr/>
          <p:nvPr/>
        </p:nvGrpSpPr>
        <p:grpSpPr>
          <a:xfrm>
            <a:off x="-10372657" y="2665305"/>
            <a:ext cx="18821159" cy="975054"/>
            <a:chOff x="-8353349" y="2665305"/>
            <a:chExt cx="18821159" cy="975054"/>
          </a:xfrm>
        </p:grpSpPr>
        <p:pic>
          <p:nvPicPr>
            <p:cNvPr id="9" name="Picture 2" descr="C:\Users\nsw\AppData\Local\Microsoft\Windows\Temporary Internet Files\Content.IE5\N62NKWIZ\MC900151199[1].wm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6219749" y="2665305"/>
              <a:ext cx="1825712" cy="97505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C:\Users\nsw\AppData\Local\Microsoft\Windows\Temporary Internet Files\Content.IE5\N62NKWIZ\MC900151199[1].wm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086149" y="2665305"/>
              <a:ext cx="1825712" cy="97505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C:\Users\nsw\AppData\Local\Microsoft\Windows\Temporary Internet Files\Content.IE5\N62NKWIZ\MC900151199[1].wm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1952549" y="2665305"/>
              <a:ext cx="1825712" cy="975054"/>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Users\nsw\AppData\Local\Microsoft\Windows\Temporary Internet Files\Content.IE5\N62NKWIZ\MC900151199[1].wm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8353349" y="2665305"/>
              <a:ext cx="1825712" cy="975054"/>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C:\Users\nsw\AppData\Local\Microsoft\Windows\Temporary Internet Files\Content.IE5\N62NKWIZ\MC900151199[1].wm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2330638" y="2665305"/>
              <a:ext cx="1825712" cy="975054"/>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C:\Users\nsw\AppData\Local\Microsoft\Windows\Temporary Internet Files\Content.IE5\N62NKWIZ\MC900151199[1].wm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464238" y="2665305"/>
              <a:ext cx="1825712" cy="975054"/>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C:\Users\nsw\AppData\Local\Microsoft\Windows\Temporary Internet Files\Content.IE5\N62NKWIZ\MC900151199[1].wm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6597838" y="2665305"/>
              <a:ext cx="1825712" cy="975054"/>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nsw\AppData\Local\Microsoft\Windows\Temporary Internet Files\Content.IE5\N62NKWIZ\MC900151199[1].wm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197038" y="2665305"/>
              <a:ext cx="1825712" cy="97505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nsw\AppData\Local\Microsoft\Windows\Temporary Internet Files\Content.IE5\N62NKWIZ\MC900151199[1].wm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8642098" y="2665305"/>
              <a:ext cx="1825712" cy="97505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147733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fill="hold" nodeType="withEffect">
                                  <p:stCondLst>
                                    <p:cond delay="0"/>
                                  </p:stCondLst>
                                  <p:childTnLst>
                                    <p:animMotion origin="layout" path="M 0.10521 -0.00347 L 1.03768 -0.00139 " pathEditMode="relative" rAng="0" ptsTypes="AA">
                                      <p:cBhvr>
                                        <p:cTn id="6" dur="5000" fill="hold"/>
                                        <p:tgtEl>
                                          <p:spTgt spid="15"/>
                                        </p:tgtEl>
                                        <p:attrNameLst>
                                          <p:attrName>ppt_x</p:attrName>
                                          <p:attrName>ppt_y</p:attrName>
                                        </p:attrNameLst>
                                      </p:cBhvr>
                                      <p:rCtr x="46615" y="93"/>
                                    </p:animMotion>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One </a:t>
            </a:r>
            <a:r>
              <a:rPr lang="en-GB" dirty="0" smtClean="0">
                <a:solidFill>
                  <a:srgbClr val="FF0000"/>
                </a:solidFill>
              </a:rPr>
              <a:t>SPOT</a:t>
            </a:r>
            <a:r>
              <a:rPr lang="en-GB" dirty="0" smtClean="0"/>
              <a:t> to look in?</a:t>
            </a:r>
            <a:endParaRPr lang="en-GB" dirty="0"/>
          </a:p>
        </p:txBody>
      </p:sp>
      <p:sp>
        <p:nvSpPr>
          <p:cNvPr id="7" name="Content Placeholder 6"/>
          <p:cNvSpPr>
            <a:spLocks noGrp="1"/>
          </p:cNvSpPr>
          <p:nvPr>
            <p:ph sz="half" idx="1"/>
          </p:nvPr>
        </p:nvSpPr>
        <p:spPr>
          <a:xfrm>
            <a:off x="196948" y="951467"/>
            <a:ext cx="4222652" cy="5124605"/>
          </a:xfrm>
        </p:spPr>
        <p:txBody>
          <a:bodyPr/>
          <a:lstStyle/>
          <a:p>
            <a:r>
              <a:rPr lang="en-GB" sz="2800" dirty="0" smtClean="0"/>
              <a:t>There is never just a </a:t>
            </a:r>
            <a:r>
              <a:rPr lang="en-GB" sz="2800" dirty="0" smtClean="0">
                <a:solidFill>
                  <a:srgbClr val="FF0000"/>
                </a:solidFill>
              </a:rPr>
              <a:t>S</a:t>
            </a:r>
            <a:r>
              <a:rPr lang="en-GB" sz="2800" dirty="0" smtClean="0"/>
              <a:t>ingle </a:t>
            </a:r>
            <a:r>
              <a:rPr lang="en-GB" sz="2800" dirty="0" smtClean="0">
                <a:solidFill>
                  <a:srgbClr val="FF0000"/>
                </a:solidFill>
              </a:rPr>
              <a:t>P</a:t>
            </a:r>
            <a:r>
              <a:rPr lang="en-GB" sz="2800" dirty="0" smtClean="0"/>
              <a:t>oint </a:t>
            </a:r>
            <a:r>
              <a:rPr lang="en-GB" sz="2800" dirty="0">
                <a:solidFill>
                  <a:srgbClr val="FF0000"/>
                </a:solidFill>
              </a:rPr>
              <a:t>O</a:t>
            </a:r>
            <a:r>
              <a:rPr lang="en-GB" sz="2800" dirty="0" smtClean="0"/>
              <a:t>f </a:t>
            </a:r>
            <a:r>
              <a:rPr lang="en-GB" sz="2800" dirty="0" smtClean="0">
                <a:solidFill>
                  <a:srgbClr val="FF0000"/>
                </a:solidFill>
              </a:rPr>
              <a:t>T</a:t>
            </a:r>
            <a:r>
              <a:rPr lang="en-GB" sz="2800" dirty="0" smtClean="0"/>
              <a:t>ruth</a:t>
            </a:r>
          </a:p>
          <a:p>
            <a:r>
              <a:rPr lang="en-GB" sz="2800" dirty="0" smtClean="0"/>
              <a:t>Every organization has at least one!</a:t>
            </a:r>
          </a:p>
          <a:p>
            <a:r>
              <a:rPr lang="en-GB" dirty="0" smtClean="0"/>
              <a:t>Yes,</a:t>
            </a:r>
            <a:r>
              <a:rPr lang="en-GB" sz="2800" dirty="0" smtClean="0"/>
              <a:t> you can manage a shared Truth</a:t>
            </a:r>
          </a:p>
          <a:p>
            <a:pPr lvl="1"/>
            <a:r>
              <a:rPr lang="en-GB" sz="2400" dirty="0" smtClean="0"/>
              <a:t>To the extent needed to enable management of change</a:t>
            </a:r>
          </a:p>
          <a:p>
            <a:pPr lvl="1"/>
            <a:r>
              <a:rPr lang="en-GB" sz="2400" dirty="0" smtClean="0"/>
              <a:t>By using a standards based collaboration platform</a:t>
            </a:r>
            <a:endParaRPr lang="en-GB" sz="2400" dirty="0"/>
          </a:p>
        </p:txBody>
      </p:sp>
      <p:sp>
        <p:nvSpPr>
          <p:cNvPr id="10" name="Content Placeholder 9"/>
          <p:cNvSpPr>
            <a:spLocks noGrp="1"/>
          </p:cNvSpPr>
          <p:nvPr>
            <p:ph sz="half" idx="2"/>
          </p:nvPr>
        </p:nvSpPr>
        <p:spPr/>
        <p:txBody>
          <a:bodyPr/>
          <a:lstStyle/>
          <a:p>
            <a:endParaRPr lang="en-GB"/>
          </a:p>
        </p:txBody>
      </p:sp>
      <p:sp>
        <p:nvSpPr>
          <p:cNvPr id="4" name="Title 1"/>
          <p:cNvSpPr txBox="1">
            <a:spLocks/>
          </p:cNvSpPr>
          <p:nvPr/>
        </p:nvSpPr>
        <p:spPr bwMode="auto">
          <a:xfrm>
            <a:off x="4704201" y="150658"/>
            <a:ext cx="3937611" cy="74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500">
                <a:solidFill>
                  <a:schemeClr val="tx1"/>
                </a:solidFill>
                <a:latin typeface="+mj-lt"/>
                <a:ea typeface="+mj-ea"/>
                <a:cs typeface="+mj-cs"/>
              </a:defRPr>
            </a:lvl1pPr>
            <a:lvl2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2pPr>
            <a:lvl3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3pPr>
            <a:lvl4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4pPr>
            <a:lvl5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5pPr>
            <a:lvl6pPr marL="4572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6pPr>
            <a:lvl7pPr marL="9144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7pPr>
            <a:lvl8pPr marL="13716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8pPr>
            <a:lvl9pPr marL="18288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9pPr>
          </a:lstStyle>
          <a:p>
            <a:endParaRPr lang="en-GB" dirty="0"/>
          </a:p>
        </p:txBody>
      </p:sp>
      <p:pic>
        <p:nvPicPr>
          <p:cNvPr id="1027" name="Picture 3" descr="C:\Users\nsw\AppData\Local\Microsoft\Windows\Temporary Internet Files\Content.IE5\QH1VCPTU\MP900448695[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36235" y="900326"/>
            <a:ext cx="3435510" cy="516238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3" descr="D:\Users\th1\Documents\Eurostep\S&amp;M\Logo material\ArtWork\SAS logo A-transparent.png"/>
          <p:cNvPicPr>
            <a:picLocks noChangeAspect="1" noChangeArrowheads="1"/>
          </p:cNvPicPr>
          <p:nvPr/>
        </p:nvPicPr>
        <p:blipFill>
          <a:blip r:embed="rId4" cstate="print"/>
          <a:srcRect/>
          <a:stretch>
            <a:fillRect/>
          </a:stretch>
        </p:blipFill>
        <p:spPr bwMode="auto">
          <a:xfrm rot="414312">
            <a:off x="6568053" y="5075821"/>
            <a:ext cx="499834" cy="265878"/>
          </a:xfrm>
          <a:prstGeom prst="rect">
            <a:avLst/>
          </a:prstGeom>
          <a:noFill/>
          <a:ln w="9525">
            <a:noFill/>
            <a:miter lim="800000"/>
            <a:headEnd/>
            <a:tailEnd/>
          </a:ln>
        </p:spPr>
      </p:pic>
    </p:spTree>
    <p:extLst>
      <p:ext uri="{BB962C8B-B14F-4D97-AF65-F5344CB8AC3E}">
        <p14:creationId xmlns:p14="http://schemas.microsoft.com/office/powerpoint/2010/main" val="27936114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7">
                                            <p:txEl>
                                              <p:pRg st="3" end="3"/>
                                            </p:txEl>
                                          </p:spTgt>
                                        </p:tgtEl>
                                        <p:attrNameLst>
                                          <p:attrName>style.visibility</p:attrName>
                                        </p:attrNameLst>
                                      </p:cBhvr>
                                      <p:to>
                                        <p:strVal val="visible"/>
                                      </p:to>
                                    </p:set>
                                    <p:animEffect transition="in" filter="fade">
                                      <p:cBhvr>
                                        <p:cTn id="26" dur="1000"/>
                                        <p:tgtEl>
                                          <p:spTgt spid="7">
                                            <p:txEl>
                                              <p:pRg st="3" end="3"/>
                                            </p:txEl>
                                          </p:spTgt>
                                        </p:tgtEl>
                                      </p:cBhvr>
                                    </p:animEffect>
                                    <p:anim calcmode="lin" valueType="num">
                                      <p:cBhvr>
                                        <p:cTn id="27"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7">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7">
                                            <p:txEl>
                                              <p:pRg st="4" end="4"/>
                                            </p:txEl>
                                          </p:spTgt>
                                        </p:tgtEl>
                                        <p:attrNameLst>
                                          <p:attrName>style.visibility</p:attrName>
                                        </p:attrNameLst>
                                      </p:cBhvr>
                                      <p:to>
                                        <p:strVal val="visible"/>
                                      </p:to>
                                    </p:set>
                                    <p:animEffect transition="in" filter="fade">
                                      <p:cBhvr>
                                        <p:cTn id="31" dur="1000"/>
                                        <p:tgtEl>
                                          <p:spTgt spid="7">
                                            <p:txEl>
                                              <p:pRg st="4" end="4"/>
                                            </p:txEl>
                                          </p:spTgt>
                                        </p:tgtEl>
                                      </p:cBhvr>
                                    </p:animEffect>
                                    <p:anim calcmode="lin" valueType="num">
                                      <p:cBhvr>
                                        <p:cTn id="32"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par>
                          <p:cTn id="34" fill="hold">
                            <p:stCondLst>
                              <p:cond delay="1000"/>
                            </p:stCondLst>
                            <p:childTnLst>
                              <p:par>
                                <p:cTn id="35" presetID="10" presetClass="entr" presetSubtype="0"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Single Point of Truth?</a:t>
            </a:r>
            <a:endParaRPr lang="en-GB" dirty="0"/>
          </a:p>
        </p:txBody>
      </p:sp>
      <p:sp>
        <p:nvSpPr>
          <p:cNvPr id="7" name="Content Placeholder 6"/>
          <p:cNvSpPr>
            <a:spLocks noGrp="1"/>
          </p:cNvSpPr>
          <p:nvPr>
            <p:ph idx="1"/>
          </p:nvPr>
        </p:nvSpPr>
        <p:spPr/>
        <p:txBody>
          <a:bodyPr/>
          <a:lstStyle/>
          <a:p>
            <a:endParaRPr lang="en-GB" sz="2800" dirty="0" smtClean="0"/>
          </a:p>
          <a:p>
            <a:endParaRPr lang="en-GB" sz="2800" dirty="0"/>
          </a:p>
          <a:p>
            <a:endParaRPr lang="en-GB" sz="2800" dirty="0" smtClean="0"/>
          </a:p>
          <a:p>
            <a:r>
              <a:rPr lang="en-GB" sz="2800" dirty="0" smtClean="0"/>
              <a:t>There is never just one Point of Truth</a:t>
            </a:r>
          </a:p>
          <a:p>
            <a:r>
              <a:rPr lang="en-GB" sz="2800" dirty="0" smtClean="0"/>
              <a:t>Every organization has at least one!</a:t>
            </a:r>
          </a:p>
          <a:p>
            <a:r>
              <a:rPr lang="en-GB" sz="2800" dirty="0" smtClean="0"/>
              <a:t>But you can manage a shared Truth</a:t>
            </a:r>
          </a:p>
          <a:p>
            <a:pPr lvl="1"/>
            <a:r>
              <a:rPr lang="en-GB" sz="2400" dirty="0" smtClean="0"/>
              <a:t>To the extent needed to enable management of change</a:t>
            </a:r>
          </a:p>
          <a:p>
            <a:pPr lvl="1"/>
            <a:r>
              <a:rPr lang="en-GB" sz="2400" dirty="0" smtClean="0"/>
              <a:t>By using a standards based </a:t>
            </a:r>
            <a:endParaRPr lang="en-GB" sz="2400" dirty="0"/>
          </a:p>
        </p:txBody>
      </p:sp>
      <p:sp>
        <p:nvSpPr>
          <p:cNvPr id="4" name="Title 1"/>
          <p:cNvSpPr txBox="1">
            <a:spLocks/>
          </p:cNvSpPr>
          <p:nvPr/>
        </p:nvSpPr>
        <p:spPr bwMode="auto">
          <a:xfrm>
            <a:off x="4704201" y="150658"/>
            <a:ext cx="3937611" cy="74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500">
                <a:solidFill>
                  <a:schemeClr val="tx1"/>
                </a:solidFill>
                <a:latin typeface="+mj-lt"/>
                <a:ea typeface="+mj-ea"/>
                <a:cs typeface="+mj-cs"/>
              </a:defRPr>
            </a:lvl1pPr>
            <a:lvl2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2pPr>
            <a:lvl3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3pPr>
            <a:lvl4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4pPr>
            <a:lvl5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5pPr>
            <a:lvl6pPr marL="4572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6pPr>
            <a:lvl7pPr marL="9144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7pPr>
            <a:lvl8pPr marL="13716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8pPr>
            <a:lvl9pPr marL="18288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9pPr>
          </a:lstStyle>
          <a:p>
            <a:endParaRPr lang="en-GB" dirty="0"/>
          </a:p>
        </p:txBody>
      </p:sp>
    </p:spTree>
    <p:extLst>
      <p:ext uri="{BB962C8B-B14F-4D97-AF65-F5344CB8AC3E}">
        <p14:creationId xmlns:p14="http://schemas.microsoft.com/office/powerpoint/2010/main" val="41035538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540610"/>
          </a:xfrm>
        </p:spPr>
        <p:txBody>
          <a:bodyPr/>
          <a:lstStyle/>
          <a:p>
            <a:r>
              <a:rPr lang="en-GB" dirty="0" smtClean="0"/>
              <a:t>Single Point of Truth</a:t>
            </a:r>
            <a:endParaRPr lang="en-GB" dirty="0"/>
          </a:p>
        </p:txBody>
      </p:sp>
      <p:sp>
        <p:nvSpPr>
          <p:cNvPr id="5" name="Text Placeholder 4"/>
          <p:cNvSpPr>
            <a:spLocks noGrp="1"/>
          </p:cNvSpPr>
          <p:nvPr>
            <p:ph type="body" idx="1"/>
          </p:nvPr>
        </p:nvSpPr>
        <p:spPr>
          <a:xfrm>
            <a:off x="457200" y="1127484"/>
            <a:ext cx="4040188" cy="639762"/>
          </a:xfrm>
        </p:spPr>
        <p:txBody>
          <a:bodyPr/>
          <a:lstStyle/>
          <a:p>
            <a:r>
              <a:rPr lang="en-GB" dirty="0" smtClean="0"/>
              <a:t>Challenges</a:t>
            </a:r>
            <a:endParaRPr lang="en-GB" dirty="0"/>
          </a:p>
        </p:txBody>
      </p:sp>
      <p:sp>
        <p:nvSpPr>
          <p:cNvPr id="3" name="Content Placeholder 2"/>
          <p:cNvSpPr>
            <a:spLocks noGrp="1"/>
          </p:cNvSpPr>
          <p:nvPr>
            <p:ph sz="half" idx="2"/>
          </p:nvPr>
        </p:nvSpPr>
        <p:spPr>
          <a:xfrm>
            <a:off x="457199" y="1767246"/>
            <a:ext cx="4247001" cy="3951288"/>
          </a:xfrm>
        </p:spPr>
        <p:txBody>
          <a:bodyPr/>
          <a:lstStyle/>
          <a:p>
            <a:r>
              <a:rPr lang="en-GB" sz="2000" dirty="0" smtClean="0"/>
              <a:t>Increasing system sophistication</a:t>
            </a:r>
          </a:p>
          <a:p>
            <a:r>
              <a:rPr lang="en-GB" sz="2000" dirty="0" smtClean="0"/>
              <a:t>Increasing number of disciplines</a:t>
            </a:r>
          </a:p>
          <a:p>
            <a:r>
              <a:rPr lang="en-GB" sz="2000" dirty="0" smtClean="0"/>
              <a:t>Increasing number of partners</a:t>
            </a:r>
          </a:p>
          <a:p>
            <a:r>
              <a:rPr lang="en-GB" sz="2000" dirty="0" smtClean="0"/>
              <a:t>Increasing number of suppliers</a:t>
            </a:r>
          </a:p>
          <a:p>
            <a:r>
              <a:rPr lang="en-GB" sz="2000" dirty="0" smtClean="0"/>
              <a:t>Longer life cycles </a:t>
            </a:r>
          </a:p>
          <a:p>
            <a:pPr lvl="1"/>
            <a:r>
              <a:rPr lang="en-GB" dirty="0" smtClean="0"/>
              <a:t>Continuous improvement/upgrade</a:t>
            </a:r>
          </a:p>
          <a:p>
            <a:pPr lvl="1"/>
            <a:r>
              <a:rPr lang="en-GB" dirty="0" smtClean="0"/>
              <a:t>Obsolescence</a:t>
            </a:r>
          </a:p>
          <a:p>
            <a:pPr lvl="1"/>
            <a:r>
              <a:rPr lang="en-GB" dirty="0" smtClean="0"/>
              <a:t>New roles and scenarios</a:t>
            </a:r>
          </a:p>
          <a:p>
            <a:r>
              <a:rPr lang="en-GB" sz="2000" dirty="0" smtClean="0"/>
              <a:t>Contractor Logistics Support</a:t>
            </a:r>
          </a:p>
          <a:p>
            <a:r>
              <a:rPr lang="en-GB" sz="2000" dirty="0" smtClean="0"/>
              <a:t>Multiple customers</a:t>
            </a:r>
          </a:p>
          <a:p>
            <a:endParaRPr lang="en-GB" dirty="0"/>
          </a:p>
        </p:txBody>
      </p:sp>
      <p:sp>
        <p:nvSpPr>
          <p:cNvPr id="6" name="Text Placeholder 5"/>
          <p:cNvSpPr>
            <a:spLocks noGrp="1"/>
          </p:cNvSpPr>
          <p:nvPr>
            <p:ph type="body" sz="quarter" idx="3"/>
          </p:nvPr>
        </p:nvSpPr>
        <p:spPr>
          <a:xfrm>
            <a:off x="4645025" y="1127484"/>
            <a:ext cx="4041775" cy="639762"/>
          </a:xfrm>
        </p:spPr>
        <p:txBody>
          <a:bodyPr/>
          <a:lstStyle/>
          <a:p>
            <a:r>
              <a:rPr lang="en-GB" dirty="0" smtClean="0"/>
              <a:t>Practice</a:t>
            </a:r>
            <a:endParaRPr lang="en-GB" dirty="0"/>
          </a:p>
        </p:txBody>
      </p:sp>
      <p:sp>
        <p:nvSpPr>
          <p:cNvPr id="7" name="Content Placeholder 6"/>
          <p:cNvSpPr>
            <a:spLocks noGrp="1"/>
          </p:cNvSpPr>
          <p:nvPr>
            <p:ph sz="quarter" idx="4"/>
          </p:nvPr>
        </p:nvSpPr>
        <p:spPr>
          <a:xfrm>
            <a:off x="4645025" y="1767246"/>
            <a:ext cx="4041775" cy="3951288"/>
          </a:xfrm>
        </p:spPr>
        <p:txBody>
          <a:bodyPr/>
          <a:lstStyle/>
          <a:p>
            <a:r>
              <a:rPr lang="en-GB" sz="2800" dirty="0" smtClean="0"/>
              <a:t>There is never just one Point of Truth</a:t>
            </a:r>
          </a:p>
          <a:p>
            <a:r>
              <a:rPr lang="en-GB" sz="2800" dirty="0" smtClean="0"/>
              <a:t>Every organization has at least one!</a:t>
            </a:r>
          </a:p>
          <a:p>
            <a:r>
              <a:rPr lang="en-GB" sz="2800" dirty="0" smtClean="0"/>
              <a:t>But you can manage a shared Truth</a:t>
            </a:r>
          </a:p>
          <a:p>
            <a:pPr lvl="1"/>
            <a:r>
              <a:rPr lang="en-GB" sz="2400" dirty="0" smtClean="0"/>
              <a:t>To the extent needed</a:t>
            </a:r>
          </a:p>
          <a:p>
            <a:pPr lvl="1"/>
            <a:r>
              <a:rPr lang="en-GB" sz="2400" dirty="0" smtClean="0"/>
              <a:t>By using standards</a:t>
            </a:r>
            <a:endParaRPr lang="en-GB" sz="2400" dirty="0"/>
          </a:p>
        </p:txBody>
      </p:sp>
      <p:sp>
        <p:nvSpPr>
          <p:cNvPr id="4" name="Title 1"/>
          <p:cNvSpPr txBox="1">
            <a:spLocks/>
          </p:cNvSpPr>
          <p:nvPr/>
        </p:nvSpPr>
        <p:spPr bwMode="auto">
          <a:xfrm>
            <a:off x="4704201" y="150658"/>
            <a:ext cx="3937611" cy="74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500">
                <a:solidFill>
                  <a:schemeClr val="tx1"/>
                </a:solidFill>
                <a:latin typeface="+mj-lt"/>
                <a:ea typeface="+mj-ea"/>
                <a:cs typeface="+mj-cs"/>
              </a:defRPr>
            </a:lvl1pPr>
            <a:lvl2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2pPr>
            <a:lvl3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3pPr>
            <a:lvl4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4pPr>
            <a:lvl5pPr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5pPr>
            <a:lvl6pPr marL="4572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6pPr>
            <a:lvl7pPr marL="9144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7pPr>
            <a:lvl8pPr marL="13716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8pPr>
            <a:lvl9pPr marL="1828800" algn="l" rtl="0" eaLnBrk="1" fontAlgn="base" hangingPunct="1">
              <a:spcBef>
                <a:spcPct val="0"/>
              </a:spcBef>
              <a:spcAft>
                <a:spcPct val="0"/>
              </a:spcAft>
              <a:defRPr sz="3500">
                <a:solidFill>
                  <a:schemeClr val="tx1"/>
                </a:solidFill>
                <a:latin typeface="Arial" pitchFamily="-60" charset="0"/>
                <a:ea typeface="ＭＳ Ｐゴシック" pitchFamily="-60" charset="-128"/>
                <a:cs typeface="ＭＳ Ｐゴシック" pitchFamily="-60" charset="-128"/>
              </a:defRPr>
            </a:lvl9pPr>
          </a:lstStyle>
          <a:p>
            <a:endParaRPr lang="en-GB" dirty="0"/>
          </a:p>
        </p:txBody>
      </p:sp>
    </p:spTree>
    <p:extLst>
      <p:ext uri="{BB962C8B-B14F-4D97-AF65-F5344CB8AC3E}">
        <p14:creationId xmlns:p14="http://schemas.microsoft.com/office/powerpoint/2010/main" val="32206781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Acknowledgements</a:t>
            </a:r>
            <a:endParaRPr lang="en-GB" dirty="0"/>
          </a:p>
        </p:txBody>
      </p:sp>
      <p:sp>
        <p:nvSpPr>
          <p:cNvPr id="3" name="Content Placeholder 2"/>
          <p:cNvSpPr>
            <a:spLocks noGrp="1"/>
          </p:cNvSpPr>
          <p:nvPr>
            <p:ph idx="1"/>
          </p:nvPr>
        </p:nvSpPr>
        <p:spPr/>
        <p:txBody>
          <a:bodyPr/>
          <a:lstStyle/>
          <a:p>
            <a:r>
              <a:rPr lang="en-GB" dirty="0" smtClean="0"/>
              <a:t>Crescendo partners</a:t>
            </a:r>
          </a:p>
          <a:p>
            <a:pPr lvl="1"/>
            <a:r>
              <a:rPr lang="en-GB" dirty="0" smtClean="0"/>
              <a:t>especially Airbus (Peter Coleman and colleagues)</a:t>
            </a:r>
          </a:p>
          <a:p>
            <a:pPr lvl="1"/>
            <a:endParaRPr lang="en-GB" dirty="0"/>
          </a:p>
          <a:p>
            <a:r>
              <a:rPr lang="en-GB" smtClean="0"/>
              <a:t>BAE Systems</a:t>
            </a:r>
            <a:endParaRPr lang="en-GB" dirty="0" smtClean="0"/>
          </a:p>
          <a:p>
            <a:endParaRPr lang="en-GB" dirty="0"/>
          </a:p>
          <a:p>
            <a:endParaRPr lang="en-GB" dirty="0" smtClean="0"/>
          </a:p>
          <a:p>
            <a:endParaRPr lang="en-GB" dirty="0"/>
          </a:p>
        </p:txBody>
      </p:sp>
    </p:spTree>
    <p:extLst>
      <p:ext uri="{BB962C8B-B14F-4D97-AF65-F5344CB8AC3E}">
        <p14:creationId xmlns:p14="http://schemas.microsoft.com/office/powerpoint/2010/main" val="277706633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Thank you for listening!</a:t>
            </a:r>
            <a:endParaRPr lang="en-GB" dirty="0"/>
          </a:p>
        </p:txBody>
      </p:sp>
      <p:sp>
        <p:nvSpPr>
          <p:cNvPr id="5" name="Content Placeholder 4"/>
          <p:cNvSpPr>
            <a:spLocks noGrp="1"/>
          </p:cNvSpPr>
          <p:nvPr>
            <p:ph idx="1"/>
          </p:nvPr>
        </p:nvSpPr>
        <p:spPr/>
        <p:txBody>
          <a:bodyPr/>
          <a:lstStyle/>
          <a:p>
            <a:endParaRPr lang="en-GB" dirty="0"/>
          </a:p>
        </p:txBody>
      </p:sp>
      <p:pic>
        <p:nvPicPr>
          <p:cNvPr id="3074" name="Picture 2" descr="C:\Users\nsw\AppData\Local\Microsoft\Windows\Temporary Internet Files\Content.IE5\2BSCCDJP\MC900441523[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505" y="1566470"/>
            <a:ext cx="3994484" cy="341223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5438274" y="2703313"/>
            <a:ext cx="2624436" cy="2246769"/>
          </a:xfrm>
          <a:prstGeom prst="rect">
            <a:avLst/>
          </a:prstGeom>
          <a:noFill/>
        </p:spPr>
        <p:txBody>
          <a:bodyPr wrap="none" rtlCol="0">
            <a:spAutoFit/>
          </a:bodyPr>
          <a:lstStyle/>
          <a:p>
            <a:r>
              <a:rPr lang="en-GB" dirty="0" smtClean="0"/>
              <a:t>Please share </a:t>
            </a:r>
            <a:br>
              <a:rPr lang="en-GB" dirty="0" smtClean="0"/>
            </a:br>
            <a:r>
              <a:rPr lang="en-GB" dirty="0" smtClean="0"/>
              <a:t>your questions </a:t>
            </a:r>
            <a:br>
              <a:rPr lang="en-GB" dirty="0" smtClean="0"/>
            </a:br>
            <a:r>
              <a:rPr lang="en-GB" dirty="0" smtClean="0"/>
              <a:t>with us all now</a:t>
            </a:r>
          </a:p>
          <a:p>
            <a:r>
              <a:rPr lang="en-GB" dirty="0" smtClean="0"/>
              <a:t>(or wait for the </a:t>
            </a:r>
          </a:p>
          <a:p>
            <a:r>
              <a:rPr lang="en-GB" dirty="0" smtClean="0"/>
              <a:t>panel session)</a:t>
            </a:r>
            <a:endParaRPr lang="en-GB" dirty="0"/>
          </a:p>
        </p:txBody>
      </p:sp>
    </p:spTree>
    <p:extLst>
      <p:ext uri="{BB962C8B-B14F-4D97-AF65-F5344CB8AC3E}">
        <p14:creationId xmlns:p14="http://schemas.microsoft.com/office/powerpoint/2010/main" val="3199354106"/>
      </p:ext>
    </p:extLst>
  </p:cSld>
  <p:clrMapOvr>
    <a:masterClrMapping/>
  </p:clrMapOvr>
  <p:timing>
    <p:tnLst>
      <p:par>
        <p:cTn id="1" dur="indefinite" restart="never" nodeType="tmRoot"/>
      </p:par>
    </p:tnLst>
  </p:timing>
</p:sld>
</file>

<file path=ppt/theme/theme1.xml><?xml version="1.0" encoding="utf-8"?>
<a:theme xmlns:a="http://schemas.openxmlformats.org/drawingml/2006/main" name="Eurostep_SAs_ppt_template">
  <a:themeElements>
    <a:clrScheme name="Eurostep">
      <a:dk1>
        <a:srgbClr val="172982"/>
      </a:dk1>
      <a:lt1>
        <a:srgbClr val="FFFFFF"/>
      </a:lt1>
      <a:dk2>
        <a:srgbClr val="E20015"/>
      </a:dk2>
      <a:lt2>
        <a:srgbClr val="BEC2C5"/>
      </a:lt2>
      <a:accent1>
        <a:srgbClr val="647DC2"/>
      </a:accent1>
      <a:accent2>
        <a:srgbClr val="DE7756"/>
      </a:accent2>
      <a:accent3>
        <a:srgbClr val="172982"/>
      </a:accent3>
      <a:accent4>
        <a:srgbClr val="E20015"/>
      </a:accent4>
      <a:accent5>
        <a:srgbClr val="BEC2C5"/>
      </a:accent5>
      <a:accent6>
        <a:srgbClr val="FFFFFF"/>
      </a:accent6>
      <a:hlink>
        <a:srgbClr val="172982"/>
      </a:hlink>
      <a:folHlink>
        <a:srgbClr val="E20015"/>
      </a:folHlink>
    </a:clrScheme>
    <a:fontScheme name="Blank Presentation">
      <a:majorFont>
        <a:latin typeface="Arial"/>
        <a:ea typeface="ＭＳ Ｐゴシック"/>
        <a:cs typeface="ＭＳ Ｐゴシック"/>
      </a:majorFont>
      <a:minorFont>
        <a:latin typeface="Times"/>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40" tIns="45720" rIns="91440" bIns="45720" numCol="1" rtlCol="0" anchor="ctr" anchorCtr="1"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sz="28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defRPr>
        </a:defPPr>
      </a:lstStyle>
      <a:style>
        <a:lnRef idx="2">
          <a:schemeClr val="accent1"/>
        </a:lnRef>
        <a:fillRef idx="1">
          <a:schemeClr val="lt1"/>
        </a:fillRef>
        <a:effectRef idx="0">
          <a:schemeClr val="accent1"/>
        </a:effectRef>
        <a:fontRef idx="minor">
          <a:schemeClr val="dk1"/>
        </a:fontRef>
      </a: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a:ln>
              <a:noFill/>
            </a:ln>
            <a:solidFill>
              <a:schemeClr val="tx1"/>
            </a:solidFill>
            <a:effectLst/>
            <a:latin typeface="Arial" pitchFamily="-60" charset="0"/>
            <a:ea typeface="ＭＳ Ｐゴシック" pitchFamily="-60" charset="-128"/>
            <a:cs typeface="ＭＳ Ｐゴシック" pitchFamily="-60" charset="-128"/>
          </a:defRPr>
        </a:defPPr>
      </a:lstStyle>
    </a:lnDef>
  </a:objectDefaults>
  <a:extraClrSchemeLst>
    <a:extraClrScheme>
      <a:clrScheme name="Blank Presentation 1">
        <a:dk1>
          <a:srgbClr val="172983"/>
        </a:dk1>
        <a:lt1>
          <a:srgbClr val="FFFFFF"/>
        </a:lt1>
        <a:dk2>
          <a:srgbClr val="172983"/>
        </a:dk2>
        <a:lt2>
          <a:srgbClr val="676B6E"/>
        </a:lt2>
        <a:accent1>
          <a:srgbClr val="BEC2C5"/>
        </a:accent1>
        <a:accent2>
          <a:srgbClr val="979C9F"/>
        </a:accent2>
        <a:accent3>
          <a:srgbClr val="FFFFFF"/>
        </a:accent3>
        <a:accent4>
          <a:srgbClr val="12216F"/>
        </a:accent4>
        <a:accent5>
          <a:srgbClr val="DBDDDF"/>
        </a:accent5>
        <a:accent6>
          <a:srgbClr val="888D90"/>
        </a:accent6>
        <a:hlink>
          <a:srgbClr val="E30015"/>
        </a:hlink>
        <a:folHlink>
          <a:srgbClr val="D4D6D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Eurostep_SAs_ppt_template">
  <a:themeElements>
    <a:clrScheme name="Eurostep">
      <a:dk1>
        <a:srgbClr val="172982"/>
      </a:dk1>
      <a:lt1>
        <a:srgbClr val="FFFFFF"/>
      </a:lt1>
      <a:dk2>
        <a:srgbClr val="E20015"/>
      </a:dk2>
      <a:lt2>
        <a:srgbClr val="BEC2C5"/>
      </a:lt2>
      <a:accent1>
        <a:srgbClr val="647DC2"/>
      </a:accent1>
      <a:accent2>
        <a:srgbClr val="DE7756"/>
      </a:accent2>
      <a:accent3>
        <a:srgbClr val="172982"/>
      </a:accent3>
      <a:accent4>
        <a:srgbClr val="E20015"/>
      </a:accent4>
      <a:accent5>
        <a:srgbClr val="BEC2C5"/>
      </a:accent5>
      <a:accent6>
        <a:srgbClr val="FFFFFF"/>
      </a:accent6>
      <a:hlink>
        <a:srgbClr val="172982"/>
      </a:hlink>
      <a:folHlink>
        <a:srgbClr val="E20015"/>
      </a:folHlink>
    </a:clrScheme>
    <a:fontScheme name="Blank Presentation">
      <a:majorFont>
        <a:latin typeface="Arial"/>
        <a:ea typeface="ＭＳ Ｐゴシック"/>
        <a:cs typeface="ＭＳ Ｐゴシック"/>
      </a:majorFont>
      <a:minorFont>
        <a:latin typeface="Times"/>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40" tIns="45720" rIns="91440" bIns="45720" numCol="1" rtlCol="0" anchor="ctr" anchorCtr="1"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sz="2800" b="0" i="0" u="none" strike="noStrike" cap="none" normalizeH="0" baseline="0" dirty="0" smtClean="0">
            <a:ln>
              <a:noFill/>
            </a:ln>
            <a:solidFill>
              <a:schemeClr val="tx1"/>
            </a:solidFill>
            <a:effectLst/>
            <a:latin typeface="Arial" pitchFamily="-60" charset="0"/>
            <a:ea typeface="ＭＳ Ｐゴシック" pitchFamily="-60" charset="-128"/>
            <a:cs typeface="ＭＳ Ｐゴシック" pitchFamily="-60" charset="-128"/>
          </a:defRPr>
        </a:defPPr>
      </a:lstStyle>
      <a:style>
        <a:lnRef idx="2">
          <a:schemeClr val="accent1"/>
        </a:lnRef>
        <a:fillRef idx="1">
          <a:schemeClr val="lt1"/>
        </a:fillRef>
        <a:effectRef idx="0">
          <a:schemeClr val="accent1"/>
        </a:effectRef>
        <a:fontRef idx="minor">
          <a:schemeClr val="dk1"/>
        </a:fontRef>
      </a: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a:ln>
              <a:noFill/>
            </a:ln>
            <a:solidFill>
              <a:schemeClr val="tx1"/>
            </a:solidFill>
            <a:effectLst/>
            <a:latin typeface="Arial" pitchFamily="-60" charset="0"/>
            <a:ea typeface="ＭＳ Ｐゴシック" pitchFamily="-60" charset="-128"/>
            <a:cs typeface="ＭＳ Ｐゴシック" pitchFamily="-60" charset="-128"/>
          </a:defRPr>
        </a:defPPr>
      </a:lstStyle>
    </a:lnDef>
  </a:objectDefaults>
  <a:extraClrSchemeLst>
    <a:extraClrScheme>
      <a:clrScheme name="Blank Presentation 1">
        <a:dk1>
          <a:srgbClr val="172983"/>
        </a:dk1>
        <a:lt1>
          <a:srgbClr val="FFFFFF"/>
        </a:lt1>
        <a:dk2>
          <a:srgbClr val="172983"/>
        </a:dk2>
        <a:lt2>
          <a:srgbClr val="676B6E"/>
        </a:lt2>
        <a:accent1>
          <a:srgbClr val="BEC2C5"/>
        </a:accent1>
        <a:accent2>
          <a:srgbClr val="979C9F"/>
        </a:accent2>
        <a:accent3>
          <a:srgbClr val="FFFFFF"/>
        </a:accent3>
        <a:accent4>
          <a:srgbClr val="12216F"/>
        </a:accent4>
        <a:accent5>
          <a:srgbClr val="DBDDDF"/>
        </a:accent5>
        <a:accent6>
          <a:srgbClr val="888D90"/>
        </a:accent6>
        <a:hlink>
          <a:srgbClr val="E30015"/>
        </a:hlink>
        <a:folHlink>
          <a:srgbClr val="D4D6D9"/>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BA5394CED046D4B89D025BD6F7E9E16" ma:contentTypeVersion="0" ma:contentTypeDescription="Create a new document." ma:contentTypeScope="" ma:versionID="75032e840e8c20f888b72b2ac5b93c9c">
  <xsd:schema xmlns:xsd="http://www.w3.org/2001/XMLSchema" xmlns:p="http://schemas.microsoft.com/office/2006/metadata/properties" targetNamespace="http://schemas.microsoft.com/office/2006/metadata/properties" ma:root="true" ma:fieldsID="4aeb20c0e3442673af7ee10786458764">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D69CE2A-4413-433F-B45E-66E11ED612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2.xml><?xml version="1.0" encoding="utf-8"?>
<ds:datastoreItem xmlns:ds="http://schemas.openxmlformats.org/officeDocument/2006/customXml" ds:itemID="{5202D1A6-D7AF-4E4B-8413-D734A8A27536}">
  <ds:schemaRefs>
    <ds:schemaRef ds:uri="http://schemas.microsoft.com/sharepoint/v3/contenttype/forms"/>
  </ds:schemaRefs>
</ds:datastoreItem>
</file>

<file path=customXml/itemProps3.xml><?xml version="1.0" encoding="utf-8"?>
<ds:datastoreItem xmlns:ds="http://schemas.openxmlformats.org/officeDocument/2006/customXml" ds:itemID="{A1AE5C52-56E7-4EDF-A2EB-657D81F30E8D}">
  <ds:schemaRefs>
    <ds:schemaRef ds:uri="http://schemas.openxmlformats.org/package/2006/metadata/core-properties"/>
    <ds:schemaRef ds:uri="http://purl.org/dc/terms/"/>
    <ds:schemaRef ds:uri="http://purl.org/dc/elements/1.1/"/>
    <ds:schemaRef ds:uri="http://purl.org/dc/dcmitype/"/>
    <ds:schemaRef ds:uri="http://schemas.microsoft.com/office/2006/documentManagement/types"/>
    <ds:schemaRef ds:uri="http://schemas.microsoft.com/office/2006/metadata/properties"/>
    <ds:schemaRef ds:uri="http://www.w3.org/XML/1998/namespace"/>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Eurostep_SAs_ppt_template</Template>
  <TotalTime>14894</TotalTime>
  <Words>2708</Words>
  <Application>Microsoft Office PowerPoint</Application>
  <PresentationFormat>On-screen Show (4:3)</PresentationFormat>
  <Paragraphs>568</Paragraphs>
  <Slides>51</Slides>
  <Notes>51</Notes>
  <HiddenSlides>9</HiddenSlides>
  <MMClips>0</MMClips>
  <ScaleCrop>false</ScaleCrop>
  <HeadingPairs>
    <vt:vector size="4" baseType="variant">
      <vt:variant>
        <vt:lpstr>Theme</vt:lpstr>
      </vt:variant>
      <vt:variant>
        <vt:i4>5</vt:i4>
      </vt:variant>
      <vt:variant>
        <vt:lpstr>Slide Titles</vt:lpstr>
      </vt:variant>
      <vt:variant>
        <vt:i4>51</vt:i4>
      </vt:variant>
    </vt:vector>
  </HeadingPairs>
  <TitlesOfParts>
    <vt:vector size="56" baseType="lpstr">
      <vt:lpstr>Eurostep_SAs_ppt_template</vt:lpstr>
      <vt:lpstr>1_Eurostep_SAs_ppt_template</vt:lpstr>
      <vt:lpstr>Blank Presentation</vt:lpstr>
      <vt:lpstr>2_Blank Presentation</vt:lpstr>
      <vt:lpstr>3_Blank Presentation</vt:lpstr>
      <vt:lpstr>Standards based Collaboration across the Life Cycle</vt:lpstr>
      <vt:lpstr>Who am I?</vt:lpstr>
      <vt:lpstr>Audience survey</vt:lpstr>
      <vt:lpstr>Key components</vt:lpstr>
      <vt:lpstr>Key components</vt:lpstr>
      <vt:lpstr>http://www.jointc4isrprogrammes.com/2012/07/can-open-standards-for-c4isr-data.html</vt:lpstr>
      <vt:lpstr>A simple view of a business</vt:lpstr>
      <vt:lpstr>Two businesses</vt:lpstr>
      <vt:lpstr>Two businesses working together</vt:lpstr>
      <vt:lpstr>Working together – use one system</vt:lpstr>
      <vt:lpstr>Working together </vt:lpstr>
      <vt:lpstr>Working together </vt:lpstr>
      <vt:lpstr>Working together </vt:lpstr>
      <vt:lpstr>Working together </vt:lpstr>
      <vt:lpstr>Working together </vt:lpstr>
      <vt:lpstr>Working together </vt:lpstr>
      <vt:lpstr>Working together </vt:lpstr>
      <vt:lpstr>Working together </vt:lpstr>
      <vt:lpstr>Working together </vt:lpstr>
      <vt:lpstr>Working together </vt:lpstr>
      <vt:lpstr>Working together </vt:lpstr>
      <vt:lpstr>Working together </vt:lpstr>
      <vt:lpstr>Working together </vt:lpstr>
      <vt:lpstr>Working together </vt:lpstr>
      <vt:lpstr>Working together using Sharing</vt:lpstr>
      <vt:lpstr>To do slide</vt:lpstr>
      <vt:lpstr>Two examples of shared information in practice</vt:lpstr>
      <vt:lpstr>COLLABORATIVE ROBUST ENGINEERING using SIMULATION CAPABILITY ENABLING NEXT DESIGN OPTIMISATION</vt:lpstr>
      <vt:lpstr>CRESCENDO has brought together a unique Consortium</vt:lpstr>
      <vt:lpstr>Challenges faced by the Aeronautical industry</vt:lpstr>
      <vt:lpstr>Challenges faced by the Defence industry</vt:lpstr>
      <vt:lpstr>CRESCENDO approach (1)</vt:lpstr>
      <vt:lpstr>Business Object Model : BDA Dataset coverage</vt:lpstr>
      <vt:lpstr>CRESCENDO approach (2)</vt:lpstr>
      <vt:lpstr>A CRESCENDO example (simplified)</vt:lpstr>
      <vt:lpstr>Next Steps</vt:lpstr>
      <vt:lpstr>Next Steps</vt:lpstr>
      <vt:lpstr>Two examples of shared information in practice</vt:lpstr>
      <vt:lpstr>The products</vt:lpstr>
      <vt:lpstr>Challenge</vt:lpstr>
      <vt:lpstr>Overview of PLCS information scope</vt:lpstr>
      <vt:lpstr>Solution</vt:lpstr>
      <vt:lpstr>Benefits</vt:lpstr>
      <vt:lpstr>Two examples of shared information in practice</vt:lpstr>
      <vt:lpstr>So what stops you from sharing?</vt:lpstr>
      <vt:lpstr>PowerPoint Presentation</vt:lpstr>
      <vt:lpstr>One SPOT to look in?</vt:lpstr>
      <vt:lpstr>A Single Point of Truth?</vt:lpstr>
      <vt:lpstr>Single Point of Truth</vt:lpstr>
      <vt:lpstr>Acknowledgements</vt:lpstr>
      <vt:lpstr>Thank you for listening!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do businesses share information?</dc:title>
  <dc:creator>nsw</dc:creator>
  <cp:lastModifiedBy>nsw</cp:lastModifiedBy>
  <cp:revision>129</cp:revision>
  <dcterms:created xsi:type="dcterms:W3CDTF">2012-07-17T13:50:26Z</dcterms:created>
  <dcterms:modified xsi:type="dcterms:W3CDTF">2012-09-27T07:52:58Z</dcterms:modified>
</cp:coreProperties>
</file>