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69" r:id="rId2"/>
  </p:sldMasterIdLst>
  <p:notesMasterIdLst>
    <p:notesMasterId r:id="rId9"/>
  </p:notesMasterIdLst>
  <p:sldIdLst>
    <p:sldId id="391" r:id="rId3"/>
    <p:sldId id="396" r:id="rId4"/>
    <p:sldId id="406" r:id="rId5"/>
    <p:sldId id="405" r:id="rId6"/>
    <p:sldId id="403" r:id="rId7"/>
    <p:sldId id="404" r:id="rId8"/>
  </p:sldIdLst>
  <p:sldSz cx="9144000" cy="6858000" type="screen4x3"/>
  <p:notesSz cx="70104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227" autoAdjust="0"/>
    <p:restoredTop sz="94660"/>
  </p:normalViewPr>
  <p:slideViewPr>
    <p:cSldViewPr>
      <p:cViewPr>
        <p:scale>
          <a:sx n="91" d="100"/>
          <a:sy n="91" d="100"/>
        </p:scale>
        <p:origin x="808" y="4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811B2F8B-C1D7-43E5-AC2C-2163AE4FB0EF}" type="datetimeFigureOut">
              <a:rPr lang="en-US" smtClean="0"/>
              <a:t>5/1/2018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15790"/>
            <a:ext cx="5608320" cy="4183380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41DBE2C2-E639-4621-AABE-2D01A399F5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541693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D4554D53-9DD3-47D3-BF85-0FDA960D6C74}" type="slidenum">
              <a:rPr lang="en-US" altLang="en-US" smtClean="0"/>
              <a:pPr eaLnBrk="1" hangingPunct="1">
                <a:spcBef>
                  <a:spcPct val="0"/>
                </a:spcBef>
              </a:pPr>
              <a:t>1</a:t>
            </a:fld>
            <a:endParaRPr lang="en-US" altLang="en-US"/>
          </a:p>
        </p:txBody>
      </p:sp>
      <p:sp>
        <p:nvSpPr>
          <p:cNvPr id="808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090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GB" altLang="en-US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454508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DBE2C2-E639-4621-AABE-2D01A399F52C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48337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DBE2C2-E639-4621-AABE-2D01A399F52C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622669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DBE2C2-E639-4621-AABE-2D01A399F52C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148206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Page Width_w/ Key Mess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pagetemplate2-01.jpg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845" t="52910"/>
          <a:stretch/>
        </p:blipFill>
        <p:spPr>
          <a:xfrm>
            <a:off x="3999627" y="3629301"/>
            <a:ext cx="5134427" cy="322942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5355" y="299526"/>
            <a:ext cx="676722" cy="6716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84568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91F69-B4EB-4645-A1F8-1E0AD825C456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tint val="75000"/>
                  </a:prstClr>
                </a:solidFill>
              </a:rPr>
              <a:t> 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32A9F5-5CC1-4D46-892C-C7AC7C07680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09325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70686-2B29-4BAE-A078-F8B135E20935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tint val="75000"/>
                  </a:prstClr>
                </a:solidFill>
              </a:rPr>
              <a:t>  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32A9F5-5CC1-4D46-892C-C7AC7C07680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591364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942826" y="6416732"/>
            <a:ext cx="2133600" cy="365125"/>
          </a:xfrm>
        </p:spPr>
        <p:txBody>
          <a:bodyPr/>
          <a:lstStyle/>
          <a:p>
            <a:fld id="{1E32A9F5-5CC1-4D46-892C-C7AC7C07680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515980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F94CBF-40ED-47E7-924C-F725F13F96FA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tint val="75000"/>
                  </a:prstClr>
                </a:solidFill>
              </a:rPr>
              <a:t> 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32A9F5-5CC1-4D46-892C-C7AC7C07680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276721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2695DD-075D-42EB-A11E-AD036F65EDE2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tint val="75000"/>
                  </a:prstClr>
                </a:solidFill>
              </a:rPr>
              <a:t> 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32A9F5-5CC1-4D46-892C-C7AC7C07680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290787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3CA84D-CA51-4831-844C-7B466CAAAE91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tint val="75000"/>
                  </a:prstClr>
                </a:solidFill>
              </a:rPr>
              <a:t> 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32A9F5-5CC1-4D46-892C-C7AC7C07680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168411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C571CA-23DE-4B84-BA07-8346B932AAFD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tint val="75000"/>
                  </a:prstClr>
                </a:solidFill>
              </a:rPr>
              <a:t>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32A9F5-5CC1-4D46-892C-C7AC7C07680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117955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E076DE-F1F1-4346-ADA8-56175CA43F83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tint val="75000"/>
                  </a:prstClr>
                </a:solidFill>
              </a:rPr>
              <a:t>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32A9F5-5CC1-4D46-892C-C7AC7C07680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59067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Full Page Width_w/ Key Mess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pagetemplate2-01.jpg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845" t="52910"/>
          <a:stretch/>
        </p:blipFill>
        <p:spPr>
          <a:xfrm>
            <a:off x="3999627" y="3629301"/>
            <a:ext cx="5134427" cy="32294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28410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5355" y="299526"/>
            <a:ext cx="676722" cy="671632"/>
          </a:xfrm>
          <a:prstGeom prst="rect">
            <a:avLst/>
          </a:prstGeom>
        </p:spPr>
      </p:pic>
      <p:pic>
        <p:nvPicPr>
          <p:cNvPr id="3" name="Picture 2" descr="pagetemplate2-01.jpg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845" t="52910"/>
          <a:stretch/>
        </p:blipFill>
        <p:spPr>
          <a:xfrm>
            <a:off x="3999626" y="3629301"/>
            <a:ext cx="5134427" cy="3229427"/>
          </a:xfrm>
          <a:prstGeom prst="rect">
            <a:avLst/>
          </a:prstGeom>
        </p:spPr>
      </p:pic>
      <p:cxnSp>
        <p:nvCxnSpPr>
          <p:cNvPr id="6" name="Straight Connector 5"/>
          <p:cNvCxnSpPr/>
          <p:nvPr userDrawn="1"/>
        </p:nvCxnSpPr>
        <p:spPr>
          <a:xfrm flipH="1">
            <a:off x="295275" y="6306050"/>
            <a:ext cx="3657600" cy="0"/>
          </a:xfrm>
          <a:prstGeom prst="line">
            <a:avLst/>
          </a:prstGeom>
          <a:ln w="19050"/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398418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pagetemplate2-01.jpg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845" t="52910"/>
          <a:stretch/>
        </p:blipFill>
        <p:spPr>
          <a:xfrm>
            <a:off x="3999626" y="3629301"/>
            <a:ext cx="5134427" cy="3229427"/>
          </a:xfrm>
          <a:prstGeom prst="rect">
            <a:avLst/>
          </a:prstGeom>
        </p:spPr>
      </p:pic>
      <p:cxnSp>
        <p:nvCxnSpPr>
          <p:cNvPr id="6" name="Straight Connector 5"/>
          <p:cNvCxnSpPr/>
          <p:nvPr userDrawn="1"/>
        </p:nvCxnSpPr>
        <p:spPr>
          <a:xfrm flipH="1">
            <a:off x="295275" y="6306050"/>
            <a:ext cx="3657600" cy="0"/>
          </a:xfrm>
          <a:prstGeom prst="line">
            <a:avLst/>
          </a:prstGeom>
          <a:ln w="19050"/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335096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/>
          <p:cNvCxnSpPr/>
          <p:nvPr userDrawn="1"/>
        </p:nvCxnSpPr>
        <p:spPr>
          <a:xfrm flipH="1">
            <a:off x="0" y="6457950"/>
            <a:ext cx="9144000" cy="0"/>
          </a:xfrm>
          <a:prstGeom prst="line">
            <a:avLst/>
          </a:prstGeom>
          <a:ln w="19050"/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5355" y="299526"/>
            <a:ext cx="676722" cy="6716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9027084"/>
      </p:ext>
    </p:extLst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Q:\Shared\Administration\Brand Guides\AIA Branding Elements\PPT_Title_Slide_Background.JP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938" y="9525"/>
            <a:ext cx="9151938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3200400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19200" y="47244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bg1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95490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09970A-365E-42B1-B458-7CC9CB4060CC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tint val="75000"/>
                  </a:prstClr>
                </a:solidFill>
              </a:rPr>
              <a:t>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32A9F5-5CC1-4D46-892C-C7AC7C07680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3308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6FAB7-024B-4652-93EE-7DC6710218D2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tint val="75000"/>
                  </a:prstClr>
                </a:solidFill>
              </a:rPr>
              <a:t>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934200" y="6400800"/>
            <a:ext cx="2133600" cy="365125"/>
          </a:xfrm>
        </p:spPr>
        <p:txBody>
          <a:bodyPr/>
          <a:lstStyle/>
          <a:p>
            <a:fld id="{1E32A9F5-5CC1-4D46-892C-C7AC7C07680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88179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F68CC5-105D-4E9B-8E68-BA2B1D20FA29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tint val="75000"/>
                  </a:prstClr>
                </a:solidFill>
              </a:rPr>
              <a:t>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32A9F5-5CC1-4D46-892C-C7AC7C07680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16440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.xml"/><Relationship Id="rId13" Type="http://schemas.openxmlformats.org/officeDocument/2006/relationships/image" Target="../media/image4.jpg"/><Relationship Id="rId3" Type="http://schemas.openxmlformats.org/officeDocument/2006/relationships/slideLayout" Target="../slideLayouts/slideLayout9.xml"/><Relationship Id="rId7" Type="http://schemas.openxmlformats.org/officeDocument/2006/relationships/slideLayout" Target="../slideLayouts/slideLayout13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Relationship Id="rId6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0.xml"/><Relationship Id="rId9" Type="http://schemas.openxmlformats.org/officeDocument/2006/relationships/slideLayout" Target="../slideLayouts/slideLayout15.xml"/><Relationship Id="rId14" Type="http://schemas.openxmlformats.org/officeDocument/2006/relationships/image" Target="../media/image5.w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28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561072" y="6474553"/>
            <a:ext cx="457200" cy="3651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fontAlgn="auto">
              <a:spcBef>
                <a:spcPts val="0"/>
              </a:spcBef>
              <a:spcAft>
                <a:spcPts val="0"/>
              </a:spcAft>
              <a:defRPr sz="1000" smtClean="0">
                <a:solidFill>
                  <a:schemeClr val="tx2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pPr>
              <a:defRPr/>
            </a:pPr>
            <a:fld id="{7C0ECBCA-E951-B94D-B246-E19371229100}" type="slidenum">
              <a:rPr lang="en-US">
                <a:solidFill>
                  <a:srgbClr val="5E8AB4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5E8AB4"/>
              </a:solidFill>
            </a:endParaRPr>
          </a:p>
        </p:txBody>
      </p:sp>
      <p:sp>
        <p:nvSpPr>
          <p:cNvPr id="16" name="Text Placeholder 15"/>
          <p:cNvSpPr>
            <a:spLocks noGrp="1"/>
          </p:cNvSpPr>
          <p:nvPr>
            <p:ph type="body" idx="1"/>
          </p:nvPr>
        </p:nvSpPr>
        <p:spPr>
          <a:xfrm>
            <a:off x="577850" y="846138"/>
            <a:ext cx="8089900" cy="532606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 dirty="0"/>
              <a:t>Click to edit master text styles (arial-bold-14pt)</a:t>
            </a:r>
          </a:p>
          <a:p>
            <a:pPr lvl="1"/>
            <a:r>
              <a:rPr lang="en-US" dirty="0"/>
              <a:t>Second level (Arial-14pt)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  <a:p>
            <a:pPr lvl="5"/>
            <a:r>
              <a:rPr lang="en-US" dirty="0"/>
              <a:t>Sixth level</a:t>
            </a:r>
          </a:p>
          <a:p>
            <a:pPr lvl="6"/>
            <a:r>
              <a:rPr lang="en-US" dirty="0"/>
              <a:t>Seventh level</a:t>
            </a:r>
          </a:p>
          <a:p>
            <a:pPr lvl="7"/>
            <a:r>
              <a:rPr lang="en-US" dirty="0"/>
              <a:t>Eighth level</a:t>
            </a:r>
          </a:p>
        </p:txBody>
      </p:sp>
      <p:sp>
        <p:nvSpPr>
          <p:cNvPr id="17" name="Rectangle 17" descr="Title goes here: Helvetica 24"/>
          <p:cNvSpPr>
            <a:spLocks noGrp="1" noChangeArrowheads="1"/>
          </p:cNvSpPr>
          <p:nvPr>
            <p:ph type="title"/>
          </p:nvPr>
        </p:nvSpPr>
        <p:spPr bwMode="auto">
          <a:xfrm>
            <a:off x="0" y="109538"/>
            <a:ext cx="9144000" cy="384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TITLE SUBHEAD (MAKE SUBHEAD BLACK FONT BOLD)</a:t>
            </a:r>
          </a:p>
        </p:txBody>
      </p:sp>
    </p:spTree>
    <p:extLst>
      <p:ext uri="{BB962C8B-B14F-4D97-AF65-F5344CB8AC3E}">
        <p14:creationId xmlns:p14="http://schemas.microsoft.com/office/powerpoint/2010/main" val="32555607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7" r:id="rId6"/>
  </p:sldLayoutIdLst>
  <p:hf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lang="en-US" kern="1200" cap="all" baseline="0" dirty="0">
          <a:solidFill>
            <a:schemeClr val="accent2"/>
          </a:solidFill>
          <a:latin typeface="Arial" pitchFamily="34" charset="0"/>
          <a:ea typeface="ＭＳ Ｐゴシック" charset="0"/>
          <a:cs typeface="Arial" pitchFamily="34" charset="0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>
          <a:solidFill>
            <a:schemeClr val="accent2"/>
          </a:solidFill>
          <a:latin typeface="Arial" charset="0"/>
          <a:ea typeface="ＭＳ Ｐゴシック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>
          <a:solidFill>
            <a:schemeClr val="accent2"/>
          </a:solidFill>
          <a:latin typeface="Arial" charset="0"/>
          <a:ea typeface="ＭＳ Ｐゴシック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>
          <a:solidFill>
            <a:schemeClr val="accent2"/>
          </a:solidFill>
          <a:latin typeface="Arial" charset="0"/>
          <a:ea typeface="ＭＳ Ｐゴシック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>
          <a:solidFill>
            <a:schemeClr val="accent2"/>
          </a:solidFill>
          <a:latin typeface="Arial" charset="0"/>
          <a:ea typeface="ＭＳ Ｐゴシック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>
          <a:solidFill>
            <a:schemeClr val="accent2"/>
          </a:solidFill>
          <a:latin typeface="Arial" charset="0"/>
          <a:ea typeface="ＭＳ Ｐゴシック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>
          <a:solidFill>
            <a:schemeClr val="accent2"/>
          </a:solidFill>
          <a:latin typeface="Arial" charset="0"/>
          <a:ea typeface="ＭＳ Ｐゴシック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>
          <a:solidFill>
            <a:schemeClr val="accent2"/>
          </a:solidFill>
          <a:latin typeface="Arial" charset="0"/>
          <a:ea typeface="ＭＳ Ｐゴシック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>
          <a:solidFill>
            <a:schemeClr val="accent2"/>
          </a:solidFill>
          <a:latin typeface="Arial" charset="0"/>
          <a:ea typeface="ＭＳ Ｐゴシック" charset="0"/>
        </a:defRPr>
      </a:lvl9pPr>
    </p:titleStyle>
    <p:bodyStyle>
      <a:lvl1pPr algn="l" rtl="0" eaLnBrk="1" fontAlgn="base" hangingPunct="1">
        <a:spcBef>
          <a:spcPct val="20000"/>
        </a:spcBef>
        <a:spcAft>
          <a:spcPct val="0"/>
        </a:spcAft>
        <a:buFont typeface="Arial" charset="0"/>
        <a:defRPr sz="1400" b="1" kern="1200">
          <a:solidFill>
            <a:schemeClr val="tx2"/>
          </a:solidFill>
          <a:latin typeface="+mn-lt"/>
          <a:ea typeface="ＭＳ Ｐゴシック" charset="0"/>
          <a:cs typeface="ＭＳ Ｐゴシック" charset="0"/>
        </a:defRPr>
      </a:lvl1pPr>
      <a:lvl2pPr algn="l" rtl="0" eaLnBrk="1" fontAlgn="base" hangingPunct="1">
        <a:spcBef>
          <a:spcPct val="20000"/>
        </a:spcBef>
        <a:spcAft>
          <a:spcPct val="0"/>
        </a:spcAft>
        <a:buFont typeface="Arial" charset="0"/>
        <a:defRPr sz="1400" b="1" kern="1200">
          <a:solidFill>
            <a:srgbClr val="000000"/>
          </a:solidFill>
          <a:latin typeface="+mn-lt"/>
          <a:ea typeface="ＭＳ Ｐゴシック" charset="0"/>
          <a:cs typeface="+mn-cs"/>
        </a:defRPr>
      </a:lvl2pPr>
      <a:lvl3pPr marL="182563" indent="-182563" algn="l" rtl="0" eaLnBrk="1" fontAlgn="base" hangingPunct="1">
        <a:spcBef>
          <a:spcPct val="20000"/>
        </a:spcBef>
        <a:spcAft>
          <a:spcPct val="0"/>
        </a:spcAft>
        <a:buClr>
          <a:schemeClr val="accent2"/>
        </a:buClr>
        <a:buSzPct val="100000"/>
        <a:buFont typeface="Arial" charset="0"/>
        <a:buChar char="●"/>
        <a:defRPr sz="1400" kern="1200">
          <a:solidFill>
            <a:srgbClr val="646464"/>
          </a:solidFill>
          <a:latin typeface="+mn-lt"/>
          <a:ea typeface="ＭＳ Ｐゴシック" charset="0"/>
          <a:cs typeface="+mn-cs"/>
        </a:defRPr>
      </a:lvl3pPr>
      <a:lvl4pPr marL="457200" indent="-228600" algn="l" rtl="0" eaLnBrk="1" fontAlgn="base" hangingPunct="1">
        <a:spcBef>
          <a:spcPct val="0"/>
        </a:spcBef>
        <a:spcAft>
          <a:spcPct val="0"/>
        </a:spcAft>
        <a:buClr>
          <a:schemeClr val="accent2"/>
        </a:buClr>
        <a:buFont typeface="Arial" charset="0"/>
        <a:buChar char="–"/>
        <a:defRPr sz="1400" kern="1200">
          <a:solidFill>
            <a:srgbClr val="646464"/>
          </a:solidFill>
          <a:latin typeface="+mn-lt"/>
          <a:ea typeface="ＭＳ Ｐゴシック" charset="0"/>
          <a:cs typeface="+mn-cs"/>
        </a:defRPr>
      </a:lvl4pPr>
      <a:lvl5pPr marL="685800" indent="-228600" algn="l" rtl="0" eaLnBrk="1" fontAlgn="base" hangingPunct="1">
        <a:spcBef>
          <a:spcPct val="0"/>
        </a:spcBef>
        <a:spcAft>
          <a:spcPct val="0"/>
        </a:spcAft>
        <a:buClr>
          <a:schemeClr val="accent2"/>
        </a:buClr>
        <a:buSzPct val="125000"/>
        <a:buFont typeface="Wingdings" charset="0"/>
        <a:buChar char="§"/>
        <a:defRPr sz="1400" kern="1200">
          <a:solidFill>
            <a:srgbClr val="646464"/>
          </a:solidFill>
          <a:latin typeface="+mn-lt"/>
          <a:ea typeface="ＭＳ Ｐゴシック" charset="0"/>
          <a:cs typeface="+mn-cs"/>
        </a:defRPr>
      </a:lvl5pPr>
      <a:lvl6pPr marL="914400" indent="-228600" algn="l" defTabSz="914400" rtl="0" eaLnBrk="1" latinLnBrk="0" hangingPunct="1">
        <a:spcBef>
          <a:spcPts val="0"/>
        </a:spcBef>
        <a:buClr>
          <a:schemeClr val="accent2"/>
        </a:buClr>
        <a:buFont typeface="Courier New" pitchFamily="49" charset="0"/>
        <a:buChar char="o"/>
        <a:defRPr sz="1400" kern="1200" baseline="0">
          <a:solidFill>
            <a:srgbClr val="646464"/>
          </a:solidFill>
          <a:latin typeface="+mn-lt"/>
          <a:ea typeface="+mn-ea"/>
          <a:cs typeface="+mn-cs"/>
        </a:defRPr>
      </a:lvl6pPr>
      <a:lvl7pPr marL="1143000" indent="-228600" algn="l" defTabSz="914400" rtl="0" eaLnBrk="1" latinLnBrk="0" hangingPunct="1">
        <a:spcBef>
          <a:spcPts val="0"/>
        </a:spcBef>
        <a:buClr>
          <a:schemeClr val="accent2"/>
        </a:buClr>
        <a:buSzPct val="75000"/>
        <a:buFont typeface="Wingdings" pitchFamily="2" charset="2"/>
        <a:buChar char=""/>
        <a:defRPr sz="1400" kern="1200">
          <a:solidFill>
            <a:srgbClr val="646464"/>
          </a:solidFill>
          <a:latin typeface="+mn-lt"/>
          <a:ea typeface="+mn-ea"/>
          <a:cs typeface="+mn-cs"/>
        </a:defRPr>
      </a:lvl7pPr>
      <a:lvl8pPr marL="1371600" indent="-228600" algn="l" defTabSz="914400" rtl="0" eaLnBrk="1" latinLnBrk="0" hangingPunct="1">
        <a:spcBef>
          <a:spcPct val="20000"/>
        </a:spcBef>
        <a:buClr>
          <a:schemeClr val="accent2"/>
        </a:buClr>
        <a:buSzPct val="75000"/>
        <a:buFont typeface="Wingdings" pitchFamily="2" charset="2"/>
        <a:buChar char="q"/>
        <a:defRPr sz="1400" kern="1200">
          <a:solidFill>
            <a:srgbClr val="646464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7275D6F-AD3A-4518-B298-E19A81B6AE4E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>
                <a:solidFill>
                  <a:prstClr val="black">
                    <a:tint val="75000"/>
                  </a:prstClr>
                </a:solidFill>
              </a:rPr>
              <a:t>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34200" y="6416675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E32A9F5-5CC1-4D46-892C-C7AC7C07680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5400" y="6400800"/>
            <a:ext cx="666750" cy="3511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53697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671" r:id="rId2"/>
    <p:sldLayoutId id="2147483672" r:id="rId3"/>
    <p:sldLayoutId id="2147483673" r:id="rId4"/>
    <p:sldLayoutId id="2147483674" r:id="rId5"/>
    <p:sldLayoutId id="2147483675" r:id="rId6"/>
    <p:sldLayoutId id="2147483676" r:id="rId7"/>
    <p:sldLayoutId id="2147483677" r:id="rId8"/>
    <p:sldLayoutId id="2147483678" r:id="rId9"/>
    <p:sldLayoutId id="2147483679" r:id="rId10"/>
    <p:sldLayoutId id="2147483680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r>
              <a:rPr lang="en-US" altLang="en-US" dirty="0" smtClean="0"/>
              <a:t>AIA-ASD collaboration </a:t>
            </a:r>
          </a:p>
          <a:p>
            <a:pPr eaLnBrk="1" hangingPunct="1"/>
            <a:r>
              <a:rPr lang="en-US" altLang="en-US" dirty="0" smtClean="0"/>
              <a:t>2018-04-25</a:t>
            </a:r>
          </a:p>
          <a:p>
            <a:pPr eaLnBrk="1" hangingPunct="1"/>
            <a:r>
              <a:rPr lang="en-US" altLang="en-US" dirty="0" err="1" smtClean="0"/>
              <a:t>Telecon</a:t>
            </a:r>
            <a:r>
              <a:rPr lang="en-US" altLang="en-US" dirty="0" smtClean="0"/>
              <a:t> 9-12am EDT</a:t>
            </a:r>
            <a:endParaRPr lang="en-US" alt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800" y="744110"/>
            <a:ext cx="2362200" cy="13354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250153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sz="3600" dirty="0" smtClean="0"/>
              <a:t>AIA/ASD </a:t>
            </a:r>
            <a:r>
              <a:rPr lang="en-GB" sz="3600" dirty="0"/>
              <a:t>activities</a:t>
            </a:r>
            <a:br>
              <a:rPr lang="en-GB" sz="3600" dirty="0"/>
            </a:br>
            <a:endParaRPr lang="en-GB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534400" cy="4525963"/>
          </a:xfrm>
        </p:spPr>
        <p:txBody>
          <a:bodyPr>
            <a:normAutofit fontScale="92500"/>
          </a:bodyPr>
          <a:lstStyle/>
          <a:p>
            <a:r>
              <a:rPr lang="en-GB" dirty="0" smtClean="0"/>
              <a:t>Current solutions – status, five-year plan, issues</a:t>
            </a:r>
            <a:endParaRPr lang="en-GB" dirty="0"/>
          </a:p>
          <a:p>
            <a:pPr lvl="1"/>
            <a:r>
              <a:rPr lang="en-GB" dirty="0"/>
              <a:t>STEP </a:t>
            </a:r>
            <a:r>
              <a:rPr lang="en-GB" dirty="0" smtClean="0"/>
              <a:t>AP242e2 – schedule challenges on new architecture and link to AP 239, plus white paper for next </a:t>
            </a:r>
            <a:r>
              <a:rPr lang="en-GB" dirty="0" smtClean="0"/>
              <a:t>edition – 18 month cycle proposed</a:t>
            </a:r>
            <a:endParaRPr lang="en-GB" dirty="0" smtClean="0"/>
          </a:p>
          <a:p>
            <a:pPr lvl="1"/>
            <a:r>
              <a:rPr lang="en-GB" dirty="0"/>
              <a:t>STEP AP 239e3 – key challenge is </a:t>
            </a:r>
            <a:r>
              <a:rPr lang="en-GB" dirty="0" smtClean="0"/>
              <a:t>resourcing and harmonization </a:t>
            </a:r>
            <a:r>
              <a:rPr lang="en-GB" dirty="0"/>
              <a:t>of data models</a:t>
            </a:r>
          </a:p>
          <a:p>
            <a:pPr lvl="1"/>
            <a:r>
              <a:rPr lang="en-GB" dirty="0"/>
              <a:t>STEP enhanced architecture – needs to be supported</a:t>
            </a:r>
          </a:p>
          <a:p>
            <a:pPr lvl="1"/>
            <a:r>
              <a:rPr lang="en-GB" dirty="0" smtClean="0"/>
              <a:t>LOTAR </a:t>
            </a:r>
            <a:r>
              <a:rPr lang="en-GB" dirty="0" smtClean="0"/>
              <a:t>– need to address evolving </a:t>
            </a:r>
            <a:r>
              <a:rPr lang="en-GB" dirty="0" smtClean="0"/>
              <a:t>capabilities and data needs with STEP extensions</a:t>
            </a:r>
            <a:endParaRPr lang="en-GB" dirty="0"/>
          </a:p>
          <a:p>
            <a:pPr lvl="1"/>
            <a:r>
              <a:rPr lang="en-GB" dirty="0" smtClean="0"/>
              <a:t>ILS </a:t>
            </a:r>
            <a:r>
              <a:rPr lang="en-GB" dirty="0" smtClean="0"/>
              <a:t>suite – growing MoD interest, evolving </a:t>
            </a:r>
            <a:r>
              <a:rPr lang="en-GB" dirty="0" smtClean="0"/>
              <a:t>S4000P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32A9F5-5CC1-4D46-892C-C7AC7C07680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192779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sz="3600" dirty="0" smtClean="0"/>
              <a:t>AIA/ASD </a:t>
            </a:r>
            <a:r>
              <a:rPr lang="en-GB" sz="3600" dirty="0"/>
              <a:t>activities</a:t>
            </a:r>
            <a:br>
              <a:rPr lang="en-GB" sz="3600" dirty="0"/>
            </a:br>
            <a:endParaRPr lang="en-GB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534400" cy="4525963"/>
          </a:xfrm>
        </p:spPr>
        <p:txBody>
          <a:bodyPr>
            <a:normAutofit fontScale="85000" lnSpcReduction="10000"/>
          </a:bodyPr>
          <a:lstStyle/>
          <a:p>
            <a:r>
              <a:rPr lang="en-GB" dirty="0" smtClean="0"/>
              <a:t>Current solutions – status, five-year plan, issues</a:t>
            </a:r>
            <a:endParaRPr lang="en-GB" dirty="0"/>
          </a:p>
          <a:p>
            <a:pPr lvl="1"/>
            <a:r>
              <a:rPr lang="en-GB" dirty="0" err="1" smtClean="0"/>
              <a:t>MoSSEC</a:t>
            </a:r>
            <a:r>
              <a:rPr lang="en-GB" dirty="0" smtClean="0"/>
              <a:t> </a:t>
            </a:r>
            <a:r>
              <a:rPr lang="en-GB" dirty="0" smtClean="0"/>
              <a:t>– services </a:t>
            </a:r>
          </a:p>
          <a:p>
            <a:pPr lvl="2"/>
            <a:r>
              <a:rPr lang="en-GB" dirty="0" smtClean="0"/>
              <a:t>need to bring together the MBSE groups from AIA </a:t>
            </a:r>
            <a:r>
              <a:rPr lang="en-GB" dirty="0"/>
              <a:t>EMC, </a:t>
            </a:r>
            <a:r>
              <a:rPr lang="en-GB" dirty="0" err="1"/>
              <a:t>MoSSEC</a:t>
            </a:r>
            <a:r>
              <a:rPr lang="en-GB" dirty="0"/>
              <a:t>, PDES </a:t>
            </a:r>
            <a:r>
              <a:rPr lang="en-GB" dirty="0" err="1"/>
              <a:t>inc</a:t>
            </a:r>
            <a:r>
              <a:rPr lang="en-GB" dirty="0"/>
              <a:t>, and the ASD SSG </a:t>
            </a:r>
            <a:r>
              <a:rPr lang="en-GB" dirty="0" smtClean="0"/>
              <a:t>to drive requirements </a:t>
            </a:r>
            <a:r>
              <a:rPr lang="en-GB" dirty="0" smtClean="0"/>
              <a:t>definition</a:t>
            </a:r>
          </a:p>
          <a:p>
            <a:pPr lvl="2"/>
            <a:r>
              <a:rPr lang="en-GB" dirty="0" smtClean="0"/>
              <a:t>Get involved in ISO ballot</a:t>
            </a:r>
            <a:endParaRPr lang="en-GB" dirty="0" smtClean="0"/>
          </a:p>
          <a:p>
            <a:pPr lvl="1"/>
            <a:r>
              <a:rPr lang="en-GB" dirty="0" smtClean="0"/>
              <a:t>Geometric Dimensioning and </a:t>
            </a:r>
            <a:r>
              <a:rPr lang="en-GB" dirty="0" err="1" smtClean="0"/>
              <a:t>Tolerancing</a:t>
            </a:r>
            <a:r>
              <a:rPr lang="en-GB" dirty="0" smtClean="0"/>
              <a:t> – continuing challenge </a:t>
            </a:r>
            <a:r>
              <a:rPr lang="en-GB" dirty="0" smtClean="0"/>
              <a:t>of relating to features, plus US/ISO </a:t>
            </a:r>
            <a:r>
              <a:rPr lang="en-GB" dirty="0" smtClean="0"/>
              <a:t>alignment </a:t>
            </a:r>
          </a:p>
          <a:p>
            <a:pPr lvl="1"/>
            <a:r>
              <a:rPr lang="en-GB" dirty="0"/>
              <a:t>Proposed ISO/IEC Database of Product Properties and Classes – proposed joint AIA/ASD task team</a:t>
            </a:r>
          </a:p>
          <a:p>
            <a:pPr lvl="1"/>
            <a:r>
              <a:rPr lang="en-GB" dirty="0"/>
              <a:t>XML strategy for transaction – call to be held</a:t>
            </a:r>
          </a:p>
          <a:p>
            <a:pPr lvl="1"/>
            <a:r>
              <a:rPr lang="en-GB" dirty="0"/>
              <a:t>Visualisation – 14306, PRC, 3D-PDF, X3D – address through proposed ISO </a:t>
            </a:r>
            <a:r>
              <a:rPr lang="en-GB" dirty="0" smtClean="0"/>
              <a:t>JWG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32A9F5-5CC1-4D46-892C-C7AC7C07680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072871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sz="3600" dirty="0" smtClean="0"/>
              <a:t>AIA/ASD </a:t>
            </a:r>
            <a:r>
              <a:rPr lang="en-GB" sz="3600" dirty="0"/>
              <a:t>activities</a:t>
            </a:r>
            <a:br>
              <a:rPr lang="en-GB" sz="3600" dirty="0"/>
            </a:br>
            <a:endParaRPr lang="en-GB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610600" cy="4525963"/>
          </a:xfrm>
        </p:spPr>
        <p:txBody>
          <a:bodyPr>
            <a:normAutofit fontScale="92500" lnSpcReduction="10000"/>
          </a:bodyPr>
          <a:lstStyle/>
          <a:p>
            <a:r>
              <a:rPr lang="en-GB" dirty="0" smtClean="0"/>
              <a:t>New requirements</a:t>
            </a:r>
            <a:endParaRPr lang="en-GB" dirty="0"/>
          </a:p>
          <a:p>
            <a:pPr lvl="1"/>
            <a:r>
              <a:rPr lang="en-GB" dirty="0" smtClean="0"/>
              <a:t>AIA</a:t>
            </a:r>
          </a:p>
          <a:p>
            <a:pPr lvl="2"/>
            <a:r>
              <a:rPr lang="en-GB" dirty="0" smtClean="0"/>
              <a:t>Digital </a:t>
            </a:r>
            <a:r>
              <a:rPr lang="en-GB" dirty="0" smtClean="0"/>
              <a:t>transformation as </a:t>
            </a:r>
            <a:r>
              <a:rPr lang="en-GB" dirty="0" smtClean="0"/>
              <a:t>framework</a:t>
            </a:r>
          </a:p>
          <a:p>
            <a:pPr lvl="2"/>
            <a:r>
              <a:rPr lang="en-GB" dirty="0" smtClean="0"/>
              <a:t>Model based engineering</a:t>
            </a:r>
          </a:p>
          <a:p>
            <a:pPr lvl="3"/>
            <a:r>
              <a:rPr lang="en-GB" dirty="0" smtClean="0"/>
              <a:t>Real-time digital twins – no duplicate data</a:t>
            </a:r>
          </a:p>
          <a:p>
            <a:pPr lvl="2"/>
            <a:r>
              <a:rPr lang="en-GB" dirty="0" err="1" smtClean="0"/>
              <a:t>Blockchain</a:t>
            </a:r>
            <a:endParaRPr lang="en-GB" dirty="0" smtClean="0"/>
          </a:p>
          <a:p>
            <a:pPr lvl="2"/>
            <a:r>
              <a:rPr lang="en-GB" dirty="0" smtClean="0"/>
              <a:t>Material properties – many new initiatives</a:t>
            </a:r>
            <a:endParaRPr lang="en-GB" dirty="0" smtClean="0"/>
          </a:p>
          <a:p>
            <a:pPr lvl="1"/>
            <a:r>
              <a:rPr lang="en-GB" dirty="0" smtClean="0"/>
              <a:t>ASD </a:t>
            </a:r>
            <a:endParaRPr lang="en-GB" dirty="0" smtClean="0"/>
          </a:p>
          <a:p>
            <a:pPr lvl="2"/>
            <a:r>
              <a:rPr lang="en-GB" dirty="0"/>
              <a:t>Success of existing projects</a:t>
            </a:r>
          </a:p>
          <a:p>
            <a:pPr lvl="2"/>
            <a:r>
              <a:rPr lang="en-GB" dirty="0" smtClean="0"/>
              <a:t>Open standard for process planning information (AP240)</a:t>
            </a:r>
          </a:p>
          <a:p>
            <a:pPr lvl="2"/>
            <a:r>
              <a:rPr lang="en-GB" dirty="0" smtClean="0"/>
              <a:t>Through Life Cycle Interoperability</a:t>
            </a:r>
          </a:p>
          <a:p>
            <a:pPr lvl="1"/>
            <a:endParaRPr lang="en-GB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32A9F5-5CC1-4D46-892C-C7AC7C07680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570268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sz="3600" dirty="0" smtClean="0"/>
              <a:t>AIA/ASD </a:t>
            </a:r>
            <a:r>
              <a:rPr lang="en-GB" sz="3600" dirty="0"/>
              <a:t>activities</a:t>
            </a:r>
            <a:br>
              <a:rPr lang="en-GB" sz="3600" dirty="0"/>
            </a:br>
            <a:endParaRPr lang="en-GB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GB" dirty="0" smtClean="0"/>
              <a:t>Adoption </a:t>
            </a:r>
            <a:r>
              <a:rPr lang="en-GB" dirty="0"/>
              <a:t>strategies – vendor, </a:t>
            </a:r>
            <a:r>
              <a:rPr lang="en-GB" dirty="0" smtClean="0"/>
              <a:t>business</a:t>
            </a:r>
          </a:p>
          <a:p>
            <a:pPr lvl="1"/>
            <a:r>
              <a:rPr lang="en-GB" dirty="0" smtClean="0"/>
              <a:t>Strategy for Implementer Forums </a:t>
            </a:r>
          </a:p>
          <a:p>
            <a:pPr lvl="2"/>
            <a:r>
              <a:rPr lang="en-GB" dirty="0" smtClean="0"/>
              <a:t>Looking at new business model for sustainability</a:t>
            </a:r>
          </a:p>
          <a:p>
            <a:pPr lvl="2"/>
            <a:r>
              <a:rPr lang="en-GB" dirty="0" smtClean="0"/>
              <a:t>Expanding scope of information to be tested</a:t>
            </a:r>
          </a:p>
          <a:p>
            <a:pPr lvl="2"/>
            <a:r>
              <a:rPr lang="en-GB" dirty="0" smtClean="0"/>
              <a:t>Need to set priorities</a:t>
            </a:r>
            <a:endParaRPr lang="en-GB" dirty="0" smtClean="0"/>
          </a:p>
          <a:p>
            <a:r>
              <a:rPr lang="en-GB" dirty="0" smtClean="0"/>
              <a:t>Seeking </a:t>
            </a:r>
            <a:r>
              <a:rPr lang="en-GB" dirty="0"/>
              <a:t>both quick wins and long term plans</a:t>
            </a:r>
          </a:p>
          <a:p>
            <a:r>
              <a:rPr lang="en-GB" dirty="0" smtClean="0"/>
              <a:t>Opened to TOC, EMC, PSC, QAC and SGB </a:t>
            </a:r>
            <a:r>
              <a:rPr lang="en-GB" dirty="0" smtClean="0"/>
              <a:t>leads</a:t>
            </a:r>
            <a:endParaRPr lang="en-GB" dirty="0" smtClean="0"/>
          </a:p>
          <a:p>
            <a:r>
              <a:rPr lang="en-GB" dirty="0" smtClean="0"/>
              <a:t>Very useful exchange – </a:t>
            </a:r>
            <a:r>
              <a:rPr lang="en-GB" dirty="0" smtClean="0"/>
              <a:t>although limited US attendance this time</a:t>
            </a:r>
            <a:endParaRPr lang="en-GB" dirty="0" smtClean="0"/>
          </a:p>
          <a:p>
            <a:r>
              <a:rPr lang="en-GB" dirty="0" smtClean="0"/>
              <a:t>Will be repeated </a:t>
            </a:r>
            <a:r>
              <a:rPr lang="en-GB" dirty="0" smtClean="0"/>
              <a:t>twice a year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32A9F5-5CC1-4D46-892C-C7AC7C07680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913746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Key policy conclusions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686800" cy="4525963"/>
          </a:xfrm>
        </p:spPr>
        <p:txBody>
          <a:bodyPr>
            <a:normAutofit fontScale="85000" lnSpcReduction="20000"/>
          </a:bodyPr>
          <a:lstStyle/>
          <a:p>
            <a:r>
              <a:rPr lang="en-GB" dirty="0" smtClean="0"/>
              <a:t>Need </a:t>
            </a:r>
            <a:r>
              <a:rPr lang="en-GB" dirty="0" smtClean="0"/>
              <a:t>common 5 </a:t>
            </a:r>
            <a:r>
              <a:rPr lang="en-GB" dirty="0" smtClean="0"/>
              <a:t>year roadmap of requirements to drive </a:t>
            </a:r>
            <a:r>
              <a:rPr lang="en-GB" dirty="0" smtClean="0"/>
              <a:t>product data standards </a:t>
            </a:r>
            <a:r>
              <a:rPr lang="en-GB" dirty="0" smtClean="0"/>
              <a:t>priorities</a:t>
            </a:r>
          </a:p>
          <a:p>
            <a:pPr lvl="1"/>
            <a:r>
              <a:rPr lang="en-GB" dirty="0" smtClean="0"/>
              <a:t>Use cases to drive base standards </a:t>
            </a:r>
            <a:r>
              <a:rPr lang="en-GB" dirty="0" err="1" smtClean="0"/>
              <a:t>eg</a:t>
            </a:r>
            <a:r>
              <a:rPr lang="en-GB" dirty="0" smtClean="0"/>
              <a:t> ILS</a:t>
            </a:r>
            <a:r>
              <a:rPr lang="en-GB" dirty="0"/>
              <a:t>,</a:t>
            </a:r>
            <a:r>
              <a:rPr lang="en-GB" dirty="0" smtClean="0"/>
              <a:t> LOTAR, </a:t>
            </a:r>
            <a:r>
              <a:rPr lang="en-GB" dirty="0" err="1" smtClean="0"/>
              <a:t>MoSSEC</a:t>
            </a:r>
            <a:endParaRPr lang="en-GB" dirty="0" smtClean="0"/>
          </a:p>
          <a:p>
            <a:pPr lvl="1"/>
            <a:r>
              <a:rPr lang="en-GB" dirty="0" smtClean="0"/>
              <a:t>Strategy for external standards activities – GD&amp;T, IT</a:t>
            </a:r>
          </a:p>
          <a:p>
            <a:pPr lvl="1"/>
            <a:r>
              <a:rPr lang="en-GB" dirty="0" smtClean="0"/>
              <a:t>Vendor engagement for testing</a:t>
            </a:r>
          </a:p>
          <a:p>
            <a:pPr lvl="1"/>
            <a:r>
              <a:rPr lang="en-GB" dirty="0" smtClean="0"/>
              <a:t>Customer engagement for adoption</a:t>
            </a:r>
          </a:p>
          <a:p>
            <a:r>
              <a:rPr lang="en-GB" dirty="0" smtClean="0"/>
              <a:t>Need to sustain investment in standards to ensure adequate performance for process</a:t>
            </a:r>
          </a:p>
          <a:p>
            <a:r>
              <a:rPr lang="en-GB" dirty="0" smtClean="0"/>
              <a:t>Need to ensure resources/tools/budget to support </a:t>
            </a:r>
            <a:r>
              <a:rPr lang="en-GB" dirty="0" smtClean="0"/>
              <a:t>infrastructure</a:t>
            </a:r>
          </a:p>
          <a:p>
            <a:r>
              <a:rPr lang="en-GB" dirty="0" smtClean="0"/>
              <a:t>Need to improve common standards procedures across AIA/ASD</a:t>
            </a:r>
            <a:endParaRPr lang="en-GB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32A9F5-5CC1-4D46-892C-C7AC7C07680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4755433"/>
      </p:ext>
    </p:extLst>
  </p:cSld>
  <p:clrMapOvr>
    <a:masterClrMapping/>
  </p:clrMapOvr>
</p:sld>
</file>

<file path=ppt/theme/theme1.xml><?xml version="1.0" encoding="utf-8"?>
<a:theme xmlns:a="http://schemas.openxmlformats.org/drawingml/2006/main" name="AM_Template_2014">
  <a:themeElements>
    <a:clrScheme name="A&amp;M New Color Scheme">
      <a:dk1>
        <a:srgbClr val="000000"/>
      </a:dk1>
      <a:lt1>
        <a:srgbClr val="FFFFFF"/>
      </a:lt1>
      <a:dk2>
        <a:srgbClr val="5E8AB4"/>
      </a:dk2>
      <a:lt2>
        <a:srgbClr val="969696"/>
      </a:lt2>
      <a:accent1>
        <a:srgbClr val="002B49"/>
      </a:accent1>
      <a:accent2>
        <a:srgbClr val="646464"/>
      </a:accent2>
      <a:accent3>
        <a:srgbClr val="0085CA"/>
      </a:accent3>
      <a:accent4>
        <a:srgbClr val="582C83"/>
      </a:accent4>
      <a:accent5>
        <a:srgbClr val="00677F"/>
      </a:accent5>
      <a:accent6>
        <a:srgbClr val="D9D9D9"/>
      </a:accent6>
      <a:hlink>
        <a:srgbClr val="CF7F00"/>
      </a:hlink>
      <a:folHlink>
        <a:srgbClr val="4C8C2B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99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noAutofit/>
      </a:bodyPr>
      <a:lstStyle>
        <a:defPPr marL="182563" indent="-182563">
          <a:spcBef>
            <a:spcPct val="20000"/>
          </a:spcBef>
          <a:buClr>
            <a:srgbClr val="646464"/>
          </a:buClr>
          <a:buSzPct val="100000"/>
          <a:buFont typeface="Arial" charset="0"/>
          <a:buChar char="●"/>
          <a:defRPr sz="1400" dirty="0">
            <a:solidFill>
              <a:srgbClr val="646464"/>
            </a:solidFill>
            <a:latin typeface="Arial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1523</TotalTime>
  <Words>372</Words>
  <Application>Microsoft Office PowerPoint</Application>
  <PresentationFormat>On-screen Show (4:3)</PresentationFormat>
  <Paragraphs>59</Paragraphs>
  <Slides>6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6</vt:i4>
      </vt:variant>
    </vt:vector>
  </HeadingPairs>
  <TitlesOfParts>
    <vt:vector size="13" baseType="lpstr">
      <vt:lpstr>ＭＳ Ｐゴシック</vt:lpstr>
      <vt:lpstr>Arial</vt:lpstr>
      <vt:lpstr>Calibri</vt:lpstr>
      <vt:lpstr>Courier New</vt:lpstr>
      <vt:lpstr>Wingdings</vt:lpstr>
      <vt:lpstr>AM_Template_2014</vt:lpstr>
      <vt:lpstr>1_Office Theme</vt:lpstr>
      <vt:lpstr>PowerPoint Presentation</vt:lpstr>
      <vt:lpstr>AIA/ASD activities </vt:lpstr>
      <vt:lpstr>AIA/ASD activities </vt:lpstr>
      <vt:lpstr>AIA/ASD activities </vt:lpstr>
      <vt:lpstr>AIA/ASD activities </vt:lpstr>
      <vt:lpstr>Key policy conclusions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Rentsch, Rusty</dc:creator>
  <cp:lastModifiedBy>Mason, Howard (UK)</cp:lastModifiedBy>
  <cp:revision>68</cp:revision>
  <cp:lastPrinted>2015-09-28T18:00:42Z</cp:lastPrinted>
  <dcterms:created xsi:type="dcterms:W3CDTF">2015-09-08T21:10:34Z</dcterms:created>
  <dcterms:modified xsi:type="dcterms:W3CDTF">2018-05-01T10:40:38Z</dcterms:modified>
</cp:coreProperties>
</file>